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jcao" initials="j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98" autoAdjust="0"/>
  </p:normalViewPr>
  <p:slideViewPr>
    <p:cSldViewPr snapToGrid="0">
      <p:cViewPr varScale="1">
        <p:scale>
          <a:sx n="84" d="100"/>
          <a:sy n="84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AF2FD-7A7F-40E5-A6A9-0C7AD7E9F82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95A97-F3B0-4326-AF59-704DA89B4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14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1F36B-6497-4A35-AE0C-EE02A7864C18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BA087-BD8A-4BAC-A955-DD8E79437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4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solution explorer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 Let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’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add a window to VS2010 to make navigating our project easier. From the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View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menu choose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Solution Explorer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All windows in VS2010 can be docked or hidden as you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’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 like, so feel free to drag this new window to a location that is accessible but does not block your view of the main source window.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1D1C2-F24F-4AFF-A2A9-8A95893DAB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6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Before building our project we need to open another window so we can see the results of our build attempt.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1D1C2-F24F-4AFF-A2A9-8A95893DAB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8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 to “How to: Create a Standard C++ Program” in MSDN.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1D1C2-F24F-4AFF-A2A9-8A95893DAB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92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 that we know how to give names to values, we can also have the user</a:t>
            </a:r>
            <a:r>
              <a:rPr lang="en-US" altLang="zh-CN" baseline="0" dirty="0" smtClean="0"/>
              <a:t> of the program input values. This is demonstrated in line 6 below.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1D1C2-F24F-4AFF-A2A9-8A95893DAB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Packing.bat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@Echo Off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del *.</a:t>
            </a:r>
            <a:r>
              <a:rPr lang="en-US" altLang="zh-CN" dirty="0" err="1" smtClean="0"/>
              <a:t>ncb</a:t>
            </a:r>
            <a:r>
              <a:rPr lang="en-US" altLang="zh-CN" dirty="0" smtClean="0"/>
              <a:t> /s</a:t>
            </a:r>
          </a:p>
          <a:p>
            <a:r>
              <a:rPr lang="en-US" altLang="zh-CN" dirty="0" smtClean="0"/>
              <a:t>del *.</a:t>
            </a:r>
            <a:r>
              <a:rPr lang="en-US" altLang="zh-CN" dirty="0" err="1" smtClean="0"/>
              <a:t>sdf</a:t>
            </a:r>
            <a:r>
              <a:rPr lang="en-US" altLang="zh-CN" dirty="0" smtClean="0"/>
              <a:t> /s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@Echo Find debug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@For /r . %%a In (.) Do @If Exist "%%a\debug" @Echo "%%a\debug"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@Echo Find debug Dir....OK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@For /r . %%a In (.) Do @If Exist "%%a\debug" </a:t>
            </a:r>
            <a:r>
              <a:rPr lang="en-US" altLang="zh-CN" dirty="0" err="1" smtClean="0"/>
              <a:t>rd</a:t>
            </a:r>
            <a:r>
              <a:rPr lang="en-US" altLang="zh-CN" dirty="0" smtClean="0"/>
              <a:t> /s /q "%%a\debug"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@Echo Clear debug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Mission Completed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@Echo Find release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@For /r . %%a In (.) Do @If Exist "%%a\release" @Echo "%%a\release"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@Echo Find debug Dir....OK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@For /r . %%a In (.) Do @If Exist "%%a\release" </a:t>
            </a:r>
            <a:r>
              <a:rPr lang="en-US" altLang="zh-CN" dirty="0" err="1" smtClean="0"/>
              <a:t>rd</a:t>
            </a:r>
            <a:r>
              <a:rPr lang="en-US" altLang="zh-CN" dirty="0" smtClean="0"/>
              <a:t> /s /q "%%a\release"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@Echo Clear debug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Mission Completed</a:t>
            </a:r>
          </a:p>
          <a:p>
            <a:endParaRPr lang="en-US" altLang="zh-CN" dirty="0" smtClean="0"/>
          </a:p>
          <a:p>
            <a:r>
              <a:rPr lang="en-US" altLang="zh-CN" smtClean="0"/>
              <a:t>@echo 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1D1C2-F24F-4AFF-A2A9-8A95893DAB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42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8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92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6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2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4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7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6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19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0D7B-2972-426C-9823-05CF69BA2F21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0086" y="1"/>
            <a:ext cx="11911914" cy="62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086" y="774356"/>
            <a:ext cx="11714206" cy="582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0D7B-2972-426C-9823-05CF69BA2F21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E4A1-9406-471B-800E-759F93CF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7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jcao.github.io/cPlusPl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421" y="1122363"/>
            <a:ext cx="11823032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C++ Program </a:t>
            </a:r>
            <a:r>
              <a:rPr lang="en-US" altLang="zh-CN" dirty="0" smtClean="0"/>
              <a:t>Design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400" dirty="0" smtClean="0"/>
              <a:t>-- </a:t>
            </a:r>
            <a:r>
              <a:rPr lang="en-US" altLang="zh-CN" sz="4400" dirty="0"/>
              <a:t>IDE_VC_Win32ConsoleApplication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Junjie Cao @ DLUT</a:t>
            </a:r>
          </a:p>
          <a:p>
            <a:r>
              <a:rPr lang="en-US" altLang="zh-CN" dirty="0" smtClean="0"/>
              <a:t>Summer 2016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jjcao.github.io/cPlusPlus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4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052" y="274638"/>
            <a:ext cx="11454064" cy="56207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Step </a:t>
            </a:r>
            <a:r>
              <a:rPr lang="en-US" altLang="zh-CN" dirty="0" smtClean="0"/>
              <a:t>7: </a:t>
            </a:r>
            <a:r>
              <a:rPr lang="en-US" altLang="zh-CN" dirty="0"/>
              <a:t>Build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compile+link</a:t>
            </a:r>
            <a:r>
              <a:rPr lang="en-US" altLang="zh-CN" dirty="0" smtClean="0"/>
              <a:t>)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052" y="836714"/>
            <a:ext cx="11454064" cy="237626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 sz="2000" b="1" dirty="0"/>
              <a:t>View-&gt;Other Windows-&gt;Output</a:t>
            </a:r>
            <a:r>
              <a:rPr lang="en-US" altLang="zh-CN" sz="2000" dirty="0"/>
              <a:t> from VS2010 menus. The </a:t>
            </a:r>
            <a:r>
              <a:rPr lang="en-US" altLang="zh-CN" sz="2000" b="1" dirty="0"/>
              <a:t>Output</a:t>
            </a:r>
            <a:r>
              <a:rPr lang="en-US" altLang="zh-CN" sz="2000" dirty="0"/>
              <a:t> window shows the output from the compile and linking process. </a:t>
            </a:r>
            <a:endParaRPr lang="zh-CN" altLang="zh-CN" sz="2000" dirty="0"/>
          </a:p>
          <a:p>
            <a:pPr>
              <a:buFont typeface="+mj-lt"/>
              <a:buAutoNum type="arabicPeriod"/>
            </a:pPr>
            <a:r>
              <a:rPr lang="en-US" altLang="zh-CN" sz="2000" dirty="0"/>
              <a:t>Chose </a:t>
            </a:r>
            <a:r>
              <a:rPr lang="en-US" altLang="zh-CN" sz="2000" b="1" dirty="0"/>
              <a:t>Build-&gt;Build Solution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(F7) </a:t>
            </a:r>
            <a:r>
              <a:rPr lang="en-US" altLang="zh-CN" sz="2000" dirty="0"/>
              <a:t>from the VS2010 menus. 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/>
              <a:t>If you've copied the code  correctly, you should see the following output to the right. 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/>
              <a:t>If the build failed you should see some text explaining why it failed.  If the error is a </a:t>
            </a:r>
            <a:r>
              <a:rPr lang="en-US" altLang="zh-CN" sz="2000" b="1" dirty="0"/>
              <a:t>compiling error</a:t>
            </a:r>
            <a:r>
              <a:rPr lang="en-US" altLang="zh-CN" sz="2000" dirty="0"/>
              <a:t>, you should be able to double click on the error and the source window should update to show you the line on which the error occurred. </a:t>
            </a:r>
            <a:endParaRPr lang="zh-CN" altLang="zh-C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3231976"/>
            <a:ext cx="59531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51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Step </a:t>
            </a:r>
            <a:r>
              <a:rPr lang="en-US" altLang="zh-CN" dirty="0" smtClean="0"/>
              <a:t>8: </a:t>
            </a:r>
            <a:r>
              <a:rPr lang="en-US" altLang="zh-CN" dirty="0"/>
              <a:t>Run the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0085" y="626076"/>
            <a:ext cx="11494819" cy="431509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Place a </a:t>
            </a:r>
            <a:r>
              <a:rPr lang="en-US" altLang="zh-CN" sz="2400" b="1" dirty="0"/>
              <a:t>breakpoint</a:t>
            </a:r>
            <a:r>
              <a:rPr lang="en-US" altLang="zh-CN" sz="2400" dirty="0"/>
              <a:t> on the line “return 0” by left clicking on the position of the </a:t>
            </a:r>
            <a:r>
              <a:rPr lang="en-US" altLang="zh-CN" sz="2400" b="1" dirty="0"/>
              <a:t>big</a:t>
            </a:r>
            <a:r>
              <a:rPr lang="en-US" altLang="zh-CN" sz="2400" dirty="0"/>
              <a:t> </a:t>
            </a:r>
            <a:r>
              <a:rPr lang="en-US" altLang="zh-CN" sz="2400" b="1" dirty="0"/>
              <a:t>red point</a:t>
            </a:r>
            <a:r>
              <a:rPr lang="en-US" altLang="zh-CN" sz="2400" dirty="0"/>
              <a:t> (left click again, it will disappear) and press </a:t>
            </a:r>
            <a:r>
              <a:rPr lang="en-US" altLang="zh-CN" sz="2400" b="1" dirty="0">
                <a:solidFill>
                  <a:srgbClr val="FF0000"/>
                </a:solidFill>
              </a:rPr>
              <a:t>F5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A console window appears and the program will break at the line “return 0”. </a:t>
            </a:r>
          </a:p>
          <a:p>
            <a:r>
              <a:rPr lang="en-US" altLang="zh-CN" sz="2400" dirty="0"/>
              <a:t>Press </a:t>
            </a:r>
            <a:r>
              <a:rPr lang="en-US" altLang="zh-CN" sz="2400" b="1" dirty="0"/>
              <a:t>F5</a:t>
            </a:r>
            <a:r>
              <a:rPr lang="en-US" altLang="zh-CN" sz="2400" dirty="0"/>
              <a:t> again to continue the execution of the program, and the program will exist successfully.</a:t>
            </a:r>
            <a:endParaRPr lang="zh-CN" altLang="zh-CN" sz="2400" dirty="0"/>
          </a:p>
        </p:txBody>
      </p:sp>
      <p:pic>
        <p:nvPicPr>
          <p:cNvPr id="4" name="图片 3" descr="Untitled-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148" y="2614863"/>
            <a:ext cx="4418757" cy="396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955795" y="4377420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Congratulations!</a:t>
            </a:r>
            <a:endParaRPr lang="zh-CN" altLang="zh-CN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174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Questions?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2. Command </a:t>
            </a:r>
            <a:r>
              <a:rPr lang="en-US" altLang="zh-CN" dirty="0"/>
              <a:t>Line Argument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0085" y="850232"/>
            <a:ext cx="11687325" cy="20747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2400" dirty="0"/>
              <a:t>In Windows, the GUI will be used to communicate with the user. 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/>
              <a:t>In DOS, command line arguments are used to parse in users' specified parameters. 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/>
              <a:t>In the following figure, "</a:t>
            </a:r>
            <a:r>
              <a:rPr lang="en-US" altLang="zh-CN" sz="2400" b="1" dirty="0"/>
              <a:t>Command_line_argument</a:t>
            </a:r>
            <a:r>
              <a:rPr lang="en-US" altLang="zh-CN" sz="2400" dirty="0"/>
              <a:t>.</a:t>
            </a:r>
            <a:r>
              <a:rPr lang="en-US" altLang="zh-CN" sz="2400" b="1" dirty="0"/>
              <a:t>exe</a:t>
            </a:r>
            <a:r>
              <a:rPr lang="en-US" altLang="zh-CN" sz="2400" dirty="0"/>
              <a:t>" is the command and </a:t>
            </a:r>
            <a:r>
              <a:rPr lang="en-US" altLang="zh-CN" sz="2400" b="1" dirty="0"/>
              <a:t>I</a:t>
            </a:r>
            <a:r>
              <a:rPr lang="en-US" altLang="zh-CN" sz="2400" dirty="0"/>
              <a:t> </a:t>
            </a:r>
            <a:r>
              <a:rPr lang="en-US" altLang="zh-CN" sz="2400" b="1" dirty="0"/>
              <a:t>am</a:t>
            </a:r>
            <a:r>
              <a:rPr lang="en-US" altLang="zh-CN" sz="2400" dirty="0"/>
              <a:t> </a:t>
            </a:r>
            <a:r>
              <a:rPr lang="en-US" altLang="zh-CN" sz="2400" b="1" dirty="0"/>
              <a:t>JJCAO</a:t>
            </a:r>
            <a:r>
              <a:rPr lang="en-US" altLang="zh-CN" sz="2400" dirty="0"/>
              <a:t> is the command line arguments being parsed in. </a:t>
            </a:r>
            <a:endParaRPr lang="zh-CN" alt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0085" y="3336396"/>
            <a:ext cx="486361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Modify Main </a:t>
            </a:r>
            <a:endParaRPr lang="en-US" altLang="zh-CN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Modify Project's Command Arguments </a:t>
            </a:r>
            <a:endParaRPr lang="en-US" altLang="zh-CN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Build Project </a:t>
            </a:r>
            <a:endParaRPr lang="en-US" altLang="zh-CN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Run the program</a:t>
            </a:r>
            <a:endParaRPr lang="en-US" altLang="zh-CN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97" y="3336396"/>
            <a:ext cx="6823713" cy="297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8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853" y="44624"/>
            <a:ext cx="9515291" cy="720080"/>
          </a:xfrm>
        </p:spPr>
        <p:txBody>
          <a:bodyPr>
            <a:normAutofit/>
          </a:bodyPr>
          <a:lstStyle/>
          <a:p>
            <a:r>
              <a:rPr lang="en-US" altLang="zh-CN" dirty="0"/>
              <a:t>Step 1:  Modify 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095" y="980729"/>
            <a:ext cx="11117179" cy="40324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char**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Notice I start from i=1 not 0 because the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</a:rPr>
              <a:t>args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[0] is reserved </a:t>
            </a:r>
            <a:endParaRPr lang="zh-CN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       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for the name of this program.</a:t>
            </a:r>
            <a:endParaRPr lang="zh-CN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i = 1; i &lt; </a:t>
            </a:r>
            <a:r>
              <a:rPr lang="en-US" altLang="zh-CN" dirty="0" err="1"/>
              <a:t>argc</a:t>
            </a:r>
            <a:r>
              <a:rPr lang="en-US" altLang="zh-CN" dirty="0"/>
              <a:t>; i++)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     </a:t>
            </a:r>
            <a:r>
              <a:rPr lang="en-US" altLang="zh-CN" dirty="0" err="1"/>
              <a:t>cerr</a:t>
            </a:r>
            <a:r>
              <a:rPr lang="en-US" altLang="zh-CN" dirty="0"/>
              <a:t> &lt;&lt; i &lt;&lt; "</a:t>
            </a:r>
            <a:r>
              <a:rPr lang="en-US" altLang="zh-CN" dirty="0" err="1"/>
              <a:t>th</a:t>
            </a:r>
            <a:r>
              <a:rPr lang="en-US" altLang="zh-CN" dirty="0"/>
              <a:t> argument is " &lt;&lt; </a:t>
            </a:r>
            <a:r>
              <a:rPr lang="en-US" altLang="zh-CN" dirty="0" err="1"/>
              <a:t>args</a:t>
            </a:r>
            <a:r>
              <a:rPr lang="en-US" altLang="zh-CN" dirty="0"/>
              <a:t>[i] &lt;&lt; "\n";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417095" y="4869160"/>
            <a:ext cx="113738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Note: The relationship of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args</a:t>
            </a:r>
            <a:r>
              <a:rPr lang="en-US" altLang="zh-CN" sz="2000" dirty="0"/>
              <a:t> is </a:t>
            </a:r>
            <a:r>
              <a:rPr lang="en-US" altLang="zh-CN" sz="2000" b="1" dirty="0"/>
              <a:t>an array of char*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argc</a:t>
            </a:r>
            <a:r>
              <a:rPr lang="en-US" altLang="zh-CN" sz="2000" dirty="0"/>
              <a:t> is the size of the array: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, which is determined when command line arguments are passed to the main() function. So after you change the size of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 is not updated automatically.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828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086" y="1"/>
            <a:ext cx="11911914" cy="112294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Step 2:  Modify Project's Command Arguments Setting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0086" y="1481876"/>
            <a:ext cx="1163919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Arial" pitchFamily="34" charset="0"/>
                <a:ea typeface="Times New Roman" pitchFamily="18" charset="0"/>
                <a:cs typeface="宋体" pitchFamily="2" charset="-122"/>
              </a:rPr>
              <a:t>Open the </a:t>
            </a:r>
            <a:r>
              <a:rPr lang="en-US" altLang="zh-CN" sz="2000" b="1" dirty="0">
                <a:latin typeface="Arial" pitchFamily="34" charset="0"/>
                <a:ea typeface="Times New Roman" pitchFamily="18" charset="0"/>
                <a:cs typeface="宋体" pitchFamily="2" charset="-122"/>
              </a:rPr>
              <a:t>Class View</a:t>
            </a:r>
            <a:r>
              <a:rPr lang="en-US" altLang="zh-CN" sz="2000" dirty="0">
                <a:latin typeface="Arial" pitchFamily="34" charset="0"/>
                <a:ea typeface="Times New Roman" pitchFamily="18" charset="0"/>
                <a:cs typeface="宋体" pitchFamily="2" charset="-122"/>
              </a:rPr>
              <a:t> window, right click on our project (</a:t>
            </a:r>
            <a:r>
              <a:rPr lang="en-US" altLang="zh-CN" sz="2000" b="1" dirty="0" err="1">
                <a:latin typeface="Arial" pitchFamily="34" charset="0"/>
                <a:ea typeface="Times New Roman" pitchFamily="18" charset="0"/>
                <a:cs typeface="宋体" pitchFamily="2" charset="-122"/>
              </a:rPr>
              <a:t>Command_line_argument</a:t>
            </a:r>
            <a:r>
              <a:rPr lang="en-US" altLang="zh-CN" sz="2000" dirty="0">
                <a:latin typeface="Arial" pitchFamily="34" charset="0"/>
                <a:ea typeface="Times New Roman" pitchFamily="18" charset="0"/>
                <a:cs typeface="宋体" pitchFamily="2" charset="-122"/>
              </a:rPr>
              <a:t>), and choose </a:t>
            </a:r>
            <a:r>
              <a:rPr lang="en-US" altLang="zh-CN" sz="2000" b="1" dirty="0">
                <a:latin typeface="Arial" pitchFamily="34" charset="0"/>
                <a:ea typeface="Times New Roman" pitchFamily="18" charset="0"/>
                <a:cs typeface="宋体" pitchFamily="2" charset="-122"/>
              </a:rPr>
              <a:t>Properties</a:t>
            </a:r>
            <a:r>
              <a:rPr lang="en-US" altLang="zh-CN" sz="2000" dirty="0">
                <a:latin typeface="Arial" pitchFamily="34" charset="0"/>
                <a:ea typeface="Times New Roman" pitchFamily="18" charset="0"/>
                <a:cs typeface="宋体" pitchFamily="2" charset="-122"/>
              </a:rPr>
              <a:t>. Choose </a:t>
            </a:r>
            <a:r>
              <a:rPr lang="en-US" altLang="zh-CN" sz="2000" b="1" dirty="0">
                <a:latin typeface="Arial" pitchFamily="34" charset="0"/>
                <a:ea typeface="Times New Roman" pitchFamily="18" charset="0"/>
                <a:cs typeface="宋体" pitchFamily="2" charset="-122"/>
              </a:rPr>
              <a:t>Debugging</a:t>
            </a:r>
            <a:r>
              <a:rPr lang="en-US" altLang="zh-CN" sz="2000" dirty="0">
                <a:latin typeface="Arial" pitchFamily="34" charset="0"/>
                <a:ea typeface="Times New Roman" pitchFamily="18" charset="0"/>
                <a:cs typeface="宋体" pitchFamily="2" charset="-122"/>
              </a:rPr>
              <a:t> from the left hand pane.  Add </a:t>
            </a:r>
            <a:r>
              <a:rPr lang="en-US" altLang="zh-CN" sz="2000" b="1" dirty="0">
                <a:latin typeface="Arial" pitchFamily="34" charset="0"/>
                <a:ea typeface="宋体" pitchFamily="2" charset="-122"/>
                <a:cs typeface="宋体" pitchFamily="2" charset="-122"/>
              </a:rPr>
              <a:t>M</a:t>
            </a:r>
            <a:r>
              <a:rPr lang="en-US" altLang="zh-CN" sz="2000" b="1" dirty="0">
                <a:latin typeface="Arial" pitchFamily="34" charset="0"/>
                <a:ea typeface="Times New Roman" pitchFamily="18" charset="0"/>
                <a:cs typeface="宋体" pitchFamily="2" charset="-122"/>
              </a:rPr>
              <a:t>y name is JJCAO </a:t>
            </a:r>
            <a:r>
              <a:rPr lang="en-US" altLang="zh-CN" sz="2000" dirty="0">
                <a:latin typeface="Arial" pitchFamily="34" charset="0"/>
                <a:ea typeface="Times New Roman" pitchFamily="18" charset="0"/>
                <a:cs typeface="宋体" pitchFamily="2" charset="-122"/>
              </a:rPr>
              <a:t>to the </a:t>
            </a:r>
            <a:r>
              <a:rPr lang="en-US" altLang="zh-CN" sz="2000" b="1" dirty="0">
                <a:latin typeface="Arial" pitchFamily="34" charset="0"/>
                <a:ea typeface="Times New Roman" pitchFamily="18" charset="0"/>
                <a:cs typeface="宋体" pitchFamily="2" charset="-122"/>
              </a:rPr>
              <a:t>Command Arguments. </a:t>
            </a:r>
            <a:r>
              <a:rPr lang="en-US" altLang="zh-CN" sz="2000" dirty="0">
                <a:latin typeface="Arial" pitchFamily="34" charset="0"/>
                <a:ea typeface="Times New Roman" pitchFamily="18" charset="0"/>
                <a:cs typeface="宋体" pitchFamily="2" charset="-122"/>
              </a:rPr>
              <a:t>Click </a:t>
            </a:r>
            <a:r>
              <a:rPr lang="en-US" altLang="zh-CN" sz="2000" b="1" dirty="0">
                <a:latin typeface="Arial" pitchFamily="34" charset="0"/>
                <a:ea typeface="Times New Roman" pitchFamily="18" charset="0"/>
                <a:cs typeface="宋体" pitchFamily="2" charset="-122"/>
              </a:rPr>
              <a:t>OK</a:t>
            </a: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6" y="2856468"/>
            <a:ext cx="11319749" cy="363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8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Step 3:  Build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Press </a:t>
            </a:r>
            <a:r>
              <a:rPr lang="en-US" altLang="zh-CN" b="1" dirty="0"/>
              <a:t>F7</a:t>
            </a:r>
            <a:r>
              <a:rPr lang="en-US" altLang="zh-CN" dirty="0"/>
              <a:t> to build the solution. </a:t>
            </a:r>
            <a:endParaRPr lang="zh-CN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98" y="1588167"/>
            <a:ext cx="11145448" cy="501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4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Step 4:  Run the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Press </a:t>
            </a:r>
            <a:r>
              <a:rPr lang="en-US" altLang="zh-CN" b="1" dirty="0"/>
              <a:t>F5</a:t>
            </a:r>
            <a:r>
              <a:rPr lang="en-US" altLang="zh-CN" dirty="0"/>
              <a:t> to run the program.. </a:t>
            </a:r>
            <a:endParaRPr lang="en-US" altLang="zh-CN" dirty="0" smtClean="0"/>
          </a:p>
          <a:p>
            <a:r>
              <a:rPr lang="en-US" altLang="zh-CN" dirty="0" smtClean="0"/>
              <a:t>Congratulations</a:t>
            </a:r>
            <a:r>
              <a:rPr lang="en-US" altLang="zh-CN" dirty="0"/>
              <a:t>!  You've got your </a:t>
            </a:r>
            <a:r>
              <a:rPr lang="en-US" altLang="zh-CN" dirty="0" smtClean="0"/>
              <a:t>2nd successful VS2010 </a:t>
            </a:r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9600" y="4437112"/>
            <a:ext cx="11036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Note: When debugging a </a:t>
            </a:r>
            <a:r>
              <a:rPr lang="en-US" altLang="zh-CN" sz="2400" dirty="0" err="1"/>
              <a:t>c++</a:t>
            </a:r>
            <a:r>
              <a:rPr lang="en-US" altLang="zh-CN" sz="2400" dirty="0"/>
              <a:t> program from the IDE (F5), the </a:t>
            </a:r>
            <a:r>
              <a:rPr lang="en-US" altLang="zh-CN" sz="2400" b="1" dirty="0">
                <a:solidFill>
                  <a:srgbClr val="FF0000"/>
                </a:solidFill>
              </a:rPr>
              <a:t>current path is the path where the project file (*.</a:t>
            </a:r>
            <a:r>
              <a:rPr lang="en-US" altLang="zh-CN" sz="2400" b="1" dirty="0" err="1">
                <a:solidFill>
                  <a:srgbClr val="FF0000"/>
                </a:solidFill>
              </a:rPr>
              <a:t>vcproj</a:t>
            </a:r>
            <a:r>
              <a:rPr lang="en-US" altLang="zh-CN" sz="2400" b="1" dirty="0">
                <a:solidFill>
                  <a:srgbClr val="FF0000"/>
                </a:solidFill>
              </a:rPr>
              <a:t>) is located</a:t>
            </a:r>
            <a:r>
              <a:rPr lang="en-US" altLang="zh-CN" sz="2400" dirty="0"/>
              <a:t>. When running a </a:t>
            </a:r>
            <a:r>
              <a:rPr lang="en-US" altLang="zh-CN" sz="2400" dirty="0" err="1"/>
              <a:t>c++</a:t>
            </a:r>
            <a:r>
              <a:rPr lang="en-US" altLang="zh-CN" sz="2400" dirty="0"/>
              <a:t> program from the IDE (Ctrl+F5), the current path is the path where the </a:t>
            </a:r>
            <a:r>
              <a:rPr lang="en-US" altLang="zh-CN" sz="2400" dirty="0" err="1"/>
              <a:t>excutable</a:t>
            </a:r>
            <a:r>
              <a:rPr lang="en-US" altLang="zh-CN" sz="2400" dirty="0"/>
              <a:t> file (*.exe) is located (commonly is the path </a:t>
            </a:r>
            <a:r>
              <a:rPr lang="en-US" altLang="zh-CN" sz="2400" b="1" dirty="0"/>
              <a:t>Debug</a:t>
            </a:r>
            <a:r>
              <a:rPr lang="en-US" altLang="zh-CN" sz="2400" dirty="0"/>
              <a:t>).</a:t>
            </a:r>
            <a:endParaRPr lang="zh-CN" altLang="zh-C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756" y="1796716"/>
            <a:ext cx="6886590" cy="2227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7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Let user input values to the program (line 6)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trl+z</a:t>
            </a:r>
            <a:r>
              <a:rPr lang="en-US" altLang="zh-CN" dirty="0" smtClean="0"/>
              <a:t>: cancel input from </a:t>
            </a:r>
            <a:r>
              <a:rPr lang="en-US" altLang="zh-CN" dirty="0" err="1" smtClean="0"/>
              <a:t>cin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80" y="2245895"/>
            <a:ext cx="6698152" cy="418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2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379" y="0"/>
            <a:ext cx="12047621" cy="77435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 Setting up a Console Application in VC 10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Create a Console Project</a:t>
            </a:r>
            <a:endParaRPr lang="zh-CN" altLang="zh-CN" dirty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Solution Explorer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Add </a:t>
            </a:r>
            <a:r>
              <a:rPr lang="en-US" altLang="zh-CN" dirty="0"/>
              <a:t>New Source File</a:t>
            </a:r>
            <a:endParaRPr lang="zh-CN" altLang="zh-CN" dirty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Add </a:t>
            </a:r>
            <a:r>
              <a:rPr lang="en-US" altLang="zh-CN" dirty="0" smtClean="0"/>
              <a:t>Code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Class View</a:t>
            </a:r>
            <a:endParaRPr lang="zh-CN" altLang="zh-CN" dirty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Setup Intermediate </a:t>
            </a:r>
            <a:r>
              <a:rPr lang="en-US" altLang="zh-CN" dirty="0" smtClean="0"/>
              <a:t>Directory (</a:t>
            </a:r>
            <a:r>
              <a:rPr lang="en-US" altLang="zh-CN" dirty="0"/>
              <a:t>Optional)</a:t>
            </a:r>
            <a:endParaRPr lang="zh-CN" altLang="zh-CN" dirty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Build Project</a:t>
            </a:r>
            <a:endParaRPr lang="zh-CN" altLang="zh-CN" dirty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Run the Program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7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iostream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cin</a:t>
            </a:r>
            <a:endParaRPr lang="en-US" altLang="zh-CN" dirty="0" smtClean="0"/>
          </a:p>
          <a:p>
            <a:r>
              <a:rPr lang="en-US" altLang="zh-CN" dirty="0" err="1" smtClean="0"/>
              <a:t>cout</a:t>
            </a:r>
            <a:endParaRPr lang="en-US" altLang="zh-CN" dirty="0" smtClean="0"/>
          </a:p>
          <a:p>
            <a:r>
              <a:rPr lang="en-US" altLang="zh-CN" dirty="0" err="1" smtClean="0"/>
              <a:t>cerr</a:t>
            </a:r>
            <a:endParaRPr lang="en-US" altLang="zh-CN" dirty="0" smtClean="0"/>
          </a:p>
          <a:p>
            <a:r>
              <a:rPr lang="en-US" altLang="zh-CN" dirty="0" smtClean="0"/>
              <a:t>clog</a:t>
            </a:r>
          </a:p>
          <a:p>
            <a:r>
              <a:rPr lang="en-US" altLang="zh-CN" dirty="0" smtClean="0"/>
              <a:t>Ordinarily, sys associates them with the console window.</a:t>
            </a:r>
          </a:p>
          <a:p>
            <a:r>
              <a:rPr lang="en-US" altLang="zh-CN" dirty="0" smtClean="0"/>
              <a:t>They can be redirected </a:t>
            </a:r>
            <a:r>
              <a:rPr lang="en-US" altLang="zh-CN" smtClean="0"/>
              <a:t>to files.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6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716" y="44624"/>
            <a:ext cx="11550316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Default current directory of 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717" y="764705"/>
            <a:ext cx="9064290" cy="5889484"/>
          </a:xfrm>
        </p:spPr>
        <p:txBody>
          <a:bodyPr/>
          <a:lstStyle/>
          <a:p>
            <a:r>
              <a:rPr lang="en-US" altLang="zh-CN" sz="2400" b="1" dirty="0"/>
              <a:t>Solution</a:t>
            </a:r>
            <a:r>
              <a:rPr lang="en-US" altLang="zh-CN" sz="2400" dirty="0"/>
              <a:t>: 01-Introduction</a:t>
            </a:r>
          </a:p>
          <a:p>
            <a:pPr lvl="1"/>
            <a:r>
              <a:rPr lang="en-US" altLang="zh-CN" dirty="0"/>
              <a:t>Project: </a:t>
            </a:r>
            <a:r>
              <a:rPr lang="en-US" altLang="zh-CN" dirty="0" err="1"/>
              <a:t>A_Console_Project</a:t>
            </a:r>
            <a:endParaRPr lang="en-US" altLang="zh-CN" dirty="0"/>
          </a:p>
          <a:p>
            <a:pPr lvl="1"/>
            <a:r>
              <a:rPr lang="en-US" altLang="zh-CN" dirty="0"/>
              <a:t>Project: </a:t>
            </a:r>
            <a:r>
              <a:rPr lang="en-US" altLang="zh-CN" dirty="0" err="1"/>
              <a:t>Command_line_argument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sz="2400" b="1" dirty="0"/>
              <a:t>Current Project</a:t>
            </a:r>
            <a:r>
              <a:rPr lang="en-US" altLang="zh-CN" sz="2400" dirty="0"/>
              <a:t>:</a:t>
            </a:r>
            <a:r>
              <a:rPr lang="en-US" altLang="zh-CN" sz="1600" dirty="0"/>
              <a:t> </a:t>
            </a:r>
            <a:r>
              <a:rPr lang="en-US" altLang="zh-CN" sz="2000" dirty="0" err="1"/>
              <a:t>Command_line_argument</a:t>
            </a:r>
            <a:endParaRPr lang="en-US" altLang="zh-CN" sz="2000" dirty="0"/>
          </a:p>
          <a:p>
            <a:r>
              <a:rPr lang="en-US" altLang="zh-CN" sz="2400" dirty="0"/>
              <a:t>The </a:t>
            </a:r>
            <a:r>
              <a:rPr lang="en-US" altLang="zh-CN" sz="2400" b="1" dirty="0"/>
              <a:t>current directory </a:t>
            </a:r>
            <a:r>
              <a:rPr lang="en-US" altLang="zh-CN" sz="2400" dirty="0"/>
              <a:t>of the current project</a:t>
            </a: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 where the </a:t>
            </a:r>
            <a:r>
              <a:rPr lang="en-US" altLang="zh-CN" sz="2000" dirty="0" err="1"/>
              <a:t>Command_line_argument.vcxproj</a:t>
            </a:r>
            <a:r>
              <a:rPr lang="en-US" altLang="zh-CN" sz="2000" dirty="0"/>
              <a:t> is</a:t>
            </a:r>
          </a:p>
          <a:p>
            <a:pPr lvl="1"/>
            <a:r>
              <a:rPr lang="en-US" altLang="zh-CN" sz="2000" dirty="0"/>
              <a:t>Where is win32Console.cpp?</a:t>
            </a:r>
            <a:br>
              <a:rPr lang="en-US" altLang="zh-CN" sz="2000" dirty="0"/>
            </a:br>
            <a:r>
              <a:rPr lang="en-US" altLang="zh-CN" sz="2000" dirty="0"/>
              <a:t>../ </a:t>
            </a:r>
            <a:r>
              <a:rPr lang="en-US" altLang="zh-CN" sz="2000" dirty="0" err="1"/>
              <a:t>A_Console_Project</a:t>
            </a:r>
            <a:r>
              <a:rPr lang="en-US" altLang="zh-CN" sz="2000" dirty="0"/>
              <a:t>/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707" y="2996589"/>
            <a:ext cx="22193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007" y="476309"/>
            <a:ext cx="24860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95" y="1952684"/>
            <a:ext cx="3467562" cy="160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9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Debugging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Compilation error</a:t>
            </a:r>
          </a:p>
          <a:p>
            <a:pPr lvl="1"/>
            <a:r>
              <a:rPr lang="en-US" altLang="zh-CN" dirty="0" smtClean="0"/>
              <a:t>Violations of the syntax rules</a:t>
            </a:r>
          </a:p>
          <a:p>
            <a:pPr lvl="1"/>
            <a:r>
              <a:rPr lang="en-US" altLang="zh-CN" dirty="0" smtClean="0"/>
              <a:t>Misuse of types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Runtime error</a:t>
            </a:r>
          </a:p>
          <a:p>
            <a:pPr lvl="1"/>
            <a:r>
              <a:rPr lang="en-US" altLang="zh-CN" dirty="0" smtClean="0"/>
              <a:t>Need debugging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1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379" y="10642"/>
            <a:ext cx="9127958" cy="1186110"/>
          </a:xfrm>
        </p:spPr>
        <p:txBody>
          <a:bodyPr>
            <a:normAutofit/>
          </a:bodyPr>
          <a:lstStyle/>
          <a:p>
            <a:r>
              <a:rPr lang="en-US" altLang="zh-CN" sz="3200" b="1" i="1" dirty="0"/>
              <a:t>Set include &amp; lib path independent with solutions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757" y="1196752"/>
            <a:ext cx="8983579" cy="2376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Set it in Property Manager (You have to open a project first.) If you set it in the Context Menu of a solution or project, it will be dependent on specified projections. 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39" y="3445203"/>
            <a:ext cx="3959351" cy="326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041" y="4973053"/>
            <a:ext cx="5398335" cy="172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333" y="171063"/>
            <a:ext cx="254317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2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Build configurations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Switching between debug and release in Visual Studio</a:t>
            </a:r>
            <a:endParaRPr lang="zh-CN" altLang="en-US" dirty="0"/>
          </a:p>
        </p:txBody>
      </p:sp>
      <p:pic>
        <p:nvPicPr>
          <p:cNvPr id="1026" name="Picture 2" descr="VS Solution Configurations Dropd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6" y="1553526"/>
            <a:ext cx="11484157" cy="8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1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086" y="274638"/>
            <a:ext cx="1171420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Pack Your Solution  </a:t>
            </a:r>
            <a:br>
              <a:rPr lang="en-US" altLang="zh-CN" dirty="0" smtClean="0"/>
            </a:br>
            <a:r>
              <a:rPr lang="en-US" altLang="zh-CN" dirty="0" smtClean="0"/>
              <a:t>                     -- before sending it to others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0086" y="2117558"/>
            <a:ext cx="11714206" cy="44809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Delete </a:t>
            </a:r>
            <a:r>
              <a:rPr lang="en-US" altLang="zh-CN" dirty="0" smtClean="0"/>
              <a:t>*.</a:t>
            </a:r>
            <a:r>
              <a:rPr lang="en-US" altLang="zh-CN" dirty="0" err="1"/>
              <a:t>ncb</a:t>
            </a:r>
            <a:r>
              <a:rPr lang="en-US" altLang="zh-CN" dirty="0"/>
              <a:t> </a:t>
            </a:r>
            <a:r>
              <a:rPr lang="en-US" altLang="zh-CN" dirty="0" smtClean="0"/>
              <a:t>|| *.</a:t>
            </a:r>
            <a:r>
              <a:rPr lang="en-US" altLang="zh-CN" dirty="0" err="1" smtClean="0"/>
              <a:t>sdf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Delete debug, release &amp;&amp; </a:t>
            </a:r>
            <a:r>
              <a:rPr lang="en-US" altLang="zh-CN" dirty="0" err="1" smtClean="0"/>
              <a:t>ipch</a:t>
            </a:r>
            <a:r>
              <a:rPr lang="en-US" altLang="zh-CN" dirty="0" smtClean="0"/>
              <a:t> directories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Compress all into a *.</a:t>
            </a:r>
            <a:r>
              <a:rPr lang="en-US" altLang="zh-CN" dirty="0" err="1" smtClean="0"/>
              <a:t>rar</a:t>
            </a:r>
            <a:r>
              <a:rPr lang="en-US" altLang="zh-CN" dirty="0" smtClean="0"/>
              <a:t> or *.zip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Sent it by email ||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1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Start VC 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334453" y="1253508"/>
            <a:ext cx="4320480" cy="5344999"/>
            <a:chOff x="179512" y="260648"/>
            <a:chExt cx="4817366" cy="656913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60648"/>
              <a:ext cx="4817366" cy="6569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395536" y="2924944"/>
              <a:ext cx="2592288" cy="288032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3" y="2487964"/>
            <a:ext cx="1472027" cy="19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3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12192000" cy="792088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2800" b="1" dirty="0">
                <a:latin typeface="Arial Black" panose="020B0A04020102020204" pitchFamily="34" charset="0"/>
              </a:rPr>
              <a:t>Step 1:  Create a Console </a:t>
            </a:r>
            <a:r>
              <a:rPr lang="en-US" altLang="zh-CN" sz="2800" b="1" dirty="0" smtClean="0">
                <a:latin typeface="Arial Black" panose="020B0A04020102020204" pitchFamily="34" charset="0"/>
              </a:rPr>
              <a:t>Project</a:t>
            </a:r>
            <a:endParaRPr lang="zh-CN" altLang="en-US" sz="2800" dirty="0">
              <a:latin typeface="Arial Black" panose="020B0A04020102020204" pitchFamily="34" charset="0"/>
            </a:endParaRPr>
          </a:p>
        </p:txBody>
      </p:sp>
      <p:pic>
        <p:nvPicPr>
          <p:cNvPr id="4098" name="图片 4" descr="说明: Untitled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3525615"/>
            <a:ext cx="4665562" cy="315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图片 5" descr="说明: Untitled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058" y="3525616"/>
            <a:ext cx="4408474" cy="315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0632" y="826841"/>
            <a:ext cx="1171073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Choose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File -&gt; New -&gt; Project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from the VS210 menus =&gt; 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Win32 Console Application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(chosen from the templates on the right side).</a:t>
            </a: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 the location to someplace on your drive and give the project a name, such as 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A_Console_Project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Click 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OK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 to the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Application Settings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tab. Make sure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Console application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Empty project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are selected.</a:t>
            </a:r>
            <a:endParaRPr lang="en-US" altLang="zh-CN" sz="1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Click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Finished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1" y="6147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6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Step 2</a:t>
            </a:r>
            <a:r>
              <a:rPr lang="en-US" altLang="zh-CN" dirty="0" smtClean="0"/>
              <a:t>: Solution Explorer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716" y="1268761"/>
            <a:ext cx="8213558" cy="4857403"/>
          </a:xfrm>
        </p:spPr>
        <p:txBody>
          <a:bodyPr>
            <a:normAutofit/>
          </a:bodyPr>
          <a:lstStyle/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Choose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View- Solution Explorer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from the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VS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menus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shows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you a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representing your current solution. 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Solutions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are made of one or more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projects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which in turn are composed of one or more files. We currently have one project in our solution, namely </a:t>
            </a:r>
            <a:r>
              <a:rPr lang="en-US" altLang="zh-CN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A_Console_Project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37" y="1268761"/>
            <a:ext cx="330932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Step </a:t>
            </a:r>
            <a:r>
              <a:rPr lang="en-US" altLang="zh-CN" dirty="0" smtClean="0"/>
              <a:t>3: </a:t>
            </a:r>
            <a:r>
              <a:rPr lang="en-US" altLang="zh-CN" dirty="0"/>
              <a:t>Add New Source File</a:t>
            </a:r>
            <a:endParaRPr lang="zh-CN" altLang="en-US" dirty="0"/>
          </a:p>
        </p:txBody>
      </p:sp>
      <p:pic>
        <p:nvPicPr>
          <p:cNvPr id="5122" name="图片 6" descr="说明: Untitled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3661190"/>
            <a:ext cx="5304599" cy="319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图片 7" descr="说明: Untitled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8" y="3717033"/>
            <a:ext cx="3673475" cy="1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3347" y="931520"/>
            <a:ext cx="1132572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 click on our project 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A_Console_Project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at 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solution explorer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choose 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Add-&gt;Add New Item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 want a C++ source file so choose the 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Code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category and 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C++ File (.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cpp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from the 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Templates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Enter a name for our source file, 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main.cpp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 our case. The location should already be under the project you</a:t>
            </a:r>
            <a:r>
              <a:rPr lang="en-US" altLang="zh-CN" sz="2000" dirty="0">
                <a:latin typeface="Arial"/>
                <a:ea typeface="宋体" pitchFamily="2" charset="-122"/>
                <a:cs typeface="Times New Roman" pitchFamily="18" charset="0"/>
              </a:rPr>
              <a:t>’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 created.</a:t>
            </a: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Click 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Add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You should now see a blank source file in the 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editor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titled main.cpp.</a:t>
            </a: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Solution Explorer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shows that 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A_Console_Project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has currently a single file 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main.cpp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under 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Source Files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1" y="53096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58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Step </a:t>
            </a:r>
            <a:r>
              <a:rPr lang="en-US" altLang="zh-CN" dirty="0" smtClean="0"/>
              <a:t>4: </a:t>
            </a:r>
            <a:r>
              <a:rPr lang="en-US" altLang="zh-CN" dirty="0"/>
              <a:t>Add Code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50232" y="1590733"/>
            <a:ext cx="1089259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Enter the following code into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main.cpp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which should already be open in the main source window.</a:t>
            </a:r>
            <a:endParaRPr lang="en-US" altLang="zh-CN" sz="2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#include &lt;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iostream</a:t>
            </a: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endParaRPr lang="en-US" altLang="zh-CN" sz="2800" dirty="0">
              <a:solidFill>
                <a:srgbClr val="00B05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using namespace 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std</a:t>
            </a: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2800" dirty="0">
              <a:solidFill>
                <a:srgbClr val="00B05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argc</a:t>
            </a: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char** 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){</a:t>
            </a:r>
            <a:endParaRPr lang="en-US" altLang="zh-CN" sz="2800" dirty="0">
              <a:solidFill>
                <a:srgbClr val="00B05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cout</a:t>
            </a: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&lt;&lt; "Hello world" &lt;&lt; 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endl</a:t>
            </a: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2800" dirty="0">
              <a:solidFill>
                <a:srgbClr val="00B05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return 0;</a:t>
            </a:r>
            <a:endParaRPr lang="en-US" altLang="zh-CN" sz="2800" dirty="0">
              <a:solidFill>
                <a:srgbClr val="00B05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800" dirty="0">
              <a:solidFill>
                <a:srgbClr val="00B05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2193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2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Step </a:t>
            </a:r>
            <a:r>
              <a:rPr lang="en-US" altLang="zh-CN" dirty="0" smtClean="0"/>
              <a:t>5: Class View</a:t>
            </a:r>
            <a:endParaRPr lang="zh-CN" altLang="en-US" dirty="0"/>
          </a:p>
        </p:txBody>
      </p:sp>
      <p:pic>
        <p:nvPicPr>
          <p:cNvPr id="6145" name="图片 8" descr="说明: Untitled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89" y="4751864"/>
            <a:ext cx="3627438" cy="192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2193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463" y="908721"/>
            <a:ext cx="94973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 have a single function: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main()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currently, so it is easy to locate the code.  However, the project can become rather large and finding the function you want to modify may not be so easy.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Choose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View -&gt; Class View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=&gt;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 View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window, which is similar to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Solution Explorer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Hence you'll probably want to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place them together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breaks the project up by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 and function rather than by file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 Right now we have only a single function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but later your projects will grow to multiply classes each containing many functions.  The Class View window will prove invaluable when navigating such projects later in the course.</a:t>
            </a:r>
            <a:endParaRPr lang="en-US" altLang="zh-CN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827" y="1348264"/>
            <a:ext cx="22860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7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086" y="1"/>
            <a:ext cx="11911914" cy="120315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Step </a:t>
            </a:r>
            <a:r>
              <a:rPr lang="en-US" altLang="zh-CN" dirty="0" smtClean="0"/>
              <a:t>6: </a:t>
            </a:r>
            <a:r>
              <a:rPr lang="en-US" altLang="zh-CN" dirty="0"/>
              <a:t>Setup Intermediate </a:t>
            </a:r>
            <a:r>
              <a:rPr lang="en-US" altLang="zh-CN" dirty="0" smtClean="0"/>
              <a:t>Directory (Optional)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0086" y="1439760"/>
            <a:ext cx="1170336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Open the Class View window, right click on our project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A_Console_Project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choose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Properties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Select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General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from the left hand pane and set the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 Directory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Intermediate Directory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both to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C:\Temp\Debug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Click OK and we</a:t>
            </a:r>
            <a:r>
              <a:rPr lang="en-US" altLang="zh-CN" sz="2400" dirty="0">
                <a:latin typeface="Arial"/>
                <a:ea typeface="宋体" pitchFamily="2" charset="-122"/>
                <a:cs typeface="Times New Roman" pitchFamily="18" charset="0"/>
              </a:rPr>
              <a:t>’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 all set to compile our project.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pic>
        <p:nvPicPr>
          <p:cNvPr id="7169" name="图片 9" descr="说明: Untitled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541" y="3728494"/>
            <a:ext cx="7784456" cy="218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7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1428</Words>
  <Application>Microsoft Office PowerPoint</Application>
  <PresentationFormat>宽屏</PresentationFormat>
  <Paragraphs>172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黑体</vt:lpstr>
      <vt:lpstr>宋体</vt:lpstr>
      <vt:lpstr>Arial</vt:lpstr>
      <vt:lpstr>Arial Black</vt:lpstr>
      <vt:lpstr>Times New Roman</vt:lpstr>
      <vt:lpstr>Office 主题​​</vt:lpstr>
      <vt:lpstr>C++ Program Design  -- IDE_VC_Win32ConsoleApplication</vt:lpstr>
      <vt:lpstr>1. Setting up a Console Application in VC 10</vt:lpstr>
      <vt:lpstr>Start VC IDE</vt:lpstr>
      <vt:lpstr>Step 1:  Create a Console Project</vt:lpstr>
      <vt:lpstr>Step 2: Solution Explorer</vt:lpstr>
      <vt:lpstr>Step 3: Add New Source File</vt:lpstr>
      <vt:lpstr>Step 4: Add Code</vt:lpstr>
      <vt:lpstr>Step 5: Class View</vt:lpstr>
      <vt:lpstr>Step 6: Setup Intermediate Directory (Optional)</vt:lpstr>
      <vt:lpstr>Step 7: Build (compile+link) Project</vt:lpstr>
      <vt:lpstr>Step 8: Run the Program</vt:lpstr>
      <vt:lpstr>Questions?</vt:lpstr>
      <vt:lpstr>2. Command Line Argument</vt:lpstr>
      <vt:lpstr>Step 1:  Modify Main</vt:lpstr>
      <vt:lpstr>Step 2:  Modify Project's Command Arguments Setting</vt:lpstr>
      <vt:lpstr>Step 3:  Build Project</vt:lpstr>
      <vt:lpstr>Step 4:  Run the Program</vt:lpstr>
      <vt:lpstr>Questions</vt:lpstr>
      <vt:lpstr>Input</vt:lpstr>
      <vt:lpstr>iostream</vt:lpstr>
      <vt:lpstr>Default current directory of VC</vt:lpstr>
      <vt:lpstr>Debugging</vt:lpstr>
      <vt:lpstr>Set include &amp; lib path independent with solutions</vt:lpstr>
      <vt:lpstr>Build configurations</vt:lpstr>
      <vt:lpstr>Pack Your Solution                        -- before sending it to others</vt:lpstr>
    </vt:vector>
  </TitlesOfParts>
  <Company>DUT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-Introduction of Animation</dc:title>
  <dc:creator>Junjie Cao</dc:creator>
  <cp:lastModifiedBy>Junjie Cao</cp:lastModifiedBy>
  <cp:revision>58</cp:revision>
  <dcterms:created xsi:type="dcterms:W3CDTF">2016-05-16T00:41:48Z</dcterms:created>
  <dcterms:modified xsi:type="dcterms:W3CDTF">2016-06-20T07:03:54Z</dcterms:modified>
</cp:coreProperties>
</file>