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76" r:id="rId3"/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</p:sldIdLst>
  <p:sldSz cy="5143500" cx="9144000"/>
  <p:notesSz cx="6858000" cy="9144000"/>
  <p:embeddedFontLst>
    <p:embeddedFont>
      <p:font typeface="Proxima Nova"/>
      <p:regular r:id="rId62"/>
      <p:bold r:id="rId63"/>
      <p:italic r:id="rId64"/>
      <p:boldItalic r:id="rId65"/>
    </p:embeddedFont>
    <p:embeddedFont>
      <p:font typeface="Inconsolata"/>
      <p:regular r:id="rId66"/>
      <p:bold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ProximaNova-regular.fntdata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ProximaNova-italic.fntdata"/><Relationship Id="rId63" Type="http://schemas.openxmlformats.org/officeDocument/2006/relationships/font" Target="fonts/ProximaNova-bold.fntdata"/><Relationship Id="rId22" Type="http://schemas.openxmlformats.org/officeDocument/2006/relationships/slide" Target="slides/slide17.xml"/><Relationship Id="rId66" Type="http://schemas.openxmlformats.org/officeDocument/2006/relationships/font" Target="fonts/Inconsolata-regular.fntdata"/><Relationship Id="rId21" Type="http://schemas.openxmlformats.org/officeDocument/2006/relationships/slide" Target="slides/slide16.xml"/><Relationship Id="rId65" Type="http://schemas.openxmlformats.org/officeDocument/2006/relationships/font" Target="fonts/ProximaNova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7" Type="http://schemas.openxmlformats.org/officeDocument/2006/relationships/font" Target="fonts/Inconsolata-bold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e92d0ac23_0_9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e92d0ac23_0_9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e92d0ac23_0_9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e92d0ac23_0_9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e92d0ac23_0_10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e92d0ac23_0_10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e92d0ac23_0_10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e92d0ac23_0_10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e92d0ac23_0_7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e92d0ac23_0_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e92d0ac23_0_7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e92d0ac23_0_7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e92d0ac23_0_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e92d0ac23_0_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e92d0ac23_0_10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e92d0ac23_0_1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e92d0ac23_0_10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e92d0ac23_0_1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e92d0ac23_0_10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e92d0ac23_0_10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6f03ec5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6f03ec5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e92d0ac23_0_10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e92d0ac23_0_1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e92d0ac23_0_10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e92d0ac23_0_10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e92d0ac23_0_10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e92d0ac23_0_10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e92d0ac23_0_10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e92d0ac23_0_10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e92d0ac23_0_10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e92d0ac23_0_10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e92d0ac23_0_10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e92d0ac23_0_1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e92d0ac23_0_10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e92d0ac23_0_10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e92d0ac23_0_10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e92d0ac23_0_10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e92d0ac23_0_10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e92d0ac23_0_10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86f03ec576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86f03ec576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6f03ec57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6f03ec57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e92d0ac23_0_10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e92d0ac23_0_10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C++ 11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arrays CAN be sized w/ a variable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under the hood, it replaces your declaration with dynamic allocation at compilation (uses the new operator)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e92d0ac23_0_10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e92d0ac23_0_10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e92d0ac23_0_10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e92d0ac23_0_10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e92d0ac23_0_10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e92d0ac23_0_1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e92d0ac23_0_1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e92d0ac23_0_1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e92d0ac23_0_1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e92d0ac23_0_1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e92d0ac23_0_1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e92d0ac23_0_1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e92d0ac23_0_1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e92d0ac23_0_1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e92d0ac23_0_1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e92d0ac23_0_1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e92d0ac23_0_1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e92d0ac23_0_1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6f03ec57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6f03ec57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acc05b9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acc05b9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acc05b98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acc05b98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0d3918e3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0d3918e3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0d3918e3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30d3918e3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518eb31d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518eb31d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518eb31d7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518eb31d7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0d3918e34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30d3918e34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e92d0ac23_0_1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e92d0ac23_0_1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e92d0ac23_0_1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e92d0ac23_0_1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e92d0ac23_0_1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e92d0ac23_0_1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6f03ec576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6f03ec576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e92d0ac23_0_1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1e92d0ac23_0_1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e92d0ac23_0_1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e92d0ac23_0_1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e92d0ac23_0_1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e92d0ac23_0_1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e92d0ac23_0_1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1e92d0ac23_0_1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acc05b98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2acc05b98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2acc05b98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2acc05b98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e92d0ac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e92d0ac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6f03ec576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6f03ec576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e92d0ac23_0_9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e92d0ac23_0_9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e92d0ac23_0_9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e92d0ac23_0_9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e92d0ac23_0_9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e92d0ac23_0_9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0"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71050" y="4911225"/>
            <a:ext cx="7912500" cy="2322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/>
          <p:nvPr/>
        </p:nvSpPr>
        <p:spPr>
          <a:xfrm>
            <a:off x="4572000" y="-125"/>
            <a:ext cx="4572000" cy="466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311700" y="405812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0"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671050" y="4911225"/>
            <a:ext cx="7912500" cy="2322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96" name="Google Shape;96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97" name="Google Shape;97;p20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sample">
  <p:cSld name="TITLE_AND_TWO_COLUMNS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/>
          <p:nvPr/>
        </p:nvSpPr>
        <p:spPr>
          <a:xfrm>
            <a:off x="4572000" y="-125"/>
            <a:ext cx="4572000" cy="466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445025"/>
            <a:ext cx="39999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consolata"/>
              <a:buChar char="●"/>
              <a:defRPr sz="1400">
                <a:latin typeface="Inconsolata"/>
                <a:ea typeface="Inconsolata"/>
                <a:cs typeface="Inconsolata"/>
                <a:sym typeface="Inconsolata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○"/>
              <a:defRPr sz="1200">
                <a:latin typeface="Inconsolata"/>
                <a:ea typeface="Inconsolata"/>
                <a:cs typeface="Inconsolata"/>
                <a:sym typeface="Inconsolata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■"/>
              <a:defRPr sz="1200">
                <a:latin typeface="Inconsolata"/>
                <a:ea typeface="Inconsolata"/>
                <a:cs typeface="Inconsolata"/>
                <a:sym typeface="Inconsolata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●"/>
              <a:defRPr sz="1200">
                <a:latin typeface="Inconsolata"/>
                <a:ea typeface="Inconsolata"/>
                <a:cs typeface="Inconsolata"/>
                <a:sym typeface="Inconsolata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○"/>
              <a:defRPr sz="1200">
                <a:latin typeface="Inconsolata"/>
                <a:ea typeface="Inconsolata"/>
                <a:cs typeface="Inconsolata"/>
                <a:sym typeface="Inconsolata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■"/>
              <a:defRPr sz="1200">
                <a:latin typeface="Inconsolata"/>
                <a:ea typeface="Inconsolata"/>
                <a:cs typeface="Inconsolata"/>
                <a:sym typeface="Inconsolata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●"/>
              <a:defRPr sz="1200">
                <a:latin typeface="Inconsolata"/>
                <a:ea typeface="Inconsolata"/>
                <a:cs typeface="Inconsolata"/>
                <a:sym typeface="Inconsolata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○"/>
              <a:defRPr sz="1200">
                <a:latin typeface="Inconsolata"/>
                <a:ea typeface="Inconsolata"/>
                <a:cs typeface="Inconsolata"/>
                <a:sym typeface="Inconsolata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■"/>
              <a:defRPr sz="12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400"/>
              <a:buFont typeface="Inconsolata"/>
              <a:buChar char="●"/>
              <a:defRPr sz="14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○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■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●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○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■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●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○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■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sample with variables 1">
  <p:cSld name="TITLE_AND_TWO_COLUMNS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/>
          <p:nvPr/>
        </p:nvSpPr>
        <p:spPr>
          <a:xfrm>
            <a:off x="4572000" y="3655200"/>
            <a:ext cx="4572000" cy="100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2"/>
          <p:cNvSpPr/>
          <p:nvPr/>
        </p:nvSpPr>
        <p:spPr>
          <a:xfrm>
            <a:off x="4572000" y="-125"/>
            <a:ext cx="4572000" cy="365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39999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consolata"/>
              <a:buChar char="●"/>
              <a:defRPr sz="1400">
                <a:latin typeface="Inconsolata"/>
                <a:ea typeface="Inconsolata"/>
                <a:cs typeface="Inconsolata"/>
                <a:sym typeface="Inconsolata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○"/>
              <a:defRPr sz="1200">
                <a:latin typeface="Inconsolata"/>
                <a:ea typeface="Inconsolata"/>
                <a:cs typeface="Inconsolata"/>
                <a:sym typeface="Inconsolata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■"/>
              <a:defRPr sz="1200">
                <a:latin typeface="Inconsolata"/>
                <a:ea typeface="Inconsolata"/>
                <a:cs typeface="Inconsolata"/>
                <a:sym typeface="Inconsolata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●"/>
              <a:defRPr sz="1200">
                <a:latin typeface="Inconsolata"/>
                <a:ea typeface="Inconsolata"/>
                <a:cs typeface="Inconsolata"/>
                <a:sym typeface="Inconsolata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○"/>
              <a:defRPr sz="1200">
                <a:latin typeface="Inconsolata"/>
                <a:ea typeface="Inconsolata"/>
                <a:cs typeface="Inconsolata"/>
                <a:sym typeface="Inconsolata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■"/>
              <a:defRPr sz="1200">
                <a:latin typeface="Inconsolata"/>
                <a:ea typeface="Inconsolata"/>
                <a:cs typeface="Inconsolata"/>
                <a:sym typeface="Inconsolata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●"/>
              <a:defRPr sz="1200">
                <a:latin typeface="Inconsolata"/>
                <a:ea typeface="Inconsolata"/>
                <a:cs typeface="Inconsolata"/>
                <a:sym typeface="Inconsolata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○"/>
              <a:defRPr sz="1200">
                <a:latin typeface="Inconsolata"/>
                <a:ea typeface="Inconsolata"/>
                <a:cs typeface="Inconsolata"/>
                <a:sym typeface="Inconsolata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■"/>
              <a:defRPr sz="12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2" type="body"/>
          </p:nvPr>
        </p:nvSpPr>
        <p:spPr>
          <a:xfrm>
            <a:off x="4832400" y="445025"/>
            <a:ext cx="3999900" cy="30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400"/>
              <a:buFont typeface="Inconsolata"/>
              <a:buChar char="●"/>
              <a:defRPr sz="14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○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■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●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○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■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●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○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■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sample with variables 2">
  <p:cSld name="TITLE_AND_TWO_COLUMNS_1_1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/>
          <p:nvPr/>
        </p:nvSpPr>
        <p:spPr>
          <a:xfrm>
            <a:off x="4572000" y="3655200"/>
            <a:ext cx="4572000" cy="100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3"/>
          <p:cNvSpPr/>
          <p:nvPr/>
        </p:nvSpPr>
        <p:spPr>
          <a:xfrm>
            <a:off x="4572000" y="-125"/>
            <a:ext cx="4572000" cy="365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39999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consolata"/>
              <a:buChar char="●"/>
              <a:defRPr sz="1400">
                <a:latin typeface="Inconsolata"/>
                <a:ea typeface="Inconsolata"/>
                <a:cs typeface="Inconsolata"/>
                <a:sym typeface="Inconsolata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○"/>
              <a:defRPr sz="1200">
                <a:latin typeface="Inconsolata"/>
                <a:ea typeface="Inconsolata"/>
                <a:cs typeface="Inconsolata"/>
                <a:sym typeface="Inconsolata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■"/>
              <a:defRPr sz="1200">
                <a:latin typeface="Inconsolata"/>
                <a:ea typeface="Inconsolata"/>
                <a:cs typeface="Inconsolata"/>
                <a:sym typeface="Inconsolata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●"/>
              <a:defRPr sz="1200">
                <a:latin typeface="Inconsolata"/>
                <a:ea typeface="Inconsolata"/>
                <a:cs typeface="Inconsolata"/>
                <a:sym typeface="Inconsolata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○"/>
              <a:defRPr sz="1200">
                <a:latin typeface="Inconsolata"/>
                <a:ea typeface="Inconsolata"/>
                <a:cs typeface="Inconsolata"/>
                <a:sym typeface="Inconsolata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■"/>
              <a:defRPr sz="1200">
                <a:latin typeface="Inconsolata"/>
                <a:ea typeface="Inconsolata"/>
                <a:cs typeface="Inconsolata"/>
                <a:sym typeface="Inconsolata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●"/>
              <a:defRPr sz="1200">
                <a:latin typeface="Inconsolata"/>
                <a:ea typeface="Inconsolata"/>
                <a:cs typeface="Inconsolata"/>
                <a:sym typeface="Inconsolata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○"/>
              <a:defRPr sz="1200">
                <a:latin typeface="Inconsolata"/>
                <a:ea typeface="Inconsolata"/>
                <a:cs typeface="Inconsolata"/>
                <a:sym typeface="Inconsolata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■"/>
              <a:defRPr sz="12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2" type="body"/>
          </p:nvPr>
        </p:nvSpPr>
        <p:spPr>
          <a:xfrm>
            <a:off x="4825175" y="3813300"/>
            <a:ext cx="39999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400"/>
              <a:buFont typeface="Inconsolata"/>
              <a:buChar char="●"/>
              <a:defRPr sz="14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○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■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●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○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■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●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○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■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117" name="Google Shape;117;p23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3" name="Google Shape;123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4" name="Google Shape;124;p25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7" name="Google Shape;127;p26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/>
          <p:nvPr/>
        </p:nvSpPr>
        <p:spPr>
          <a:xfrm>
            <a:off x="4572000" y="-125"/>
            <a:ext cx="4572000" cy="466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1" name="Google Shape;131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2" name="Google Shape;132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33" name="Google Shape;133;p27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/>
          <p:nvPr>
            <p:ph idx="1" type="body"/>
          </p:nvPr>
        </p:nvSpPr>
        <p:spPr>
          <a:xfrm>
            <a:off x="311700" y="405812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  <p:sp>
        <p:nvSpPr>
          <p:cNvPr id="136" name="Google Shape;136;p28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9" name="Google Shape;139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40" name="Google Shape;140;p29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sample">
  <p:cSld name="TITLE_AND_TWO_COLUMNS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4572000" y="-125"/>
            <a:ext cx="4572000" cy="466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445025"/>
            <a:ext cx="39999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consolata"/>
              <a:buChar char="●"/>
              <a:defRPr sz="1400">
                <a:latin typeface="Inconsolata"/>
                <a:ea typeface="Inconsolata"/>
                <a:cs typeface="Inconsolata"/>
                <a:sym typeface="Inconsolata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○"/>
              <a:defRPr sz="1200">
                <a:latin typeface="Inconsolata"/>
                <a:ea typeface="Inconsolata"/>
                <a:cs typeface="Inconsolata"/>
                <a:sym typeface="Inconsolata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■"/>
              <a:defRPr sz="1200">
                <a:latin typeface="Inconsolata"/>
                <a:ea typeface="Inconsolata"/>
                <a:cs typeface="Inconsolata"/>
                <a:sym typeface="Inconsolata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●"/>
              <a:defRPr sz="1200">
                <a:latin typeface="Inconsolata"/>
                <a:ea typeface="Inconsolata"/>
                <a:cs typeface="Inconsolata"/>
                <a:sym typeface="Inconsolata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○"/>
              <a:defRPr sz="1200">
                <a:latin typeface="Inconsolata"/>
                <a:ea typeface="Inconsolata"/>
                <a:cs typeface="Inconsolata"/>
                <a:sym typeface="Inconsolata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■"/>
              <a:defRPr sz="1200">
                <a:latin typeface="Inconsolata"/>
                <a:ea typeface="Inconsolata"/>
                <a:cs typeface="Inconsolata"/>
                <a:sym typeface="Inconsolata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●"/>
              <a:defRPr sz="1200">
                <a:latin typeface="Inconsolata"/>
                <a:ea typeface="Inconsolata"/>
                <a:cs typeface="Inconsolata"/>
                <a:sym typeface="Inconsolata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○"/>
              <a:defRPr sz="1200">
                <a:latin typeface="Inconsolata"/>
                <a:ea typeface="Inconsolata"/>
                <a:cs typeface="Inconsolata"/>
                <a:sym typeface="Inconsolata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■"/>
              <a:defRPr sz="12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400"/>
              <a:buFont typeface="Inconsolata"/>
              <a:buChar char="●"/>
              <a:defRPr sz="14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○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■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●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○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■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●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○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■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sample with variables 1">
  <p:cSld name="TITLE_AND_TWO_COLUMNS_1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4572000" y="3655200"/>
            <a:ext cx="4572000" cy="100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7"/>
          <p:cNvSpPr/>
          <p:nvPr/>
        </p:nvSpPr>
        <p:spPr>
          <a:xfrm>
            <a:off x="4572000" y="-125"/>
            <a:ext cx="4572000" cy="365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445025"/>
            <a:ext cx="39999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consolata"/>
              <a:buChar char="●"/>
              <a:defRPr sz="1400">
                <a:latin typeface="Inconsolata"/>
                <a:ea typeface="Inconsolata"/>
                <a:cs typeface="Inconsolata"/>
                <a:sym typeface="Inconsolata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○"/>
              <a:defRPr sz="1200">
                <a:latin typeface="Inconsolata"/>
                <a:ea typeface="Inconsolata"/>
                <a:cs typeface="Inconsolata"/>
                <a:sym typeface="Inconsolata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■"/>
              <a:defRPr sz="1200">
                <a:latin typeface="Inconsolata"/>
                <a:ea typeface="Inconsolata"/>
                <a:cs typeface="Inconsolata"/>
                <a:sym typeface="Inconsolata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●"/>
              <a:defRPr sz="1200">
                <a:latin typeface="Inconsolata"/>
                <a:ea typeface="Inconsolata"/>
                <a:cs typeface="Inconsolata"/>
                <a:sym typeface="Inconsolata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○"/>
              <a:defRPr sz="1200">
                <a:latin typeface="Inconsolata"/>
                <a:ea typeface="Inconsolata"/>
                <a:cs typeface="Inconsolata"/>
                <a:sym typeface="Inconsolata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■"/>
              <a:defRPr sz="1200">
                <a:latin typeface="Inconsolata"/>
                <a:ea typeface="Inconsolata"/>
                <a:cs typeface="Inconsolata"/>
                <a:sym typeface="Inconsolata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●"/>
              <a:defRPr sz="1200">
                <a:latin typeface="Inconsolata"/>
                <a:ea typeface="Inconsolata"/>
                <a:cs typeface="Inconsolata"/>
                <a:sym typeface="Inconsolata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○"/>
              <a:defRPr sz="1200">
                <a:latin typeface="Inconsolata"/>
                <a:ea typeface="Inconsolata"/>
                <a:cs typeface="Inconsolata"/>
                <a:sym typeface="Inconsolata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■"/>
              <a:defRPr sz="12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4832400" y="445025"/>
            <a:ext cx="3999900" cy="30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400"/>
              <a:buFont typeface="Inconsolata"/>
              <a:buChar char="●"/>
              <a:defRPr sz="14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○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■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●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○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■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●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○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■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sample with variables 2">
  <p:cSld name="TITLE_AND_TWO_COLUMNS_1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4572000" y="3655200"/>
            <a:ext cx="4572000" cy="100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/>
          <p:nvPr/>
        </p:nvSpPr>
        <p:spPr>
          <a:xfrm>
            <a:off x="4572000" y="-125"/>
            <a:ext cx="4572000" cy="365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445025"/>
            <a:ext cx="39999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consolata"/>
              <a:buChar char="●"/>
              <a:defRPr sz="1400">
                <a:latin typeface="Inconsolata"/>
                <a:ea typeface="Inconsolata"/>
                <a:cs typeface="Inconsolata"/>
                <a:sym typeface="Inconsolata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○"/>
              <a:defRPr sz="1200">
                <a:latin typeface="Inconsolata"/>
                <a:ea typeface="Inconsolata"/>
                <a:cs typeface="Inconsolata"/>
                <a:sym typeface="Inconsolata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■"/>
              <a:defRPr sz="1200">
                <a:latin typeface="Inconsolata"/>
                <a:ea typeface="Inconsolata"/>
                <a:cs typeface="Inconsolata"/>
                <a:sym typeface="Inconsolata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●"/>
              <a:defRPr sz="1200">
                <a:latin typeface="Inconsolata"/>
                <a:ea typeface="Inconsolata"/>
                <a:cs typeface="Inconsolata"/>
                <a:sym typeface="Inconsolata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○"/>
              <a:defRPr sz="1200">
                <a:latin typeface="Inconsolata"/>
                <a:ea typeface="Inconsolata"/>
                <a:cs typeface="Inconsolata"/>
                <a:sym typeface="Inconsolata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■"/>
              <a:defRPr sz="1200">
                <a:latin typeface="Inconsolata"/>
                <a:ea typeface="Inconsolata"/>
                <a:cs typeface="Inconsolata"/>
                <a:sym typeface="Inconsolata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●"/>
              <a:defRPr sz="1200">
                <a:latin typeface="Inconsolata"/>
                <a:ea typeface="Inconsolata"/>
                <a:cs typeface="Inconsolata"/>
                <a:sym typeface="Inconsolata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○"/>
              <a:defRPr sz="1200">
                <a:latin typeface="Inconsolata"/>
                <a:ea typeface="Inconsolata"/>
                <a:cs typeface="Inconsolata"/>
                <a:sym typeface="Inconsolata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■"/>
              <a:defRPr sz="12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2" type="body"/>
          </p:nvPr>
        </p:nvSpPr>
        <p:spPr>
          <a:xfrm>
            <a:off x="4825175" y="3813300"/>
            <a:ext cx="39999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400"/>
              <a:buFont typeface="Inconsolata"/>
              <a:buChar char="●"/>
              <a:defRPr sz="14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○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■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●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○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■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●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○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■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7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4500" y="4663225"/>
            <a:ext cx="9153000" cy="4932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●"/>
              <a:defRPr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302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○"/>
              <a:defRPr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302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■"/>
              <a:defRPr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302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●"/>
              <a:defRPr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302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○"/>
              <a:defRPr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302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■"/>
              <a:defRPr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302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●"/>
              <a:defRPr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302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○"/>
              <a:defRPr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302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■"/>
              <a:defRPr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</a:defRPr>
            </a:lvl1pPr>
            <a:lvl2pPr lvl="1" algn="r">
              <a:buNone/>
              <a:defRPr sz="1000">
                <a:solidFill>
                  <a:srgbClr val="FFFFFF"/>
                </a:solidFill>
              </a:defRPr>
            </a:lvl2pPr>
            <a:lvl3pPr lvl="2" algn="r">
              <a:buNone/>
              <a:defRPr sz="1000">
                <a:solidFill>
                  <a:srgbClr val="FFFFFF"/>
                </a:solidFill>
              </a:defRPr>
            </a:lvl3pPr>
            <a:lvl4pPr lvl="3" algn="r">
              <a:buNone/>
              <a:defRPr sz="1000">
                <a:solidFill>
                  <a:srgbClr val="FFFFFF"/>
                </a:solidFill>
              </a:defRPr>
            </a:lvl4pPr>
            <a:lvl5pPr lvl="4" algn="r">
              <a:buNone/>
              <a:defRPr sz="1000">
                <a:solidFill>
                  <a:srgbClr val="FFFFFF"/>
                </a:solidFill>
              </a:defRPr>
            </a:lvl5pPr>
            <a:lvl6pPr lvl="5" algn="r">
              <a:buNone/>
              <a:defRPr sz="1000">
                <a:solidFill>
                  <a:srgbClr val="FFFFFF"/>
                </a:solidFill>
              </a:defRPr>
            </a:lvl6pPr>
            <a:lvl7pPr lvl="6" algn="r">
              <a:buNone/>
              <a:defRPr sz="1000">
                <a:solidFill>
                  <a:srgbClr val="FFFFFF"/>
                </a:solidFill>
              </a:defRPr>
            </a:lvl7pPr>
            <a:lvl8pPr lvl="7" algn="r">
              <a:buNone/>
              <a:defRPr sz="1000">
                <a:solidFill>
                  <a:srgbClr val="FFFFFF"/>
                </a:solidFill>
              </a:defRPr>
            </a:lvl8pPr>
            <a:lvl9pPr lvl="8" algn="r"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logo@2x.png" id="10" name="Google Shape;10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311700" y="4703625"/>
            <a:ext cx="232925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/>
        </p:nvSpPr>
        <p:spPr>
          <a:xfrm>
            <a:off x="609200" y="4663225"/>
            <a:ext cx="44418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UPSILON PI EPSILON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CS 31 Midterm 2 Review (Spring '20)	</a:t>
            </a: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https://tinyurl.com/upes20cs31mt2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-4500" y="4663225"/>
            <a:ext cx="9153000" cy="4932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●"/>
              <a:defRPr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○"/>
              <a:defRPr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■"/>
              <a:defRPr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●"/>
              <a:defRPr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○"/>
              <a:defRPr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■"/>
              <a:defRPr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●"/>
              <a:defRPr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○"/>
              <a:defRPr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■"/>
              <a:defRPr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logo@2x.png" id="79" name="Google Shape;79;p16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311700" y="4703625"/>
            <a:ext cx="232925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609200" y="4663225"/>
            <a:ext cx="44418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UPSILON PI EPSILON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CS 31 Midterm 2 Review (Spring ‘19)	https://tinyurl.com/y62uz9sc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tinyurl.com/upes20cs31mt2signin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gif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tinyurl.com/upes20cs31mt2signin" TargetMode="External"/><Relationship Id="rId4" Type="http://schemas.openxmlformats.org/officeDocument/2006/relationships/hyperlink" Target="https://tinyurl.com/upes20cs31mt2" TargetMode="External"/><Relationship Id="rId5" Type="http://schemas.openxmlformats.org/officeDocument/2006/relationships/hyperlink" Target="https://github.com/uclaupe-tutoring/practice-problems/wiki" TargetMode="External"/><Relationship Id="rId6" Type="http://schemas.openxmlformats.org/officeDocument/2006/relationships/hyperlink" Target="https://upe.seas.ucla.edu/tutoring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Sign-in	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https://tinyurl.com/upes20cs31mt2signin</a:t>
            </a:r>
            <a:endParaRPr u="sng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 link available upon sign-in</a:t>
            </a:r>
            <a:endParaRPr/>
          </a:p>
        </p:txBody>
      </p:sp>
      <p:sp>
        <p:nvSpPr>
          <p:cNvPr id="148" name="Google Shape;148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/>
              <a:t>UPE </a:t>
            </a:r>
            <a:r>
              <a:rPr b="0" lang="en" sz="2800"/>
              <a:t>Tutoring</a:t>
            </a:r>
            <a:r>
              <a:rPr b="0" lang="en" sz="2800"/>
              <a:t>:</a:t>
            </a:r>
            <a:endParaRPr b="0"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CS 31 Midterm 2 Review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this compile?</a:t>
            </a:r>
            <a:endParaRPr/>
          </a:p>
        </p:txBody>
      </p:sp>
      <p:sp>
        <p:nvSpPr>
          <p:cNvPr id="223" name="Google Shape;22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// Assume this function is defined later.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bool isEqual(string s1, string s2, int position); 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int main() {</a:t>
            </a:r>
            <a:br>
              <a:rPr lang="en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string s1 = "hello";</a:t>
            </a:r>
            <a:br>
              <a:rPr lang="en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string s2 = "there";</a:t>
            </a:r>
            <a:br>
              <a:rPr lang="en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int position = 1;</a:t>
            </a:r>
            <a:br>
              <a:rPr lang="en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bool x = isEqual(s1,s2);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40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this compile?</a:t>
            </a:r>
            <a:endParaRPr/>
          </a:p>
        </p:txBody>
      </p:sp>
      <p:sp>
        <p:nvSpPr>
          <p:cNvPr id="230" name="Google Shape;230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// Assume this function is defined later.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bool isEqual(</a:t>
            </a:r>
            <a:r>
              <a:rPr lang="en">
                <a:highlight>
                  <a:srgbClr val="FCE5CD"/>
                </a:highlight>
                <a:latin typeface="Inconsolata"/>
                <a:ea typeface="Inconsolata"/>
                <a:cs typeface="Inconsolata"/>
                <a:sym typeface="Inconsolata"/>
              </a:rPr>
              <a:t>string s1, string s2, int position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); 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int main() {</a:t>
            </a:r>
            <a:br>
              <a:rPr lang="en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string s1 = "hello";</a:t>
            </a:r>
            <a:br>
              <a:rPr lang="en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string s2 = "there";</a:t>
            </a:r>
            <a:br>
              <a:rPr lang="en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int position = 1;</a:t>
            </a:r>
            <a:br>
              <a:rPr lang="en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bool x = isEqual(</a:t>
            </a:r>
            <a:r>
              <a:rPr lang="en">
                <a:highlight>
                  <a:srgbClr val="FCE5CD"/>
                </a:highlight>
                <a:latin typeface="Inconsolata"/>
                <a:ea typeface="Inconsolata"/>
                <a:cs typeface="Inconsolata"/>
                <a:sym typeface="Inconsolata"/>
              </a:rPr>
              <a:t>s1,s2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);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No. The number of arguments doesn’t match.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1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this compile?</a:t>
            </a:r>
            <a:endParaRPr/>
          </a:p>
        </p:txBody>
      </p:sp>
      <p:sp>
        <p:nvSpPr>
          <p:cNvPr id="237" name="Google Shape;237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// Assume this function is defined later.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bool isEqual(string s1, string s2, int position); 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int main() {</a:t>
            </a:r>
            <a:br>
              <a:rPr lang="en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string s1 = "hello";</a:t>
            </a:r>
            <a:br>
              <a:rPr lang="en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string s2 = "there";</a:t>
            </a:r>
            <a:br>
              <a:rPr lang="en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int position = 1;</a:t>
            </a:r>
            <a:br>
              <a:rPr lang="en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bool x = isEqual(s1, s2, position);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42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this compile?</a:t>
            </a:r>
            <a:endParaRPr/>
          </a:p>
        </p:txBody>
      </p:sp>
      <p:sp>
        <p:nvSpPr>
          <p:cNvPr id="244" name="Google Shape;244;p43"/>
          <p:cNvSpPr txBox="1"/>
          <p:nvPr>
            <p:ph idx="1" type="body"/>
          </p:nvPr>
        </p:nvSpPr>
        <p:spPr>
          <a:xfrm>
            <a:off x="311700" y="1152475"/>
            <a:ext cx="8520600" cy="34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// Assume this function is defined later.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bool isEqual(string s1, string s2, int position);    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int main() {</a:t>
            </a:r>
            <a:br>
              <a:rPr lang="en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string s1 = "hello";</a:t>
            </a:r>
            <a:br>
              <a:rPr lang="en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string s2 = "there";</a:t>
            </a:r>
            <a:br>
              <a:rPr lang="en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int position = 1;</a:t>
            </a:r>
            <a:br>
              <a:rPr lang="en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bool x = isEqual(s1, s2, position);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Yes. 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43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Functions: Nested Loops Practice Problem</a:t>
            </a:r>
            <a:endParaRPr/>
          </a:p>
        </p:txBody>
      </p:sp>
      <p:sp>
        <p:nvSpPr>
          <p:cNvPr id="251" name="Google Shape;251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Write a function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firstChar(string string1, string string2)</a:t>
            </a:r>
            <a:r>
              <a:rPr lang="en"/>
              <a:t> that r</a:t>
            </a:r>
            <a:r>
              <a:rPr lang="en"/>
              <a:t>eturns the first character in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string1</a:t>
            </a:r>
            <a:r>
              <a:rPr lang="en"/>
              <a:t> that exists in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string2</a:t>
            </a:r>
            <a:r>
              <a:rPr lang="en"/>
              <a:t>, or returns the null byte if no such character is found.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Inconsolata"/>
              <a:buChar char="●"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string1 = “hello”, string2 = “there”, result = ‘h’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Inconsolata"/>
              <a:buChar char="●"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string1 = “aabc”, string2 = “xyzab”, result = ‘a’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Inconsolata"/>
              <a:buChar char="●"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string1 = “aabc”, string2 = “xyzzb”, result = ‘b’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Inconsolata"/>
              <a:buChar char="●"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string1 = “abcd”, string2 = “wxyz”, result = ‘\0’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44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Functions: Nested Loops Solution</a:t>
            </a:r>
            <a:endParaRPr/>
          </a:p>
        </p:txBody>
      </p:sp>
      <p:sp>
        <p:nvSpPr>
          <p:cNvPr id="258" name="Google Shape;258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char firstChar(string string1, string string2) {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for (int i = 0; i &lt; string1.size(); i++)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  for (int j = 0; j &lt; string2.size(); j++)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    if (string1[i] == string2[j])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      return string1[i];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return ‘\0’;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59" name="Google Shape;259;p45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Functions: Calling the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firstChar</a:t>
            </a:r>
            <a:r>
              <a:rPr lang="en"/>
              <a:t> Function</a:t>
            </a:r>
            <a:endParaRPr/>
          </a:p>
        </p:txBody>
      </p:sp>
      <p:sp>
        <p:nvSpPr>
          <p:cNvPr id="265" name="Google Shape;265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int main() {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cout &lt;&lt; firstChar(“hello”, “there”) &lt;&lt; endl;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cout &lt;&lt; firstChar(“aabc”, “xyzab”) &lt;&lt; endl;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cout &lt;&lt; firstChar(“aabc”, “xyzzb”) &lt;&lt; endl;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6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this compile?</a:t>
            </a:r>
            <a:endParaRPr/>
          </a:p>
        </p:txBody>
      </p:sp>
      <p:sp>
        <p:nvSpPr>
          <p:cNvPr id="272" name="Google Shape;272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// Assume this function is defined later.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bool isEqual(const string&amp; s1, const string&amp; s2, int position);         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int main() {</a:t>
            </a:r>
            <a:br>
              <a:rPr lang="en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string s1 = "hello";</a:t>
            </a:r>
            <a:br>
              <a:rPr lang="en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string s2 = "there";</a:t>
            </a:r>
            <a:br>
              <a:rPr lang="en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int position = 1;</a:t>
            </a:r>
            <a:br>
              <a:rPr lang="en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bool x = isEqual(s1, s2, position);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47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this compile?</a:t>
            </a:r>
            <a:endParaRPr/>
          </a:p>
        </p:txBody>
      </p:sp>
      <p:sp>
        <p:nvSpPr>
          <p:cNvPr id="279" name="Google Shape;279;p48"/>
          <p:cNvSpPr txBox="1"/>
          <p:nvPr>
            <p:ph idx="1" type="body"/>
          </p:nvPr>
        </p:nvSpPr>
        <p:spPr>
          <a:xfrm>
            <a:off x="311700" y="1152475"/>
            <a:ext cx="8520600" cy="34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// Assume this function is defined later.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bool isEqual(const string&amp; s1, const string&amp; s2, int position);         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int main() {</a:t>
            </a:r>
            <a:br>
              <a:rPr lang="en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string s1 = "hello";</a:t>
            </a:r>
            <a:br>
              <a:rPr lang="en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string s2 = "there";</a:t>
            </a:r>
            <a:br>
              <a:rPr lang="en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int position = 1;</a:t>
            </a:r>
            <a:br>
              <a:rPr lang="en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bool x = isEqual(s1, s2, position);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Yes. Notice the argument passing syntax is identical for pass by reference.</a:t>
            </a:r>
            <a:endParaRPr b="1"/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48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Functions: Pass by Value</a:t>
            </a:r>
            <a:endParaRPr/>
          </a:p>
        </p:txBody>
      </p:sp>
      <p:sp>
        <p:nvSpPr>
          <p:cNvPr id="286" name="Google Shape;286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By default, all parameters in C++ are </a:t>
            </a:r>
            <a:r>
              <a:rPr lang="en" u="sng"/>
              <a:t>pass by value</a:t>
            </a:r>
            <a:r>
              <a:rPr lang="en"/>
              <a:t>.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Every pass by value parameter is </a:t>
            </a:r>
            <a:r>
              <a:rPr b="1" lang="en"/>
              <a:t>copied </a:t>
            </a:r>
            <a:r>
              <a:rPr lang="en"/>
              <a:t>into the function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bool containsLowerCase(string s);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	int main() {</a:t>
            </a:r>
            <a:br>
              <a:rPr lang="en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	  string s1 = “really long string”;</a:t>
            </a:r>
            <a:br>
              <a:rPr lang="en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	  containsLowerCase(s1);    // a </a:t>
            </a: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copy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of s1 is made and 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}                           // passed to containsLowerCase</a:t>
            </a:r>
            <a:br>
              <a:rPr lang="en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	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9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Creating a function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Define the function prototype/signature (the return type, function parameters)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Give it a function body, which is the function implementation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Code what the function is going to do with its parameters</a:t>
            </a:r>
            <a:endParaRPr/>
          </a:p>
        </p:txBody>
      </p:sp>
      <p:sp>
        <p:nvSpPr>
          <p:cNvPr id="154" name="Google Shape;154;p32"/>
          <p:cNvSpPr/>
          <p:nvPr/>
        </p:nvSpPr>
        <p:spPr>
          <a:xfrm>
            <a:off x="3603300" y="3151975"/>
            <a:ext cx="2063100" cy="8160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F4CCCC"/>
              </a:highlight>
            </a:endParaRPr>
          </a:p>
        </p:txBody>
      </p:sp>
      <p:sp>
        <p:nvSpPr>
          <p:cNvPr id="155" name="Google Shape;15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Functions</a:t>
            </a:r>
            <a:endParaRPr/>
          </a:p>
        </p:txBody>
      </p:sp>
      <p:sp>
        <p:nvSpPr>
          <p:cNvPr id="156" name="Google Shape;156;p32"/>
          <p:cNvSpPr txBox="1"/>
          <p:nvPr>
            <p:ph idx="1" type="body"/>
          </p:nvPr>
        </p:nvSpPr>
        <p:spPr>
          <a:xfrm>
            <a:off x="3137575" y="2501625"/>
            <a:ext cx="2443500" cy="23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6B26B"/>
                </a:highlight>
                <a:latin typeface="Inconsolata"/>
                <a:ea typeface="Inconsolata"/>
                <a:cs typeface="Inconsolata"/>
                <a:sym typeface="Inconsolata"/>
              </a:rPr>
              <a:t>b</a:t>
            </a:r>
            <a:r>
              <a:rPr lang="en">
                <a:highlight>
                  <a:srgbClr val="F6B26B"/>
                </a:highlight>
                <a:latin typeface="Inconsolata"/>
                <a:ea typeface="Inconsolata"/>
                <a:cs typeface="Inconsolata"/>
                <a:sym typeface="Inconsolata"/>
              </a:rPr>
              <a:t>ool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>
                <a:highlight>
                  <a:srgbClr val="A4C2F4"/>
                </a:highlight>
                <a:latin typeface="Inconsolata"/>
                <a:ea typeface="Inconsolata"/>
                <a:cs typeface="Inconsolata"/>
                <a:sym typeface="Inconsolata"/>
              </a:rPr>
              <a:t>foo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(</a:t>
            </a:r>
            <a:r>
              <a:rPr lang="en">
                <a:highlight>
                  <a:srgbClr val="B6D7A8"/>
                </a:highlight>
                <a:latin typeface="Inconsolata"/>
                <a:ea typeface="Inconsolata"/>
                <a:cs typeface="Inconsolata"/>
                <a:sym typeface="Inconsolata"/>
              </a:rPr>
              <a:t>int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>
                <a:highlight>
                  <a:srgbClr val="D9D2E9"/>
                </a:highlight>
                <a:latin typeface="Inconsolata"/>
                <a:ea typeface="Inconsolata"/>
                <a:cs typeface="Inconsolata"/>
                <a:sym typeface="Inconsolata"/>
              </a:rPr>
              <a:t>bar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) {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i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f (bar == 2020)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      return true;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  return false;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57" name="Google Shape;157;p32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32"/>
          <p:cNvSpPr txBox="1"/>
          <p:nvPr/>
        </p:nvSpPr>
        <p:spPr>
          <a:xfrm>
            <a:off x="2329075" y="2551125"/>
            <a:ext cx="11028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  <a:latin typeface="Proxima Nova"/>
                <a:ea typeface="Proxima Nova"/>
                <a:cs typeface="Proxima Nova"/>
                <a:sym typeface="Proxima Nova"/>
              </a:rPr>
              <a:t>return type</a:t>
            </a:r>
            <a:endParaRPr>
              <a:solidFill>
                <a:srgbClr val="E6913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9" name="Google Shape;159;p32"/>
          <p:cNvSpPr txBox="1"/>
          <p:nvPr/>
        </p:nvSpPr>
        <p:spPr>
          <a:xfrm>
            <a:off x="3270575" y="2332875"/>
            <a:ext cx="11028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Proxima Nova"/>
                <a:ea typeface="Proxima Nova"/>
                <a:cs typeface="Proxima Nova"/>
                <a:sym typeface="Proxima Nova"/>
              </a:rPr>
              <a:t>f</a:t>
            </a:r>
            <a:r>
              <a:rPr lang="en">
                <a:solidFill>
                  <a:srgbClr val="6D9EEB"/>
                </a:solidFill>
                <a:latin typeface="Proxima Nova"/>
                <a:ea typeface="Proxima Nova"/>
                <a:cs typeface="Proxima Nova"/>
                <a:sym typeface="Proxima Nova"/>
              </a:rPr>
              <a:t>unction name</a:t>
            </a:r>
            <a:endParaRPr>
              <a:solidFill>
                <a:srgbClr val="6D9EE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0" name="Google Shape;160;p32"/>
          <p:cNvSpPr txBox="1"/>
          <p:nvPr/>
        </p:nvSpPr>
        <p:spPr>
          <a:xfrm>
            <a:off x="3964750" y="2332875"/>
            <a:ext cx="11028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parameter type</a:t>
            </a:r>
            <a:endParaRPr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1" name="Google Shape;161;p32"/>
          <p:cNvSpPr txBox="1"/>
          <p:nvPr/>
        </p:nvSpPr>
        <p:spPr>
          <a:xfrm>
            <a:off x="4820150" y="2551125"/>
            <a:ext cx="15687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E7CC3"/>
                </a:solidFill>
                <a:latin typeface="Proxima Nova"/>
                <a:ea typeface="Proxima Nova"/>
                <a:cs typeface="Proxima Nova"/>
                <a:sym typeface="Proxima Nova"/>
              </a:rPr>
              <a:t>parameter name</a:t>
            </a:r>
            <a:endParaRPr>
              <a:solidFill>
                <a:srgbClr val="8E7CC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2" name="Google Shape;162;p32"/>
          <p:cNvSpPr txBox="1"/>
          <p:nvPr/>
        </p:nvSpPr>
        <p:spPr>
          <a:xfrm>
            <a:off x="5704625" y="3445100"/>
            <a:ext cx="15687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27BA0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 body</a:t>
            </a:r>
            <a:endParaRPr>
              <a:solidFill>
                <a:srgbClr val="C27BA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27BA0"/>
                </a:solidFill>
                <a:latin typeface="Proxima Nova"/>
                <a:ea typeface="Proxima Nova"/>
                <a:cs typeface="Proxima Nova"/>
                <a:sym typeface="Proxima Nova"/>
              </a:rPr>
              <a:t>(implementation)</a:t>
            </a:r>
            <a:endParaRPr>
              <a:solidFill>
                <a:srgbClr val="C27BA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Functions: Pass by Reference</a:t>
            </a:r>
            <a:endParaRPr/>
          </a:p>
        </p:txBody>
      </p:sp>
      <p:sp>
        <p:nvSpPr>
          <p:cNvPr id="293" name="Google Shape;293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 </a:t>
            </a:r>
            <a:r>
              <a:rPr b="1" lang="en"/>
              <a:t>reference </a:t>
            </a:r>
            <a:r>
              <a:rPr lang="en"/>
              <a:t>to a variable is passed to the function instead of a copy</a:t>
            </a:r>
            <a:r>
              <a:rPr b="1" lang="en"/>
              <a:t> </a:t>
            </a:r>
            <a:r>
              <a:rPr lang="en"/>
              <a:t>of the variable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Syntax: add an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&amp;</a:t>
            </a:r>
            <a:r>
              <a:rPr lang="en"/>
              <a:t> between parameter type and name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consolata"/>
              <a:buChar char="○"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int&amp; x, bool&amp; b, string&amp; s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If these variables are </a:t>
            </a:r>
            <a:r>
              <a:rPr b="1" lang="en"/>
              <a:t>changed</a:t>
            </a:r>
            <a:r>
              <a:rPr lang="en"/>
              <a:t> </a:t>
            </a:r>
            <a:r>
              <a:rPr b="1" lang="en"/>
              <a:t>inside</a:t>
            </a:r>
            <a:r>
              <a:rPr lang="en"/>
              <a:t> the function, then they will also be </a:t>
            </a:r>
            <a:r>
              <a:rPr b="1" lang="en"/>
              <a:t>changed</a:t>
            </a:r>
            <a:r>
              <a:rPr lang="en"/>
              <a:t> </a:t>
            </a:r>
            <a:r>
              <a:rPr b="1" lang="en"/>
              <a:t>outside.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50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Functions: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swap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00" name="Google Shape;300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Does this function properly swap the two variables passed to it?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	void swap(int x, int y) {</a:t>
            </a:r>
            <a:br>
              <a:rPr lang="en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	  int temp = x;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	  x = y;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	  y = temp;  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51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Functions: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swap</a:t>
            </a:r>
            <a:endParaRPr/>
          </a:p>
        </p:txBody>
      </p:sp>
      <p:sp>
        <p:nvSpPr>
          <p:cNvPr id="307" name="Google Shape;307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Does this function properly swap the two variables passed to it?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	void swap(int x, int y) {</a:t>
            </a:r>
            <a:br>
              <a:rPr lang="en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	  int temp = x;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	  x = y;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	  y = temp;  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No, it only swaps local copies! We need to use pass by reference.</a:t>
            </a:r>
            <a:endParaRPr>
              <a:solidFill>
                <a:srgbClr val="FF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52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Functions: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swap </a:t>
            </a:r>
            <a:r>
              <a:rPr lang="en"/>
              <a:t>#2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Does this function properly swap the two variables passed to it?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	void swap(int&amp; x, int&amp; y) {</a:t>
            </a:r>
            <a:br>
              <a:rPr lang="en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	  int temp = x;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	  x = y;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	  y = temp;  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53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Functions: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swap </a:t>
            </a:r>
            <a:r>
              <a:rPr lang="en"/>
              <a:t>#2</a:t>
            </a:r>
            <a:endParaRPr/>
          </a:p>
        </p:txBody>
      </p:sp>
      <p:sp>
        <p:nvSpPr>
          <p:cNvPr id="321" name="Google Shape;321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Does this function properly swap the two variables passed to it?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	void swap(int</a:t>
            </a:r>
            <a:r>
              <a:rPr lang="en">
                <a:solidFill>
                  <a:srgbClr val="6AA84F"/>
                </a:solidFill>
                <a:latin typeface="Inconsolata"/>
                <a:ea typeface="Inconsolata"/>
                <a:cs typeface="Inconsolata"/>
                <a:sym typeface="Inconsolata"/>
              </a:rPr>
              <a:t>&amp;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x, int</a:t>
            </a:r>
            <a:r>
              <a:rPr lang="en">
                <a:solidFill>
                  <a:srgbClr val="6AA84F"/>
                </a:solidFill>
                <a:latin typeface="Inconsolata"/>
                <a:ea typeface="Inconsolata"/>
                <a:cs typeface="Inconsolata"/>
                <a:sym typeface="Inconsolata"/>
              </a:rPr>
              <a:t>&amp;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y) {</a:t>
            </a:r>
            <a:br>
              <a:rPr lang="en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	  int temp = x;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	  x = y;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	  y = temp;  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Yes, because we are using the </a:t>
            </a:r>
            <a:r>
              <a:rPr b="1" lang="en">
                <a:solidFill>
                  <a:srgbClr val="6AA84F"/>
                </a:solidFill>
                <a:latin typeface="Inconsolata"/>
                <a:ea typeface="Inconsolata"/>
                <a:cs typeface="Inconsolata"/>
                <a:sym typeface="Inconsolata"/>
              </a:rPr>
              <a:t>&amp;</a:t>
            </a:r>
            <a:r>
              <a:rPr lang="en">
                <a:solidFill>
                  <a:srgbClr val="6AA84F"/>
                </a:solidFill>
              </a:rPr>
              <a:t> </a:t>
            </a:r>
            <a:r>
              <a:rPr b="1" lang="en">
                <a:solidFill>
                  <a:srgbClr val="6AA84F"/>
                </a:solidFill>
              </a:rPr>
              <a:t>modifier on the parameters to pass by reference.</a:t>
            </a:r>
            <a:endParaRPr b="1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54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Functions: Const Variables</a:t>
            </a:r>
            <a:endParaRPr/>
          </a:p>
        </p:txBody>
      </p:sp>
      <p:sp>
        <p:nvSpPr>
          <p:cNvPr id="328" name="Google Shape;328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 parameter with the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const</a:t>
            </a:r>
            <a:r>
              <a:rPr lang="en"/>
              <a:t> modifier </a:t>
            </a:r>
            <a:r>
              <a:rPr b="1" lang="en"/>
              <a:t>cannot be modified</a:t>
            </a:r>
            <a:r>
              <a:rPr lang="en"/>
              <a:t> within the function. For example, we cannot change the value of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num</a:t>
            </a:r>
            <a:r>
              <a:rPr lang="en"/>
              <a:t> from within the body of the function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isPrime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bool isPrime(const int&amp; num) {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// Cannot change value of num here.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...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55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/>
              <a:t>Why are they useful?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○"/>
            </a:pPr>
            <a:r>
              <a:rPr lang="en"/>
              <a:t>Gives assurance the the caller of a function that the argument they pass in won’t be modified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○"/>
            </a:pPr>
            <a:r>
              <a:rPr lang="en"/>
              <a:t>Makes convoluted functions easier to understand if we know a certain variable can’t be modified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/>
              <a:t>These are usually </a:t>
            </a:r>
            <a:r>
              <a:rPr b="1" lang="en"/>
              <a:t>passed by reference. </a:t>
            </a:r>
            <a:r>
              <a:rPr i="1" lang="en"/>
              <a:t>(It's a little weird to use it with pass by value.)</a:t>
            </a:r>
            <a:endParaRPr i="1"/>
          </a:p>
        </p:txBody>
      </p:sp>
      <p:sp>
        <p:nvSpPr>
          <p:cNvPr id="335" name="Google Shape;335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Functions: Const Variables</a:t>
            </a:r>
            <a:endParaRPr/>
          </a:p>
        </p:txBody>
      </p:sp>
      <p:sp>
        <p:nvSpPr>
          <p:cNvPr id="336" name="Google Shape;336;p56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Functions: Passing by Constant Reference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590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The purpose of passing by reference is to save memory or allow modifications by the function.</a:t>
            </a:r>
            <a:endParaRPr/>
          </a:p>
          <a:p>
            <a:pPr indent="-21590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What if we want to avoid copying but don’t want to allow functions to modify the variables we pass in?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57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Functions: Passing by Constant Reference</a:t>
            </a:r>
            <a:endParaRPr/>
          </a:p>
        </p:txBody>
      </p:sp>
      <p:sp>
        <p:nvSpPr>
          <p:cNvPr id="349" name="Google Shape;349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If we pass by </a:t>
            </a:r>
            <a:r>
              <a:rPr b="1" lang="en"/>
              <a:t>const reference</a:t>
            </a:r>
            <a:r>
              <a:rPr lang="en"/>
              <a:t> we can: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avoid the cost of copying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prevent our variables from being modified by the function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Essentially a free performance gain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You’ll run into const reference often in CS32</a:t>
            </a:r>
            <a:endParaRPr/>
          </a:p>
        </p:txBody>
      </p:sp>
      <p:sp>
        <p:nvSpPr>
          <p:cNvPr id="350" name="Google Shape;350;p58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356" name="Google Shape;356;p59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Functions</a:t>
            </a:r>
            <a:endParaRPr/>
          </a:p>
        </p:txBody>
      </p:sp>
      <p:sp>
        <p:nvSpPr>
          <p:cNvPr id="168" name="Google Shape;168;p33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Using a function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Write a function call by using the function name and passing in the correct number of parameters, correct type of parameters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We can state that a function exists by just writing the function prototype first, and writing the function body later.</a:t>
            </a:r>
            <a:endParaRPr/>
          </a:p>
        </p:txBody>
      </p:sp>
      <p:sp>
        <p:nvSpPr>
          <p:cNvPr id="169" name="Google Shape;169;p33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33"/>
          <p:cNvSpPr txBox="1"/>
          <p:nvPr/>
        </p:nvSpPr>
        <p:spPr>
          <a:xfrm>
            <a:off x="1085250" y="2554000"/>
            <a:ext cx="7588200" cy="28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bool foo(int bar);    // function prototype; if we remove this line, won't compile</a:t>
            </a:r>
            <a:endParaRPr sz="1300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int main() {</a:t>
            </a:r>
            <a:endParaRPr sz="1300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	foo(2019);      // because we declared foo's prototype earlier, we can call it here</a:t>
            </a:r>
            <a:endParaRPr sz="1300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1300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bool foo(int bar) {  // now we write out the function body</a:t>
            </a:r>
            <a:endParaRPr sz="1300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    if (bar == 2020)</a:t>
            </a:r>
            <a:endParaRPr sz="1300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        return true;</a:t>
            </a:r>
            <a:endParaRPr sz="1300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    return false;</a:t>
            </a:r>
            <a:endParaRPr sz="1300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1300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An array is a series of elements of the same type placed in contiguous memory locations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Elements can be accessed by using their index, the array name, square brackets [ ]</a:t>
            </a:r>
            <a:endParaRPr/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e.g.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nums[2]</a:t>
            </a:r>
            <a:r>
              <a:rPr lang="en"/>
              <a:t> (from below) is 3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Indexing of arrays starts from 0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Valid declarations: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int arr[10];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bool list[5];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const int MAX_SIZE = 10;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string words[MAX_SIZE];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int nums[] = {1, 2, 3};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63" name="Google Shape;363;p60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(cont.)</a:t>
            </a:r>
            <a:endParaRPr/>
          </a:p>
        </p:txBody>
      </p:sp>
      <p:sp>
        <p:nvSpPr>
          <p:cNvPr id="369" name="Google Shape;369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Rules for specifying size: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/>
              <a:t>Must</a:t>
            </a:r>
            <a:r>
              <a:rPr lang="en"/>
              <a:t> be included in the brackets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/>
              <a:t>Cannot</a:t>
            </a:r>
            <a:r>
              <a:rPr lang="en"/>
              <a:t> involve a variable unless it is a constant known at compile time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The only time size can be left out is when a list of its contents is included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u="sng"/>
              <a:t>Not allowed in C++:</a:t>
            </a:r>
            <a:endParaRPr u="sng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int arr[]; </a:t>
            </a: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// Size not included.</a:t>
            </a:r>
            <a:endParaRPr b="1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consolata"/>
              <a:buChar char="○"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/****** Use of non-const variable. ******/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	int x;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	cin &gt;&gt; x;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	char buffer[x];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70" name="Google Shape;370;p61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Passing Arrays to Functions</a:t>
            </a:r>
            <a:endParaRPr/>
          </a:p>
        </p:txBody>
      </p:sp>
      <p:sp>
        <p:nvSpPr>
          <p:cNvPr id="376" name="Google Shape;376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Parameter Syntax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(..., </a:t>
            </a:r>
            <a:r>
              <a:rPr i="1" lang="en">
                <a:latin typeface="Inconsolata"/>
                <a:ea typeface="Inconsolata"/>
                <a:cs typeface="Inconsolata"/>
                <a:sym typeface="Inconsolata"/>
              </a:rPr>
              <a:t>type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name[], ...)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/>
              <a:t>Arrays are default passed by reference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Any changes made to the array will be retained outside of the function scope</a:t>
            </a:r>
            <a:endParaRPr/>
          </a:p>
        </p:txBody>
      </p:sp>
      <p:sp>
        <p:nvSpPr>
          <p:cNvPr id="377" name="Google Shape;377;p62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Passing Arrays to Functions (cont.)</a:t>
            </a:r>
            <a:endParaRPr/>
          </a:p>
        </p:txBody>
      </p:sp>
      <p:sp>
        <p:nvSpPr>
          <p:cNvPr id="383" name="Google Shape;383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/>
              <a:t>Size of array should be passed to the function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Call to the function just passes in array 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// </a:t>
            </a: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arr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is the array itself, </a:t>
            </a: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n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is the size.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int firstOdd(int arr[], int n) {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for (int i = 0; i &lt; n; i++) {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  if (arr[i] % 2 == 1)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    return i;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}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return n; // If no odd number found.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63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4"/>
          <p:cNvSpPr txBox="1"/>
          <p:nvPr>
            <p:ph type="title"/>
          </p:nvPr>
        </p:nvSpPr>
        <p:spPr>
          <a:xfrm>
            <a:off x="3117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What does this print? What does the array look like after calling changeOdd?</a:t>
            </a:r>
            <a:endParaRPr sz="1500"/>
          </a:p>
        </p:txBody>
      </p:sp>
      <p:sp>
        <p:nvSpPr>
          <p:cNvPr id="390" name="Google Shape;390;p64"/>
          <p:cNvSpPr txBox="1"/>
          <p:nvPr>
            <p:ph idx="1" type="body"/>
          </p:nvPr>
        </p:nvSpPr>
        <p:spPr>
          <a:xfrm>
            <a:off x="311700" y="10177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// </a:t>
            </a:r>
            <a:r>
              <a:rPr b="1" lang="en" sz="1200"/>
              <a:t>arr</a:t>
            </a:r>
            <a:r>
              <a:rPr lang="en" sz="1200"/>
              <a:t> is the array itself, </a:t>
            </a:r>
            <a:r>
              <a:rPr b="1" lang="en" sz="1200"/>
              <a:t>n</a:t>
            </a:r>
            <a:r>
              <a:rPr lang="en" sz="1200"/>
              <a:t> is the size.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 changeOdd(int arr[], int n) {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int count = 0;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for (int i = 0; i &lt; n; i++) {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if (arr[i] % 2 == 1) {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arr[i]--;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count++;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}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}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n++;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return count;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 main() {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int n = 5;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int arr[5] = {2, 6, 3, 5, 10};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cout &lt;&lt; changeOdd(arr, n) &lt;&lt; endl;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91" name="Google Shape;391;p64"/>
          <p:cNvSpPr txBox="1"/>
          <p:nvPr>
            <p:ph idx="2" type="body"/>
          </p:nvPr>
        </p:nvSpPr>
        <p:spPr>
          <a:xfrm>
            <a:off x="4825175" y="3813300"/>
            <a:ext cx="39999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92" name="Google Shape;392;p64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5"/>
          <p:cNvSpPr txBox="1"/>
          <p:nvPr>
            <p:ph type="title"/>
          </p:nvPr>
        </p:nvSpPr>
        <p:spPr>
          <a:xfrm>
            <a:off x="3117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What does this print? What does the array look like after calling changeOdd?</a:t>
            </a:r>
            <a:endParaRPr/>
          </a:p>
        </p:txBody>
      </p:sp>
      <p:sp>
        <p:nvSpPr>
          <p:cNvPr id="398" name="Google Shape;398;p65"/>
          <p:cNvSpPr txBox="1"/>
          <p:nvPr>
            <p:ph idx="1" type="body"/>
          </p:nvPr>
        </p:nvSpPr>
        <p:spPr>
          <a:xfrm>
            <a:off x="311700" y="10177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// </a:t>
            </a:r>
            <a:r>
              <a:rPr b="1" lang="en" sz="1200"/>
              <a:t>arr</a:t>
            </a:r>
            <a:r>
              <a:rPr lang="en" sz="1200"/>
              <a:t> is the array itself, </a:t>
            </a:r>
            <a:r>
              <a:rPr b="1" lang="en" sz="1200"/>
              <a:t>n</a:t>
            </a:r>
            <a:r>
              <a:rPr lang="en" sz="1200"/>
              <a:t> is the size.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 changeOdd(int arr[], int n) {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int count = 0;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for (int i = 0; i &lt; n; i++) {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if (arr[i] % 2 == 1) {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arr[i]--;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count++;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}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}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n++;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return count;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 main() {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int n = 5;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int arr[5] = {2, 6, 3, 5, 10};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CFE2F3"/>
                </a:highlight>
              </a:rPr>
              <a:t>	cout &lt;&lt; changeOdd(arr, n) &lt;&lt; endl;</a:t>
            </a:r>
            <a:endParaRPr sz="1200">
              <a:highlight>
                <a:srgbClr val="CFE2F3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99" name="Google Shape;399;p65"/>
          <p:cNvSpPr txBox="1"/>
          <p:nvPr>
            <p:ph idx="2" type="body"/>
          </p:nvPr>
        </p:nvSpPr>
        <p:spPr>
          <a:xfrm>
            <a:off x="4825175" y="3813300"/>
            <a:ext cx="39999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2 </a:t>
            </a:r>
            <a:endParaRPr/>
          </a:p>
        </p:txBody>
      </p:sp>
      <p:grpSp>
        <p:nvGrpSpPr>
          <p:cNvPr id="400" name="Google Shape;400;p65"/>
          <p:cNvGrpSpPr/>
          <p:nvPr/>
        </p:nvGrpSpPr>
        <p:grpSpPr>
          <a:xfrm>
            <a:off x="4933124" y="1538225"/>
            <a:ext cx="3849765" cy="832800"/>
            <a:chOff x="4832400" y="1183650"/>
            <a:chExt cx="1102800" cy="832800"/>
          </a:xfrm>
        </p:grpSpPr>
        <p:sp>
          <p:nvSpPr>
            <p:cNvPr id="401" name="Google Shape;401;p65"/>
            <p:cNvSpPr/>
            <p:nvPr/>
          </p:nvSpPr>
          <p:spPr>
            <a:xfrm>
              <a:off x="4832400" y="1183650"/>
              <a:ext cx="1102800" cy="601500"/>
            </a:xfrm>
            <a:prstGeom prst="rect">
              <a:avLst/>
            </a:prstGeom>
            <a:solidFill>
              <a:srgbClr val="A2C4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Inconsolata"/>
                  <a:ea typeface="Inconsolata"/>
                  <a:cs typeface="Inconsolata"/>
                  <a:sym typeface="Inconsolata"/>
                </a:rPr>
                <a:t>[2, 6, 2, 4, 10]</a:t>
              </a:r>
              <a:endParaRPr>
                <a:latin typeface="Inconsolata"/>
                <a:ea typeface="Inconsolata"/>
                <a:cs typeface="Inconsolata"/>
                <a:sym typeface="Inconsolata"/>
              </a:endParaRPr>
            </a:p>
          </p:txBody>
        </p:sp>
        <p:sp>
          <p:nvSpPr>
            <p:cNvPr id="402" name="Google Shape;402;p65"/>
            <p:cNvSpPr txBox="1"/>
            <p:nvPr/>
          </p:nvSpPr>
          <p:spPr>
            <a:xfrm>
              <a:off x="4832400" y="1785150"/>
              <a:ext cx="1102800" cy="2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Inconsolata"/>
                  <a:ea typeface="Inconsolata"/>
                  <a:cs typeface="Inconsolata"/>
                  <a:sym typeface="Inconsolata"/>
                </a:rPr>
                <a:t>arr</a:t>
              </a:r>
              <a:endParaRPr sz="1200">
                <a:latin typeface="Inconsolata"/>
                <a:ea typeface="Inconsolata"/>
                <a:cs typeface="Inconsolata"/>
                <a:sym typeface="Inconsolata"/>
              </a:endParaRPr>
            </a:p>
          </p:txBody>
        </p:sp>
      </p:grpSp>
      <p:sp>
        <p:nvSpPr>
          <p:cNvPr id="403" name="Google Shape;403;p65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Printing Arrays</a:t>
            </a:r>
            <a:endParaRPr/>
          </a:p>
        </p:txBody>
      </p:sp>
      <p:sp>
        <p:nvSpPr>
          <p:cNvPr id="409" name="Google Shape;409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/>
              <a:t>To print an array, we need to use a loop to print each element.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Printing the name will just print the starting address of the array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string arr[] = {“Smallberg”, “CS31”, “Midterm”};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for (int i = 0; i &lt; 3; ++i) {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cout &lt;&lt; arr[i];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66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 of Bounds Errors</a:t>
            </a:r>
            <a:endParaRPr/>
          </a:p>
        </p:txBody>
      </p:sp>
      <p:sp>
        <p:nvSpPr>
          <p:cNvPr id="416" name="Google Shape;416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/>
              <a:t>Occur anytime you can access memory past the end (or beginning) of an array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Only certain spaces in memory have useful data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Anything outside is essentially garbage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Hard to debug. C++ doesn’t do bounds checking on array access so out of bounds accesses can often go unnoticed.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string array[3] = {“CS31”, “Smallberg”, “Midterm”};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cout &lt;&lt; array[3] &lt;&lt; endl; </a:t>
            </a:r>
            <a:r>
              <a:rPr b="1" lang="en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// Out of bounds error!</a:t>
            </a:r>
            <a:endParaRPr b="1">
              <a:solidFill>
                <a:srgbClr val="FF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67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 of Bounds Example</a:t>
            </a:r>
            <a:endParaRPr/>
          </a:p>
        </p:txBody>
      </p:sp>
      <p:sp>
        <p:nvSpPr>
          <p:cNvPr id="423" name="Google Shape;423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we have an out of bounds memory access here?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// Assume arr only contains n elements.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int countFives(int arr[], int n) {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  int count = 0;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  for (int i = 0; i &lt;= n; ++i) {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    if (arr[i] == 5) {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      count++;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    }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  }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  return count;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24" name="Google Shape;424;p68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 of Bounds Example</a:t>
            </a:r>
            <a:endParaRPr/>
          </a:p>
        </p:txBody>
      </p:sp>
      <p:sp>
        <p:nvSpPr>
          <p:cNvPr id="430" name="Google Shape;430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we have an out of bounds memory access here?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// Assume arr only contains n elements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int countFives(int arr[], int n) {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  int count = 0;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  for (int i = 0; i &lt;= n; ++i) {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    if (arr[i] == 5) {               </a:t>
            </a:r>
            <a:r>
              <a:rPr lang="en" sz="1600">
                <a:highlight>
                  <a:srgbClr val="F4CCCC"/>
                </a:highlight>
              </a:rPr>
              <a:t>Yes! The for loop will access the</a:t>
            </a:r>
            <a:endParaRPr sz="1600">
              <a:highlight>
                <a:srgbClr val="F4CCCC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      count++;                         </a:t>
            </a:r>
            <a:r>
              <a:rPr lang="en" sz="1600">
                <a:highlight>
                  <a:srgbClr val="F4CCCC"/>
                </a:highlight>
              </a:rPr>
              <a:t>element at the </a:t>
            </a:r>
            <a:r>
              <a:rPr b="1" lang="en" sz="1600">
                <a:highlight>
                  <a:srgbClr val="F4CCCC"/>
                </a:highlight>
                <a:latin typeface="Inconsolata"/>
                <a:ea typeface="Inconsolata"/>
                <a:cs typeface="Inconsolata"/>
                <a:sym typeface="Inconsolata"/>
              </a:rPr>
              <a:t>nth</a:t>
            </a:r>
            <a:r>
              <a:rPr lang="en" sz="1600">
                <a:highlight>
                  <a:srgbClr val="F4CCCC"/>
                </a:highlight>
              </a:rPr>
              <a:t> index.</a:t>
            </a:r>
            <a:endParaRPr sz="1600">
              <a:highlight>
                <a:srgbClr val="F4CCCC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    }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  }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  return count;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31" name="Google Shape;431;p69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Functions: Trivial Examples</a:t>
            </a:r>
            <a:endParaRPr/>
          </a:p>
        </p:txBody>
      </p:sp>
      <p:sp>
        <p:nvSpPr>
          <p:cNvPr id="176" name="Google Shape;17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Functions can call other functions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main() is a function, and we often use it to call other functions</a:t>
            </a:r>
            <a:endParaRPr/>
          </a:p>
        </p:txBody>
      </p:sp>
      <p:sp>
        <p:nvSpPr>
          <p:cNvPr id="177" name="Google Shape;177;p34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34"/>
          <p:cNvSpPr txBox="1"/>
          <p:nvPr/>
        </p:nvSpPr>
        <p:spPr>
          <a:xfrm>
            <a:off x="761650" y="1965225"/>
            <a:ext cx="4259700" cy="24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// Add two ints and return the sum.</a:t>
            </a:r>
            <a:endParaRPr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int add(int x, int y) {</a:t>
            </a:r>
            <a:endParaRPr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lang="en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i</a:t>
            </a:r>
            <a:r>
              <a:rPr lang="en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nt sum = x + y;</a:t>
            </a:r>
            <a:endParaRPr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    return sum;</a:t>
            </a:r>
            <a:endParaRPr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// Multiply two ints and return the product.</a:t>
            </a:r>
            <a:endParaRPr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i</a:t>
            </a:r>
            <a:r>
              <a:rPr lang="en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nt multiply(int x, int y) {</a:t>
            </a:r>
            <a:endParaRPr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    int product = x * y;</a:t>
            </a:r>
            <a:endParaRPr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    return product;</a:t>
            </a:r>
            <a:endParaRPr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79" name="Google Shape;179;p34"/>
          <p:cNvSpPr txBox="1"/>
          <p:nvPr/>
        </p:nvSpPr>
        <p:spPr>
          <a:xfrm>
            <a:off x="4947975" y="2054625"/>
            <a:ext cx="34605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// Compute x</a:t>
            </a:r>
            <a:r>
              <a:rPr baseline="30000" lang="en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2</a:t>
            </a:r>
            <a:r>
              <a:rPr lang="en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 + y</a:t>
            </a:r>
            <a:r>
              <a:rPr baseline="30000" lang="en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2</a:t>
            </a:r>
            <a:r>
              <a:rPr lang="en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.</a:t>
            </a:r>
            <a:endParaRPr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int squared_add(int x, int y) {</a:t>
            </a:r>
            <a:endParaRPr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    int x_sq = multiply(x, x);</a:t>
            </a:r>
            <a:endParaRPr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    int y_sq = multiply(y, y);</a:t>
            </a:r>
            <a:endParaRPr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    return add(x_sq, y_sq);</a:t>
            </a:r>
            <a:endParaRPr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434343"/>
                </a:solidFill>
                <a:highlight>
                  <a:schemeClr val="lt1"/>
                </a:highlight>
              </a:rPr>
              <a:t>Given an array of integers and the size of the array, write a function firstRepeat that returns the index of the first repeat element. Return -1 if there are no duplicate elements.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434343"/>
                </a:solidFill>
                <a:highlight>
                  <a:schemeClr val="lt1"/>
                </a:highlight>
              </a:rPr>
              <a:t>Input: </a:t>
            </a:r>
            <a:r>
              <a:rPr lang="en" sz="1800">
                <a:solidFill>
                  <a:srgbClr val="666666"/>
                </a:solidFill>
                <a:highlight>
                  <a:schemeClr val="lt1"/>
                </a:highlight>
                <a:latin typeface="Inconsolata"/>
                <a:ea typeface="Inconsolata"/>
                <a:cs typeface="Inconsolata"/>
                <a:sym typeface="Inconsolata"/>
              </a:rPr>
              <a:t>int arr[] = {1, 2, 3, 2, 4}; int size = 5;</a:t>
            </a:r>
            <a:endParaRPr sz="1800">
              <a:solidFill>
                <a:srgbClr val="666666"/>
              </a:solidFill>
              <a:highlight>
                <a:schemeClr val="lt1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434343"/>
                </a:solidFill>
                <a:highlight>
                  <a:schemeClr val="lt1"/>
                </a:highlight>
              </a:rPr>
              <a:t>Output:</a:t>
            </a:r>
            <a:r>
              <a:rPr lang="en" sz="1800">
                <a:solidFill>
                  <a:srgbClr val="43434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00">
                <a:solidFill>
                  <a:srgbClr val="666666"/>
                </a:solidFill>
                <a:highlight>
                  <a:schemeClr val="lt1"/>
                </a:highlight>
                <a:latin typeface="Inconsolata"/>
                <a:ea typeface="Inconsolata"/>
                <a:cs typeface="Inconsolata"/>
                <a:sym typeface="Inconsolata"/>
              </a:rPr>
              <a:t>3</a:t>
            </a:r>
            <a:endParaRPr sz="1800">
              <a:solidFill>
                <a:srgbClr val="666666"/>
              </a:solidFill>
              <a:highlight>
                <a:schemeClr val="lt1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24292E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434343"/>
                </a:solidFill>
                <a:highlight>
                  <a:schemeClr val="lt1"/>
                </a:highlight>
              </a:rPr>
              <a:t>Input: </a:t>
            </a:r>
            <a:r>
              <a:rPr lang="en" sz="1800">
                <a:solidFill>
                  <a:srgbClr val="666666"/>
                </a:solidFill>
                <a:highlight>
                  <a:schemeClr val="lt1"/>
                </a:highlight>
                <a:latin typeface="Inconsolata"/>
                <a:ea typeface="Inconsolata"/>
                <a:cs typeface="Inconsolata"/>
                <a:sym typeface="Inconsolata"/>
              </a:rPr>
              <a:t>int arr[] = {1, 2, 3, 7, 0, 2, 7, 3, 1}; int size = 9;</a:t>
            </a:r>
            <a:endParaRPr sz="1800">
              <a:solidFill>
                <a:srgbClr val="666666"/>
              </a:solidFill>
              <a:highlight>
                <a:schemeClr val="lt1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434343"/>
                </a:solidFill>
                <a:highlight>
                  <a:schemeClr val="lt1"/>
                </a:highlight>
              </a:rPr>
              <a:t>Output:</a:t>
            </a:r>
            <a:r>
              <a:rPr lang="en" sz="1800">
                <a:solidFill>
                  <a:srgbClr val="43434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00">
                <a:solidFill>
                  <a:srgbClr val="666666"/>
                </a:solidFill>
                <a:highlight>
                  <a:schemeClr val="lt1"/>
                </a:highlight>
                <a:latin typeface="Inconsolata"/>
                <a:ea typeface="Inconsolata"/>
                <a:cs typeface="Inconsolata"/>
                <a:sym typeface="Inconsolata"/>
              </a:rPr>
              <a:t>5</a:t>
            </a:r>
            <a:endParaRPr sz="1800">
              <a:solidFill>
                <a:srgbClr val="666666"/>
              </a:solidFill>
              <a:highlight>
                <a:schemeClr val="lt1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/>
              <a:t>(Contributed by Carter Wu)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sp>
        <p:nvSpPr>
          <p:cNvPr id="437" name="Google Shape;437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Practice Question: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Index of First Repeated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38" name="Google Shape;438;p70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We use nested for loops: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int firstRepeat(int a[], int n) {</a:t>
            </a:r>
            <a:endParaRPr sz="12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    for (int i = 1; i &lt; n; i++)</a:t>
            </a:r>
            <a:endParaRPr sz="12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        for (int j = 0; j &lt; i; j++)</a:t>
            </a:r>
            <a:endParaRPr sz="12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            if (a[i] == a[j])</a:t>
            </a:r>
            <a:endParaRPr sz="12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                return i;</a:t>
            </a:r>
            <a:endParaRPr sz="12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    return -1;</a:t>
            </a:r>
            <a:endParaRPr sz="12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12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sp>
        <p:nvSpPr>
          <p:cNvPr id="444" name="Google Shape;444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Solution: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Index of First Repeated</a:t>
            </a:r>
            <a:endParaRPr/>
          </a:p>
        </p:txBody>
      </p:sp>
      <p:sp>
        <p:nvSpPr>
          <p:cNvPr id="445" name="Google Shape;445;p71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Question: Transpose</a:t>
            </a:r>
            <a:endParaRPr/>
          </a:p>
        </p:txBody>
      </p:sp>
      <p:sp>
        <p:nvSpPr>
          <p:cNvPr id="451" name="Google Shape;451;p72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2" name="Google Shape;452;p72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Implement a function that takes in a pointer to an nxn 2d array of ints and transposes it. That is, the rows should become the columns and vice versa.</a:t>
            </a:r>
            <a:endParaRPr sz="18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Inconsolata"/>
                <a:ea typeface="Inconsolata"/>
                <a:cs typeface="Inconsolata"/>
                <a:sym typeface="Inconsolata"/>
              </a:rPr>
              <a:t>void transpose(int** matrix, int n);</a:t>
            </a:r>
            <a:br>
              <a:rPr lang="en" sz="1800">
                <a:solidFill>
                  <a:srgbClr val="595959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br>
              <a:rPr lang="en" sz="1800">
                <a:solidFill>
                  <a:srgbClr val="595959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800">
                <a:solidFill>
                  <a:srgbClr val="595959"/>
                </a:solidFill>
                <a:latin typeface="Inconsolata"/>
                <a:ea typeface="Inconsolata"/>
                <a:cs typeface="Inconsolata"/>
                <a:sym typeface="Inconsolata"/>
              </a:rPr>
              <a:t>Example: 1 2 3 (n = 3) → 1 4 7</a:t>
            </a:r>
            <a:br>
              <a:rPr lang="en" sz="1800">
                <a:solidFill>
                  <a:srgbClr val="595959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800">
                <a:solidFill>
                  <a:srgbClr val="595959"/>
                </a:solidFill>
                <a:latin typeface="Inconsolata"/>
                <a:ea typeface="Inconsolata"/>
                <a:cs typeface="Inconsolata"/>
                <a:sym typeface="Inconsolata"/>
              </a:rPr>
              <a:t>		 4 5 6           2 5 8</a:t>
            </a:r>
            <a:br>
              <a:rPr lang="en" sz="1800">
                <a:solidFill>
                  <a:srgbClr val="595959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800">
                <a:solidFill>
                  <a:srgbClr val="595959"/>
                </a:solidFill>
                <a:latin typeface="Inconsolata"/>
                <a:ea typeface="Inconsolata"/>
                <a:cs typeface="Inconsolata"/>
                <a:sym typeface="Inconsolata"/>
              </a:rPr>
              <a:t>		 7 8 9           3 6 9</a:t>
            </a:r>
            <a:endParaRPr sz="18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Transpose</a:t>
            </a:r>
            <a:endParaRPr/>
          </a:p>
        </p:txBody>
      </p:sp>
      <p:sp>
        <p:nvSpPr>
          <p:cNvPr id="458" name="Google Shape;458;p73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9" name="Google Shape;459;p73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Inconsolata"/>
                <a:ea typeface="Inconsolata"/>
                <a:cs typeface="Inconsolata"/>
                <a:sym typeface="Inconsolata"/>
              </a:rPr>
              <a:t>void transpose(int** matrix, int n) {</a:t>
            </a:r>
            <a:br>
              <a:rPr lang="en" sz="1600">
                <a:solidFill>
                  <a:srgbClr val="595959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600">
                <a:solidFill>
                  <a:srgbClr val="595959"/>
                </a:solidFill>
                <a:latin typeface="Inconsolata"/>
                <a:ea typeface="Inconsolata"/>
                <a:cs typeface="Inconsolata"/>
                <a:sym typeface="Inconsolata"/>
              </a:rPr>
              <a:t>  for (int i = 0; i &lt; n; i++) {</a:t>
            </a:r>
            <a:endParaRPr sz="1600">
              <a:solidFill>
                <a:srgbClr val="59595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Inconsolata"/>
                <a:ea typeface="Inconsolata"/>
                <a:cs typeface="Inconsolata"/>
                <a:sym typeface="Inconsolata"/>
              </a:rPr>
              <a:t>    for (int j = 0; j &lt; i; j++) {</a:t>
            </a:r>
            <a:endParaRPr sz="1600">
              <a:solidFill>
                <a:srgbClr val="59595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Inconsolata"/>
                <a:ea typeface="Inconsolata"/>
                <a:cs typeface="Inconsolata"/>
                <a:sym typeface="Inconsolata"/>
              </a:rPr>
              <a:t>      int temp = matrix[i][j];</a:t>
            </a:r>
            <a:br>
              <a:rPr lang="en" sz="1600">
                <a:solidFill>
                  <a:srgbClr val="595959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600">
                <a:solidFill>
                  <a:srgbClr val="595959"/>
                </a:solidFill>
                <a:latin typeface="Inconsolata"/>
                <a:ea typeface="Inconsolata"/>
                <a:cs typeface="Inconsolata"/>
                <a:sym typeface="Inconsolata"/>
              </a:rPr>
              <a:t>      matrix[i][j] = matrix[j][i];</a:t>
            </a:r>
            <a:endParaRPr sz="1600">
              <a:solidFill>
                <a:srgbClr val="59595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Inconsolata"/>
                <a:ea typeface="Inconsolata"/>
                <a:cs typeface="Inconsolata"/>
                <a:sym typeface="Inconsolata"/>
              </a:rPr>
              <a:t>      matrix[j][i] = temp;</a:t>
            </a:r>
            <a:endParaRPr sz="1600">
              <a:solidFill>
                <a:srgbClr val="59595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Inconsolata"/>
                <a:ea typeface="Inconsolata"/>
                <a:cs typeface="Inconsolata"/>
                <a:sym typeface="Inconsolata"/>
              </a:rPr>
              <a:t>    }</a:t>
            </a:r>
            <a:endParaRPr sz="1600">
              <a:solidFill>
                <a:srgbClr val="59595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Inconsolata"/>
                <a:ea typeface="Inconsolata"/>
                <a:cs typeface="Inconsolata"/>
                <a:sym typeface="Inconsolata"/>
              </a:rPr>
              <a:t>  }</a:t>
            </a:r>
            <a:br>
              <a:rPr lang="en" sz="1600">
                <a:solidFill>
                  <a:srgbClr val="595959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600">
                <a:solidFill>
                  <a:srgbClr val="595959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Question: Resolve Merge Issues</a:t>
            </a:r>
            <a:endParaRPr/>
          </a:p>
        </p:txBody>
      </p:sp>
      <p:sp>
        <p:nvSpPr>
          <p:cNvPr id="465" name="Google Shape;465;p74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6" name="Google Shape;466;p74"/>
          <p:cNvSpPr txBox="1"/>
          <p:nvPr/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Inconsolata"/>
                <a:ea typeface="Inconsolata"/>
                <a:cs typeface="Inconsolata"/>
                <a:sym typeface="Inconsolata"/>
              </a:rPr>
              <a:t>// Assume arr1 and arr2 are ordered from least to</a:t>
            </a:r>
            <a:endParaRPr sz="1200">
              <a:solidFill>
                <a:srgbClr val="59595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Inconsolata"/>
                <a:ea typeface="Inconsolata"/>
                <a:cs typeface="Inconsolata"/>
                <a:sym typeface="Inconsolata"/>
              </a:rPr>
              <a:t>// greatest and have size n1 and n2, respectively.</a:t>
            </a:r>
            <a:br>
              <a:rPr lang="en" sz="1200">
                <a:solidFill>
                  <a:srgbClr val="595959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200">
                <a:solidFill>
                  <a:srgbClr val="595959"/>
                </a:solidFill>
                <a:latin typeface="Inconsolata"/>
                <a:ea typeface="Inconsolata"/>
                <a:cs typeface="Inconsolata"/>
                <a:sym typeface="Inconsolata"/>
              </a:rPr>
              <a:t>// Also assume arr3 has size n1 + n2.</a:t>
            </a:r>
            <a:endParaRPr sz="1200">
              <a:solidFill>
                <a:srgbClr val="59595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void merge(int arr1[], int n1, int arr2[], int n2,      </a:t>
            </a:r>
            <a:endParaRPr sz="1200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           int arr3[]) {</a:t>
            </a:r>
            <a:endParaRPr sz="1200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  int i1 = 0, i2 = 0, i3 = 0;</a:t>
            </a:r>
            <a:endParaRPr sz="1200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  while (i3 &lt; n1 + n2) {</a:t>
            </a:r>
            <a:br>
              <a:rPr lang="en" sz="12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2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    if (arr1[i1] &lt; arr2[i2]) {  </a:t>
            </a:r>
            <a:endParaRPr sz="1200">
              <a:solidFill>
                <a:schemeClr val="dk2"/>
              </a:solidFill>
              <a:highlight>
                <a:srgbClr val="EA9999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      arr3[i3] = arr1[i1];      </a:t>
            </a:r>
            <a:endParaRPr sz="1200">
              <a:solidFill>
                <a:schemeClr val="dk2"/>
              </a:solidFill>
              <a:highlight>
                <a:srgbClr val="EA9999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      i1++;</a:t>
            </a:r>
            <a:endParaRPr sz="1200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    } else if (arr2[i2] &lt; arr1[i1]) {  </a:t>
            </a:r>
            <a:endParaRPr sz="1200">
              <a:solidFill>
                <a:schemeClr val="dk2"/>
              </a:solidFill>
              <a:highlight>
                <a:srgbClr val="EA9999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      arr3[i3] = arr2[i2];</a:t>
            </a:r>
            <a:endParaRPr sz="1200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      i2++;</a:t>
            </a:r>
            <a:endParaRPr sz="1200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    }  </a:t>
            </a:r>
            <a:endParaRPr sz="1200">
              <a:solidFill>
                <a:schemeClr val="dk2"/>
              </a:solidFill>
              <a:highlight>
                <a:srgbClr val="EA9999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    i3++;</a:t>
            </a:r>
            <a:endParaRPr sz="1200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  }</a:t>
            </a:r>
            <a:endParaRPr sz="1200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67" name="Google Shape;467;p74"/>
          <p:cNvSpPr txBox="1"/>
          <p:nvPr/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This function attempts to merge two arrays arr1 and arr2 that are ordered from least to greatest into a third array arr3, so that arr3 contains the contents of both arr1 and arr2 ordered from least to greatest.</a:t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Example: arr1 = {1, 2, 5}, arr2 = {2, 4, 6}</a:t>
            </a:r>
            <a:b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    → arr3 = {1, 2, 2, 4, 5, 6}</a:t>
            </a:r>
            <a:b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Can you find and fix the bugs in this function so that it performs correctly?</a:t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Question: Resolve Merge Issues</a:t>
            </a:r>
            <a:endParaRPr/>
          </a:p>
        </p:txBody>
      </p:sp>
      <p:sp>
        <p:nvSpPr>
          <p:cNvPr id="473" name="Google Shape;473;p75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4" name="Google Shape;474;p75"/>
          <p:cNvSpPr txBox="1"/>
          <p:nvPr/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// Assume arr1 and arr2 are ordered from least to</a:t>
            </a:r>
            <a:endParaRPr sz="1200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// greatest and have size n1 and n2, respectively.</a:t>
            </a:r>
            <a:br>
              <a:rPr lang="en" sz="12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2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// Also assume arr3 has size n1 + n2.</a:t>
            </a:r>
            <a:endParaRPr sz="1200">
              <a:solidFill>
                <a:srgbClr val="59595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Inconsolata"/>
                <a:ea typeface="Inconsolata"/>
                <a:cs typeface="Inconsolata"/>
                <a:sym typeface="Inconsolata"/>
              </a:rPr>
              <a:t>void merge(int arr1[], int n1, int arr2[], int n2,      </a:t>
            </a:r>
            <a:endParaRPr sz="1200">
              <a:solidFill>
                <a:srgbClr val="59595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Inconsolata"/>
                <a:ea typeface="Inconsolata"/>
                <a:cs typeface="Inconsolata"/>
                <a:sym typeface="Inconsolata"/>
              </a:rPr>
              <a:t>           int arr3[]) {</a:t>
            </a:r>
            <a:endParaRPr sz="1200">
              <a:solidFill>
                <a:srgbClr val="59595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Inconsolata"/>
                <a:ea typeface="Inconsolata"/>
                <a:cs typeface="Inconsolata"/>
                <a:sym typeface="Inconsolata"/>
              </a:rPr>
              <a:t>  int i1 = 0, i2 = 0, i3 = 0;</a:t>
            </a:r>
            <a:endParaRPr sz="1200">
              <a:solidFill>
                <a:srgbClr val="59595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Inconsolata"/>
                <a:ea typeface="Inconsolata"/>
                <a:cs typeface="Inconsolata"/>
                <a:sym typeface="Inconsolata"/>
              </a:rPr>
              <a:t>  while (i3 &lt; n1 + n2) {</a:t>
            </a:r>
            <a:br>
              <a:rPr lang="en" sz="1200">
                <a:solidFill>
                  <a:srgbClr val="595959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200">
                <a:solidFill>
                  <a:srgbClr val="595959"/>
                </a:solidFill>
                <a:latin typeface="Inconsolata"/>
                <a:ea typeface="Inconsolata"/>
                <a:cs typeface="Inconsolata"/>
                <a:sym typeface="Inconsolata"/>
              </a:rPr>
              <a:t>    if (arr1[i1] &lt; arr2[i2]) {  </a:t>
            </a:r>
            <a:r>
              <a:rPr lang="en" sz="1200">
                <a:solidFill>
                  <a:srgbClr val="595959"/>
                </a:solidFill>
                <a:highlight>
                  <a:srgbClr val="EA9999"/>
                </a:highlight>
                <a:latin typeface="Inconsolata"/>
                <a:ea typeface="Inconsolata"/>
                <a:cs typeface="Inconsolata"/>
                <a:sym typeface="Inconsolata"/>
              </a:rPr>
              <a:t>// what if i1&gt;=n1</a:t>
            </a:r>
            <a:endParaRPr sz="1200">
              <a:solidFill>
                <a:srgbClr val="595959"/>
              </a:solidFill>
              <a:highlight>
                <a:srgbClr val="EA9999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Inconsolata"/>
                <a:ea typeface="Inconsolata"/>
                <a:cs typeface="Inconsolata"/>
                <a:sym typeface="Inconsolata"/>
              </a:rPr>
              <a:t>      arr3[i3] = arr1[i1];      </a:t>
            </a:r>
            <a:r>
              <a:rPr lang="en" sz="1200">
                <a:solidFill>
                  <a:srgbClr val="595959"/>
                </a:solidFill>
                <a:highlight>
                  <a:srgbClr val="EA9999"/>
                </a:highlight>
                <a:latin typeface="Inconsolata"/>
                <a:ea typeface="Inconsolata"/>
                <a:cs typeface="Inconsolata"/>
                <a:sym typeface="Inconsolata"/>
              </a:rPr>
              <a:t>// or i2 &gt;= n2??</a:t>
            </a:r>
            <a:endParaRPr sz="1200">
              <a:solidFill>
                <a:srgbClr val="595959"/>
              </a:solidFill>
              <a:highlight>
                <a:srgbClr val="EA9999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Inconsolata"/>
                <a:ea typeface="Inconsolata"/>
                <a:cs typeface="Inconsolata"/>
                <a:sym typeface="Inconsolata"/>
              </a:rPr>
              <a:t>      i1++;</a:t>
            </a:r>
            <a:endParaRPr sz="1200">
              <a:solidFill>
                <a:srgbClr val="59595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Inconsolata"/>
                <a:ea typeface="Inconsolata"/>
                <a:cs typeface="Inconsolata"/>
                <a:sym typeface="Inconsolata"/>
              </a:rPr>
              <a:t>    } else if (arr2[i2] &lt; arr1[i1]) {  </a:t>
            </a:r>
            <a:r>
              <a:rPr lang="en" sz="1200">
                <a:solidFill>
                  <a:srgbClr val="595959"/>
                </a:solidFill>
                <a:highlight>
                  <a:srgbClr val="EA9999"/>
                </a:highlight>
                <a:latin typeface="Inconsolata"/>
                <a:ea typeface="Inconsolata"/>
                <a:cs typeface="Inconsolata"/>
                <a:sym typeface="Inconsolata"/>
              </a:rPr>
              <a:t>// same!</a:t>
            </a:r>
            <a:endParaRPr sz="1200">
              <a:solidFill>
                <a:srgbClr val="595959"/>
              </a:solidFill>
              <a:highlight>
                <a:srgbClr val="EA9999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Inconsolata"/>
                <a:ea typeface="Inconsolata"/>
                <a:cs typeface="Inconsolata"/>
                <a:sym typeface="Inconsolata"/>
              </a:rPr>
              <a:t>      arr3[i3] = arr2[i2];</a:t>
            </a:r>
            <a:endParaRPr sz="1200">
              <a:solidFill>
                <a:srgbClr val="59595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Inconsolata"/>
                <a:ea typeface="Inconsolata"/>
                <a:cs typeface="Inconsolata"/>
                <a:sym typeface="Inconsolata"/>
              </a:rPr>
              <a:t>      i2++;</a:t>
            </a:r>
            <a:endParaRPr sz="1200">
              <a:solidFill>
                <a:srgbClr val="59595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Inconsolata"/>
                <a:ea typeface="Inconsolata"/>
                <a:cs typeface="Inconsolata"/>
                <a:sym typeface="Inconsolata"/>
              </a:rPr>
              <a:t>    }  </a:t>
            </a:r>
            <a:r>
              <a:rPr lang="en" sz="1200">
                <a:solidFill>
                  <a:srgbClr val="595959"/>
                </a:solidFill>
                <a:highlight>
                  <a:srgbClr val="EA9999"/>
                </a:highlight>
                <a:latin typeface="Inconsolata"/>
                <a:ea typeface="Inconsolata"/>
                <a:cs typeface="Inconsolata"/>
                <a:sym typeface="Inconsolata"/>
              </a:rPr>
              <a:t>// what do we do if arr1[i1] == arr2[i2]?</a:t>
            </a:r>
            <a:endParaRPr sz="1200">
              <a:solidFill>
                <a:srgbClr val="595959"/>
              </a:solidFill>
              <a:highlight>
                <a:srgbClr val="EA9999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Inconsolata"/>
                <a:ea typeface="Inconsolata"/>
                <a:cs typeface="Inconsolata"/>
                <a:sym typeface="Inconsolata"/>
              </a:rPr>
              <a:t>    i3++;</a:t>
            </a:r>
            <a:endParaRPr sz="1200">
              <a:solidFill>
                <a:srgbClr val="59595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Inconsolata"/>
                <a:ea typeface="Inconsolata"/>
                <a:cs typeface="Inconsolata"/>
                <a:sym typeface="Inconsolata"/>
              </a:rPr>
              <a:t>  }</a:t>
            </a:r>
            <a:endParaRPr sz="1200">
              <a:solidFill>
                <a:srgbClr val="59595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5" name="Google Shape;475;p75"/>
          <p:cNvSpPr txBox="1"/>
          <p:nvPr/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This function attempts to merge two arrays arr1 and arr2 that are ordered from least to greatest into a third array arr3, so that arr3 contains the contents of both arr1 and arr2 ordered from least to greatest.</a:t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Example: arr1 = {1, 2, 5}, arr2 = {2, 4, 6}</a:t>
            </a:r>
            <a:b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    → arr3 = {1, 2, 2, 4, 5, 6}</a:t>
            </a:r>
            <a:b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Can you find and fix the bugs in this function so that it performs correctly?</a:t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Resolve Merge Issues</a:t>
            </a:r>
            <a:endParaRPr/>
          </a:p>
        </p:txBody>
      </p:sp>
      <p:sp>
        <p:nvSpPr>
          <p:cNvPr id="481" name="Google Shape;481;p76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2" name="Google Shape;482;p76"/>
          <p:cNvSpPr txBox="1"/>
          <p:nvPr/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Inconsolata"/>
                <a:ea typeface="Inconsolata"/>
                <a:cs typeface="Inconsolata"/>
                <a:sym typeface="Inconsolata"/>
              </a:rPr>
              <a:t>void merge(int arr1[], int n1, int arr2[], int n2,</a:t>
            </a:r>
            <a:endParaRPr sz="1200">
              <a:solidFill>
                <a:srgbClr val="59595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Inconsolata"/>
                <a:ea typeface="Inconsolata"/>
                <a:cs typeface="Inconsolata"/>
                <a:sym typeface="Inconsolata"/>
              </a:rPr>
              <a:t>           int arr3[]) {</a:t>
            </a:r>
            <a:endParaRPr sz="1200">
              <a:solidFill>
                <a:srgbClr val="59595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Inconsolata"/>
                <a:ea typeface="Inconsolata"/>
                <a:cs typeface="Inconsolata"/>
                <a:sym typeface="Inconsolata"/>
              </a:rPr>
              <a:t>  int i1 = 0, i2 = 0, i3 = 0;</a:t>
            </a:r>
            <a:endParaRPr sz="1200">
              <a:solidFill>
                <a:srgbClr val="59595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Inconsolata"/>
                <a:ea typeface="Inconsolata"/>
                <a:cs typeface="Inconsolata"/>
                <a:sym typeface="Inconsolata"/>
              </a:rPr>
              <a:t>  while (i1 &lt; n1 &amp;&amp; i2 &lt; n2) {</a:t>
            </a:r>
            <a:br>
              <a:rPr lang="en" sz="1200">
                <a:solidFill>
                  <a:srgbClr val="595959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200">
                <a:solidFill>
                  <a:srgbClr val="595959"/>
                </a:solidFill>
                <a:latin typeface="Inconsolata"/>
                <a:ea typeface="Inconsolata"/>
                <a:cs typeface="Inconsolata"/>
                <a:sym typeface="Inconsolata"/>
              </a:rPr>
              <a:t>    if (arr1[i1] &lt; arr2[i2]) {</a:t>
            </a:r>
            <a:endParaRPr sz="1200">
              <a:solidFill>
                <a:srgbClr val="595959"/>
              </a:solidFill>
              <a:highlight>
                <a:srgbClr val="EA9999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Inconsolata"/>
                <a:ea typeface="Inconsolata"/>
                <a:cs typeface="Inconsolata"/>
                <a:sym typeface="Inconsolata"/>
              </a:rPr>
              <a:t>      arr3[i3] = arr1[i1];</a:t>
            </a:r>
            <a:endParaRPr sz="1200">
              <a:solidFill>
                <a:srgbClr val="595959"/>
              </a:solidFill>
              <a:highlight>
                <a:srgbClr val="EA9999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Inconsolata"/>
                <a:ea typeface="Inconsolata"/>
                <a:cs typeface="Inconsolata"/>
                <a:sym typeface="Inconsolata"/>
              </a:rPr>
              <a:t>      i1++;</a:t>
            </a:r>
            <a:endParaRPr sz="1200">
              <a:solidFill>
                <a:srgbClr val="59595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Inconsolata"/>
                <a:ea typeface="Inconsolata"/>
                <a:cs typeface="Inconsolata"/>
                <a:sym typeface="Inconsolata"/>
              </a:rPr>
              <a:t>    } else if (arr2[i2] &lt;= arr1[i1]) {</a:t>
            </a:r>
            <a:endParaRPr sz="1200">
              <a:solidFill>
                <a:srgbClr val="595959"/>
              </a:solidFill>
              <a:highlight>
                <a:srgbClr val="EA9999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Inconsolata"/>
                <a:ea typeface="Inconsolata"/>
                <a:cs typeface="Inconsolata"/>
                <a:sym typeface="Inconsolata"/>
              </a:rPr>
              <a:t>      arr3[i3] = arr2[i2];</a:t>
            </a:r>
            <a:endParaRPr sz="1200">
              <a:solidFill>
                <a:srgbClr val="59595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Inconsolata"/>
                <a:ea typeface="Inconsolata"/>
                <a:cs typeface="Inconsolata"/>
                <a:sym typeface="Inconsolata"/>
              </a:rPr>
              <a:t>      i2++;</a:t>
            </a:r>
            <a:endParaRPr sz="1200">
              <a:solidFill>
                <a:srgbClr val="59595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Inconsolata"/>
                <a:ea typeface="Inconsolata"/>
                <a:cs typeface="Inconsolata"/>
                <a:sym typeface="Inconsolata"/>
              </a:rPr>
              <a:t>    }</a:t>
            </a:r>
            <a:endParaRPr sz="1200">
              <a:solidFill>
                <a:srgbClr val="595959"/>
              </a:solidFill>
              <a:highlight>
                <a:srgbClr val="EA9999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Inconsolata"/>
                <a:ea typeface="Inconsolata"/>
                <a:cs typeface="Inconsolata"/>
                <a:sym typeface="Inconsolata"/>
              </a:rPr>
              <a:t>    i3++;</a:t>
            </a:r>
            <a:endParaRPr sz="1200">
              <a:solidFill>
                <a:srgbClr val="59595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Inconsolata"/>
                <a:ea typeface="Inconsolata"/>
                <a:cs typeface="Inconsolata"/>
                <a:sym typeface="Inconsolata"/>
              </a:rPr>
              <a:t>  }</a:t>
            </a:r>
            <a:endParaRPr sz="1200">
              <a:solidFill>
                <a:srgbClr val="59595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Inconsolata"/>
                <a:ea typeface="Inconsolata"/>
                <a:cs typeface="Inconsolata"/>
                <a:sym typeface="Inconsolata"/>
              </a:rPr>
              <a:t>  // continued...</a:t>
            </a:r>
            <a:endParaRPr sz="1200">
              <a:solidFill>
                <a:srgbClr val="595959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83" name="Google Shape;483;p76"/>
          <p:cNvSpPr txBox="1"/>
          <p:nvPr/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Inconsolata"/>
                <a:ea typeface="Inconsolata"/>
                <a:cs typeface="Inconsolata"/>
                <a:sym typeface="Inconsolata"/>
              </a:rPr>
              <a:t>  while (i1 &lt; n1) {  // only one of these will run</a:t>
            </a:r>
            <a:endParaRPr sz="1200">
              <a:solidFill>
                <a:srgbClr val="59595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Inconsolata"/>
                <a:ea typeface="Inconsolata"/>
                <a:cs typeface="Inconsolata"/>
                <a:sym typeface="Inconsolata"/>
              </a:rPr>
              <a:t>    arr3[i3] = arr1[i1];</a:t>
            </a:r>
            <a:endParaRPr sz="1200">
              <a:solidFill>
                <a:srgbClr val="59595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Inconsolata"/>
                <a:ea typeface="Inconsolata"/>
                <a:cs typeface="Inconsolata"/>
                <a:sym typeface="Inconsolata"/>
              </a:rPr>
              <a:t>    i1++;</a:t>
            </a:r>
            <a:endParaRPr sz="1200">
              <a:solidFill>
                <a:srgbClr val="59595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Inconsolata"/>
                <a:ea typeface="Inconsolata"/>
                <a:cs typeface="Inconsolata"/>
                <a:sym typeface="Inconsolata"/>
              </a:rPr>
              <a:t>    i3++;</a:t>
            </a:r>
            <a:endParaRPr sz="1200">
              <a:solidFill>
                <a:srgbClr val="59595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Inconsolata"/>
                <a:ea typeface="Inconsolata"/>
                <a:cs typeface="Inconsolata"/>
                <a:sym typeface="Inconsolata"/>
              </a:rPr>
              <a:t>  }</a:t>
            </a:r>
            <a:endParaRPr sz="1200">
              <a:solidFill>
                <a:srgbClr val="59595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Inconsolata"/>
                <a:ea typeface="Inconsolata"/>
                <a:cs typeface="Inconsolata"/>
                <a:sym typeface="Inconsolata"/>
              </a:rPr>
              <a:t>  while (i2 &lt; n2) {</a:t>
            </a:r>
            <a:endParaRPr sz="1200">
              <a:solidFill>
                <a:srgbClr val="59595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Inconsolata"/>
                <a:ea typeface="Inconsolata"/>
                <a:cs typeface="Inconsolata"/>
                <a:sym typeface="Inconsolata"/>
              </a:rPr>
              <a:t>    arr3[i3] = arr2[i2];</a:t>
            </a:r>
            <a:endParaRPr sz="1200">
              <a:solidFill>
                <a:srgbClr val="59595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Inconsolata"/>
                <a:ea typeface="Inconsolata"/>
                <a:cs typeface="Inconsolata"/>
                <a:sym typeface="Inconsolata"/>
              </a:rPr>
              <a:t>    i2++;</a:t>
            </a:r>
            <a:endParaRPr sz="1200">
              <a:solidFill>
                <a:srgbClr val="59595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Inconsolata"/>
                <a:ea typeface="Inconsolata"/>
                <a:cs typeface="Inconsolata"/>
                <a:sym typeface="Inconsolata"/>
              </a:rPr>
              <a:t>    i3++;</a:t>
            </a:r>
            <a:endParaRPr sz="1200">
              <a:solidFill>
                <a:srgbClr val="59595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Inconsolata"/>
                <a:ea typeface="Inconsolata"/>
                <a:cs typeface="Inconsolata"/>
                <a:sym typeface="Inconsolata"/>
              </a:rPr>
              <a:t>  }</a:t>
            </a:r>
            <a:endParaRPr sz="1200">
              <a:solidFill>
                <a:srgbClr val="59595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1200">
              <a:solidFill>
                <a:srgbClr val="595959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Strings</a:t>
            </a:r>
            <a:endParaRPr/>
          </a:p>
        </p:txBody>
      </p:sp>
      <p:sp>
        <p:nvSpPr>
          <p:cNvPr id="489" name="Google Shape;489;p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 does not have the string class </a:t>
            </a:r>
            <a:r>
              <a:rPr i="1" lang="en"/>
              <a:t>(or classes at all!)</a:t>
            </a:r>
            <a:endParaRPr i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 C, we cannot declare strings or use class methods: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string x = “hello”;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Inconsolata"/>
              <a:buChar char="■"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x.size() </a:t>
            </a: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// This is okay in C++, but not in C.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Instead, we represent strings using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char</a:t>
            </a:r>
            <a:r>
              <a:rPr lang="en"/>
              <a:t> arrays: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char y[] = “hello”;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Inconsolata"/>
              <a:buChar char="○"/>
            </a:pPr>
            <a:r>
              <a:rPr lang="en"/>
              <a:t>Cannot use C++ string functions with it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y.size(), y.substr(...), etc. </a:t>
            </a: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// Syntax errors.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Inconsolata"/>
              <a:buChar char="○"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#include &lt;cstring&gt;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/>
              <a:t>provides functions like </a:t>
            </a: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strlen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Inconsolata"/>
              <a:buChar char="■"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strlen(x) </a:t>
            </a:r>
            <a:r>
              <a:rPr lang="en"/>
              <a:t>returns 5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90" name="Google Shape;490;p77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Ascii: Characters are actually integers</a:t>
            </a:r>
            <a:endParaRPr/>
          </a:p>
        </p:txBody>
      </p:sp>
      <p:sp>
        <p:nvSpPr>
          <p:cNvPr id="496" name="Google Shape;496;p78"/>
          <p:cNvSpPr/>
          <p:nvPr/>
        </p:nvSpPr>
        <p:spPr>
          <a:xfrm>
            <a:off x="1980900" y="1017725"/>
            <a:ext cx="5182200" cy="3399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78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Ascii (cont.)</a:t>
            </a:r>
            <a:endParaRPr/>
          </a:p>
        </p:txBody>
      </p:sp>
      <p:sp>
        <p:nvSpPr>
          <p:cNvPr id="503" name="Google Shape;503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int x = ‘G’; // x is now 71.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x -= 1;      // x is now 70.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char y = x;  // y is now F.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int z = ‘5’; // z is now 53.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04" name="Google Shape;504;p79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Functions: Scope</a:t>
            </a:r>
            <a:endParaRPr/>
          </a:p>
        </p:txBody>
      </p:sp>
      <p:sp>
        <p:nvSpPr>
          <p:cNvPr id="185" name="Google Shape;185;p35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function body is wrapped in curly braces { }, so that the variables declared inside the body do not exist outside the function.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Variables declared outside the function do not exist inside the function </a:t>
            </a:r>
            <a:r>
              <a:rPr lang="en" u="sng"/>
              <a:t>unless</a:t>
            </a:r>
            <a:r>
              <a:rPr lang="en"/>
              <a:t> the variable was a global variable.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5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" name="Google Shape;187;p35"/>
          <p:cNvSpPr txBox="1"/>
          <p:nvPr/>
        </p:nvSpPr>
        <p:spPr>
          <a:xfrm>
            <a:off x="451325" y="2312175"/>
            <a:ext cx="4259700" cy="24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#include &lt;iostream&gt;</a:t>
            </a:r>
            <a:endParaRPr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using namespace std;</a:t>
            </a:r>
            <a:endParaRPr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int main() {</a:t>
            </a:r>
            <a:endParaRPr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lang="en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i</a:t>
            </a:r>
            <a:r>
              <a:rPr lang="en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nt result = add(2,3);</a:t>
            </a:r>
            <a:endParaRPr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lang="en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// let's try to use sum</a:t>
            </a:r>
            <a:endParaRPr>
              <a:solidFill>
                <a:srgbClr val="FF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    // which is a variable from inside add</a:t>
            </a:r>
            <a:endParaRPr>
              <a:solidFill>
                <a:srgbClr val="FF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lang="en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c</a:t>
            </a:r>
            <a:r>
              <a:rPr lang="en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out &lt;&lt; sum &lt;&lt; endl; </a:t>
            </a:r>
            <a:r>
              <a:rPr lang="en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// WON'T COMPILE</a:t>
            </a:r>
            <a:endParaRPr>
              <a:solidFill>
                <a:srgbClr val="FF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88" name="Google Shape;188;p35"/>
          <p:cNvSpPr txBox="1"/>
          <p:nvPr/>
        </p:nvSpPr>
        <p:spPr>
          <a:xfrm>
            <a:off x="4661975" y="2008525"/>
            <a:ext cx="4259700" cy="26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#include &lt;iostream&gt;</a:t>
            </a:r>
            <a:endParaRPr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using namespace std;</a:t>
            </a:r>
            <a:endParaRPr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v</a:t>
            </a:r>
            <a:r>
              <a:rPr lang="en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oid fubar(int foo);</a:t>
            </a:r>
            <a:endParaRPr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int main() {</a:t>
            </a:r>
            <a:endParaRPr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    int year = 2020;</a:t>
            </a:r>
            <a:endParaRPr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    fubar(year);</a:t>
            </a:r>
            <a:endParaRPr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// let's try to use year</a:t>
            </a:r>
            <a:endParaRPr>
              <a:solidFill>
                <a:srgbClr val="FF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// which is a variable from outside fubar</a:t>
            </a:r>
            <a:endParaRPr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v</a:t>
            </a:r>
            <a:r>
              <a:rPr lang="en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oid fubar(int foo) {</a:t>
            </a:r>
            <a:endParaRPr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lang="en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c</a:t>
            </a:r>
            <a:r>
              <a:rPr lang="en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out &lt;&lt; year &lt;&lt; endl; </a:t>
            </a:r>
            <a:r>
              <a:rPr lang="en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// WON'T COMPILE</a:t>
            </a:r>
            <a:endParaRPr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Strings (cont.)</a:t>
            </a:r>
            <a:endParaRPr/>
          </a:p>
        </p:txBody>
      </p:sp>
      <p:sp>
        <p:nvSpPr>
          <p:cNvPr id="510" name="Google Shape;510;p80"/>
          <p:cNvSpPr txBox="1"/>
          <p:nvPr>
            <p:ph idx="1" type="body"/>
          </p:nvPr>
        </p:nvSpPr>
        <p:spPr>
          <a:xfrm>
            <a:off x="311700" y="1152475"/>
            <a:ext cx="863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end of a C string is marked by a null byte (</a:t>
            </a: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‘\0’</a:t>
            </a:r>
            <a:r>
              <a:rPr lang="en"/>
              <a:t>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Null byte has ASCII value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0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strlen</a:t>
            </a:r>
            <a:r>
              <a:rPr lang="en"/>
              <a:t> simply looks for the null byte for you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char arr[] = “hello”;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for (int i = 0; arr[i] != ‘\0’; i++) // Standard for loop to iterate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                                   // through c-strings.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arr[i] != </a:t>
            </a: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‘\0’</a:t>
            </a:r>
            <a:r>
              <a:rPr lang="en"/>
              <a:t> and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arr[i] != </a:t>
            </a: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0</a:t>
            </a:r>
            <a:r>
              <a:rPr lang="en"/>
              <a:t> are the same, as ascii value of </a:t>
            </a: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‘\0’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/>
              <a:t>is </a:t>
            </a: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0</a:t>
            </a:r>
            <a:r>
              <a:rPr lang="en"/>
              <a:t>.</a:t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11" name="Google Shape;511;p80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81"/>
          <p:cNvSpPr txBox="1"/>
          <p:nvPr>
            <p:ph type="title"/>
          </p:nvPr>
        </p:nvSpPr>
        <p:spPr>
          <a:xfrm>
            <a:off x="3117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 Strings (cont.)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8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// A null character is automatically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// put in index 5.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CFE2F3"/>
                </a:highlight>
              </a:rPr>
              <a:t>char x[50] = “hello”;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// Because we have more space in the array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// (50 total), we can add more characters.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x[5] = ‘s’;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x[6] = ‘\0’;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81"/>
          <p:cNvSpPr txBox="1"/>
          <p:nvPr>
            <p:ph idx="2" type="body"/>
          </p:nvPr>
        </p:nvSpPr>
        <p:spPr>
          <a:xfrm>
            <a:off x="4825175" y="3813300"/>
            <a:ext cx="39999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519" name="Google Shape;519;p81"/>
          <p:cNvGrpSpPr/>
          <p:nvPr/>
        </p:nvGrpSpPr>
        <p:grpSpPr>
          <a:xfrm>
            <a:off x="4889950" y="1538225"/>
            <a:ext cx="3934593" cy="832800"/>
            <a:chOff x="4820032" y="1183650"/>
            <a:chExt cx="1127100" cy="832800"/>
          </a:xfrm>
        </p:grpSpPr>
        <p:sp>
          <p:nvSpPr>
            <p:cNvPr id="520" name="Google Shape;520;p81"/>
            <p:cNvSpPr/>
            <p:nvPr/>
          </p:nvSpPr>
          <p:spPr>
            <a:xfrm>
              <a:off x="4820032" y="1183650"/>
              <a:ext cx="1127100" cy="601500"/>
            </a:xfrm>
            <a:prstGeom prst="rect">
              <a:avLst/>
            </a:prstGeom>
            <a:solidFill>
              <a:srgbClr val="A2C4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Inconsolata"/>
                  <a:ea typeface="Inconsolata"/>
                  <a:cs typeface="Inconsolata"/>
                  <a:sym typeface="Inconsolata"/>
                </a:rPr>
                <a:t>[‘h’, ‘e’, ‘l’, ‘l’, ‘o’, </a:t>
              </a:r>
              <a:r>
                <a:rPr b="1" lang="en">
                  <a:latin typeface="Inconsolata"/>
                  <a:ea typeface="Inconsolata"/>
                  <a:cs typeface="Inconsolata"/>
                  <a:sym typeface="Inconsolata"/>
                </a:rPr>
                <a:t>‘\0’</a:t>
              </a:r>
              <a:r>
                <a:rPr lang="en">
                  <a:latin typeface="Inconsolata"/>
                  <a:ea typeface="Inconsolata"/>
                  <a:cs typeface="Inconsolata"/>
                  <a:sym typeface="Inconsolata"/>
                </a:rPr>
                <a:t>, ...]</a:t>
              </a:r>
              <a:endParaRPr>
                <a:latin typeface="Inconsolata"/>
                <a:ea typeface="Inconsolata"/>
                <a:cs typeface="Inconsolata"/>
                <a:sym typeface="Inconsolata"/>
              </a:endParaRPr>
            </a:p>
          </p:txBody>
        </p:sp>
        <p:sp>
          <p:nvSpPr>
            <p:cNvPr id="521" name="Google Shape;521;p81"/>
            <p:cNvSpPr txBox="1"/>
            <p:nvPr/>
          </p:nvSpPr>
          <p:spPr>
            <a:xfrm>
              <a:off x="4832400" y="1785150"/>
              <a:ext cx="1102800" cy="2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Inconsolata"/>
                  <a:ea typeface="Inconsolata"/>
                  <a:cs typeface="Inconsolata"/>
                  <a:sym typeface="Inconsolata"/>
                </a:rPr>
                <a:t>x</a:t>
              </a:r>
              <a:endParaRPr sz="1200">
                <a:latin typeface="Inconsolata"/>
                <a:ea typeface="Inconsolata"/>
                <a:cs typeface="Inconsolata"/>
                <a:sym typeface="Inconsolata"/>
              </a:endParaRPr>
            </a:p>
          </p:txBody>
        </p:sp>
      </p:grpSp>
      <p:sp>
        <p:nvSpPr>
          <p:cNvPr id="522" name="Google Shape;522;p81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82"/>
          <p:cNvSpPr txBox="1"/>
          <p:nvPr>
            <p:ph type="title"/>
          </p:nvPr>
        </p:nvSpPr>
        <p:spPr>
          <a:xfrm>
            <a:off x="3117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Strings (cont.)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8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A null character is automatically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put in index 5.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 x[50] = “hello”;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// Because we have more space in the array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// (50 total), we can add more characters.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CFE2F3"/>
                </a:highlight>
              </a:rPr>
              <a:t>x[5] = ‘s’;</a:t>
            </a:r>
            <a:endParaRPr>
              <a:highlight>
                <a:srgbClr val="CFE2F3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x[6] = ‘\0’;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82"/>
          <p:cNvSpPr txBox="1"/>
          <p:nvPr>
            <p:ph idx="2" type="body"/>
          </p:nvPr>
        </p:nvSpPr>
        <p:spPr>
          <a:xfrm>
            <a:off x="4825175" y="3813300"/>
            <a:ext cx="39999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530" name="Google Shape;530;p82"/>
          <p:cNvGrpSpPr/>
          <p:nvPr/>
        </p:nvGrpSpPr>
        <p:grpSpPr>
          <a:xfrm>
            <a:off x="4889950" y="1538225"/>
            <a:ext cx="3934593" cy="832800"/>
            <a:chOff x="4820032" y="1183650"/>
            <a:chExt cx="1127100" cy="832800"/>
          </a:xfrm>
        </p:grpSpPr>
        <p:sp>
          <p:nvSpPr>
            <p:cNvPr id="531" name="Google Shape;531;p82"/>
            <p:cNvSpPr/>
            <p:nvPr/>
          </p:nvSpPr>
          <p:spPr>
            <a:xfrm>
              <a:off x="4820032" y="1183650"/>
              <a:ext cx="1127100" cy="601500"/>
            </a:xfrm>
            <a:prstGeom prst="rect">
              <a:avLst/>
            </a:prstGeom>
            <a:solidFill>
              <a:srgbClr val="A2C4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Inconsolata"/>
                  <a:ea typeface="Inconsolata"/>
                  <a:cs typeface="Inconsolata"/>
                  <a:sym typeface="Inconsolata"/>
                </a:rPr>
                <a:t>[‘h’, ‘e’, ‘l’, ‘l’, ‘o’, </a:t>
              </a:r>
              <a:r>
                <a:rPr b="1" lang="en">
                  <a:latin typeface="Inconsolata"/>
                  <a:ea typeface="Inconsolata"/>
                  <a:cs typeface="Inconsolata"/>
                  <a:sym typeface="Inconsolata"/>
                </a:rPr>
                <a:t>‘s’</a:t>
              </a:r>
              <a:r>
                <a:rPr lang="en">
                  <a:latin typeface="Inconsolata"/>
                  <a:ea typeface="Inconsolata"/>
                  <a:cs typeface="Inconsolata"/>
                  <a:sym typeface="Inconsolata"/>
                </a:rPr>
                <a:t>, ...]</a:t>
              </a:r>
              <a:endParaRPr>
                <a:latin typeface="Inconsolata"/>
                <a:ea typeface="Inconsolata"/>
                <a:cs typeface="Inconsolata"/>
                <a:sym typeface="Inconsolata"/>
              </a:endParaRPr>
            </a:p>
          </p:txBody>
        </p:sp>
        <p:sp>
          <p:nvSpPr>
            <p:cNvPr id="532" name="Google Shape;532;p82"/>
            <p:cNvSpPr txBox="1"/>
            <p:nvPr/>
          </p:nvSpPr>
          <p:spPr>
            <a:xfrm>
              <a:off x="4832400" y="1785150"/>
              <a:ext cx="1102800" cy="2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Inconsolata"/>
                  <a:ea typeface="Inconsolata"/>
                  <a:cs typeface="Inconsolata"/>
                  <a:sym typeface="Inconsolata"/>
                </a:rPr>
                <a:t>x</a:t>
              </a:r>
              <a:endParaRPr sz="1200">
                <a:latin typeface="Inconsolata"/>
                <a:ea typeface="Inconsolata"/>
                <a:cs typeface="Inconsolata"/>
                <a:sym typeface="Inconsolata"/>
              </a:endParaRPr>
            </a:p>
          </p:txBody>
        </p:sp>
      </p:grpSp>
      <p:sp>
        <p:nvSpPr>
          <p:cNvPr id="533" name="Google Shape;533;p82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83"/>
          <p:cNvSpPr txBox="1"/>
          <p:nvPr>
            <p:ph type="title"/>
          </p:nvPr>
        </p:nvSpPr>
        <p:spPr>
          <a:xfrm>
            <a:off x="3117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Strings (cont.)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8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A null character is automatically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put in index 5.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 x[50] = “hello”;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// Because we have more space in the array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// (50 total), we can add more characters.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x[5] = ‘s’;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CFE2F3"/>
                </a:highlight>
              </a:rPr>
              <a:t>x[6] = ‘\0’;</a:t>
            </a:r>
            <a:endParaRPr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83"/>
          <p:cNvSpPr txBox="1"/>
          <p:nvPr>
            <p:ph idx="2" type="body"/>
          </p:nvPr>
        </p:nvSpPr>
        <p:spPr>
          <a:xfrm>
            <a:off x="4825175" y="3813300"/>
            <a:ext cx="39999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541" name="Google Shape;541;p83"/>
          <p:cNvGrpSpPr/>
          <p:nvPr/>
        </p:nvGrpSpPr>
        <p:grpSpPr>
          <a:xfrm>
            <a:off x="4889950" y="1538225"/>
            <a:ext cx="3934593" cy="832800"/>
            <a:chOff x="4820032" y="1183650"/>
            <a:chExt cx="1127100" cy="832800"/>
          </a:xfrm>
        </p:grpSpPr>
        <p:sp>
          <p:nvSpPr>
            <p:cNvPr id="542" name="Google Shape;542;p83"/>
            <p:cNvSpPr/>
            <p:nvPr/>
          </p:nvSpPr>
          <p:spPr>
            <a:xfrm>
              <a:off x="4820032" y="1183650"/>
              <a:ext cx="1127100" cy="601500"/>
            </a:xfrm>
            <a:prstGeom prst="rect">
              <a:avLst/>
            </a:prstGeom>
            <a:solidFill>
              <a:srgbClr val="A2C4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Inconsolata"/>
                  <a:ea typeface="Inconsolata"/>
                  <a:cs typeface="Inconsolata"/>
                  <a:sym typeface="Inconsolata"/>
                </a:rPr>
                <a:t>[‘h’, ‘e’, ‘l’, ‘l’, ‘o’, ‘s’, </a:t>
              </a:r>
              <a:r>
                <a:rPr b="1" lang="en">
                  <a:latin typeface="Inconsolata"/>
                  <a:ea typeface="Inconsolata"/>
                  <a:cs typeface="Inconsolata"/>
                  <a:sym typeface="Inconsolata"/>
                </a:rPr>
                <a:t>‘\0’</a:t>
              </a:r>
              <a:r>
                <a:rPr lang="en">
                  <a:latin typeface="Inconsolata"/>
                  <a:ea typeface="Inconsolata"/>
                  <a:cs typeface="Inconsolata"/>
                  <a:sym typeface="Inconsolata"/>
                </a:rPr>
                <a:t>, ...]</a:t>
              </a:r>
              <a:endParaRPr>
                <a:latin typeface="Inconsolata"/>
                <a:ea typeface="Inconsolata"/>
                <a:cs typeface="Inconsolata"/>
                <a:sym typeface="Inconsolata"/>
              </a:endParaRPr>
            </a:p>
          </p:txBody>
        </p:sp>
        <p:sp>
          <p:nvSpPr>
            <p:cNvPr id="543" name="Google Shape;543;p83"/>
            <p:cNvSpPr txBox="1"/>
            <p:nvPr/>
          </p:nvSpPr>
          <p:spPr>
            <a:xfrm>
              <a:off x="4832400" y="1785150"/>
              <a:ext cx="1102800" cy="2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Inconsolata"/>
                  <a:ea typeface="Inconsolata"/>
                  <a:cs typeface="Inconsolata"/>
                  <a:sym typeface="Inconsolata"/>
                </a:rPr>
                <a:t>x</a:t>
              </a:r>
              <a:endParaRPr sz="1200">
                <a:latin typeface="Inconsolata"/>
                <a:ea typeface="Inconsolata"/>
                <a:cs typeface="Inconsolata"/>
                <a:sym typeface="Inconsolata"/>
              </a:endParaRPr>
            </a:p>
          </p:txBody>
        </p:sp>
      </p:grpSp>
      <p:sp>
        <p:nvSpPr>
          <p:cNvPr id="544" name="Google Shape;544;p83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highlight>
                  <a:srgbClr val="FFFFFF"/>
                </a:highlight>
              </a:rPr>
              <a:t>Given a C String, write a function removeNonAlpha that removes all non-alphabet chars in the C String. When removing a non-alphabet char, you should shift all following chars one position to the left. Don’t forget to shift the null byte as well!</a:t>
            </a:r>
            <a:endParaRPr sz="17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char cstr[] = "S5mal.lb-erg! Is+ C$s Senpai$$$";</a:t>
            </a:r>
            <a:endParaRPr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removeNonAlpha(cstr);</a:t>
            </a:r>
            <a:endParaRPr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for (int i = 0; cstr[i] != '\0'; i++)</a:t>
            </a:r>
            <a:endParaRPr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    cout &lt;&lt; cstr[i];</a:t>
            </a:r>
            <a:endParaRPr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// OUTPUT: SmallbergIsCsSenpai</a:t>
            </a:r>
            <a:endParaRPr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(Contributed by Matt Wong)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50" name="Google Shape;550;p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Practice Question: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C Strings - removeNonAlpha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51" name="Google Shape;551;p84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Solution: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C Strings - removeNonAlpha</a:t>
            </a:r>
            <a:endParaRPr/>
          </a:p>
        </p:txBody>
      </p:sp>
      <p:sp>
        <p:nvSpPr>
          <p:cNvPr id="557" name="Google Shape;557;p85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8" name="Google Shape;558;p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highlight>
                  <a:srgbClr val="FFFFFF"/>
                </a:highlight>
              </a:rPr>
              <a:t>The outer for loop iterates through every character position in the C String. The inner while loop and for loop shifts the characters to the left to remove all non-alphabet characters.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#include &lt;cctype&gt;</a:t>
            </a:r>
            <a:endParaRPr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void removeNonAlpha(char str[]) {</a:t>
            </a:r>
            <a:endParaRPr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    for(int i = 0; str[i] != '\0'; i++)</a:t>
            </a:r>
            <a:endParaRPr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        while ( !isalpha(str[i]) &amp;&amp; str[i] != '\0' )</a:t>
            </a:r>
            <a:endParaRPr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            for(int j = i; str[j] != '\0'; j++)</a:t>
            </a:r>
            <a:endParaRPr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                str[j] = str[j+1];</a:t>
            </a:r>
            <a:endParaRPr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luck!</a:t>
            </a:r>
            <a:endParaRPr/>
          </a:p>
        </p:txBody>
      </p:sp>
      <p:sp>
        <p:nvSpPr>
          <p:cNvPr id="564" name="Google Shape;564;p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Sign-in	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https://tinyurl.com/upes20cs31mt2signin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Slides	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https://tinyurl.com/upes20cs31mt2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	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https://github.com/uclaupe-tutoring/practice-problems/wiki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Questions? Need more help?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Come up and ask us! We'll try our best.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UPE offers daily computer science tutoring: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Location: ACM/UPE Clubhouse (Boelter 2763)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Schedule: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https://upe.seas.ucla.edu/tutoring/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You can also post on the Facebook event page.</a:t>
            </a:r>
            <a:endParaRPr/>
          </a:p>
        </p:txBody>
      </p:sp>
      <p:sp>
        <p:nvSpPr>
          <p:cNvPr id="565" name="Google Shape;565;p86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Functions: Scope</a:t>
            </a:r>
            <a:endParaRPr/>
          </a:p>
        </p:txBody>
      </p:sp>
      <p:sp>
        <p:nvSpPr>
          <p:cNvPr id="194" name="Google Shape;194;p36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function body is wrapped in curly braces { }, so that the variables declared inside the body do not exist outside the function.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Variables declared outside the function do not exist inside the function </a:t>
            </a:r>
            <a:r>
              <a:rPr lang="en" u="sng"/>
              <a:t>unless</a:t>
            </a:r>
            <a:r>
              <a:rPr lang="en"/>
              <a:t> the variable was a global variable.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6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6"/>
          <p:cNvSpPr txBox="1"/>
          <p:nvPr/>
        </p:nvSpPr>
        <p:spPr>
          <a:xfrm>
            <a:off x="3018025" y="2008700"/>
            <a:ext cx="4259700" cy="26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#include &lt;iostream&gt;</a:t>
            </a:r>
            <a:endParaRPr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using namespace std;</a:t>
            </a:r>
            <a:endParaRPr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i</a:t>
            </a:r>
            <a:r>
              <a:rPr lang="en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nt year = 2020;          </a:t>
            </a:r>
            <a:r>
              <a:rPr lang="en">
                <a:solidFill>
                  <a:srgbClr val="6AA84F"/>
                </a:solidFill>
                <a:latin typeface="Inconsolata"/>
                <a:ea typeface="Inconsolata"/>
                <a:cs typeface="Inconsolata"/>
                <a:sym typeface="Inconsolata"/>
              </a:rPr>
              <a:t>// global variable</a:t>
            </a:r>
            <a:endParaRPr>
              <a:solidFill>
                <a:srgbClr val="6AA84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void fubar(int foo);</a:t>
            </a:r>
            <a:endParaRPr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int main() {</a:t>
            </a:r>
            <a:endParaRPr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    fubar(year);</a:t>
            </a:r>
            <a:endParaRPr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void fubar(int foo) {</a:t>
            </a:r>
            <a:endParaRPr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    cout &lt;&lt; year &lt;&lt; endl; </a:t>
            </a:r>
            <a:r>
              <a:rPr lang="en">
                <a:solidFill>
                  <a:srgbClr val="6AA84F"/>
                </a:solidFill>
                <a:latin typeface="Inconsolata"/>
                <a:ea typeface="Inconsolata"/>
                <a:cs typeface="Inconsolata"/>
                <a:sym typeface="Inconsolata"/>
              </a:rPr>
              <a:t>// WILL compile</a:t>
            </a:r>
            <a:endParaRPr>
              <a:solidFill>
                <a:srgbClr val="6AA84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Functions: Parameters</a:t>
            </a:r>
            <a:endParaRPr/>
          </a:p>
        </p:txBody>
      </p:sp>
      <p:sp>
        <p:nvSpPr>
          <p:cNvPr id="202" name="Google Shape;202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types, modifiers, order, and number of parameters are all important in a function declaration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types: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string, int, bool</a:t>
            </a:r>
            <a:r>
              <a:rPr lang="en"/>
              <a:t>, etc.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modifiers: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&amp;, const, *</a:t>
            </a:r>
            <a:r>
              <a:rPr lang="en"/>
              <a:t>, etc.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number: how many parameters are passed to a particular function?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Function call </a:t>
            </a:r>
            <a:r>
              <a:rPr b="1" lang="en"/>
              <a:t>must</a:t>
            </a:r>
            <a:r>
              <a:rPr lang="en"/>
              <a:t> match the pattern of the declaration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7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this compile?</a:t>
            </a:r>
            <a:endParaRPr/>
          </a:p>
        </p:txBody>
      </p:sp>
      <p:sp>
        <p:nvSpPr>
          <p:cNvPr id="209" name="Google Shape;209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// Assume this function is defined later.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bool isEqual(string s1, string s2, int position); 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int main() {</a:t>
            </a:r>
            <a:br>
              <a:rPr lang="en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string s1 = "hello";</a:t>
            </a:r>
            <a:br>
              <a:rPr lang="en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string s2 = "there";</a:t>
            </a:r>
            <a:br>
              <a:rPr lang="en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int position = 1;</a:t>
            </a:r>
            <a:br>
              <a:rPr lang="en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string x = isEqual(s1,s2, position);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8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this compile?</a:t>
            </a:r>
            <a:endParaRPr/>
          </a:p>
        </p:txBody>
      </p:sp>
      <p:sp>
        <p:nvSpPr>
          <p:cNvPr id="216" name="Google Shape;216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// Assume this function is defined later.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CE5CD"/>
                </a:highlight>
                <a:latin typeface="Inconsolata"/>
                <a:ea typeface="Inconsolata"/>
                <a:cs typeface="Inconsolata"/>
                <a:sym typeface="Inconsolata"/>
              </a:rPr>
              <a:t>bool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isEqual(string s1, string s2, int position); 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int main() {</a:t>
            </a:r>
            <a:br>
              <a:rPr lang="en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string s1 = "hello";</a:t>
            </a:r>
            <a:br>
              <a:rPr lang="en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string s2 = "there";</a:t>
            </a:r>
            <a:br>
              <a:rPr lang="en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int position = 1;</a:t>
            </a:r>
            <a:br>
              <a:rPr lang="en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">
                <a:highlight>
                  <a:srgbClr val="FCE5CD"/>
                </a:highlight>
                <a:latin typeface="Inconsolata"/>
                <a:ea typeface="Inconsolata"/>
                <a:cs typeface="Inconsolata"/>
                <a:sym typeface="Inconsolata"/>
              </a:rPr>
              <a:t>string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x = isEqual(s1,s2, position);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No. The return type is boolean.</a:t>
            </a:r>
            <a:endParaRPr/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9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