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3.jpeg" ContentType="image/jpeg"/>
  <Override PartName="/ppt/media/image9.jpeg" ContentType="image/jpeg"/>
  <Override PartName="/ppt/media/image11.jpeg" ContentType="image/jpeg"/>
  <Override PartName="/ppt/media/image8.wmf" ContentType="image/x-wmf"/>
  <Override PartName="/ppt/media/image12.jpeg" ContentType="image/jpeg"/>
  <Override PartName="/ppt/media/image7.jpeg" ContentType="image/jpeg"/>
  <Override PartName="/ppt/media/image19.jpeg" ContentType="image/jpeg"/>
  <Override PartName="/ppt/media/image1.jpeg" ContentType="image/jpeg"/>
  <Override PartName="/ppt/media/image18.jpeg" ContentType="image/jpeg"/>
  <Override PartName="/ppt/media/image17.jpeg" ContentType="image/jpeg"/>
  <Override PartName="/ppt/media/image16.jpeg" ContentType="image/jpeg"/>
  <Override PartName="/ppt/media/image15.jpeg" ContentType="image/jpeg"/>
  <Override PartName="/ppt/media/image14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10.jpeg" ContentType="image/jpeg"/>
  <Override PartName="/ppt/media/image6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/>
  <p:notesSz cx="6670675" cy="992505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1"/>
          <p:cNvSpPr/>
          <p:nvPr/>
        </p:nvSpPr>
        <p:spPr>
          <a:xfrm>
            <a:off x="0" y="0"/>
            <a:ext cx="6670800" cy="992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9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2889360" cy="4968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dt"/>
          </p:nvPr>
        </p:nvSpPr>
        <p:spPr>
          <a:xfrm>
            <a:off x="3778200" y="0"/>
            <a:ext cx="2889360" cy="4968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sldImg"/>
          </p:nvPr>
        </p:nvSpPr>
        <p:spPr>
          <a:xfrm>
            <a:off x="852120" y="744120"/>
            <a:ext cx="4964040" cy="372276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r>
              <a:rPr b="0" lang="en-US" sz="4200" spc="-1" strike="noStrike">
                <a:solidFill>
                  <a:srgbClr val="330033"/>
                </a:solidFill>
                <a:latin typeface="Times New Roman"/>
              </a:rPr>
              <a:t>Pulse para desplazar la diapositiva</a:t>
            </a:r>
            <a:endParaRPr b="0" lang="en-US" sz="4200" spc="-1" strike="noStrike">
              <a:solidFill>
                <a:srgbClr val="330033"/>
              </a:solidFill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66360" y="4714560"/>
            <a:ext cx="5335560" cy="446724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6"/>
          <p:cNvSpPr>
            <a:spLocks noGrp="1"/>
          </p:cNvSpPr>
          <p:nvPr>
            <p:ph type="ftr"/>
          </p:nvPr>
        </p:nvSpPr>
        <p:spPr>
          <a:xfrm>
            <a:off x="0" y="9427680"/>
            <a:ext cx="2889360" cy="4971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03" name="PlaceHolder 7"/>
          <p:cNvSpPr>
            <a:spLocks noGrp="1"/>
          </p:cNvSpPr>
          <p:nvPr>
            <p:ph type="sldNum"/>
          </p:nvPr>
        </p:nvSpPr>
        <p:spPr>
          <a:xfrm>
            <a:off x="3778200" y="9427680"/>
            <a:ext cx="2889360" cy="4971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8E5CEDFD-C2A1-4EA1-A69E-F3681B0F72FE}" type="slidenum">
              <a:rPr b="0" lang="es-ES" sz="1200" spc="-1" strike="noStrike">
                <a:latin typeface="Times New Roman"/>
              </a:rPr>
              <a:t>&lt;número&gt;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778200" y="9428040"/>
            <a:ext cx="2889360" cy="49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F775A4DD-5359-4D99-97D3-7A6DA1B182C1}" type="slidenum">
              <a:rPr b="0" lang="es-ES" sz="12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ldImg"/>
          </p:nvPr>
        </p:nvSpPr>
        <p:spPr>
          <a:xfrm>
            <a:off x="852480" y="744480"/>
            <a:ext cx="4964040" cy="3722760"/>
          </a:xfrm>
          <a:prstGeom prst="rect">
            <a:avLst/>
          </a:prstGeom>
        </p:spPr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66360" y="4714560"/>
            <a:ext cx="5335560" cy="4467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3778200" y="9428040"/>
            <a:ext cx="2889360" cy="49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7AAC399C-C3F5-43A1-973E-DDF31D9B9530}" type="slidenum">
              <a:rPr b="0" lang="es-ES" sz="12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ldImg"/>
          </p:nvPr>
        </p:nvSpPr>
        <p:spPr>
          <a:xfrm>
            <a:off x="852480" y="744480"/>
            <a:ext cx="4964040" cy="3722760"/>
          </a:xfrm>
          <a:prstGeom prst="rect">
            <a:avLst/>
          </a:prstGeom>
        </p:spPr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66360" y="4714560"/>
            <a:ext cx="5335560" cy="4467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778200" y="9428040"/>
            <a:ext cx="2889360" cy="49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DBC842AC-1FC4-47EC-8D1C-220506114AC1}" type="slidenum">
              <a:rPr b="0" lang="es-ES" sz="12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ldImg"/>
          </p:nvPr>
        </p:nvSpPr>
        <p:spPr>
          <a:xfrm>
            <a:off x="852480" y="744480"/>
            <a:ext cx="4964040" cy="3722760"/>
          </a:xfrm>
          <a:prstGeom prst="rect">
            <a:avLst/>
          </a:prstGeom>
        </p:spPr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66360" y="4714560"/>
            <a:ext cx="5335560" cy="4467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778200" y="9428040"/>
            <a:ext cx="2889360" cy="49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434AB761-7E49-4C43-8297-3736BD52E482}" type="slidenum">
              <a:rPr b="0" lang="es-ES" sz="12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ldImg"/>
          </p:nvPr>
        </p:nvSpPr>
        <p:spPr>
          <a:xfrm>
            <a:off x="852480" y="744480"/>
            <a:ext cx="4964040" cy="3722760"/>
          </a:xfrm>
          <a:prstGeom prst="rect">
            <a:avLst/>
          </a:prstGeom>
        </p:spPr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66360" y="4714560"/>
            <a:ext cx="5335560" cy="4467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778200" y="9428040"/>
            <a:ext cx="2889360" cy="49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30A1E8BF-BCB0-4B22-9040-10685A6D12DA}" type="slidenum">
              <a:rPr b="0" lang="es-ES" sz="12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ldImg"/>
          </p:nvPr>
        </p:nvSpPr>
        <p:spPr>
          <a:xfrm>
            <a:off x="852480" y="744480"/>
            <a:ext cx="4964040" cy="3722760"/>
          </a:xfrm>
          <a:prstGeom prst="rect">
            <a:avLst/>
          </a:prstGeom>
        </p:spPr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66360" y="4714560"/>
            <a:ext cx="5335560" cy="4467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14400" y="277560"/>
            <a:ext cx="77724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endParaRPr b="0" lang="en-US" sz="4200" spc="-1" strike="noStrike">
              <a:solidFill>
                <a:srgbClr val="330033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914400" y="1599840"/>
            <a:ext cx="7772400" cy="2161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914400" y="3966480"/>
            <a:ext cx="7772400" cy="2161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14400" y="277560"/>
            <a:ext cx="77724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endParaRPr b="0" lang="en-US" sz="4200" spc="-1" strike="noStrike">
              <a:solidFill>
                <a:srgbClr val="330033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914400" y="1599840"/>
            <a:ext cx="3792600" cy="2161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897080" y="1599840"/>
            <a:ext cx="3792600" cy="2161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914400" y="3966480"/>
            <a:ext cx="3792600" cy="2161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897080" y="3966480"/>
            <a:ext cx="3792600" cy="2161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914400" y="277560"/>
            <a:ext cx="77724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endParaRPr b="0" lang="en-US" sz="4200" spc="-1" strike="noStrike">
              <a:solidFill>
                <a:srgbClr val="330033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914400" y="1599840"/>
            <a:ext cx="2502360" cy="2161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542400" y="1599840"/>
            <a:ext cx="2502360" cy="2161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170040" y="1599840"/>
            <a:ext cx="2502360" cy="2161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914400" y="3966480"/>
            <a:ext cx="2502360" cy="2161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542400" y="3966480"/>
            <a:ext cx="2502360" cy="2161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170040" y="3966480"/>
            <a:ext cx="2502360" cy="2161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14400" y="277560"/>
            <a:ext cx="77724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endParaRPr b="0" lang="en-US" sz="4200" spc="-1" strike="noStrike">
              <a:solidFill>
                <a:srgbClr val="330033"/>
              </a:solid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914400" y="1599840"/>
            <a:ext cx="7772400" cy="4530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spcBef>
                <a:spcPts val="697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14400" y="277560"/>
            <a:ext cx="77724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endParaRPr b="0" lang="en-US" sz="4200" spc="-1" strike="noStrike">
              <a:solidFill>
                <a:srgbClr val="330033"/>
              </a:solid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914400" y="1599840"/>
            <a:ext cx="7772400" cy="4530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14400" y="277560"/>
            <a:ext cx="77724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endParaRPr b="0" lang="en-US" sz="4200" spc="-1" strike="noStrike">
              <a:solidFill>
                <a:srgbClr val="330033"/>
              </a:solidFill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914400" y="1599840"/>
            <a:ext cx="3792600" cy="4530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897080" y="1599840"/>
            <a:ext cx="3792600" cy="4530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14400" y="277560"/>
            <a:ext cx="77724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endParaRPr b="0" lang="en-US" sz="4200" spc="-1" strike="noStrike">
              <a:solidFill>
                <a:srgbClr val="330033"/>
              </a:solid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914400" y="277560"/>
            <a:ext cx="7772400" cy="529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spcBef>
                <a:spcPts val="697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14400" y="277560"/>
            <a:ext cx="77724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endParaRPr b="0" lang="en-US" sz="4200" spc="-1" strike="noStrike">
              <a:solidFill>
                <a:srgbClr val="330033"/>
              </a:solidFill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914400" y="1599840"/>
            <a:ext cx="3792600" cy="2161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897080" y="1599840"/>
            <a:ext cx="3792600" cy="4530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914400" y="3966480"/>
            <a:ext cx="3792600" cy="2161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277560"/>
            <a:ext cx="77724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endParaRPr b="0" lang="en-US" sz="4200" spc="-1" strike="noStrike">
              <a:solidFill>
                <a:srgbClr val="330033"/>
              </a:solid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914400" y="1599840"/>
            <a:ext cx="7772400" cy="4530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spcBef>
                <a:spcPts val="697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14400" y="277560"/>
            <a:ext cx="77724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endParaRPr b="0" lang="en-US" sz="4200" spc="-1" strike="noStrike">
              <a:solidFill>
                <a:srgbClr val="330033"/>
              </a:solidFill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914400" y="1599840"/>
            <a:ext cx="3792600" cy="4530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897080" y="1599840"/>
            <a:ext cx="3792600" cy="2161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897080" y="3966480"/>
            <a:ext cx="3792600" cy="2161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14400" y="277560"/>
            <a:ext cx="77724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endParaRPr b="0" lang="en-US" sz="4200" spc="-1" strike="noStrike">
              <a:solidFill>
                <a:srgbClr val="330033"/>
              </a:solidFill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914400" y="1599840"/>
            <a:ext cx="3792600" cy="2161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897080" y="1599840"/>
            <a:ext cx="3792600" cy="2161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914400" y="3966480"/>
            <a:ext cx="7772400" cy="2161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14400" y="277560"/>
            <a:ext cx="77724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endParaRPr b="0" lang="en-US" sz="4200" spc="-1" strike="noStrike">
              <a:solidFill>
                <a:srgbClr val="330033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914400" y="1599840"/>
            <a:ext cx="7772400" cy="2161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914400" y="3966480"/>
            <a:ext cx="7772400" cy="2161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914400" y="277560"/>
            <a:ext cx="77724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endParaRPr b="0" lang="en-US" sz="4200" spc="-1" strike="noStrike">
              <a:solidFill>
                <a:srgbClr val="330033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914400" y="1599840"/>
            <a:ext cx="3792600" cy="2161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897080" y="1599840"/>
            <a:ext cx="3792600" cy="2161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914400" y="3966480"/>
            <a:ext cx="3792600" cy="2161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897080" y="3966480"/>
            <a:ext cx="3792600" cy="2161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914400" y="277560"/>
            <a:ext cx="77724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endParaRPr b="0" lang="en-US" sz="4200" spc="-1" strike="noStrike">
              <a:solidFill>
                <a:srgbClr val="330033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914400" y="1599840"/>
            <a:ext cx="2502360" cy="2161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542400" y="1599840"/>
            <a:ext cx="2502360" cy="2161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170040" y="1599840"/>
            <a:ext cx="2502360" cy="2161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914400" y="3966480"/>
            <a:ext cx="2502360" cy="2161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3542400" y="3966480"/>
            <a:ext cx="2502360" cy="2161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6170040" y="3966480"/>
            <a:ext cx="2502360" cy="2161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14400" y="277560"/>
            <a:ext cx="77724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endParaRPr b="0" lang="en-US" sz="4200" spc="-1" strike="noStrike">
              <a:solidFill>
                <a:srgbClr val="330033"/>
              </a:solidFill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914400" y="1599840"/>
            <a:ext cx="7772400" cy="4530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277560"/>
            <a:ext cx="77724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endParaRPr b="0" lang="en-US" sz="4200" spc="-1" strike="noStrike">
              <a:solidFill>
                <a:srgbClr val="330033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914400" y="1599840"/>
            <a:ext cx="3792600" cy="4530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897080" y="1599840"/>
            <a:ext cx="3792600" cy="4530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277560"/>
            <a:ext cx="77724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endParaRPr b="0" lang="en-US" sz="4200" spc="-1" strike="noStrike">
              <a:solidFill>
                <a:srgbClr val="330033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914400" y="277560"/>
            <a:ext cx="7772400" cy="529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spcBef>
                <a:spcPts val="697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14400" y="277560"/>
            <a:ext cx="77724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endParaRPr b="0" lang="en-US" sz="4200" spc="-1" strike="noStrike">
              <a:solidFill>
                <a:srgbClr val="330033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914400" y="1599840"/>
            <a:ext cx="3792600" cy="2161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897080" y="1599840"/>
            <a:ext cx="3792600" cy="4530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914400" y="3966480"/>
            <a:ext cx="3792600" cy="2161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14400" y="277560"/>
            <a:ext cx="77724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endParaRPr b="0" lang="en-US" sz="4200" spc="-1" strike="noStrike">
              <a:solidFill>
                <a:srgbClr val="330033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914400" y="1599840"/>
            <a:ext cx="3792600" cy="4530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897080" y="1599840"/>
            <a:ext cx="3792600" cy="2161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897080" y="3966480"/>
            <a:ext cx="3792600" cy="2161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14400" y="277560"/>
            <a:ext cx="77724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endParaRPr b="0" lang="en-US" sz="4200" spc="-1" strike="noStrike">
              <a:solidFill>
                <a:srgbClr val="330033"/>
              </a:solid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914400" y="1599840"/>
            <a:ext cx="3792600" cy="2161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897080" y="1599840"/>
            <a:ext cx="3792600" cy="2161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914400" y="3966480"/>
            <a:ext cx="7772400" cy="2161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0"/>
            <a:ext cx="8686800" cy="4876920"/>
            <a:chOff x="0" y="0"/>
            <a:chExt cx="8686800" cy="4876920"/>
          </a:xfrm>
        </p:grpSpPr>
        <p:sp>
          <p:nvSpPr>
            <p:cNvPr id="1" name="CustomShape 2"/>
            <p:cNvSpPr/>
            <p:nvPr/>
          </p:nvSpPr>
          <p:spPr>
            <a:xfrm>
              <a:off x="0" y="0"/>
              <a:ext cx="609480" cy="4876920"/>
            </a:xfrm>
            <a:prstGeom prst="rect">
              <a:avLst/>
            </a:prstGeom>
            <a:solidFill>
              <a:srgbClr val="cccc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" name="Group 3"/>
            <p:cNvGrpSpPr/>
            <p:nvPr/>
          </p:nvGrpSpPr>
          <p:grpSpPr>
            <a:xfrm>
              <a:off x="380880" y="1417680"/>
              <a:ext cx="8305920" cy="182520"/>
              <a:chOff x="380880" y="1417680"/>
              <a:chExt cx="8305920" cy="182520"/>
            </a:xfrm>
          </p:grpSpPr>
          <p:sp>
            <p:nvSpPr>
              <p:cNvPr id="3" name="CustomShape 4"/>
              <p:cNvSpPr/>
              <p:nvPr/>
            </p:nvSpPr>
            <p:spPr>
              <a:xfrm>
                <a:off x="6858000" y="1417680"/>
                <a:ext cx="1828800" cy="182520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" name="Line 5"/>
              <p:cNvSpPr/>
              <p:nvPr/>
            </p:nvSpPr>
            <p:spPr>
              <a:xfrm>
                <a:off x="380880" y="1494000"/>
                <a:ext cx="8305920" cy="0"/>
              </a:xfrm>
              <a:prstGeom prst="line">
                <a:avLst/>
              </a:prstGeom>
              <a:ln w="19080">
                <a:solidFill>
                  <a:srgbClr val="33003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914400" y="277560"/>
            <a:ext cx="77724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r>
              <a:rPr b="0" lang="en-US" sz="4200" spc="-1" strike="noStrike">
                <a:solidFill>
                  <a:srgbClr val="330033"/>
                </a:solidFill>
                <a:latin typeface="Times New Roman"/>
              </a:rPr>
              <a:t>Pulse para editar el formato del texto de título</a:t>
            </a:r>
            <a:endParaRPr b="0" lang="en-US" sz="4200" spc="-1" strike="noStrike">
              <a:solidFill>
                <a:srgbClr val="330033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914400" y="1599840"/>
            <a:ext cx="7772400" cy="4530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697"/>
              </a:spcBef>
              <a:buClr>
                <a:srgbClr val="b2b2b2"/>
              </a:buClr>
              <a:buSzPct val="9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697"/>
              </a:spcBef>
              <a:buClr>
                <a:srgbClr val="cccc99"/>
              </a:buClr>
              <a:buSzPct val="7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697"/>
              </a:spcBef>
              <a:buClr>
                <a:srgbClr val="b2b2b2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spcBef>
                <a:spcPts val="697"/>
              </a:spcBef>
              <a:buClr>
                <a:srgbClr val="cccc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spcBef>
                <a:spcPts val="697"/>
              </a:spcBef>
              <a:buClr>
                <a:srgbClr val="cccc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>
              <a:spcBef>
                <a:spcPts val="697"/>
              </a:spcBef>
              <a:buClr>
                <a:srgbClr val="cccc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>
              <a:spcBef>
                <a:spcPts val="697"/>
              </a:spcBef>
              <a:buClr>
                <a:srgbClr val="cccc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914040" y="6251400"/>
            <a:ext cx="1981080" cy="4572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3352320" y="6248520"/>
            <a:ext cx="2971800" cy="4572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6781680" y="6248520"/>
            <a:ext cx="1905120" cy="4572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103AE2B9-283C-455F-8822-5A72DD9C640F}" type="slidenum">
              <a:rPr b="0" lang="es-ES" sz="1000" spc="-1" strike="noStrike">
                <a:latin typeface="Times New Roman"/>
              </a:rPr>
              <a:t>&lt;número&gt;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0" name="Line 11"/>
          <p:cNvSpPr/>
          <p:nvPr/>
        </p:nvSpPr>
        <p:spPr>
          <a:xfrm>
            <a:off x="0" y="4876920"/>
            <a:ext cx="609480" cy="0"/>
          </a:xfrm>
          <a:prstGeom prst="line">
            <a:avLst/>
          </a:prstGeom>
          <a:ln w="44280">
            <a:solidFill>
              <a:srgbClr val="330033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1"/>
          <p:cNvGrpSpPr/>
          <p:nvPr/>
        </p:nvGrpSpPr>
        <p:grpSpPr>
          <a:xfrm>
            <a:off x="0" y="0"/>
            <a:ext cx="8763120" cy="5943600"/>
            <a:chOff x="0" y="0"/>
            <a:chExt cx="8763120" cy="5943600"/>
          </a:xfrm>
        </p:grpSpPr>
        <p:sp>
          <p:nvSpPr>
            <p:cNvPr id="48" name="CustomShape 2"/>
            <p:cNvSpPr/>
            <p:nvPr/>
          </p:nvSpPr>
          <p:spPr>
            <a:xfrm>
              <a:off x="0" y="0"/>
              <a:ext cx="1752480" cy="4876920"/>
            </a:xfrm>
            <a:prstGeom prst="rect">
              <a:avLst/>
            </a:prstGeom>
            <a:solidFill>
              <a:srgbClr val="cccc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9" name="Group 3"/>
            <p:cNvGrpSpPr/>
            <p:nvPr/>
          </p:nvGrpSpPr>
          <p:grpSpPr>
            <a:xfrm>
              <a:off x="0" y="3505320"/>
              <a:ext cx="8763120" cy="2438280"/>
              <a:chOff x="0" y="3505320"/>
              <a:chExt cx="8763120" cy="2438280"/>
            </a:xfrm>
          </p:grpSpPr>
          <p:sp>
            <p:nvSpPr>
              <p:cNvPr id="50" name="CustomShape 4"/>
              <p:cNvSpPr/>
              <p:nvPr/>
            </p:nvSpPr>
            <p:spPr>
              <a:xfrm>
                <a:off x="990720" y="3505320"/>
                <a:ext cx="7772400" cy="2438280"/>
              </a:xfrm>
              <a:prstGeom prst="rect">
                <a:avLst/>
              </a:prstGeom>
              <a:solidFill>
                <a:srgbClr val="33003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" name="CustomShape 5"/>
              <p:cNvSpPr/>
              <p:nvPr/>
            </p:nvSpPr>
            <p:spPr>
              <a:xfrm>
                <a:off x="1038240" y="3733920"/>
                <a:ext cx="7648560" cy="2138400"/>
              </a:xfrm>
              <a:prstGeom prst="rect">
                <a:avLst/>
              </a:prstGeom>
              <a:solidFill>
                <a:srgbClr val="ffffe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" name="Line 6"/>
              <p:cNvSpPr/>
              <p:nvPr/>
            </p:nvSpPr>
            <p:spPr>
              <a:xfrm>
                <a:off x="0" y="4876920"/>
                <a:ext cx="990720" cy="0"/>
              </a:xfrm>
              <a:prstGeom prst="line">
                <a:avLst/>
              </a:prstGeom>
              <a:ln w="50760">
                <a:solidFill>
                  <a:srgbClr val="33003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3" name="Group 7"/>
            <p:cNvGrpSpPr/>
            <p:nvPr/>
          </p:nvGrpSpPr>
          <p:grpSpPr>
            <a:xfrm>
              <a:off x="635040" y="533520"/>
              <a:ext cx="8077320" cy="304560"/>
              <a:chOff x="635040" y="533520"/>
              <a:chExt cx="8077320" cy="304560"/>
            </a:xfrm>
          </p:grpSpPr>
          <p:sp>
            <p:nvSpPr>
              <p:cNvPr id="54" name="CustomShape 8"/>
              <p:cNvSpPr/>
              <p:nvPr/>
            </p:nvSpPr>
            <p:spPr>
              <a:xfrm>
                <a:off x="6273720" y="533520"/>
                <a:ext cx="2438640" cy="304560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" name="Line 9"/>
              <p:cNvSpPr/>
              <p:nvPr/>
            </p:nvSpPr>
            <p:spPr>
              <a:xfrm>
                <a:off x="635040" y="685800"/>
                <a:ext cx="8077320" cy="0"/>
              </a:xfrm>
              <a:prstGeom prst="line">
                <a:avLst/>
              </a:prstGeom>
              <a:ln w="44280">
                <a:solidFill>
                  <a:srgbClr val="33003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56" name="PlaceHolder 10"/>
          <p:cNvSpPr>
            <a:spLocks noGrp="1"/>
          </p:cNvSpPr>
          <p:nvPr>
            <p:ph type="title"/>
          </p:nvPr>
        </p:nvSpPr>
        <p:spPr>
          <a:xfrm>
            <a:off x="914400" y="277560"/>
            <a:ext cx="77724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r>
              <a:rPr b="0" lang="en-US" sz="4200" spc="-1" strike="noStrike">
                <a:solidFill>
                  <a:srgbClr val="330033"/>
                </a:solidFill>
                <a:latin typeface="Times New Roman"/>
              </a:rPr>
              <a:t>Pulse para editar el formato del texto de título</a:t>
            </a:r>
            <a:endParaRPr b="0" lang="en-US" sz="4200" spc="-1" strike="noStrike">
              <a:solidFill>
                <a:srgbClr val="330033"/>
              </a:solidFill>
              <a:latin typeface="Times New Roman"/>
            </a:endParaRPr>
          </a:p>
        </p:txBody>
      </p:sp>
      <p:sp>
        <p:nvSpPr>
          <p:cNvPr id="57" name="PlaceHolder 11"/>
          <p:cNvSpPr>
            <a:spLocks noGrp="1"/>
          </p:cNvSpPr>
          <p:nvPr>
            <p:ph type="body"/>
          </p:nvPr>
        </p:nvSpPr>
        <p:spPr>
          <a:xfrm>
            <a:off x="914400" y="1599840"/>
            <a:ext cx="7772400" cy="4530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697"/>
              </a:spcBef>
              <a:buClr>
                <a:srgbClr val="b2b2b2"/>
              </a:buClr>
              <a:buSzPct val="9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697"/>
              </a:spcBef>
              <a:buClr>
                <a:srgbClr val="cccc99"/>
              </a:buClr>
              <a:buSzPct val="7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697"/>
              </a:spcBef>
              <a:buClr>
                <a:srgbClr val="b2b2b2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spcBef>
                <a:spcPts val="697"/>
              </a:spcBef>
              <a:buClr>
                <a:srgbClr val="cccc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spcBef>
                <a:spcPts val="697"/>
              </a:spcBef>
              <a:buClr>
                <a:srgbClr val="cccc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>
              <a:spcBef>
                <a:spcPts val="697"/>
              </a:spcBef>
              <a:buClr>
                <a:srgbClr val="cccc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>
              <a:spcBef>
                <a:spcPts val="697"/>
              </a:spcBef>
              <a:buClr>
                <a:srgbClr val="cccc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12"/>
          <p:cNvSpPr>
            <a:spLocks noGrp="1"/>
          </p:cNvSpPr>
          <p:nvPr>
            <p:ph type="dt"/>
          </p:nvPr>
        </p:nvSpPr>
        <p:spPr>
          <a:xfrm>
            <a:off x="912600" y="6251400"/>
            <a:ext cx="1904760" cy="4572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13"/>
          <p:cNvSpPr>
            <a:spLocks noGrp="1"/>
          </p:cNvSpPr>
          <p:nvPr>
            <p:ph type="ftr"/>
          </p:nvPr>
        </p:nvSpPr>
        <p:spPr>
          <a:xfrm>
            <a:off x="3354120" y="6248520"/>
            <a:ext cx="2895480" cy="4572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14"/>
          <p:cNvSpPr>
            <a:spLocks noGrp="1"/>
          </p:cNvSpPr>
          <p:nvPr>
            <p:ph type="sldNum"/>
          </p:nvPr>
        </p:nvSpPr>
        <p:spPr>
          <a:xfrm>
            <a:off x="6781680" y="6248520"/>
            <a:ext cx="1905120" cy="4572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6F711976-A508-4EC8-A7E3-31DFD11B792D}" type="slidenum">
              <a:rPr b="0" lang="es-ES" sz="1000" spc="-1" strike="noStrike">
                <a:latin typeface="Times New Roman"/>
              </a:rPr>
              <a:t>&lt;número&gt;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hyperlink" Target="https://pehuenchedigital.com.ar/articulo/5076/" TargetMode="External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2057040" y="1143000"/>
            <a:ext cx="6629400" cy="2209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0" lang="es-ES" sz="4400" spc="-1" strike="noStrike">
                <a:solidFill>
                  <a:srgbClr val="330033"/>
                </a:solidFill>
                <a:latin typeface="Times New Roman"/>
              </a:rPr>
              <a:t>HIDRAULICA AGRICOLA Y SANEAMIENTO</a:t>
            </a:r>
            <a:endParaRPr b="0" lang="en-US" sz="4400" spc="-1" strike="noStrike">
              <a:solidFill>
                <a:srgbClr val="330033"/>
              </a:solidFill>
              <a:latin typeface="Times New Roman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1371600" y="3962160"/>
            <a:ext cx="6858000" cy="1600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spcBef>
                <a:spcPts val="697"/>
              </a:spcBef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Facultad de Ingeniería, UBA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914400" y="2775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/>
            <a:r>
              <a:rPr b="1" lang="es-ES" sz="4200" spc="-1" strike="noStrike">
                <a:solidFill>
                  <a:srgbClr val="330033"/>
                </a:solidFill>
                <a:latin typeface="Times New Roman"/>
              </a:rPr>
              <a:t>Canales de Riego</a:t>
            </a:r>
            <a:endParaRPr b="0" lang="en-US" sz="4200" spc="-1" strike="noStrike">
              <a:solidFill>
                <a:srgbClr val="330033"/>
              </a:solidFill>
              <a:latin typeface="Times New Roman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39640" y="1773360"/>
            <a:ext cx="8604360" cy="478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Cuando los canales recorren largas distancias es importante </a:t>
            </a:r>
            <a:r>
              <a:rPr b="1" lang="es-ES" sz="2400" spc="-1" strike="noStrike" u="sng">
                <a:solidFill>
                  <a:srgbClr val="000000"/>
                </a:solidFill>
                <a:uFillTx/>
                <a:latin typeface="Arial"/>
              </a:rPr>
              <a:t>reducir las pérdidas de agua.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Los sectores del canal donde hay muchas pérdidas se deben sellar, empleando greda ó arcilla ó revestimientos.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Los canales con revestimiento son más eficientes. Al elegir el revestimiento hay que considerar: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1" lang="es-AR" sz="2000" spc="-1" strike="noStrike">
                <a:solidFill>
                  <a:srgbClr val="006699"/>
                </a:solidFill>
                <a:latin typeface="Arial"/>
              </a:rPr>
              <a:t>- Impermeabilidad.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1" lang="es-AR" sz="2000" spc="-1" strike="noStrike">
                <a:solidFill>
                  <a:srgbClr val="006699"/>
                </a:solidFill>
                <a:latin typeface="Arial"/>
              </a:rPr>
              <a:t>- Resistencia estructural y a la erosión.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1" lang="es-AR" sz="2000" spc="-1" strike="noStrike">
                <a:solidFill>
                  <a:srgbClr val="006699"/>
                </a:solidFill>
                <a:latin typeface="Arial"/>
              </a:rPr>
              <a:t>- Durabilidad.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1" lang="es-AR" sz="2000" spc="-1" strike="noStrike">
                <a:solidFill>
                  <a:srgbClr val="006699"/>
                </a:solidFill>
                <a:latin typeface="Arial"/>
              </a:rPr>
              <a:t>- Máxima eficiencia hidráulica.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1" lang="es-AR" sz="2000" spc="-1" strike="noStrike">
                <a:solidFill>
                  <a:srgbClr val="006699"/>
                </a:solidFill>
                <a:latin typeface="Arial"/>
              </a:rPr>
              <a:t>- Resistencia a la acción destructiva proveniente del paso de animales o caída de piedras, etc.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1" lang="es-AR" sz="2000" spc="-1" strike="noStrike">
                <a:solidFill>
                  <a:srgbClr val="006699"/>
                </a:solidFill>
                <a:latin typeface="Arial"/>
              </a:rPr>
              <a:t>- Costo moderado.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Picture 27" descr="canal1"/>
          <p:cNvPicPr/>
          <p:nvPr/>
        </p:nvPicPr>
        <p:blipFill>
          <a:blip r:embed="rId1"/>
          <a:stretch/>
        </p:blipFill>
        <p:spPr>
          <a:xfrm>
            <a:off x="7164360" y="4221000"/>
            <a:ext cx="1741680" cy="1339920"/>
          </a:xfrm>
          <a:prstGeom prst="rect">
            <a:avLst/>
          </a:prstGeom>
          <a:ln>
            <a:noFill/>
          </a:ln>
        </p:spPr>
      </p:pic>
      <p:pic>
        <p:nvPicPr>
          <p:cNvPr id="141" name="Picture 29" descr="canal2"/>
          <p:cNvPicPr/>
          <p:nvPr/>
        </p:nvPicPr>
        <p:blipFill>
          <a:blip r:embed="rId2"/>
          <a:stretch/>
        </p:blipFill>
        <p:spPr>
          <a:xfrm>
            <a:off x="7164360" y="115920"/>
            <a:ext cx="1727280" cy="1236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914400" y="2775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/>
            <a:r>
              <a:rPr b="1" lang="es-ES" sz="4200" spc="-1" strike="noStrike">
                <a:solidFill>
                  <a:srgbClr val="330033"/>
                </a:solidFill>
                <a:latin typeface="Times New Roman"/>
              </a:rPr>
              <a:t>Canales de Riego</a:t>
            </a:r>
            <a:endParaRPr b="0" lang="en-US" sz="4200" spc="-1" strike="noStrike">
              <a:solidFill>
                <a:srgbClr val="330033"/>
              </a:solidFill>
              <a:latin typeface="Times New Roman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82560" y="1773360"/>
            <a:ext cx="8282160" cy="228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Tareas de mantenimiento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Limpieza: eliminar piedras, raíces, troncos, arbustos y malezas. Esta tarea se realiza a fines del invierno, para tener los canales listos al inicio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de la primavera.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Picture 16" descr="FOTO120020611233812"/>
          <p:cNvPicPr/>
          <p:nvPr/>
        </p:nvPicPr>
        <p:blipFill>
          <a:blip r:embed="rId1"/>
          <a:stretch/>
        </p:blipFill>
        <p:spPr>
          <a:xfrm>
            <a:off x="5580000" y="3645000"/>
            <a:ext cx="2679840" cy="3024000"/>
          </a:xfrm>
          <a:prstGeom prst="rect">
            <a:avLst/>
          </a:prstGeom>
          <a:ln>
            <a:noFill/>
          </a:ln>
        </p:spPr>
      </p:pic>
      <p:pic>
        <p:nvPicPr>
          <p:cNvPr id="145" name="Picture 18" descr="y4525s0f"/>
          <p:cNvPicPr/>
          <p:nvPr/>
        </p:nvPicPr>
        <p:blipFill>
          <a:blip r:embed="rId2"/>
          <a:stretch/>
        </p:blipFill>
        <p:spPr>
          <a:xfrm>
            <a:off x="1692360" y="4581360"/>
            <a:ext cx="2144520" cy="143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914400" y="2775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/>
            <a:r>
              <a:rPr b="1" lang="es-ES" sz="4200" spc="-1" strike="noStrike">
                <a:solidFill>
                  <a:srgbClr val="330033"/>
                </a:solidFill>
                <a:latin typeface="Times New Roman"/>
              </a:rPr>
              <a:t>Topografía de una Canal</a:t>
            </a:r>
            <a:endParaRPr b="0" lang="en-US" sz="4200" spc="-1" strike="noStrike">
              <a:solidFill>
                <a:srgbClr val="330033"/>
              </a:solidFill>
              <a:latin typeface="Times New Roman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682560" y="1484280"/>
            <a:ext cx="828216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Deben realizarse 3 operaciones principales: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8" name="Group 3"/>
          <p:cNvGrpSpPr/>
          <p:nvPr/>
        </p:nvGrpSpPr>
        <p:grpSpPr>
          <a:xfrm>
            <a:off x="2411280" y="2060640"/>
            <a:ext cx="3816360" cy="4753080"/>
            <a:chOff x="2411280" y="2060640"/>
            <a:chExt cx="3816360" cy="4753080"/>
          </a:xfrm>
        </p:grpSpPr>
        <p:sp>
          <p:nvSpPr>
            <p:cNvPr id="149" name="CustomShape 4"/>
            <p:cNvSpPr/>
            <p:nvPr/>
          </p:nvSpPr>
          <p:spPr>
            <a:xfrm>
              <a:off x="2411280" y="2060640"/>
              <a:ext cx="3816360" cy="1295280"/>
            </a:xfrm>
            <a:prstGeom prst="ellipse">
              <a:avLst/>
            </a:prstGeom>
            <a:solidFill>
              <a:srgbClr val="006699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/>
              <a:r>
                <a:rPr b="1" lang="es-ES" sz="1800" spc="-1" strike="noStrike">
                  <a:solidFill>
                    <a:srgbClr val="ffffe1"/>
                  </a:solidFill>
                  <a:latin typeface="Arial"/>
                </a:rPr>
                <a:t>Reconocimiento</a:t>
              </a:r>
              <a:r>
                <a:rPr b="1" lang="es-ES" sz="1800" spc="-1" strike="noStrike">
                  <a:solidFill>
                    <a:srgbClr val="ff6600"/>
                  </a:solidFill>
                  <a:latin typeface="Arial"/>
                </a:rPr>
                <a:t> </a:t>
              </a:r>
              <a:r>
                <a:rPr b="1" lang="es-ES" sz="1800" spc="-1" strike="noStrike">
                  <a:solidFill>
                    <a:srgbClr val="ffffe1"/>
                  </a:solidFill>
                  <a:latin typeface="Arial"/>
                </a:rPr>
                <a:t>de terreno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0" name="CustomShape 5"/>
            <p:cNvSpPr/>
            <p:nvPr/>
          </p:nvSpPr>
          <p:spPr>
            <a:xfrm>
              <a:off x="2411280" y="3789360"/>
              <a:ext cx="3816360" cy="1295280"/>
            </a:xfrm>
            <a:prstGeom prst="ellipse">
              <a:avLst/>
            </a:prstGeom>
            <a:solidFill>
              <a:srgbClr val="006699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/>
              <a:r>
                <a:rPr b="1" lang="es-ES" sz="1800" spc="-1" strike="noStrike">
                  <a:solidFill>
                    <a:srgbClr val="ffffe1"/>
                  </a:solidFill>
                  <a:latin typeface="Arial"/>
                </a:rPr>
                <a:t>Traza preliminar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1" name="CustomShape 6"/>
            <p:cNvSpPr/>
            <p:nvPr/>
          </p:nvSpPr>
          <p:spPr>
            <a:xfrm>
              <a:off x="2411280" y="5518080"/>
              <a:ext cx="3816360" cy="1295640"/>
            </a:xfrm>
            <a:prstGeom prst="ellipse">
              <a:avLst/>
            </a:prstGeom>
            <a:solidFill>
              <a:srgbClr val="006699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/>
              <a:r>
                <a:rPr b="1" lang="es-ES" sz="1800" spc="-1" strike="noStrike">
                  <a:solidFill>
                    <a:srgbClr val="ffffe1"/>
                  </a:solidFill>
                  <a:latin typeface="Arial"/>
                </a:rPr>
                <a:t>Traza definitiva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2" name="CustomShape 7"/>
            <p:cNvSpPr/>
            <p:nvPr/>
          </p:nvSpPr>
          <p:spPr>
            <a:xfrm>
              <a:off x="4140360" y="3429000"/>
              <a:ext cx="287280" cy="287280"/>
            </a:xfrm>
            <a:custGeom>
              <a:avLst/>
              <a:gdLst/>
              <a:ahLst/>
              <a:rect l="0" t="0" r="r" b="b"/>
              <a:pathLst>
                <a:path w="800" h="800">
                  <a:moveTo>
                    <a:pt x="199" y="0"/>
                  </a:moveTo>
                  <a:lnTo>
                    <a:pt x="199" y="599"/>
                  </a:lnTo>
                  <a:lnTo>
                    <a:pt x="0" y="599"/>
                  </a:lnTo>
                  <a:lnTo>
                    <a:pt x="399" y="799"/>
                  </a:lnTo>
                  <a:lnTo>
                    <a:pt x="799" y="599"/>
                  </a:lnTo>
                  <a:lnTo>
                    <a:pt x="599" y="599"/>
                  </a:lnTo>
                  <a:lnTo>
                    <a:pt x="599" y="0"/>
                  </a:lnTo>
                  <a:lnTo>
                    <a:pt x="199" y="0"/>
                  </a:lnTo>
                </a:path>
              </a:pathLst>
            </a:custGeom>
            <a:solidFill>
              <a:srgbClr val="cccc99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8"/>
            <p:cNvSpPr/>
            <p:nvPr/>
          </p:nvSpPr>
          <p:spPr>
            <a:xfrm>
              <a:off x="4140360" y="5157720"/>
              <a:ext cx="287280" cy="287280"/>
            </a:xfrm>
            <a:custGeom>
              <a:avLst/>
              <a:gdLst/>
              <a:ahLst/>
              <a:rect l="0" t="0" r="r" b="b"/>
              <a:pathLst>
                <a:path w="800" h="800">
                  <a:moveTo>
                    <a:pt x="199" y="0"/>
                  </a:moveTo>
                  <a:lnTo>
                    <a:pt x="199" y="599"/>
                  </a:lnTo>
                  <a:lnTo>
                    <a:pt x="0" y="599"/>
                  </a:lnTo>
                  <a:lnTo>
                    <a:pt x="399" y="799"/>
                  </a:lnTo>
                  <a:lnTo>
                    <a:pt x="799" y="599"/>
                  </a:lnTo>
                  <a:lnTo>
                    <a:pt x="599" y="599"/>
                  </a:lnTo>
                  <a:lnTo>
                    <a:pt x="599" y="0"/>
                  </a:lnTo>
                  <a:lnTo>
                    <a:pt x="199" y="0"/>
                  </a:lnTo>
                </a:path>
              </a:pathLst>
            </a:custGeom>
            <a:solidFill>
              <a:srgbClr val="cccc99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914400" y="2775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/>
            <a:r>
              <a:rPr b="1" lang="es-ES" sz="4200" spc="-1" strike="noStrike">
                <a:solidFill>
                  <a:srgbClr val="330033"/>
                </a:solidFill>
                <a:latin typeface="Times New Roman"/>
              </a:rPr>
              <a:t>Topografía de una Canal</a:t>
            </a:r>
            <a:endParaRPr b="0" lang="en-US" sz="4200" spc="-1" strike="noStrike">
              <a:solidFill>
                <a:srgbClr val="330033"/>
              </a:solidFill>
              <a:latin typeface="Times New Roman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682560" y="1484280"/>
            <a:ext cx="8282160" cy="521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1)</a:t>
            </a:r>
            <a:r>
              <a:rPr b="1" lang="es-ES" sz="2400" spc="-1" strike="noStrike" u="sng">
                <a:solidFill>
                  <a:srgbClr val="000000"/>
                </a:solidFill>
                <a:uFillTx/>
                <a:latin typeface="Arial"/>
              </a:rPr>
              <a:t> Reconocimiento del terreno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Se deben determinar las posible posiciones del eje del canal, para lo cual hay que considerar: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                                    </a:t>
            </a: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- Pendiente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                                    </a:t>
            </a: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- Distancia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                                    </a:t>
            </a: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- Rumbo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2) Se traza la poligonal preliminar colocando estacones cada 20m. Se nivela la poligonal.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3) Se procede a la traza definitiva.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914400" y="2775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s-ES" sz="3800" spc="-1" strike="noStrike">
                <a:solidFill>
                  <a:srgbClr val="330033"/>
                </a:solidFill>
                <a:latin typeface="Arial"/>
              </a:rPr>
              <a:t>Proyecto de un sistema de riego superficial</a:t>
            </a:r>
            <a:endParaRPr b="0" lang="en-US" sz="3800" spc="-1" strike="noStrike">
              <a:solidFill>
                <a:srgbClr val="330033"/>
              </a:solidFill>
              <a:latin typeface="Times New Roman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682560" y="1773360"/>
            <a:ext cx="8282160" cy="228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A la hora de proyectar un sistema de riego hay que tener en cuenta por lo menos 10 puntos principales que están en relación con el resultado económico.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1) Almacenar el agua necesaria en la zona radicular del terreno.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8" name="Picture 7" descr="Fig. 1. Estudio del sistema radicular de la caña de azúcar izq. Aspecto .general del cultivo en el área del estudio der. Muestreo y descripción morfológica de los suelos"/>
          <p:cNvPicPr/>
          <p:nvPr/>
        </p:nvPicPr>
        <p:blipFill>
          <a:blip r:embed="rId1"/>
          <a:stretch/>
        </p:blipFill>
        <p:spPr>
          <a:xfrm>
            <a:off x="5435640" y="4149720"/>
            <a:ext cx="3313080" cy="232416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755640" y="4149720"/>
            <a:ext cx="4248000" cy="155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El volumen de agua a almacenar dependerá del cultivo y del estadio de desarrollo.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971640" y="260280"/>
            <a:ext cx="7772400" cy="11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rmAutofit fontScale="85000"/>
          </a:bodyPr>
          <a:p>
            <a:pPr/>
            <a:r>
              <a:rPr b="1" lang="es-ES" sz="3800" spc="-1" strike="noStrike">
                <a:solidFill>
                  <a:srgbClr val="330033"/>
                </a:solidFill>
                <a:latin typeface="Arial"/>
              </a:rPr>
              <a:t>Proyecto de un sistema de riego superficial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682560" y="1773360"/>
            <a:ext cx="828216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2) Conseguir una aplicación relativamente uniforme del agua.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Picture 7" descr="Ver imagen en tamaño completo"/>
          <p:cNvPicPr/>
          <p:nvPr/>
        </p:nvPicPr>
        <p:blipFill>
          <a:blip r:embed="rId1"/>
          <a:stretch/>
        </p:blipFill>
        <p:spPr>
          <a:xfrm>
            <a:off x="6012000" y="2997360"/>
            <a:ext cx="2808000" cy="2092320"/>
          </a:xfrm>
          <a:prstGeom prst="rect">
            <a:avLst/>
          </a:prstGeom>
          <a:ln>
            <a:noFill/>
          </a:ln>
        </p:spPr>
      </p:pic>
      <p:sp>
        <p:nvSpPr>
          <p:cNvPr id="163" name="CustomShape 3"/>
          <p:cNvSpPr/>
          <p:nvPr/>
        </p:nvSpPr>
        <p:spPr>
          <a:xfrm>
            <a:off x="971640" y="3213000"/>
            <a:ext cx="4248000" cy="192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El caudal puede variar y la velocidad de penetración difiere de acuerdo con el cultivo, período de riego, hora de comienzo etc.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914400" y="2775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/>
            <a:r>
              <a:rPr b="1" lang="es-ES" sz="3800" spc="-1" strike="noStrike">
                <a:solidFill>
                  <a:srgbClr val="330033"/>
                </a:solidFill>
                <a:latin typeface="Times New Roman"/>
              </a:rPr>
              <a:t>Proyecto de un sistema de riego superficial</a:t>
            </a:r>
            <a:endParaRPr b="0" lang="en-US" sz="3800" spc="-1" strike="noStrike">
              <a:solidFill>
                <a:srgbClr val="330033"/>
              </a:solidFill>
              <a:latin typeface="Times New Roman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1557360"/>
            <a:ext cx="35287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3) Minimizar la erosión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539640" y="2060640"/>
            <a:ext cx="4751640" cy="381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Se debe determinar el Máximo Caudal No Erosivo que se pueda aportar en el surco.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99"/>
              </a:spcBef>
              <a:spcAft>
                <a:spcPts val="499"/>
              </a:spcAft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La velocidad del agua en el surco estará afectada directamente por la pendiente.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 A mayor pendiente el agua escurrirá más rápido sobre su superficie.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Picture 8" descr="Fotografía de cultivos herbáceos de secano (La imagen se abrirá en una ventana nueva)&#10;&#9;&#9;&#9;&#9;&#9;&#9;&#9;&#9;&#9;"/>
          <p:cNvPicPr/>
          <p:nvPr/>
        </p:nvPicPr>
        <p:blipFill>
          <a:blip r:embed="rId1"/>
          <a:stretch/>
        </p:blipFill>
        <p:spPr>
          <a:xfrm>
            <a:off x="6372360" y="1197000"/>
            <a:ext cx="2509560" cy="1890720"/>
          </a:xfrm>
          <a:prstGeom prst="rect">
            <a:avLst/>
          </a:prstGeom>
          <a:ln>
            <a:noFill/>
          </a:ln>
        </p:spPr>
      </p:pic>
      <p:sp>
        <p:nvSpPr>
          <p:cNvPr id="168" name="CustomShape 4"/>
          <p:cNvSpPr/>
          <p:nvPr/>
        </p:nvSpPr>
        <p:spPr>
          <a:xfrm>
            <a:off x="5508720" y="3284640"/>
            <a:ext cx="3635280" cy="412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499"/>
              </a:spcBef>
              <a:spcAft>
                <a:spcPts val="499"/>
              </a:spcAft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Si su velocidad aumenta, su capacidad de transporte de partículas será mayor, podrá transportar más cantidad de partículas y más grandes desde la cabecera hasta el pie del surco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99"/>
              </a:spcBef>
              <a:spcAft>
                <a:spcPts val="4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914400" y="2775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/>
            <a:r>
              <a:rPr b="1" lang="es-ES" sz="3800" spc="-1" strike="noStrike">
                <a:solidFill>
                  <a:srgbClr val="330033"/>
                </a:solidFill>
                <a:latin typeface="Times New Roman"/>
              </a:rPr>
              <a:t>Proyecto de un sistema de riego superficial</a:t>
            </a:r>
            <a:endParaRPr b="0" lang="en-US" sz="3800" spc="-1" strike="noStrike">
              <a:solidFill>
                <a:srgbClr val="330033"/>
              </a:solidFill>
              <a:latin typeface="Times New Roman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611280" y="2205000"/>
            <a:ext cx="8208720" cy="192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Una forma de reducir la pérdida de agua por escorrentía es reducir el caudal de entrada de agua a la parcela cuando la lámina de agua está a punto de llegar al final de la misma.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684360" y="1557360"/>
            <a:ext cx="460836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4) Minimizar la escorrentía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684360" y="4076640"/>
            <a:ext cx="777708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5) Buscar una aplicación para el agua de drenaje y escorrentía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Picture 9" descr="Ver imagen en tamaño completo"/>
          <p:cNvPicPr/>
          <p:nvPr/>
        </p:nvPicPr>
        <p:blipFill>
          <a:blip r:embed="rId1"/>
          <a:stretch/>
        </p:blipFill>
        <p:spPr>
          <a:xfrm>
            <a:off x="5796000" y="4581360"/>
            <a:ext cx="2809800" cy="209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914400" y="2775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/>
            <a:r>
              <a:rPr b="1" lang="es-ES" sz="3800" spc="-1" strike="noStrike">
                <a:solidFill>
                  <a:srgbClr val="330033"/>
                </a:solidFill>
                <a:latin typeface="Times New Roman"/>
              </a:rPr>
              <a:t>Proyecto de un sistema de riego superficial</a:t>
            </a:r>
            <a:endParaRPr b="0" lang="en-US" sz="3800" spc="-1" strike="noStrike">
              <a:solidFill>
                <a:srgbClr val="330033"/>
              </a:solidFill>
              <a:latin typeface="Times New Roman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684360" y="1557360"/>
            <a:ext cx="763272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6) Minimizar la mano de obra empleada para el riego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Picture 9" descr="2D9871_1"/>
          <p:cNvPicPr/>
          <p:nvPr/>
        </p:nvPicPr>
        <p:blipFill>
          <a:blip r:embed="rId1"/>
          <a:stretch/>
        </p:blipFill>
        <p:spPr>
          <a:xfrm>
            <a:off x="6659640" y="3645000"/>
            <a:ext cx="1909800" cy="1268280"/>
          </a:xfrm>
          <a:prstGeom prst="rect">
            <a:avLst/>
          </a:prstGeom>
          <a:ln>
            <a:noFill/>
          </a:ln>
        </p:spPr>
      </p:pic>
      <p:sp>
        <p:nvSpPr>
          <p:cNvPr id="177" name="CustomShape 3"/>
          <p:cNvSpPr/>
          <p:nvPr/>
        </p:nvSpPr>
        <p:spPr>
          <a:xfrm>
            <a:off x="611280" y="2637000"/>
            <a:ext cx="784836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7) Reducir al mínimo la superficie ocupada por la acequia y el sistema de riego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684360" y="4005360"/>
            <a:ext cx="6192720" cy="192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8) Adaptar el sistema de riego a las fincas y parcelas.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El sistema estará determinado por las dimensiones y formas de las parcelas a regar.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914400" y="2775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/>
            <a:r>
              <a:rPr b="1" lang="es-ES" sz="3800" spc="-1" strike="noStrike">
                <a:solidFill>
                  <a:srgbClr val="330033"/>
                </a:solidFill>
                <a:latin typeface="Times New Roman"/>
              </a:rPr>
              <a:t>Proyecto de un sistema de riego superficial</a:t>
            </a:r>
            <a:endParaRPr b="0" lang="en-US" sz="3800" spc="-1" strike="noStrike">
              <a:solidFill>
                <a:srgbClr val="330033"/>
              </a:solidFill>
              <a:latin typeface="Times New Roman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684360" y="1557360"/>
            <a:ext cx="7632720" cy="119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9) Facilitar el empleo de maquinaria para la preparación de la tierra, el cultivo, la recolección y el transporte.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Picture 7" descr="CIMG2103"/>
          <p:cNvPicPr/>
          <p:nvPr/>
        </p:nvPicPr>
        <p:blipFill>
          <a:blip r:embed="rId1"/>
          <a:stretch/>
        </p:blipFill>
        <p:spPr>
          <a:xfrm>
            <a:off x="5292720" y="4508640"/>
            <a:ext cx="1973160" cy="1304640"/>
          </a:xfrm>
          <a:prstGeom prst="rect">
            <a:avLst/>
          </a:prstGeom>
          <a:ln>
            <a:noFill/>
          </a:ln>
        </p:spPr>
      </p:pic>
      <p:pic>
        <p:nvPicPr>
          <p:cNvPr id="182" name="Picture 9" descr="Recoleccion-de-la-cana-de-azucar--Salobrena_29356"/>
          <p:cNvPicPr/>
          <p:nvPr/>
        </p:nvPicPr>
        <p:blipFill>
          <a:blip r:embed="rId2"/>
          <a:stretch/>
        </p:blipFill>
        <p:spPr>
          <a:xfrm>
            <a:off x="2050920" y="3213000"/>
            <a:ext cx="1943280" cy="135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914400" y="2775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/>
            <a:r>
              <a:rPr b="1" lang="es-ES" sz="4200" spc="-1" strike="noStrike">
                <a:solidFill>
                  <a:srgbClr val="330033"/>
                </a:solidFill>
                <a:latin typeface="Times New Roman"/>
              </a:rPr>
              <a:t>Canales</a:t>
            </a:r>
            <a:endParaRPr b="0" lang="en-US" sz="4200" spc="-1" strike="noStrike">
              <a:solidFill>
                <a:srgbClr val="330033"/>
              </a:solidFill>
              <a:latin typeface="Times New Roman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611280" y="1773360"/>
            <a:ext cx="8532720" cy="192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Tienen la finalidad de conducir los caudales de captación desde la obra de toma hasta el lugar de carga o distribución, de acuerdo a la naturaleza del proyecto y en condiciones que permitan transportar los volúmenes necesarios para cubrir la demanda.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Picture 7" descr="eau1"/>
          <p:cNvPicPr/>
          <p:nvPr/>
        </p:nvPicPr>
        <p:blipFill>
          <a:blip r:embed="rId1"/>
          <a:stretch/>
        </p:blipFill>
        <p:spPr>
          <a:xfrm>
            <a:off x="6372360" y="3716280"/>
            <a:ext cx="1804680" cy="2708280"/>
          </a:xfrm>
          <a:prstGeom prst="rect">
            <a:avLst/>
          </a:prstGeom>
          <a:ln>
            <a:noFill/>
          </a:ln>
        </p:spPr>
      </p:pic>
      <p:pic>
        <p:nvPicPr>
          <p:cNvPr id="109" name="Picture 9" descr="bali_097"/>
          <p:cNvPicPr/>
          <p:nvPr/>
        </p:nvPicPr>
        <p:blipFill>
          <a:blip r:embed="rId2"/>
          <a:stretch/>
        </p:blipFill>
        <p:spPr>
          <a:xfrm>
            <a:off x="2050920" y="4292640"/>
            <a:ext cx="1862280" cy="124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914400" y="2775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/>
            <a:r>
              <a:rPr b="1" lang="es-ES" sz="3800" spc="-1" strike="noStrike">
                <a:solidFill>
                  <a:srgbClr val="330033"/>
                </a:solidFill>
                <a:latin typeface="Times New Roman"/>
              </a:rPr>
              <a:t>Proyecto de un sistema de riego superficial</a:t>
            </a:r>
            <a:endParaRPr b="0" lang="en-US" sz="3800" spc="-1" strike="noStrike">
              <a:solidFill>
                <a:srgbClr val="330033"/>
              </a:solidFill>
              <a:latin typeface="Times New Roman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826920" y="1628640"/>
            <a:ext cx="763272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10) Adaptar el sistema a los cambios de suelo y pendientes.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755640" y="2492280"/>
            <a:ext cx="8064360" cy="375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342720" indent="-342720"/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Hay que tener en cuenta si un canal atraviesa suelos de diferentes texturas, estructuras y pendientes . Luego hay que considerar: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AutoNum type="alphaLcParenR"/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Diferencias de velocidad de penetración del agua para cada parcela.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buClr>
                <a:srgbClr val="000000"/>
              </a:buClr>
              <a:buFont typeface="Arial"/>
              <a:buAutoNum type="alphaLcParenR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/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b) capacidad de retención del agua, al variar de una parcela a otra, hace que las frecuencias de riego no sean las mismas a lo largo del recorrido.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914400" y="2775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/>
            <a:r>
              <a:rPr b="1" lang="es-ES" sz="4200" spc="-1" strike="noStrike">
                <a:solidFill>
                  <a:srgbClr val="330033"/>
                </a:solidFill>
                <a:latin typeface="Times New Roman"/>
              </a:rPr>
              <a:t>Canales</a:t>
            </a:r>
            <a:endParaRPr b="0" lang="en-US" sz="4200" spc="-1" strike="noStrike">
              <a:solidFill>
                <a:srgbClr val="330033"/>
              </a:solidFill>
              <a:latin typeface="Times New Roman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11280" y="1773360"/>
            <a:ext cx="8281800" cy="41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Los canales se pueden clasificar según el uso final que tengan: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buClr>
                <a:srgbClr val="000000"/>
              </a:buClr>
              <a:buSzPct val="90000"/>
              <a:buFont typeface="Arial"/>
              <a:buChar char="-"/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canales para agua potable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buClr>
                <a:srgbClr val="000000"/>
              </a:buClr>
              <a:buSzPct val="90000"/>
              <a:buFont typeface="Arial"/>
              <a:buChar char="-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buClr>
                <a:srgbClr val="000000"/>
              </a:buClr>
              <a:buSzPct val="90000"/>
              <a:buFont typeface="Arial"/>
              <a:buChar char="-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buClr>
                <a:srgbClr val="000000"/>
              </a:buClr>
              <a:buSzPct val="90000"/>
              <a:buFont typeface="Arial"/>
              <a:buChar char="-"/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riego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buClr>
                <a:srgbClr val="000000"/>
              </a:buClr>
              <a:buSzPct val="90000"/>
              <a:buFont typeface="Arial"/>
              <a:buChar char="-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buClr>
                <a:srgbClr val="000000"/>
              </a:buClr>
              <a:buSzPct val="90000"/>
              <a:buFont typeface="Arial"/>
              <a:buChar char="-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buClr>
                <a:srgbClr val="000000"/>
              </a:buClr>
              <a:buSzPct val="90000"/>
              <a:buFont typeface="Arial"/>
              <a:buChar char="-"/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energía hidroeléctrica, etc.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7" descr="agua-potable"/>
          <p:cNvPicPr/>
          <p:nvPr/>
        </p:nvPicPr>
        <p:blipFill>
          <a:blip r:embed="rId1"/>
          <a:stretch/>
        </p:blipFill>
        <p:spPr>
          <a:xfrm>
            <a:off x="5651640" y="2421000"/>
            <a:ext cx="1752480" cy="1311120"/>
          </a:xfrm>
          <a:prstGeom prst="rect">
            <a:avLst/>
          </a:prstGeom>
          <a:ln>
            <a:noFill/>
          </a:ln>
        </p:spPr>
      </p:pic>
      <p:pic>
        <p:nvPicPr>
          <p:cNvPr id="113" name="Picture 9" descr="Ver imagen en tamaño completo"/>
          <p:cNvPicPr/>
          <p:nvPr/>
        </p:nvPicPr>
        <p:blipFill>
          <a:blip r:embed="rId2"/>
          <a:stretch/>
        </p:blipFill>
        <p:spPr>
          <a:xfrm>
            <a:off x="6516720" y="4869000"/>
            <a:ext cx="1944720" cy="1747800"/>
          </a:xfrm>
          <a:prstGeom prst="rect">
            <a:avLst/>
          </a:prstGeom>
          <a:ln>
            <a:noFill/>
          </a:ln>
        </p:spPr>
      </p:pic>
      <p:pic>
        <p:nvPicPr>
          <p:cNvPr id="114" name="Picture 11" descr="aceqrieg"/>
          <p:cNvPicPr/>
          <p:nvPr/>
        </p:nvPicPr>
        <p:blipFill>
          <a:blip r:embed="rId3"/>
          <a:stretch/>
        </p:blipFill>
        <p:spPr>
          <a:xfrm>
            <a:off x="3492360" y="3500280"/>
            <a:ext cx="1800360" cy="134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914400" y="2775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/>
            <a:r>
              <a:rPr b="1" lang="es-ES" sz="4200" spc="-1" strike="noStrike">
                <a:solidFill>
                  <a:srgbClr val="330033"/>
                </a:solidFill>
                <a:latin typeface="Times New Roman"/>
              </a:rPr>
              <a:t>Canales de Riego</a:t>
            </a:r>
            <a:endParaRPr b="0" lang="en-US" sz="4200" spc="-1" strike="noStrike">
              <a:solidFill>
                <a:srgbClr val="330033"/>
              </a:solidFill>
              <a:latin typeface="Times New Roman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611280" y="1773360"/>
            <a:ext cx="8137440" cy="33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El agua que necesitan los cultivos es aportada en forma natural por las lluvias. Si es escasa o no llueve es necesario regar.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El riego puede aumentar y mejorar la producción, y da la posibilidad de efectuar otros cultivos.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El canal lleva el agua desde el río o arroyo hasta la chacra. Allí se podrá regar por surcos o por manto.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Picture 25" descr="005-2"/>
          <p:cNvPicPr/>
          <p:nvPr/>
        </p:nvPicPr>
        <p:blipFill>
          <a:blip r:embed="rId1"/>
          <a:stretch/>
        </p:blipFill>
        <p:spPr>
          <a:xfrm>
            <a:off x="6443640" y="189000"/>
            <a:ext cx="2352600" cy="1512720"/>
          </a:xfrm>
          <a:prstGeom prst="rect">
            <a:avLst/>
          </a:prstGeom>
          <a:ln>
            <a:noFill/>
          </a:ln>
        </p:spPr>
      </p:pic>
      <p:pic>
        <p:nvPicPr>
          <p:cNvPr id="118" name="Picture 31" descr="https://pehuenchedigital.com.ar/images/Marginal-del-Atuel.jpg"/>
          <p:cNvPicPr/>
          <p:nvPr/>
        </p:nvPicPr>
        <p:blipFill>
          <a:blip r:embed="rId2"/>
          <a:stretch/>
        </p:blipFill>
        <p:spPr>
          <a:xfrm>
            <a:off x="3419640" y="5248440"/>
            <a:ext cx="1896840" cy="1296720"/>
          </a:xfrm>
          <a:prstGeom prst="rect">
            <a:avLst/>
          </a:prstGeom>
          <a:ln>
            <a:noFill/>
          </a:ln>
        </p:spPr>
      </p:pic>
      <p:sp>
        <p:nvSpPr>
          <p:cNvPr id="119" name="CustomShape 3"/>
          <p:cNvSpPr/>
          <p:nvPr/>
        </p:nvSpPr>
        <p:spPr>
          <a:xfrm>
            <a:off x="3276720" y="6545160"/>
            <a:ext cx="4572000" cy="2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s-AR" sz="800" spc="-1" strike="noStrike" u="sng">
                <a:solidFill>
                  <a:srgbClr val="990033"/>
                </a:solidFill>
                <a:uFillTx/>
                <a:latin typeface="Arial"/>
                <a:hlinkClick r:id="rId3"/>
              </a:rPr>
              <a:t>https://pehuenchedigital.com.ar/articulo/5076/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191916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1600200" y="1720800"/>
            <a:ext cx="5132520" cy="36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>
            <a:off x="1800" y="1556640"/>
            <a:ext cx="180720" cy="64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/>
            <a:br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Shape 4"/>
          <p:cNvSpPr txBox="1"/>
          <p:nvPr/>
        </p:nvSpPr>
        <p:spPr>
          <a:xfrm>
            <a:off x="914400" y="2775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/>
            <a:r>
              <a:rPr b="1" lang="es-ES" sz="4200" spc="-1" strike="noStrike">
                <a:solidFill>
                  <a:srgbClr val="330033"/>
                </a:solidFill>
                <a:latin typeface="Times New Roman"/>
              </a:rPr>
              <a:t>Canales de Riego</a:t>
            </a:r>
            <a:endParaRPr b="0" lang="en-US" sz="4200" spc="-1" strike="noStrike">
              <a:solidFill>
                <a:srgbClr val="330033"/>
              </a:solidFill>
              <a:latin typeface="Times New Roman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611280" y="1773360"/>
            <a:ext cx="8137440" cy="3477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La forma, tamaño y pendiente del canal determinan la cantidad de agua que puede llevar, es decir el caudal. </a:t>
            </a:r>
            <a:r>
              <a:rPr b="1" i="1" lang="es-ES" sz="1800" spc="-1" strike="noStrike">
                <a:solidFill>
                  <a:srgbClr val="000000"/>
                </a:solidFill>
                <a:latin typeface="Arial"/>
              </a:rPr>
              <a:t>Una pendiente de 1/1000 significa que el fondo del canal baja 1 m en 1000 m de recorrido.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Un caudal de 1 l/seg riega aproximadamente 1 Ha.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Un canal puede adoptar diferentes formas desde trapezoidal hasta rectangular (pasando por formas poligonales, parabólicas, semicirculares, etc.).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914400" y="2775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/>
            <a:r>
              <a:rPr b="1" lang="es-ES" sz="4200" spc="-1" strike="noStrike">
                <a:solidFill>
                  <a:srgbClr val="330033"/>
                </a:solidFill>
                <a:latin typeface="Times New Roman"/>
              </a:rPr>
              <a:t>Canales de Riego</a:t>
            </a:r>
            <a:endParaRPr b="0" lang="en-US" sz="4200" spc="-1" strike="noStrike">
              <a:solidFill>
                <a:srgbClr val="330033"/>
              </a:solidFill>
              <a:latin typeface="Times New Roman"/>
            </a:endParaRPr>
          </a:p>
        </p:txBody>
      </p:sp>
      <p:grpSp>
        <p:nvGrpSpPr>
          <p:cNvPr id="126" name="Group 2"/>
          <p:cNvGrpSpPr/>
          <p:nvPr/>
        </p:nvGrpSpPr>
        <p:grpSpPr>
          <a:xfrm>
            <a:off x="1332000" y="1557360"/>
            <a:ext cx="6552720" cy="3239640"/>
            <a:chOff x="1332000" y="1557360"/>
            <a:chExt cx="6552720" cy="3239640"/>
          </a:xfrm>
        </p:grpSpPr>
        <p:pic>
          <p:nvPicPr>
            <p:cNvPr id="127" name="Picture 5" descr=""/>
            <p:cNvPicPr/>
            <p:nvPr/>
          </p:nvPicPr>
          <p:blipFill>
            <a:blip r:embed="rId1"/>
            <a:stretch/>
          </p:blipFill>
          <p:spPr>
            <a:xfrm>
              <a:off x="1332000" y="1557360"/>
              <a:ext cx="6520680" cy="323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8" name="CustomShape 3"/>
            <p:cNvSpPr/>
            <p:nvPr/>
          </p:nvSpPr>
          <p:spPr>
            <a:xfrm>
              <a:off x="1332000" y="1557360"/>
              <a:ext cx="6552720" cy="3169800"/>
            </a:xfrm>
            <a:prstGeom prst="rect">
              <a:avLst/>
            </a:prstGeom>
            <a:noFill/>
            <a:ln w="38160">
              <a:solidFill>
                <a:srgbClr val="ff66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9" name="CustomShape 4"/>
          <p:cNvSpPr/>
          <p:nvPr/>
        </p:nvSpPr>
        <p:spPr>
          <a:xfrm>
            <a:off x="324000" y="4941720"/>
            <a:ext cx="8820000" cy="192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s-ES" sz="2400" spc="-1" strike="noStrike">
                <a:solidFill>
                  <a:srgbClr val="006699"/>
                </a:solidFill>
                <a:latin typeface="Arial"/>
              </a:rPr>
              <a:t>h:</a:t>
            </a: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 tirante   </a:t>
            </a:r>
            <a:r>
              <a:rPr b="1" lang="es-ES" sz="2400" spc="-1" strike="noStrike">
                <a:solidFill>
                  <a:srgbClr val="006699"/>
                </a:solidFill>
                <a:latin typeface="Arial"/>
              </a:rPr>
              <a:t>t:</a:t>
            </a: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 talud    </a:t>
            </a:r>
            <a:r>
              <a:rPr b="1" lang="es-ES" sz="2400" spc="-1" strike="noStrike">
                <a:solidFill>
                  <a:srgbClr val="006699"/>
                </a:solidFill>
                <a:latin typeface="Arial"/>
              </a:rPr>
              <a:t>b:</a:t>
            </a: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 solera   </a:t>
            </a:r>
            <a:r>
              <a:rPr b="1" lang="es-ES" sz="2400" spc="-1" strike="noStrike">
                <a:solidFill>
                  <a:srgbClr val="006699"/>
                </a:solidFill>
                <a:latin typeface="Arial"/>
              </a:rPr>
              <a:t>r:</a:t>
            </a: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 revancha   </a:t>
            </a:r>
            <a:r>
              <a:rPr b="1" lang="es-ES" sz="2400" spc="-1" strike="noStrike">
                <a:solidFill>
                  <a:srgbClr val="006699"/>
                </a:solidFill>
                <a:latin typeface="Arial"/>
              </a:rPr>
              <a:t>H:</a:t>
            </a: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 altura total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1" lang="es-E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s-ES" sz="2400" spc="-1" strike="noStrike">
                <a:solidFill>
                  <a:srgbClr val="006699"/>
                </a:solidFill>
                <a:latin typeface="Arial"/>
              </a:rPr>
              <a:t>T:</a:t>
            </a: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 ancho de la "lámina"  de agua    </a:t>
            </a:r>
            <a:r>
              <a:rPr b="1" lang="es-ES" sz="2400" spc="-1" strike="noStrike">
                <a:solidFill>
                  <a:srgbClr val="006699"/>
                </a:solidFill>
                <a:latin typeface="Arial"/>
              </a:rPr>
              <a:t>E:</a:t>
            </a: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 ancho total ocupado por el canal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1" lang="es-ES" sz="2400" spc="-1" strike="noStrike">
                <a:solidFill>
                  <a:srgbClr val="006699"/>
                </a:solidFill>
                <a:latin typeface="Arial"/>
              </a:rPr>
              <a:t>c:"</a:t>
            </a: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corona" del borde o "banquina" tiene el propósito de dar mayor solidez a los lados del canal.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11280" y="1773360"/>
            <a:ext cx="8137440" cy="33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Al proyectar la construcción de un canal hay que considerar: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buClr>
                <a:srgbClr val="006699"/>
              </a:buClr>
              <a:buSzPct val="90000"/>
              <a:buFont typeface="Arial"/>
              <a:buChar char="•"/>
            </a:pPr>
            <a:r>
              <a:rPr b="1" i="1" lang="es-ES" sz="2400" spc="-1" strike="noStrike">
                <a:solidFill>
                  <a:srgbClr val="006699"/>
                </a:solidFill>
                <a:latin typeface="Arial"/>
              </a:rPr>
              <a:t>El tipo de suelo.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buClr>
                <a:srgbClr val="006699"/>
              </a:buClr>
              <a:buSzPct val="90000"/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buClr>
                <a:srgbClr val="006699"/>
              </a:buClr>
              <a:buSzPct val="90000"/>
              <a:buFont typeface="Arial"/>
              <a:buChar char="•"/>
            </a:pPr>
            <a:r>
              <a:rPr b="1" i="1" lang="es-ES" sz="2400" spc="-1" strike="noStrike">
                <a:solidFill>
                  <a:srgbClr val="006699"/>
                </a:solidFill>
                <a:latin typeface="Arial"/>
              </a:rPr>
              <a:t>La pendiente del terreno.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buClr>
                <a:srgbClr val="006699"/>
              </a:buClr>
              <a:buSzPct val="90000"/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buClr>
                <a:srgbClr val="006699"/>
              </a:buClr>
              <a:buSzPct val="90000"/>
              <a:buFont typeface="Arial"/>
              <a:buChar char="•"/>
            </a:pPr>
            <a:r>
              <a:rPr b="1" i="1" lang="es-ES" sz="2400" spc="-1" strike="noStrike">
                <a:solidFill>
                  <a:srgbClr val="006699"/>
                </a:solidFill>
                <a:latin typeface="Arial"/>
              </a:rPr>
              <a:t>La capacidad o cantidad de agua que va a conducir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buClr>
                <a:srgbClr val="006699"/>
              </a:buClr>
              <a:buSzPct val="90000"/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914400" y="2775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/>
            <a:r>
              <a:rPr b="1" lang="es-ES" sz="4200" spc="-1" strike="noStrike">
                <a:solidFill>
                  <a:srgbClr val="330033"/>
                </a:solidFill>
                <a:latin typeface="Times New Roman"/>
              </a:rPr>
              <a:t>Canales de Riego</a:t>
            </a:r>
            <a:endParaRPr b="0" lang="en-US" sz="4200" spc="-1" strike="noStrike">
              <a:solidFill>
                <a:srgbClr val="330033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191772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"/>
          <p:cNvSpPr/>
          <p:nvPr/>
        </p:nvSpPr>
        <p:spPr>
          <a:xfrm>
            <a:off x="0" y="4938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TextShape 3"/>
          <p:cNvSpPr txBox="1"/>
          <p:nvPr/>
        </p:nvSpPr>
        <p:spPr>
          <a:xfrm>
            <a:off x="914400" y="2775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/>
            <a:r>
              <a:rPr b="1" lang="es-ES" sz="4200" spc="-1" strike="noStrike">
                <a:solidFill>
                  <a:srgbClr val="330033"/>
                </a:solidFill>
                <a:latin typeface="Times New Roman"/>
              </a:rPr>
              <a:t>Canales de Riego</a:t>
            </a:r>
            <a:endParaRPr b="0" lang="en-US" sz="4200" spc="-1" strike="noStrike">
              <a:solidFill>
                <a:srgbClr val="330033"/>
              </a:solidFill>
              <a:latin typeface="Times New Roman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611280" y="1773360"/>
            <a:ext cx="8137440" cy="439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1" i="1" lang="es-ES" sz="2400" spc="-1" strike="noStrike">
                <a:solidFill>
                  <a:srgbClr val="006699"/>
                </a:solidFill>
                <a:latin typeface="Arial"/>
              </a:rPr>
              <a:t>La capacidad o cantidad de agua que va a conducir depende de: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1" i="1" lang="es-ES" sz="2400" spc="-1" strike="noStrike">
                <a:solidFill>
                  <a:srgbClr val="990033"/>
                </a:solidFill>
                <a:latin typeface="Arial"/>
              </a:rPr>
              <a:t>La forma del canal, la pendiente y la altura del agua en el canal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1" i="1" lang="es-ES" sz="2400" spc="-1" strike="noStrike">
                <a:solidFill>
                  <a:srgbClr val="006699"/>
                </a:solidFill>
                <a:latin typeface="Arial"/>
              </a:rPr>
              <a:t>El tipo de suelo determinará: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1" i="1" lang="es-ES" sz="2400" spc="-1" strike="noStrike">
                <a:solidFill>
                  <a:srgbClr val="990033"/>
                </a:solidFill>
                <a:latin typeface="Arial"/>
              </a:rPr>
              <a:t>La inclinación de las paredes del canal en relación a su base (el canal será más cerrado en suelos arcillosos y más abierto en suelos arenosos).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914400" y="2775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/>
            <a:r>
              <a:rPr b="1" lang="es-ES" sz="4200" spc="-1" strike="noStrike">
                <a:solidFill>
                  <a:srgbClr val="330033"/>
                </a:solidFill>
                <a:latin typeface="Times New Roman"/>
              </a:rPr>
              <a:t>Canales de Riego</a:t>
            </a:r>
            <a:endParaRPr b="0" lang="en-US" sz="4200" spc="-1" strike="noStrike">
              <a:solidFill>
                <a:srgbClr val="330033"/>
              </a:solidFill>
              <a:latin typeface="Times New Roman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611280" y="1557360"/>
            <a:ext cx="8281800" cy="402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1" i="1" lang="es-ES" sz="2400" spc="-1" strike="noStrike">
                <a:solidFill>
                  <a:srgbClr val="006699"/>
                </a:solidFill>
                <a:latin typeface="Arial"/>
              </a:rPr>
              <a:t>La pendiente o desnivel depende del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1" i="1" lang="es-ES" sz="2400" spc="-1" strike="noStrike">
                <a:solidFill>
                  <a:srgbClr val="990033"/>
                </a:solidFill>
                <a:latin typeface="Arial"/>
              </a:rPr>
              <a:t>Tipo de suelo (suele ser mayor en suelos arcillosos que en suelos arenosos). </a:t>
            </a:r>
            <a:r>
              <a:rPr b="1" i="1" lang="es-ES" sz="2400" spc="-1" strike="noStrike" u="sng">
                <a:solidFill>
                  <a:srgbClr val="000000"/>
                </a:solidFill>
                <a:uFillTx/>
                <a:latin typeface="Arial"/>
              </a:rPr>
              <a:t>Tener en cuenta que: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1" i="1" lang="es-ES" sz="2400" spc="-1" strike="noStrike">
                <a:solidFill>
                  <a:srgbClr val="000000"/>
                </a:solidFill>
                <a:latin typeface="Arial"/>
              </a:rPr>
              <a:t>Excesiva pendiente, aumenta la velocidad del agua y erosiona el fondo del canal.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1" i="1" lang="es-ES" sz="2400" spc="-1" strike="noStrike">
                <a:solidFill>
                  <a:srgbClr val="000000"/>
                </a:solidFill>
                <a:latin typeface="Arial"/>
              </a:rPr>
              <a:t>Poca pendiente, disminuye la velocidad del agua y se acumulan piedras y tierra en el fondo (embancamiento del canal).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2004-10-05T14:33:52Z</dcterms:created>
  <dc:creator>Usuario de WXP</dc:creator>
  <dc:description/>
  <dc:language>en-US</dc:language>
  <cp:lastModifiedBy>Monica</cp:lastModifiedBy>
  <dcterms:modified xsi:type="dcterms:W3CDTF">2020-05-22T15:50:11Z</dcterms:modified>
  <cp:revision>288</cp:revision>
  <dc:subject/>
  <dc:title>Seminario Ionosfera y medio Sol -Tierra</dc:title>
</cp:coreProperties>
</file>