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2" r:id="rId3"/>
    <p:sldId id="301" r:id="rId4"/>
    <p:sldId id="295" r:id="rId5"/>
    <p:sldId id="277" r:id="rId6"/>
    <p:sldId id="311" r:id="rId7"/>
    <p:sldId id="321" r:id="rId8"/>
    <p:sldId id="317" r:id="rId9"/>
    <p:sldId id="303" r:id="rId10"/>
    <p:sldId id="318" r:id="rId11"/>
    <p:sldId id="319" r:id="rId12"/>
    <p:sldId id="320" r:id="rId13"/>
    <p:sldId id="312" r:id="rId14"/>
    <p:sldId id="296" r:id="rId15"/>
    <p:sldId id="313" r:id="rId16"/>
    <p:sldId id="314" r:id="rId17"/>
    <p:sldId id="315" r:id="rId18"/>
    <p:sldId id="316" r:id="rId19"/>
  </p:sldIdLst>
  <p:sldSz cx="9144000" cy="6858000" type="screen4x3"/>
  <p:notesSz cx="6669088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99"/>
    <a:srgbClr val="0033CC"/>
    <a:srgbClr val="FF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667" autoAdjust="0"/>
  </p:normalViewPr>
  <p:slideViewPr>
    <p:cSldViewPr>
      <p:cViewPr>
        <p:scale>
          <a:sx n="59" d="100"/>
          <a:sy n="59" d="100"/>
        </p:scale>
        <p:origin x="2118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1248" y="87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AR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AR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AR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6AE3C0-45EA-42A8-9196-536EF89F0C49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A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A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A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88372A-29CC-43E0-9164-B4ADB42309A3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1FDFC-8E77-4E1D-904F-71D5C5F556B7}" type="slidenum">
              <a:rPr lang="es-ES" altLang="es-AR"/>
              <a:pPr/>
              <a:t>1</a:t>
            </a:fld>
            <a:endParaRPr lang="es-ES" altLang="es-A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6E6E1-E910-4749-82DE-9E71B49D5147}" type="slidenum">
              <a:rPr lang="es-ES" altLang="es-AR"/>
              <a:pPr/>
              <a:t>11</a:t>
            </a:fld>
            <a:endParaRPr lang="es-ES" altLang="es-AR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EF1E0-1FA3-4629-AEE6-90B5EF08A865}" type="slidenum">
              <a:rPr lang="es-ES" altLang="es-AR"/>
              <a:pPr/>
              <a:t>13</a:t>
            </a:fld>
            <a:endParaRPr lang="es-ES" altLang="es-A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C24D1-E980-42FE-9146-0204F9CC1C12}" type="slidenum">
              <a:rPr lang="es-ES" altLang="es-AR"/>
              <a:pPr/>
              <a:t>14</a:t>
            </a:fld>
            <a:endParaRPr lang="es-ES" altLang="es-AR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443C9-FA00-46F0-A3EF-8AC5F8794B79}" type="slidenum">
              <a:rPr lang="es-ES" altLang="es-AR"/>
              <a:pPr/>
              <a:t>15</a:t>
            </a:fld>
            <a:endParaRPr lang="es-ES" altLang="es-A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32D0C-05A5-4AE7-8C00-496BB558F419}" type="slidenum">
              <a:rPr lang="es-ES" altLang="es-AR"/>
              <a:pPr/>
              <a:t>16</a:t>
            </a:fld>
            <a:endParaRPr lang="es-ES" altLang="es-AR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0E57B-B531-47CC-B0DF-66680792AF28}" type="slidenum">
              <a:rPr lang="es-ES" altLang="es-AR"/>
              <a:pPr/>
              <a:t>17</a:t>
            </a:fld>
            <a:endParaRPr lang="es-ES" altLang="es-AR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11078-9F31-45B2-A1C4-313FDF7B9067}" type="slidenum">
              <a:rPr lang="es-ES" altLang="es-AR"/>
              <a:pPr/>
              <a:t>18</a:t>
            </a:fld>
            <a:endParaRPr lang="es-ES" altLang="es-A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AC1F9-6991-4DF7-BF47-12F13BD16438}" type="slidenum">
              <a:rPr lang="es-ES" altLang="es-AR"/>
              <a:pPr/>
              <a:t>2</a:t>
            </a:fld>
            <a:endParaRPr lang="es-ES" altLang="es-AR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8EC3A-CDFC-4ADA-A0B9-C520BAAE6258}" type="slidenum">
              <a:rPr lang="es-ES" altLang="es-AR"/>
              <a:pPr/>
              <a:t>3</a:t>
            </a:fld>
            <a:endParaRPr lang="es-ES" altLang="es-AR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F0F75-F10E-432B-BA12-1472554D9EF0}" type="slidenum">
              <a:rPr lang="es-ES" altLang="es-AR"/>
              <a:pPr/>
              <a:t>4</a:t>
            </a:fld>
            <a:endParaRPr lang="es-ES" altLang="es-AR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6107E-8F7C-4BC3-9D45-49C9409C1E6B}" type="slidenum">
              <a:rPr lang="es-ES" altLang="es-AR"/>
              <a:pPr/>
              <a:t>5</a:t>
            </a:fld>
            <a:endParaRPr lang="es-ES" altLang="es-A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1588-3724-453F-A437-1956129F1824}" type="slidenum">
              <a:rPr lang="es-ES" altLang="es-AR"/>
              <a:pPr/>
              <a:t>6</a:t>
            </a:fld>
            <a:endParaRPr lang="es-ES" altLang="es-AR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2478-13AF-4A2A-9AE8-8830A0F9EF42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32835-95C7-404D-A91E-2C69C6CCAC8D}" type="slidenum">
              <a:rPr lang="es-ES" altLang="es-AR"/>
              <a:pPr/>
              <a:t>9</a:t>
            </a:fld>
            <a:endParaRPr lang="es-ES" altLang="es-AR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03AC-3F2D-4C76-AA61-5184B46B2FE2}" type="slidenum">
              <a:rPr lang="es-ES" altLang="es-AR"/>
              <a:pPr/>
              <a:t>10</a:t>
            </a:fld>
            <a:endParaRPr lang="es-ES" altLang="es-AR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 altLang="es-A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19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8197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AR" altLang="es-A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8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AR" altLang="es-A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9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8200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201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AR" altLang="es-A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820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s-ES" altLang="es-AR" noProof="0" smtClean="0"/>
              <a:t>Haga clic para cambiar el estilo de título	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s-ES" altLang="es-AR" noProof="0" smtClean="0"/>
              <a:t>Haga clic para modificar el estilo de subtítulo del patrón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408F4A-4D9B-450B-88ED-EDCC66F4E77C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3FC94-75E5-4E30-8D5F-E994DCDE9BC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886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C7E11-6B41-40D1-BB26-656F3FB704A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6450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6456F-8689-4FB5-A26D-37C0DC3FEEA5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9891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C5038-371D-4C32-8FA4-C0978512B36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449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99487-6B09-4C90-B4EC-B1B4986A9FA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276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4D502-D90E-469F-AFED-35BCB81224D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9842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F31DF-9B6C-4217-A2B7-46897B9C951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266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9C306-C78C-4538-A008-EBC925CA81F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565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406B-044E-4EA0-988E-78574FE864E9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3944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4565D-8C7B-4412-A489-889439552B8E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453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FD22E-8E84-4154-8F86-FB6E996E742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7284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 altLang="es-A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17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AR" altLang="es-A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cambiar el estilo de título	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s-ES" altLang="es-AR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s-ES" altLang="es-AR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623D067-400C-4E53-825F-5EAC3BBE1CD7}" type="slidenum">
              <a:rPr lang="es-ES" altLang="es-AR"/>
              <a:pPr/>
              <a:t>‹Nº›</a:t>
            </a:fld>
            <a:endParaRPr lang="es-ES" altLang="es-AR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hyperlink" Target="http://es.wikipedia.org/wiki/Imagen:Img_barrage_voute.jpg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renovables-energia.com/wp-content/uploads/2009/06/presa-hoover.jp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www.google.com.ar/imgres?imgurl=http://www.paginabierta.com/lugares/argentina/villa_carlos_paz_cordoba.jpg&amp;imgrefurl=http://www.paginabierta.com/argentina_cordoba/&amp;usg=__huUPJ2HN5efMm5kUAZYEKDIfqMA=&amp;h=331&amp;w=502&amp;sz=153&amp;hl=es&amp;start=2&amp;um=1&amp;itbs=1&amp;tbnid=xQlajJdJIk0rgM:&amp;tbnh=86&amp;tbnw=130&amp;prev=/images?q%3Dcordoba%2Blago%2Bsan%2Broque%26um%3D1%26hl%3Des%26sa%3DN%26tbs%3Disch:1" TargetMode="External"/><Relationship Id="rId7" Type="http://schemas.openxmlformats.org/officeDocument/2006/relationships/hyperlink" Target="http://vamosdepescaweb.com.ar/wp-content/uploads/2010/03/pilet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m.ar/imgres?imgurl=http://www.chefotos.com/wp-content/murallon-dique-la-vina.jpg&amp;imgrefurl=http://www.chefotos.com/fotos-de-las-rabonas-traslasierra-cordoba.php/fotos-de-dique-la-vina-las-rabonas&amp;h=375&amp;w=500&amp;sz=80&amp;tbnid=hJzVVhsVSJgDRM:&amp;tbnh=98&amp;tbnw=130&amp;prev=/images?q%3Ddique%2Bla%2Bvi%C3%B1a%2Bcordoba&amp;hl=es&amp;usg=__bXKhYYjoQRSngYi6gySPg8ycblY=&amp;sa=X&amp;ei=awtcTJr1EsP88AaD2Lm6Ag&amp;ved=0CCQQ9QEwAw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Imagen:Img_barrage_poids.jpg" TargetMode="External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ar/imgres?imgurl=http://construccionesimpactantes.iespana.es/images/GrandeDixence_01.jpg&amp;imgrefurl=http://construccionesimpactantes.iespana.es/GRANDE%20DIXENCE.htm&amp;usg=__9mzE-hLWwrY6BWUcCL3L7tiJBvw=&amp;h=600&amp;w=600&amp;sz=77&amp;hl=es&amp;start=9&amp;itbs=1&amp;tbnid=HgBbmcYIse8zfM:&amp;tbnh=135&amp;tbnw=135&amp;prev=/images?q%3Dpresa%2BDixence,%2Ben%2BSuiza%26hl%3Des%26sa%3DG%26gbv%3D2%26tbs%3Disch:1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://www.google.com.ar/imgres?imgurl=http://sobresuiza.com/wp-content/uploads/2010/04/represa-dixence.jpg&amp;imgrefurl=http://sobresuiza.com/2010/04/27/la-represa-grande-dixence/&amp;usg=__3CFZa5XY5KQzjxijeXjgF4ryDMA=&amp;h=333&amp;w=500&amp;sz=55&amp;hl=es&amp;start=6&amp;itbs=1&amp;tbnid=qyeBYy1Qr8ap0M:&amp;tbnh=87&amp;tbnw=130&amp;prev=/images?q%3Dpresa%2BDixence,%2Ben%2BSuiza%26hl%3Des%26sa%3DG%26gbv%3D2%26tbs%3Disch:1" TargetMode="Externa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bs.org/wgbh/buildingbig/images/dam/gravityforces.gi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altLang="es-AR" sz="4400"/>
              <a:t>HIDRAULICA AGRICOLA Y SANEAMIENTO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AR"/>
              <a:t>Facultad de Ingeniería, UBA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pic>
        <p:nvPicPr>
          <p:cNvPr id="199686" name="Picture 6" descr="Itaipu Dam&lt;br&gt;Cut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00213"/>
            <a:ext cx="2497138" cy="18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6804025" y="371633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Modelo 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971550" y="16287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Itaipu </a:t>
            </a:r>
          </a:p>
        </p:txBody>
      </p:sp>
      <p:pic>
        <p:nvPicPr>
          <p:cNvPr id="199691" name="Picture 11" descr="Itaipu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3362325" cy="25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693" name="Picture 13" descr="Itaipu D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076700"/>
            <a:ext cx="4802188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695" name="Picture 15" descr="Itaipu D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49725"/>
            <a:ext cx="3505200" cy="24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4500563" y="5392738"/>
            <a:ext cx="43243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s-ES" altLang="es-AR"/>
              <a:t>Río Paraná</a:t>
            </a:r>
          </a:p>
          <a:p>
            <a:pPr algn="just"/>
            <a:r>
              <a:rPr lang="es-ES" altLang="es-AR" u="sng"/>
              <a:t>Función:</a:t>
            </a:r>
            <a:r>
              <a:rPr lang="es-ES" altLang="es-AR"/>
              <a:t> Aprovechamiento hidroeléctrico</a:t>
            </a:r>
          </a:p>
          <a:p>
            <a:pPr algn="just"/>
            <a:r>
              <a:rPr lang="es-ES" altLang="es-AR" u="sng"/>
              <a:t>Ubicación:</a:t>
            </a:r>
            <a:r>
              <a:rPr lang="es-ES" altLang="es-AR"/>
              <a:t> Paraná (Brasil) y a la altura</a:t>
            </a:r>
          </a:p>
          <a:p>
            <a:pPr algn="just"/>
            <a:r>
              <a:rPr lang="es-ES" altLang="es-AR"/>
              <a:t>Ciudad del Este, Alto Paraná (Paraguay)</a:t>
            </a:r>
          </a:p>
          <a:p>
            <a:pPr algn="just"/>
            <a:r>
              <a:rPr lang="es-ES" altLang="es-AR" u="sng"/>
              <a:t>Año de construcción:</a:t>
            </a:r>
            <a:r>
              <a:rPr lang="es-ES" altLang="es-AR"/>
              <a:t> 1971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 dirty="0"/>
              <a:t>PRESAS</a:t>
            </a:r>
            <a:br>
              <a:rPr lang="es-AR" altLang="es-AR" b="1" dirty="0"/>
            </a:br>
            <a:r>
              <a:rPr lang="es-AR" altLang="es-AR" b="1" dirty="0"/>
              <a:t>Clasificación</a:t>
            </a:r>
            <a:endParaRPr lang="es-ES" altLang="es-AR" b="1" dirty="0"/>
          </a:p>
        </p:txBody>
      </p:sp>
      <p:pic>
        <p:nvPicPr>
          <p:cNvPr id="202757" name="Picture 5" descr="Presa%20de%20AR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276475"/>
            <a:ext cx="2790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684213" y="1989138"/>
            <a:ext cx="51117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AR" altLang="es-AR"/>
              <a:t>La curvatura presenta una convexidad dirigida hacia el Embalse. En condiciones favorables, esta estructura  necesita menos hormigón que la de gravedad, pero es difícil  encontrar emplazamientos donde se puedan construir. 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684213" y="3660775"/>
            <a:ext cx="54927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>
                <a:cs typeface="Arial" panose="020B0604020202020204" pitchFamily="34" charset="0"/>
              </a:rPr>
              <a:t>Las presas de arco generalmente se clasifican </a:t>
            </a:r>
          </a:p>
          <a:p>
            <a:r>
              <a:rPr lang="es-ES" altLang="es-AR">
                <a:cs typeface="Arial" panose="020B0604020202020204" pitchFamily="34" charset="0"/>
              </a:rPr>
              <a:t>en delgadas, medianas y gruesas dependiendo de</a:t>
            </a:r>
          </a:p>
          <a:p>
            <a:r>
              <a:rPr lang="es-ES" altLang="es-AR">
                <a:cs typeface="Arial" panose="020B0604020202020204" pitchFamily="34" charset="0"/>
              </a:rPr>
              <a:t> la razón entre el ancho de la base (b) y la altura (h):</a:t>
            </a:r>
          </a:p>
          <a:p>
            <a:endParaRPr lang="es-AR" altLang="es-AR">
              <a:cs typeface="Arial" panose="020B0604020202020204" pitchFamily="34" charset="0"/>
            </a:endParaRPr>
          </a:p>
          <a:p>
            <a:r>
              <a:rPr lang="es-ES" altLang="es-AR"/>
              <a:t>                         Delgada: b/h &lt; 0,2 </a:t>
            </a:r>
          </a:p>
          <a:p>
            <a:endParaRPr lang="es-ES" altLang="es-AR"/>
          </a:p>
          <a:p>
            <a:r>
              <a:rPr lang="es-ES" altLang="es-AR"/>
              <a:t>                         Media: 0,2 &lt; b/h &lt; 0,3</a:t>
            </a:r>
          </a:p>
          <a:p>
            <a:endParaRPr lang="es-ES" altLang="es-AR"/>
          </a:p>
          <a:p>
            <a:r>
              <a:rPr lang="es-ES" altLang="es-AR"/>
              <a:t>                         Gruesa: b/h &gt; 0,3</a:t>
            </a:r>
          </a:p>
          <a:p>
            <a:endParaRPr lang="es-ES" altLang="es-AR"/>
          </a:p>
        </p:txBody>
      </p:sp>
      <p:pic>
        <p:nvPicPr>
          <p:cNvPr id="202761" name="Picture 9" descr="bu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868863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764" name="Picture 12" descr="bu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4451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767" name="Picture 15" descr="bu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94995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82" name="Rectangle 30"/>
          <p:cNvSpPr>
            <a:spLocks noChangeArrowheads="1"/>
          </p:cNvSpPr>
          <p:nvPr/>
        </p:nvSpPr>
        <p:spPr bwMode="auto">
          <a:xfrm>
            <a:off x="611188" y="1557338"/>
            <a:ext cx="511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AR" altLang="es-AR"/>
              <a:t>Presas de Arco</a:t>
            </a:r>
          </a:p>
        </p:txBody>
      </p:sp>
      <p:pic>
        <p:nvPicPr>
          <p:cNvPr id="202784" name="Picture 32" descr="Corte esquemático de una presa arco de hormigón">
            <a:hlinkClick r:id="rId5" tooltip="Corte esquemático de una presa arco de hormigón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17145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785" name="Rectangle 33"/>
          <p:cNvSpPr>
            <a:spLocks noChangeArrowheads="1"/>
          </p:cNvSpPr>
          <p:nvPr/>
        </p:nvSpPr>
        <p:spPr bwMode="auto">
          <a:xfrm>
            <a:off x="6372225" y="339725"/>
            <a:ext cx="2454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s-ES" altLang="es-AR"/>
              <a:t>Corte esquemático de una presa arco de hormigón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5010" y="1931715"/>
            <a:ext cx="4716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Agua del Toro, Río Diamante, Mendoza Tipo de presa: Arco simétrico, doble curvatura. </a:t>
            </a:r>
          </a:p>
          <a:p>
            <a:endParaRPr lang="es-AR" dirty="0"/>
          </a:p>
          <a:p>
            <a:r>
              <a:rPr lang="es-AR" dirty="0" smtClean="0"/>
              <a:t>Fundación: Roca Altura de presa: 118,50 m Longitud de coronamiento: 325 m </a:t>
            </a:r>
          </a:p>
          <a:p>
            <a:endParaRPr lang="es-AR" dirty="0"/>
          </a:p>
          <a:p>
            <a:r>
              <a:rPr lang="es-AR" dirty="0" smtClean="0"/>
              <a:t>Volumen de la presa: 450.000 m3 Capacidad de embalse: 325 hm3 </a:t>
            </a:r>
          </a:p>
          <a:p>
            <a:r>
              <a:rPr lang="es-AR" dirty="0" smtClean="0"/>
              <a:t>Capacidad de vertedero: 790 m3 /s </a:t>
            </a:r>
          </a:p>
          <a:p>
            <a:endParaRPr lang="es-AR" dirty="0"/>
          </a:p>
          <a:p>
            <a:r>
              <a:rPr lang="es-AR" dirty="0" smtClean="0"/>
              <a:t>Potencia instalada: 150 MW </a:t>
            </a:r>
          </a:p>
          <a:p>
            <a:r>
              <a:rPr lang="es-AR" dirty="0" smtClean="0"/>
              <a:t>Generación media anual: 252 </a:t>
            </a:r>
            <a:r>
              <a:rPr lang="es-AR" dirty="0" err="1" smtClean="0"/>
              <a:t>GWh</a:t>
            </a:r>
            <a:endParaRPr lang="es-A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 dirty="0"/>
              <a:t>PRESAS</a:t>
            </a:r>
            <a:br>
              <a:rPr lang="es-AR" altLang="es-AR" b="1" dirty="0"/>
            </a:br>
            <a:r>
              <a:rPr lang="es-AR" altLang="es-AR" b="1" dirty="0"/>
              <a:t>Clasificación</a:t>
            </a:r>
            <a:endParaRPr lang="es-ES" altLang="es-AR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0000" t="21454" r="23989" b="16531"/>
          <a:stretch/>
        </p:blipFill>
        <p:spPr>
          <a:xfrm>
            <a:off x="5368131" y="1728277"/>
            <a:ext cx="352504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2" name="Rectangle 18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pic>
        <p:nvPicPr>
          <p:cNvPr id="185365" name="Picture 21" descr="Bimont D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700213"/>
            <a:ext cx="2282825" cy="39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67" name="Picture 23" descr="Bimont Da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221163"/>
            <a:ext cx="4010025" cy="23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1331913" y="2052638"/>
            <a:ext cx="4413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Río Infernet, (Francia)</a:t>
            </a:r>
          </a:p>
          <a:p>
            <a:pPr algn="ctr"/>
            <a:r>
              <a:rPr lang="es-ES" altLang="es-AR" u="sng"/>
              <a:t>Función:</a:t>
            </a:r>
            <a:r>
              <a:rPr lang="es-ES" altLang="es-AR"/>
              <a:t> Abastecimiento de agua</a:t>
            </a:r>
          </a:p>
          <a:p>
            <a:pPr algn="ctr"/>
            <a:r>
              <a:rPr lang="es-ES" altLang="es-AR" u="sng"/>
              <a:t>Año de construcción:</a:t>
            </a:r>
            <a:r>
              <a:rPr lang="es-ES" altLang="es-AR"/>
              <a:t> 1946 - 1951</a:t>
            </a:r>
          </a:p>
          <a:p>
            <a:pPr algn="ctr"/>
            <a:r>
              <a:rPr lang="es-ES" altLang="es-AR"/>
              <a:t>   Altura: 87,50 m</a:t>
            </a:r>
          </a:p>
          <a:p>
            <a:pPr algn="ctr"/>
            <a:r>
              <a:rPr lang="es-ES" altLang="es-AR"/>
              <a:t>   Longitud de corona: 180 m</a:t>
            </a:r>
          </a:p>
          <a:p>
            <a:pPr algn="ctr"/>
            <a:r>
              <a:rPr lang="es-ES" altLang="es-AR"/>
              <a:t>   Capacidad del depósito: 25.000.000 m3</a:t>
            </a: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1042988" y="49418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Bimont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2" name="Rectangle 13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pic>
        <p:nvPicPr>
          <p:cNvPr id="143494" name="Picture 134" descr="El Atazar D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44675"/>
            <a:ext cx="315912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95" name="Rectangle 135"/>
          <p:cNvSpPr>
            <a:spLocks noChangeArrowheads="1"/>
          </p:cNvSpPr>
          <p:nvPr/>
        </p:nvSpPr>
        <p:spPr bwMode="auto">
          <a:xfrm>
            <a:off x="3708400" y="155733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El Atazar </a:t>
            </a:r>
          </a:p>
        </p:txBody>
      </p:sp>
      <p:sp>
        <p:nvSpPr>
          <p:cNvPr id="143496" name="Rectangle 136"/>
          <p:cNvSpPr>
            <a:spLocks noChangeArrowheads="1"/>
          </p:cNvSpPr>
          <p:nvPr/>
        </p:nvSpPr>
        <p:spPr bwMode="auto">
          <a:xfrm>
            <a:off x="827088" y="1916113"/>
            <a:ext cx="49974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s-ES" altLang="es-AR"/>
              <a:t>Ro Lozoya, Madrid (España)</a:t>
            </a:r>
          </a:p>
          <a:p>
            <a:pPr algn="just"/>
            <a:r>
              <a:rPr lang="es-ES" altLang="es-AR" u="sng"/>
              <a:t>Función:</a:t>
            </a:r>
            <a:r>
              <a:rPr lang="es-ES" altLang="es-AR"/>
              <a:t> Abastecimiento de agua y regulación, </a:t>
            </a:r>
          </a:p>
          <a:p>
            <a:pPr algn="just"/>
            <a:r>
              <a:rPr lang="es-ES" altLang="es-AR"/>
              <a:t>también ha servido para generación de energía</a:t>
            </a:r>
          </a:p>
          <a:p>
            <a:pPr algn="just"/>
            <a:r>
              <a:rPr lang="es-ES" altLang="es-AR"/>
              <a:t>eléctrica.</a:t>
            </a:r>
          </a:p>
          <a:p>
            <a:pPr algn="just"/>
            <a:r>
              <a:rPr lang="es-ES" altLang="es-AR" u="sng"/>
              <a:t>Año de construcción:</a:t>
            </a:r>
            <a:r>
              <a:rPr lang="es-ES" altLang="es-AR"/>
              <a:t> 1968 - 1972</a:t>
            </a:r>
          </a:p>
          <a:p>
            <a:pPr algn="just"/>
            <a:r>
              <a:rPr lang="es-ES" altLang="es-AR"/>
              <a:t>   Altura: 134 m</a:t>
            </a:r>
          </a:p>
          <a:p>
            <a:pPr algn="just"/>
            <a:r>
              <a:rPr lang="es-ES" altLang="es-AR"/>
              <a:t>   Longitud de corona: 400 m</a:t>
            </a:r>
          </a:p>
        </p:txBody>
      </p:sp>
      <p:pic>
        <p:nvPicPr>
          <p:cNvPr id="143499" name="Picture 139" descr="Picture of Glen Canyon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05263"/>
            <a:ext cx="33337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00" name="Rectangle 140"/>
          <p:cNvSpPr>
            <a:spLocks noChangeArrowheads="1"/>
          </p:cNvSpPr>
          <p:nvPr/>
        </p:nvSpPr>
        <p:spPr bwMode="auto">
          <a:xfrm>
            <a:off x="900113" y="630872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</a:t>
            </a:r>
            <a:r>
              <a:rPr lang="es-ES" altLang="es-AR" b="1"/>
              <a:t>Glen Canyon</a:t>
            </a:r>
            <a:r>
              <a:rPr lang="es-ES" altLang="es-AR"/>
              <a:t> </a:t>
            </a:r>
          </a:p>
        </p:txBody>
      </p:sp>
      <p:sp>
        <p:nvSpPr>
          <p:cNvPr id="143501" name="Rectangle 141"/>
          <p:cNvSpPr>
            <a:spLocks noChangeArrowheads="1"/>
          </p:cNvSpPr>
          <p:nvPr/>
        </p:nvSpPr>
        <p:spPr bwMode="auto">
          <a:xfrm>
            <a:off x="4410075" y="4926013"/>
            <a:ext cx="360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Río Colorado, Arizona (USA)</a:t>
            </a:r>
          </a:p>
          <a:p>
            <a:pPr algn="ctr"/>
            <a:r>
              <a:rPr lang="es-ES" altLang="es-AR" u="sng"/>
              <a:t>Año de construcción:</a:t>
            </a:r>
            <a:r>
              <a:rPr lang="es-ES" altLang="es-AR"/>
              <a:t> 1957 - 1964</a:t>
            </a:r>
          </a:p>
          <a:p>
            <a:pPr algn="ctr"/>
            <a:r>
              <a:rPr lang="es-ES" altLang="es-AR"/>
              <a:t>Estructura de la presa: Concreto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6" name="Rectangle 14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pic>
        <p:nvPicPr>
          <p:cNvPr id="187407" name="Picture 15" descr="Presa%20de%20Contrafuer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149725"/>
            <a:ext cx="20097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611188" y="1557338"/>
            <a:ext cx="511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AR" altLang="es-AR"/>
              <a:t>Presas de Contrafuerte</a:t>
            </a:r>
          </a:p>
        </p:txBody>
      </p: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684213" y="2478088"/>
            <a:ext cx="58324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AR" altLang="es-AR"/>
              <a:t>Las presas de contrafuertes tienen una pared que soporta el agua y una serie de contrafuertes o pilares, de forma triangular, que sujetan la pared y transmiten la carga del agua a la base. Estas presas precisan de un 35 a un 50% del hormigón que necesitaría una de gravedad de tamaño similar. </a:t>
            </a:r>
          </a:p>
        </p:txBody>
      </p:sp>
      <p:pic>
        <p:nvPicPr>
          <p:cNvPr id="187413" name="Picture 21" descr="m_int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508500"/>
            <a:ext cx="29876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414" name="Rectangle 22"/>
          <p:cNvSpPr>
            <a:spLocks noChangeArrowheads="1"/>
          </p:cNvSpPr>
          <p:nvPr/>
        </p:nvSpPr>
        <p:spPr bwMode="auto">
          <a:xfrm>
            <a:off x="755650" y="4221163"/>
            <a:ext cx="27368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ES" altLang="es-AR"/>
              <a:t>Las presas de contrafuerte pueden tomar muchas formas: </a:t>
            </a:r>
          </a:p>
          <a:p>
            <a:r>
              <a:rPr lang="es-ES" altLang="es-AR"/>
              <a:t>la cara puede ser plana o curva. </a:t>
            </a:r>
          </a:p>
        </p:txBody>
      </p:sp>
      <p:pic>
        <p:nvPicPr>
          <p:cNvPr id="187416" name="Picture 24" descr="Centrales hidroeléctric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16668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6" name="Rectangle 10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pic>
        <p:nvPicPr>
          <p:cNvPr id="188428" name="Picture 12" descr="Picture of Pueblo D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89138"/>
            <a:ext cx="3527425" cy="23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2916238" y="1557338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</a:t>
            </a:r>
            <a:r>
              <a:rPr lang="es-ES" altLang="es-AR" b="1"/>
              <a:t>Pueblo</a:t>
            </a:r>
            <a:r>
              <a:rPr lang="es-ES" altLang="es-AR"/>
              <a:t> </a:t>
            </a: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1042988" y="2060575"/>
            <a:ext cx="37528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Río Arkansas, Colorado (USA)</a:t>
            </a:r>
          </a:p>
          <a:p>
            <a:pPr algn="ctr"/>
            <a:r>
              <a:rPr lang="es-ES" altLang="es-AR" u="sng"/>
              <a:t>Año de construcción:</a:t>
            </a:r>
            <a:r>
              <a:rPr lang="es-ES" altLang="es-AR"/>
              <a:t> 1970 - 1975</a:t>
            </a:r>
          </a:p>
          <a:p>
            <a:pPr algn="ctr"/>
            <a:r>
              <a:rPr lang="es-ES" altLang="es-AR"/>
              <a:t>Estructura de la presa: Concreto</a:t>
            </a:r>
          </a:p>
          <a:p>
            <a:pPr algn="ctr"/>
            <a:r>
              <a:rPr lang="es-ES" altLang="es-AR"/>
              <a:t>  Elevación de la cresta: 1501,14 m</a:t>
            </a:r>
          </a:p>
          <a:p>
            <a:pPr algn="ctr"/>
            <a:r>
              <a:rPr lang="es-ES" altLang="es-AR"/>
              <a:t>   Altura estructural: 76,20 m</a:t>
            </a:r>
          </a:p>
          <a:p>
            <a:pPr algn="ctr"/>
            <a:r>
              <a:rPr lang="es-ES" altLang="es-AR"/>
              <a:t>   Altura hidráulica: 58,22 m</a:t>
            </a:r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>
            <a:off x="1258888" y="4868863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Casterllar </a:t>
            </a:r>
          </a:p>
        </p:txBody>
      </p:sp>
      <p:pic>
        <p:nvPicPr>
          <p:cNvPr id="188433" name="Picture 17" descr="The Castellar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706938"/>
            <a:ext cx="26638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1979613" y="53006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España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2" name="Rectangle 1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900113" y="1700213"/>
            <a:ext cx="290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b="1"/>
              <a:t>PRESA DE DESVIACIÓN</a:t>
            </a:r>
            <a:r>
              <a:rPr lang="es-ES" altLang="es-AR"/>
              <a:t> </a:t>
            </a:r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900113" y="2276475"/>
            <a:ext cx="7131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Es una presa o vertedero construido a través de un río para desviar </a:t>
            </a:r>
          </a:p>
          <a:p>
            <a:r>
              <a:rPr lang="es-ES" altLang="es-AR"/>
              <a:t>el agua hacia un canal. Eleva el nivel aguas arriba en el río  pero no </a:t>
            </a:r>
          </a:p>
          <a:p>
            <a:r>
              <a:rPr lang="es-ES" altLang="es-AR"/>
              <a:t>proporciona ningún almacenamiento  volumétrico importante.</a:t>
            </a:r>
          </a:p>
        </p:txBody>
      </p:sp>
      <p:pic>
        <p:nvPicPr>
          <p:cNvPr id="189457" name="Picture 17" descr="leasburgdiverd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429000"/>
            <a:ext cx="3571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458" name="Rectangle 18"/>
          <p:cNvSpPr>
            <a:spLocks noChangeArrowheads="1"/>
          </p:cNvSpPr>
          <p:nvPr/>
        </p:nvSpPr>
        <p:spPr bwMode="auto">
          <a:xfrm>
            <a:off x="1125538" y="3573463"/>
            <a:ext cx="2889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Río Grande</a:t>
            </a:r>
          </a:p>
          <a:p>
            <a:pPr algn="ctr"/>
            <a:r>
              <a:rPr lang="es-ES" altLang="es-AR"/>
              <a:t> New Mexico (USA)</a:t>
            </a:r>
          </a:p>
          <a:p>
            <a:pPr algn="ctr"/>
            <a:r>
              <a:rPr lang="es-ES" altLang="es-AR"/>
              <a:t>Año de construcción: 1919</a:t>
            </a:r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1547813" y="5876925"/>
            <a:ext cx="325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de desviación Leasburg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7938" y="-1390650"/>
            <a:ext cx="565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sz="2200" b="1" i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   </a:t>
            </a:r>
            <a:endParaRPr lang="es-ES" altLang="es-AR" sz="1100"/>
          </a:p>
          <a:p>
            <a:pPr eaLnBrk="0" hangingPunct="0"/>
            <a:endParaRPr lang="es-ES" altLang="es-AR"/>
          </a:p>
        </p:txBody>
      </p:sp>
      <p:sp>
        <p:nvSpPr>
          <p:cNvPr id="190745" name="Rectangle 281"/>
          <p:cNvSpPr>
            <a:spLocks noChangeArrowheads="1"/>
          </p:cNvSpPr>
          <p:nvPr/>
        </p:nvSpPr>
        <p:spPr bwMode="auto">
          <a:xfrm>
            <a:off x="-19050" y="1970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 altLang="es-AR"/>
          </a:p>
        </p:txBody>
      </p:sp>
      <p:pic>
        <p:nvPicPr>
          <p:cNvPr id="190883" name="Picture 419" descr="isletadiverd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89138"/>
            <a:ext cx="35718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884" name="Rectangle 420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sp>
        <p:nvSpPr>
          <p:cNvPr id="190885" name="Rectangle 421"/>
          <p:cNvSpPr>
            <a:spLocks noChangeArrowheads="1"/>
          </p:cNvSpPr>
          <p:nvPr/>
        </p:nvSpPr>
        <p:spPr bwMode="auto">
          <a:xfrm>
            <a:off x="2051050" y="19161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de desviación Isleta </a:t>
            </a:r>
          </a:p>
        </p:txBody>
      </p:sp>
      <p:sp>
        <p:nvSpPr>
          <p:cNvPr id="190886" name="Rectangle 422"/>
          <p:cNvSpPr>
            <a:spLocks noChangeArrowheads="1"/>
          </p:cNvSpPr>
          <p:nvPr/>
        </p:nvSpPr>
        <p:spPr bwMode="auto">
          <a:xfrm>
            <a:off x="1908175" y="2565400"/>
            <a:ext cx="288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Río Grande</a:t>
            </a:r>
          </a:p>
          <a:p>
            <a:pPr algn="ctr"/>
            <a:r>
              <a:rPr lang="es-ES" altLang="es-AR"/>
              <a:t> New Mexico (USA)</a:t>
            </a:r>
          </a:p>
          <a:p>
            <a:pPr algn="ctr"/>
            <a:r>
              <a:rPr lang="es-ES" altLang="es-AR"/>
              <a:t>Año de construcción: 1919</a:t>
            </a:r>
          </a:p>
        </p:txBody>
      </p:sp>
      <p:pic>
        <p:nvPicPr>
          <p:cNvPr id="190888" name="Picture 424" descr="Harper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437063"/>
            <a:ext cx="34766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889" name="Rectangle 425"/>
          <p:cNvSpPr>
            <a:spLocks noChangeArrowheads="1"/>
          </p:cNvSpPr>
          <p:nvPr/>
        </p:nvSpPr>
        <p:spPr bwMode="auto">
          <a:xfrm>
            <a:off x="4356100" y="6308725"/>
            <a:ext cx="306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de desviación Harper </a:t>
            </a:r>
          </a:p>
        </p:txBody>
      </p:sp>
      <p:sp>
        <p:nvSpPr>
          <p:cNvPr id="190890" name="Rectangle 426"/>
          <p:cNvSpPr>
            <a:spLocks noChangeArrowheads="1"/>
          </p:cNvSpPr>
          <p:nvPr/>
        </p:nvSpPr>
        <p:spPr bwMode="auto">
          <a:xfrm>
            <a:off x="4427538" y="5157788"/>
            <a:ext cx="288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Oregon (USA)</a:t>
            </a:r>
          </a:p>
          <a:p>
            <a:pPr algn="ctr"/>
            <a:r>
              <a:rPr lang="es-ES" altLang="es-AR"/>
              <a:t>Año de construcción: 1929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25050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endParaRPr lang="es-ES" altLang="es-AR" b="1"/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684213" y="1557338"/>
            <a:ext cx="77771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AR" dirty="0"/>
              <a:t>Es una estructura que se emplaza en una corriente de agua para embalsarla y/o desviarla para su posterior aprovechamiento o para proteger una zona de sus efectos dañinos , generalmente se ubican en un estrechamiento y aguas abajo de una zona con pendiente </a:t>
            </a:r>
            <a:r>
              <a:rPr lang="es-ES" altLang="es-AR" dirty="0" smtClean="0"/>
              <a:t>pronunciada.</a:t>
            </a:r>
            <a:endParaRPr lang="es-ES" altLang="es-AR" dirty="0"/>
          </a:p>
        </p:txBody>
      </p:sp>
      <p:pic>
        <p:nvPicPr>
          <p:cNvPr id="155664" name="Picture 16" descr="presa-tres-garga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852738"/>
            <a:ext cx="251936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6288088" y="5007759"/>
            <a:ext cx="31924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ES" altLang="es-AR" sz="1400" dirty="0"/>
              <a:t>Presa </a:t>
            </a:r>
            <a:r>
              <a:rPr lang="es-ES" altLang="es-AR" sz="1400" dirty="0" err="1"/>
              <a:t>Hoover</a:t>
            </a:r>
            <a:r>
              <a:rPr lang="es-ES" altLang="es-AR" sz="1400" dirty="0"/>
              <a:t>, rio Colorado (USA). </a:t>
            </a:r>
          </a:p>
          <a:p>
            <a:r>
              <a:rPr lang="es-ES" altLang="es-AR" sz="1400" dirty="0"/>
              <a:t>Período de construcción </a:t>
            </a:r>
          </a:p>
          <a:p>
            <a:r>
              <a:rPr lang="es-ES" altLang="es-AR" sz="1400" dirty="0"/>
              <a:t>1931-1936. Altura: 221,4 m. </a:t>
            </a:r>
          </a:p>
          <a:p>
            <a:r>
              <a:rPr lang="es-ES" altLang="es-AR" sz="1400" dirty="0"/>
              <a:t>Potencia 4 TW por año. </a:t>
            </a:r>
          </a:p>
        </p:txBody>
      </p:sp>
      <p:pic>
        <p:nvPicPr>
          <p:cNvPr id="155669" name="Picture 21" descr="Ver imagen en tamaño complet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175895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70" name="Rectangle 22"/>
          <p:cNvSpPr>
            <a:spLocks noChangeArrowheads="1"/>
          </p:cNvSpPr>
          <p:nvPr/>
        </p:nvSpPr>
        <p:spPr bwMode="auto">
          <a:xfrm>
            <a:off x="0" y="5300663"/>
            <a:ext cx="2638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sz="1400"/>
              <a:t>Presa de Asuán en el río Nilo</a:t>
            </a:r>
          </a:p>
          <a:p>
            <a:r>
              <a:rPr lang="es-ES" altLang="es-AR" sz="1400"/>
              <a:t>(Egipto).  Construcción iniciada</a:t>
            </a:r>
          </a:p>
          <a:p>
            <a:r>
              <a:rPr lang="es-ES" altLang="es-AR" sz="1400"/>
              <a:t>en 1899.</a:t>
            </a:r>
            <a:r>
              <a:rPr lang="es-ES" altLang="es-AR"/>
              <a:t> </a:t>
            </a:r>
          </a:p>
        </p:txBody>
      </p:sp>
      <p:pic>
        <p:nvPicPr>
          <p:cNvPr id="155672" name="Picture 24" descr="itaipu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536950"/>
            <a:ext cx="280828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73" name="Rectangle 25"/>
          <p:cNvSpPr>
            <a:spLocks noChangeArrowheads="1"/>
          </p:cNvSpPr>
          <p:nvPr/>
        </p:nvSpPr>
        <p:spPr bwMode="auto">
          <a:xfrm>
            <a:off x="2268538" y="6021388"/>
            <a:ext cx="56197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sz="1400"/>
              <a:t>Algunos lo llaman la octava maravilla del mundo,</a:t>
            </a:r>
          </a:p>
          <a:p>
            <a:r>
              <a:rPr lang="es-ES" altLang="es-AR" sz="1400"/>
              <a:t> otros la nueva 'Gran Muralla' china.  Presa en el río Yangtzé, China, </a:t>
            </a:r>
          </a:p>
          <a:p>
            <a:r>
              <a:rPr lang="es-ES" altLang="es-AR" sz="1400"/>
              <a:t>será la planta de generación eléctrica más grande del mundo.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8567737" cy="1143000"/>
          </a:xfrm>
          <a:noFill/>
          <a:ln/>
        </p:spPr>
        <p:txBody>
          <a:bodyPr/>
          <a:lstStyle/>
          <a:p>
            <a:r>
              <a:rPr lang="es-ES" altLang="es-AR" sz="3800" b="1"/>
              <a:t>PRESAS</a:t>
            </a:r>
            <a:r>
              <a:rPr lang="es-ES" altLang="es-AR" sz="3800"/>
              <a:t> </a:t>
            </a:r>
            <a:br>
              <a:rPr lang="es-ES" altLang="es-AR" sz="3800"/>
            </a:br>
            <a:r>
              <a:rPr lang="es-ES" altLang="es-AR" sz="3800"/>
              <a:t>Aplicaciones del agua embalsada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862013" y="1484313"/>
            <a:ext cx="828198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AR" altLang="es-AR" b="1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/>
              <a:t>Para riego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/>
              <a:t>Para </a:t>
            </a:r>
            <a:r>
              <a:rPr lang="es-ES" altLang="es-AR" b="1"/>
              <a:t>Control de crecidas</a:t>
            </a:r>
            <a:endParaRPr lang="es-AR" altLang="es-AR" b="1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/>
              <a:t>Para regularización general del río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/>
              <a:t> Para </a:t>
            </a:r>
            <a:r>
              <a:rPr lang="es-ES" altLang="es-AR" b="1"/>
              <a:t>Generación Eléctrica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/>
              <a:t> Para dotar de agua a canales de navegación ó hacer navegables algunos tramos del río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/>
              <a:t> Para defensa contra grandes crecidas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AR" b="1"/>
              <a:t>Para Turismo, Esparcimiento y Recreación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altLang="es-AR" b="1"/>
              <a:t>Para Piscicultura</a:t>
            </a:r>
            <a:endParaRPr lang="es-ES" altLang="es-AR"/>
          </a:p>
        </p:txBody>
      </p:sp>
      <p:pic>
        <p:nvPicPr>
          <p:cNvPr id="148502" name="Picture 22" descr="villa_carlos_paz_cordob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97425"/>
            <a:ext cx="1958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3635375" y="6165850"/>
            <a:ext cx="203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sz="1200"/>
              <a:t>Lago San Roque , Córdoba</a:t>
            </a:r>
          </a:p>
        </p:txBody>
      </p:sp>
      <p:pic>
        <p:nvPicPr>
          <p:cNvPr id="148505" name="Picture 25" descr="murallon-dique-la-vin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652963"/>
            <a:ext cx="16383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507" name="Picture 27" descr="pileton-250x300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789363"/>
            <a:ext cx="1362075" cy="16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7164388" y="5516563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sz="1200"/>
              <a:t>Termas de Río Hondo</a:t>
            </a:r>
            <a:r>
              <a:rPr lang="es-ES" altLang="es-AR"/>
              <a:t> </a:t>
            </a:r>
          </a:p>
        </p:txBody>
      </p: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611188" y="6021388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sz="1200"/>
              <a:t>Dique La Viña, Córdoba</a:t>
            </a:r>
            <a:r>
              <a:rPr lang="es-ES" altLang="es-A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611188" y="1778000"/>
            <a:ext cx="81375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haya posibilidad de llenar el embalse con los aportes de la cuenca, </a:t>
            </a:r>
            <a:r>
              <a:rPr lang="es-AR" altLang="es-AR" b="1" dirty="0" smtClean="0"/>
              <a:t>afluentes</a:t>
            </a:r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el terreno ensanche lo suficiente aguas arriba de la presa, para que el vaso tenga aceptable capacidad </a:t>
            </a:r>
            <a:endParaRPr lang="es-AR" altLang="es-AR" b="1" dirty="0" smtClean="0"/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el vaso sea </a:t>
            </a:r>
            <a:r>
              <a:rPr lang="es-AR" altLang="es-AR" b="1" dirty="0" smtClean="0"/>
              <a:t>impermeable</a:t>
            </a:r>
          </a:p>
          <a:p>
            <a:pPr marL="0" indent="0"/>
            <a:r>
              <a:rPr lang="es-AR" altLang="es-AR" b="1" dirty="0" smtClean="0"/>
              <a:t> </a:t>
            </a:r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exista  un  estrecho o angostura para que la presa sea relativamente corta, y en consecuencia, económica </a:t>
            </a:r>
            <a:endParaRPr lang="es-AR" altLang="es-AR" b="1" dirty="0" smtClean="0"/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no se embalsen terrenos de mucho valor, ni poblados, ni obras públicas (rutas, ferrocarriles, etc.) </a:t>
            </a:r>
            <a:endParaRPr lang="es-AR" altLang="es-AR" b="1" dirty="0" smtClean="0"/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los materiales que necesite la obra se encuentren cerca de la presa y sean de buena calidad </a:t>
            </a:r>
          </a:p>
        </p:txBody>
      </p:sp>
      <p:sp>
        <p:nvSpPr>
          <p:cNvPr id="142376" name="Rectangle 40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sz="3800" b="1" dirty="0"/>
              <a:t>PRESAS</a:t>
            </a:r>
            <a:br>
              <a:rPr lang="es-AR" altLang="es-AR" sz="3800" b="1" dirty="0"/>
            </a:br>
            <a:r>
              <a:rPr lang="es-AR" altLang="es-AR" sz="2800" b="1" dirty="0"/>
              <a:t>Consideraciones para su ubicación</a:t>
            </a:r>
            <a:endParaRPr lang="es-ES" altLang="es-A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 altLang="es-AR"/>
          </a:p>
        </p:txBody>
      </p:sp>
      <p:sp>
        <p:nvSpPr>
          <p:cNvPr id="76006" name="Text Box 230"/>
          <p:cNvSpPr txBox="1">
            <a:spLocks noChangeArrowheads="1"/>
          </p:cNvSpPr>
          <p:nvPr/>
        </p:nvSpPr>
        <p:spPr bwMode="auto">
          <a:xfrm>
            <a:off x="1600200" y="1720850"/>
            <a:ext cx="5132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AR" altLang="es-AR"/>
          </a:p>
        </p:txBody>
      </p:sp>
      <p:sp>
        <p:nvSpPr>
          <p:cNvPr id="76015" name="Rectangle 239"/>
          <p:cNvSpPr>
            <a:spLocks noChangeArrowheads="1"/>
          </p:cNvSpPr>
          <p:nvPr/>
        </p:nvSpPr>
        <p:spPr bwMode="auto">
          <a:xfrm>
            <a:off x="0" y="1557338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/>
            </a:r>
            <a:br>
              <a:rPr lang="es-ES" altLang="es-AR"/>
            </a:br>
            <a:endParaRPr lang="es-ES" altLang="es-AR"/>
          </a:p>
        </p:txBody>
      </p:sp>
      <p:sp>
        <p:nvSpPr>
          <p:cNvPr id="76062" name="Text Box 286"/>
          <p:cNvSpPr txBox="1">
            <a:spLocks noChangeArrowheads="1"/>
          </p:cNvSpPr>
          <p:nvPr/>
        </p:nvSpPr>
        <p:spPr bwMode="auto">
          <a:xfrm>
            <a:off x="611188" y="1844675"/>
            <a:ext cx="81375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haya facilidad de acceso a la obra por caminos existentes, o que la apertura de estos sea fácil y económica </a:t>
            </a:r>
            <a:endParaRPr lang="es-AR" altLang="es-AR" b="1" dirty="0" smtClean="0"/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el aliviadero tenga  buena ubicación en el valle, y no sea una gran obra, y que el desvío de agua no sea muy costoso </a:t>
            </a:r>
            <a:endParaRPr lang="es-AR" altLang="es-AR" b="1" dirty="0" smtClean="0"/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haya facilidad de acampar  y abastecer a los obreros que trabajan  en la obra </a:t>
            </a:r>
            <a:endParaRPr lang="es-AR" altLang="es-AR" b="1" dirty="0" smtClean="0"/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el embalse genere un  empleo remunerador durante uno  o  varios años </a:t>
            </a:r>
            <a:endParaRPr lang="es-AR" altLang="es-AR" b="1" dirty="0" smtClean="0"/>
          </a:p>
          <a:p>
            <a:pPr marL="0" indent="0"/>
            <a:endParaRPr lang="es-AR" altLang="es-A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altLang="es-AR" b="1" dirty="0"/>
              <a:t>Que el caudal sólido de las  aguas  afluentes, al sedimentarse, no disminuya muy rápido la capacidad del embalse</a:t>
            </a:r>
          </a:p>
          <a:p>
            <a:endParaRPr lang="es-ES" altLang="es-AR" dirty="0"/>
          </a:p>
        </p:txBody>
      </p:sp>
      <p:sp>
        <p:nvSpPr>
          <p:cNvPr id="76063" name="Rectangle 287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sz="3800" b="1" dirty="0"/>
              <a:t>PRESAS</a:t>
            </a:r>
            <a:br>
              <a:rPr lang="es-AR" altLang="es-AR" sz="3800" b="1" dirty="0"/>
            </a:br>
            <a:r>
              <a:rPr lang="es-AR" altLang="es-AR" sz="3800" b="1" dirty="0"/>
              <a:t>Consideraciones para su ubicación</a:t>
            </a:r>
            <a:endParaRPr lang="es-ES" altLang="es-AR" sz="3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900113" y="1773238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AR" altLang="es-AR" dirty="0"/>
              <a:t>Presas de Gravedad</a:t>
            </a:r>
            <a:endParaRPr lang="es-ES" altLang="es-AR" dirty="0"/>
          </a:p>
        </p:txBody>
      </p:sp>
      <p:sp>
        <p:nvSpPr>
          <p:cNvPr id="183313" name="Rectangle 17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sz="3800" b="1" dirty="0"/>
              <a:t>PRESAS</a:t>
            </a:r>
            <a:br>
              <a:rPr lang="es-AR" altLang="es-AR" sz="3800" b="1" dirty="0"/>
            </a:br>
            <a:r>
              <a:rPr lang="es-AR" altLang="es-AR" sz="3800" b="1" dirty="0" smtClean="0"/>
              <a:t>Clasificación</a:t>
            </a:r>
            <a:endParaRPr lang="es-ES" altLang="es-AR" sz="3800" b="1" dirty="0"/>
          </a:p>
        </p:txBody>
      </p:sp>
      <p:pic>
        <p:nvPicPr>
          <p:cNvPr id="183314" name="Picture 18" descr="Presa%20de%20garve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700213"/>
            <a:ext cx="22447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755650" y="2276475"/>
            <a:ext cx="48244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AR" altLang="es-AR"/>
              <a:t>Las presas de gravedad son estructuras de hormigón de sección triangular; la base es ancha y se va estrechando hacia la parte superior; la cara que da al embalse es prácticamente vertical.</a:t>
            </a:r>
          </a:p>
          <a:p>
            <a:endParaRPr lang="es-AR" altLang="es-AR"/>
          </a:p>
          <a:p>
            <a:r>
              <a:rPr lang="es-AR" altLang="es-AR"/>
              <a:t>La estabilidad de estas presas radica en su propio peso. Es el tipo de construcción más duradero y el que requiere menor mantenimiento. </a:t>
            </a:r>
            <a:endParaRPr lang="es-ES" altLang="es-AR"/>
          </a:p>
        </p:txBody>
      </p:sp>
      <p:pic>
        <p:nvPicPr>
          <p:cNvPr id="183317" name="Picture 21" descr="represa-dixenc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300663"/>
            <a:ext cx="2030413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9" name="Picture 23" descr="GrandeDixence_01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084763"/>
            <a:ext cx="158432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250825" y="5445125"/>
            <a:ext cx="36417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AR" altLang="es-AR"/>
              <a:t>Presa Grande Dixence, en Suiza, </a:t>
            </a:r>
          </a:p>
          <a:p>
            <a:r>
              <a:rPr lang="es-AR" altLang="es-AR"/>
              <a:t>tiene una altura de 284 m y es una de las más grandes del mundo</a:t>
            </a:r>
            <a:r>
              <a:rPr lang="es-ES" altLang="es-AR"/>
              <a:t>.</a:t>
            </a:r>
          </a:p>
        </p:txBody>
      </p:sp>
      <p:pic>
        <p:nvPicPr>
          <p:cNvPr id="183323" name="Picture 27" descr="Corte esquemático de una presa de gravedad de hormigón">
            <a:hlinkClick r:id="rId8" tooltip="Corte esquemático de una presa de gravedad de hormigón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71" y="15875"/>
            <a:ext cx="1714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5700713" y="404813"/>
            <a:ext cx="3443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s-ES" altLang="es-AR" i="1"/>
              <a:t>Corte esquemático de una presa de gravedad de hormigón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3568" y="260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altLang="es-AR" sz="3600" b="1" dirty="0" smtClean="0"/>
              <a:t>PRESAS</a:t>
            </a:r>
            <a:br>
              <a:rPr lang="es-AR" altLang="es-AR" sz="3600" b="1" dirty="0" smtClean="0"/>
            </a:br>
            <a:r>
              <a:rPr lang="es-AR" altLang="es-AR" sz="3600" b="1" dirty="0" smtClean="0"/>
              <a:t>Clasificación</a:t>
            </a:r>
            <a:endParaRPr lang="es-AR" sz="3600" dirty="0"/>
          </a:p>
        </p:txBody>
      </p:sp>
      <p:sp>
        <p:nvSpPr>
          <p:cNvPr id="5" name="Rectángulo 4"/>
          <p:cNvSpPr/>
          <p:nvPr/>
        </p:nvSpPr>
        <p:spPr>
          <a:xfrm>
            <a:off x="672310" y="1562434"/>
            <a:ext cx="49078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Lago </a:t>
            </a:r>
            <a:r>
              <a:rPr lang="es-AR" dirty="0" smtClean="0"/>
              <a:t>San </a:t>
            </a:r>
            <a:r>
              <a:rPr lang="es-AR" dirty="0" smtClean="0"/>
              <a:t>Roque, </a:t>
            </a:r>
            <a:r>
              <a:rPr lang="es-AR" dirty="0" smtClean="0"/>
              <a:t>Ríos </a:t>
            </a:r>
            <a:r>
              <a:rPr lang="es-AR" dirty="0" err="1" smtClean="0"/>
              <a:t>Cosquín</a:t>
            </a:r>
            <a:r>
              <a:rPr lang="es-AR" dirty="0" smtClean="0"/>
              <a:t>, San Antonio y los arroyos Los Chorrillos y Las Mojarras </a:t>
            </a:r>
            <a:r>
              <a:rPr lang="es-AR" dirty="0" smtClean="0"/>
              <a:t>Córdoba. </a:t>
            </a:r>
          </a:p>
          <a:p>
            <a:endParaRPr lang="es-AR" dirty="0"/>
          </a:p>
          <a:p>
            <a:r>
              <a:rPr lang="es-AR" dirty="0" smtClean="0"/>
              <a:t>Tipo </a:t>
            </a:r>
            <a:r>
              <a:rPr lang="es-AR" dirty="0" smtClean="0"/>
              <a:t>de presa: de gravedad de eje </a:t>
            </a:r>
            <a:r>
              <a:rPr lang="es-AR" dirty="0" smtClean="0"/>
              <a:t>curvo</a:t>
            </a:r>
          </a:p>
          <a:p>
            <a:endParaRPr lang="es-AR" dirty="0" smtClean="0"/>
          </a:p>
          <a:p>
            <a:r>
              <a:rPr lang="es-AR" dirty="0" smtClean="0"/>
              <a:t>Material</a:t>
            </a:r>
            <a:r>
              <a:rPr lang="es-AR" dirty="0" smtClean="0"/>
              <a:t>: Hormigón 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Capacidad </a:t>
            </a:r>
            <a:r>
              <a:rPr lang="es-AR" dirty="0" smtClean="0"/>
              <a:t>de embalse: 201 hm3 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Potencia </a:t>
            </a:r>
            <a:r>
              <a:rPr lang="es-AR" dirty="0" smtClean="0"/>
              <a:t>instalada: 24 MW</a:t>
            </a:r>
            <a:endParaRPr lang="es-AR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716016" y="677456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AR" altLang="es-AR" dirty="0"/>
              <a:t>Presas de Gravedad</a:t>
            </a:r>
            <a:endParaRPr lang="es-ES" alt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48340" t="26374" r="23435" b="46063"/>
          <a:stretch/>
        </p:blipFill>
        <p:spPr>
          <a:xfrm>
            <a:off x="1009834" y="4783740"/>
            <a:ext cx="3672409" cy="2016224"/>
          </a:xfrm>
          <a:prstGeom prst="rect">
            <a:avLst/>
          </a:prstGeom>
        </p:spPr>
      </p:pic>
      <p:sp>
        <p:nvSpPr>
          <p:cNvPr id="2" name="AutoShape 2" descr="Resultado de imagen para dique lago san ro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ique San Roque en Villa Carlos Paz - Dique San Roque Villa Carlos Pa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0" name="Picture 6" descr="https://www.radiorafaela.com.ar/wp-content/uploads/2019/09/dique-san-roque-villa-carlos-paz-4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7827"/>
            <a:ext cx="3128342" cy="234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793499" y="4517089"/>
            <a:ext cx="3347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Los vertederos o aliviaderos </a:t>
            </a:r>
            <a:r>
              <a:rPr lang="es-AR" dirty="0" smtClean="0"/>
              <a:t>de </a:t>
            </a:r>
            <a:r>
              <a:rPr lang="es-AR" dirty="0"/>
              <a:t>una </a:t>
            </a:r>
            <a:r>
              <a:rPr lang="es-AR" dirty="0" smtClean="0"/>
              <a:t>presa están </a:t>
            </a:r>
            <a:r>
              <a:rPr lang="es-AR" dirty="0"/>
              <a:t>destinados a propiciar el pase, libre o controlado del agua de los </a:t>
            </a:r>
            <a:r>
              <a:rPr lang="es-AR" dirty="0" smtClean="0"/>
              <a:t>escurrimientos </a:t>
            </a:r>
            <a:r>
              <a:rPr lang="es-AR" dirty="0"/>
              <a:t>superficiales.</a:t>
            </a:r>
          </a:p>
        </p:txBody>
      </p:sp>
    </p:spTree>
    <p:extLst>
      <p:ext uri="{BB962C8B-B14F-4D97-AF65-F5344CB8AC3E}">
        <p14:creationId xmlns:p14="http://schemas.microsoft.com/office/powerpoint/2010/main" val="7737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pic>
        <p:nvPicPr>
          <p:cNvPr id="198661" name="Picture 5" descr="Ver imagen en tamaño complet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76475"/>
            <a:ext cx="2165350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611188" y="1773238"/>
            <a:ext cx="5962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AR" altLang="es-AR"/>
              <a:t>La estabilidad de estas presas radica en su propio peso. </a:t>
            </a:r>
          </a:p>
          <a:p>
            <a:r>
              <a:rPr lang="es-AR" altLang="es-AR"/>
              <a:t>Es el tipo de construcción más duradero y</a:t>
            </a:r>
          </a:p>
          <a:p>
            <a:r>
              <a:rPr lang="es-AR" altLang="es-AR"/>
              <a:t> el que requiere menor mantenimiento.</a:t>
            </a:r>
            <a:endParaRPr lang="es-ES" altLang="es-AR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950913" y="3829050"/>
            <a:ext cx="786923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s-ES" altLang="es-AR"/>
              <a:t>Generalmente la base de una presa de gravedad hecha de concreto </a:t>
            </a:r>
          </a:p>
          <a:p>
            <a:pPr algn="just"/>
            <a:r>
              <a:rPr lang="es-ES" altLang="es-AR"/>
              <a:t>es aproximadamente igual a 0.7 veces su altura: </a:t>
            </a:r>
          </a:p>
          <a:p>
            <a:pPr algn="just"/>
            <a:r>
              <a:rPr lang="es-ES" altLang="es-AR"/>
              <a:t>                                                       </a:t>
            </a:r>
          </a:p>
          <a:p>
            <a:pPr algn="just"/>
            <a:r>
              <a:rPr lang="es-ES" altLang="es-AR"/>
              <a:t>                                                                 b = 0,7 * h</a:t>
            </a:r>
          </a:p>
          <a:p>
            <a:pPr algn="just"/>
            <a:endParaRPr lang="es-AR" altLang="es-AR"/>
          </a:p>
          <a:p>
            <a:pPr algn="just"/>
            <a:r>
              <a:rPr lang="en-US" altLang="es-AR"/>
              <a:t>La forma de una presa de gravedad se asemeja a un triángulo. </a:t>
            </a:r>
          </a:p>
          <a:p>
            <a:pPr algn="just"/>
            <a:r>
              <a:rPr lang="en-US" altLang="es-AR"/>
              <a:t>Esto se debe a la distribución triangular de la presión de agua. En la superficie del embalse el agua no está ejerciendo presión </a:t>
            </a:r>
          </a:p>
          <a:p>
            <a:pPr algn="just"/>
            <a:r>
              <a:rPr lang="en-US" altLang="es-AR"/>
              <a:t>sobre la presa pero en el fondo, está actuando la máxima presión.</a:t>
            </a:r>
            <a:r>
              <a:rPr lang="es-ES" altLang="es-A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Rectangle 20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  <a:noFill/>
          <a:ln/>
        </p:spPr>
        <p:txBody>
          <a:bodyPr/>
          <a:lstStyle/>
          <a:p>
            <a:r>
              <a:rPr lang="es-AR" altLang="es-AR" b="1"/>
              <a:t>PRESAS</a:t>
            </a:r>
            <a:br>
              <a:rPr lang="es-AR" altLang="es-AR" b="1"/>
            </a:br>
            <a:r>
              <a:rPr lang="es-AR" altLang="es-AR" b="1"/>
              <a:t>Clasificación</a:t>
            </a:r>
            <a:endParaRPr lang="es-ES" altLang="es-AR" b="1"/>
          </a:p>
        </p:txBody>
      </p:sp>
      <p:pic>
        <p:nvPicPr>
          <p:cNvPr id="156699" name="Picture 27" descr="m_int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73238"/>
            <a:ext cx="3333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700" name="Rectangle 28"/>
          <p:cNvSpPr>
            <a:spLocks noChangeArrowheads="1"/>
          </p:cNvSpPr>
          <p:nvPr/>
        </p:nvSpPr>
        <p:spPr bwMode="auto">
          <a:xfrm>
            <a:off x="2916238" y="1844675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 b="1"/>
              <a:t>Presa Altus</a:t>
            </a:r>
            <a:r>
              <a:rPr lang="es-ES" altLang="es-AR"/>
              <a:t> </a:t>
            </a:r>
          </a:p>
        </p:txBody>
      </p:sp>
      <p:sp>
        <p:nvSpPr>
          <p:cNvPr id="156702" name="Rectangle 30"/>
          <p:cNvSpPr>
            <a:spLocks noChangeArrowheads="1"/>
          </p:cNvSpPr>
          <p:nvPr/>
        </p:nvSpPr>
        <p:spPr bwMode="auto">
          <a:xfrm>
            <a:off x="1042988" y="2420938"/>
            <a:ext cx="36639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Río Red, North Fork</a:t>
            </a:r>
          </a:p>
          <a:p>
            <a:pPr algn="ctr"/>
            <a:r>
              <a:rPr lang="es-ES" altLang="es-AR"/>
              <a:t>Oklahoma (USA)</a:t>
            </a:r>
          </a:p>
          <a:p>
            <a:pPr algn="ctr"/>
            <a:r>
              <a:rPr lang="es-ES" altLang="es-AR" u="sng"/>
              <a:t>Año de construcción:</a:t>
            </a:r>
            <a:r>
              <a:rPr lang="es-ES" altLang="es-AR"/>
              <a:t> 1941 - 1945</a:t>
            </a:r>
          </a:p>
          <a:p>
            <a:pPr algn="ctr"/>
            <a:r>
              <a:rPr lang="es-ES" altLang="es-AR" u="sng"/>
              <a:t>Materiales:</a:t>
            </a:r>
            <a:endParaRPr lang="es-ES" altLang="es-AR"/>
          </a:p>
          <a:p>
            <a:pPr algn="ctr"/>
            <a:r>
              <a:rPr lang="es-ES" altLang="es-AR"/>
              <a:t>   Estructura de la presa: Concreto</a:t>
            </a:r>
          </a:p>
        </p:txBody>
      </p:sp>
      <p:pic>
        <p:nvPicPr>
          <p:cNvPr id="156704" name="Picture 32" descr="Picture of American Falls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437063"/>
            <a:ext cx="3333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705" name="Rectangle 33"/>
          <p:cNvSpPr>
            <a:spLocks noChangeArrowheads="1"/>
          </p:cNvSpPr>
          <p:nvPr/>
        </p:nvSpPr>
        <p:spPr bwMode="auto">
          <a:xfrm>
            <a:off x="971550" y="4868863"/>
            <a:ext cx="36639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ES" altLang="es-AR"/>
              <a:t>Río Snake, Idaho (USA)</a:t>
            </a:r>
          </a:p>
          <a:p>
            <a:pPr algn="ctr"/>
            <a:r>
              <a:rPr lang="es-ES" altLang="es-AR" u="sng"/>
              <a:t>Año de construcción:</a:t>
            </a:r>
            <a:r>
              <a:rPr lang="es-ES" altLang="es-AR"/>
              <a:t> 1925 - 1927</a:t>
            </a:r>
          </a:p>
          <a:p>
            <a:pPr algn="ctr"/>
            <a:r>
              <a:rPr lang="es-ES" altLang="es-AR" u="sng"/>
              <a:t>Materiales:</a:t>
            </a:r>
            <a:endParaRPr lang="es-ES" altLang="es-AR"/>
          </a:p>
          <a:p>
            <a:pPr algn="ctr"/>
            <a:r>
              <a:rPr lang="es-ES" altLang="es-AR"/>
              <a:t>   Estructura de la presa: Concreto</a:t>
            </a:r>
          </a:p>
          <a:p>
            <a:pPr algn="ctr"/>
            <a:r>
              <a:rPr lang="es-AR" altLang="es-AR"/>
              <a:t>Fue reemplazada en 1976</a:t>
            </a:r>
            <a:endParaRPr lang="es-ES" altLang="es-AR"/>
          </a:p>
        </p:txBody>
      </p:sp>
      <p:sp>
        <p:nvSpPr>
          <p:cNvPr id="156706" name="Rectangle 34"/>
          <p:cNvSpPr>
            <a:spLocks noChangeArrowheads="1"/>
          </p:cNvSpPr>
          <p:nvPr/>
        </p:nvSpPr>
        <p:spPr bwMode="auto">
          <a:xfrm>
            <a:off x="2339975" y="4365625"/>
            <a:ext cx="253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altLang="es-AR"/>
              <a:t>Presa </a:t>
            </a:r>
            <a:r>
              <a:rPr lang="es-ES" altLang="es-AR" b="1"/>
              <a:t>American Falls</a:t>
            </a:r>
            <a:r>
              <a:rPr lang="es-ES" altLang="es-A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as">
  <a:themeElements>
    <a:clrScheme name="Capa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apa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apa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a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a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a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a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a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a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a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a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a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0</TotalTime>
  <Words>1180</Words>
  <Application>Microsoft Office PowerPoint</Application>
  <PresentationFormat>Presentación en pantalla (4:3)</PresentationFormat>
  <Paragraphs>196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Verdana</vt:lpstr>
      <vt:lpstr>Wingdings</vt:lpstr>
      <vt:lpstr>Capas</vt:lpstr>
      <vt:lpstr>HIDRAULICA AGRICOLA Y SANEAMIENTO</vt:lpstr>
      <vt:lpstr>PRESAS</vt:lpstr>
      <vt:lpstr>PRESAS  Aplicaciones del agua embalsada</vt:lpstr>
      <vt:lpstr>PRESAS Consideraciones para su ubicación</vt:lpstr>
      <vt:lpstr>PRESAS Consideraciones para su ubicación</vt:lpstr>
      <vt:lpstr>PRESAS Clasificación</vt:lpstr>
      <vt:lpstr>Presentación de PowerPoint</vt:lpstr>
      <vt:lpstr>PRESAS Clasificación</vt:lpstr>
      <vt:lpstr>PRESAS Clasificación</vt:lpstr>
      <vt:lpstr>PRESAS Clasificación</vt:lpstr>
      <vt:lpstr>PRESAS Clasificación</vt:lpstr>
      <vt:lpstr>PRESAS Clasificación</vt:lpstr>
      <vt:lpstr>PRESAS Clasificación</vt:lpstr>
      <vt:lpstr>PRESAS Clasificación</vt:lpstr>
      <vt:lpstr>PRESAS Clasificación</vt:lpstr>
      <vt:lpstr>PRESAS Clasificación</vt:lpstr>
      <vt:lpstr>PRESAS Clasificación</vt:lpstr>
      <vt:lpstr>PRESAS Clasificación</vt:lpstr>
    </vt:vector>
  </TitlesOfParts>
  <Company>The Site Computación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Ionosfera y medio Sol -Tierra</dc:title>
  <dc:creator>Usuario de WXP</dc:creator>
  <cp:lastModifiedBy>Monica</cp:lastModifiedBy>
  <cp:revision>411</cp:revision>
  <dcterms:created xsi:type="dcterms:W3CDTF">2004-10-05T17:33:52Z</dcterms:created>
  <dcterms:modified xsi:type="dcterms:W3CDTF">2020-06-11T13:10:17Z</dcterms:modified>
</cp:coreProperties>
</file>