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302" r:id="rId3"/>
    <p:sldId id="301" r:id="rId4"/>
    <p:sldId id="295" r:id="rId5"/>
    <p:sldId id="277" r:id="rId6"/>
    <p:sldId id="311" r:id="rId7"/>
    <p:sldId id="303" r:id="rId8"/>
    <p:sldId id="312" r:id="rId9"/>
    <p:sldId id="296" r:id="rId10"/>
    <p:sldId id="313" r:id="rId11"/>
    <p:sldId id="314" r:id="rId12"/>
    <p:sldId id="315" r:id="rId13"/>
    <p:sldId id="316" r:id="rId14"/>
    <p:sldId id="278" r:id="rId15"/>
    <p:sldId id="284" r:id="rId16"/>
    <p:sldId id="286" r:id="rId17"/>
    <p:sldId id="320" r:id="rId18"/>
    <p:sldId id="321" r:id="rId19"/>
    <p:sldId id="322" r:id="rId20"/>
    <p:sldId id="323" r:id="rId21"/>
    <p:sldId id="324" r:id="rId22"/>
    <p:sldId id="317" r:id="rId23"/>
    <p:sldId id="318" r:id="rId24"/>
    <p:sldId id="319" r:id="rId25"/>
  </p:sldIdLst>
  <p:sldSz cx="9144000" cy="6858000" type="screen4x3"/>
  <p:notesSz cx="6669088" cy="9926638"/>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6699"/>
    <a:srgbClr val="0033CC"/>
    <a:srgbClr val="FF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667" autoAdjust="0"/>
  </p:normalViewPr>
  <p:slideViewPr>
    <p:cSldViewPr>
      <p:cViewPr varScale="1">
        <p:scale>
          <a:sx n="67" d="100"/>
          <a:sy n="67" d="100"/>
        </p:scale>
        <p:origin x="1878" y="6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248" y="87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s-ES"/>
          </a:p>
        </p:txBody>
      </p:sp>
      <p:sp>
        <p:nvSpPr>
          <p:cNvPr id="94211"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s-ES"/>
          </a:p>
        </p:txBody>
      </p:sp>
      <p:sp>
        <p:nvSpPr>
          <p:cNvPr id="94212"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s-ES"/>
          </a:p>
        </p:txBody>
      </p:sp>
      <p:sp>
        <p:nvSpPr>
          <p:cNvPr id="94213"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0ADD018-7462-4518-86F1-67E10D0E046F}" type="slidenum">
              <a:rPr lang="es-ES" altLang="es-ES"/>
              <a:pPr/>
              <a:t>‹Nº›</a:t>
            </a:fld>
            <a:endParaRPr lang="es-ES" altLang="es-ES"/>
          </a:p>
        </p:txBody>
      </p:sp>
    </p:spTree>
    <p:extLst>
      <p:ext uri="{BB962C8B-B14F-4D97-AF65-F5344CB8AC3E}">
        <p14:creationId xmlns:p14="http://schemas.microsoft.com/office/powerpoint/2010/main" val="977321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s-ES"/>
          </a:p>
        </p:txBody>
      </p:sp>
      <p:sp>
        <p:nvSpPr>
          <p:cNvPr id="37891"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s-ES"/>
          </a:p>
        </p:txBody>
      </p:sp>
      <p:sp>
        <p:nvSpPr>
          <p:cNvPr id="37892"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666750" y="4714875"/>
            <a:ext cx="53355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37894"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s-ES"/>
          </a:p>
        </p:txBody>
      </p:sp>
      <p:sp>
        <p:nvSpPr>
          <p:cNvPr id="37895"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CEB41C-6FAA-4A83-A2DF-5DE03677769A}" type="slidenum">
              <a:rPr lang="es-ES" altLang="es-ES"/>
              <a:pPr/>
              <a:t>‹Nº›</a:t>
            </a:fld>
            <a:endParaRPr lang="es-ES" altLang="es-ES"/>
          </a:p>
        </p:txBody>
      </p:sp>
    </p:spTree>
    <p:extLst>
      <p:ext uri="{BB962C8B-B14F-4D97-AF65-F5344CB8AC3E}">
        <p14:creationId xmlns:p14="http://schemas.microsoft.com/office/powerpoint/2010/main" val="7167392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8B55E8-6AE2-44C3-9157-97F39CC2F2C6}" type="slidenum">
              <a:rPr lang="es-ES" altLang="es-ES"/>
              <a:pPr/>
              <a:t>1</a:t>
            </a:fld>
            <a:endParaRPr lang="es-ES" altLang="es-E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267548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2A75D-6BE6-48A3-B65B-2EE535C5F852}" type="slidenum">
              <a:rPr lang="es-ES" altLang="es-ES"/>
              <a:pPr/>
              <a:t>10</a:t>
            </a:fld>
            <a:endParaRPr lang="es-ES" altLang="es-E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79070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8BD85-47EB-43E5-8C71-97F579604959}" type="slidenum">
              <a:rPr lang="es-ES" altLang="es-ES"/>
              <a:pPr/>
              <a:t>11</a:t>
            </a:fld>
            <a:endParaRPr lang="es-ES" altLang="es-E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4287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51266-AA48-4092-ADD7-83C461871A94}" type="slidenum">
              <a:rPr lang="es-ES" altLang="es-ES"/>
              <a:pPr/>
              <a:t>12</a:t>
            </a:fld>
            <a:endParaRPr lang="es-ES" altLang="es-E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10291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7218E-5DC2-4DA5-8DFA-B90A9718B97D}" type="slidenum">
              <a:rPr lang="es-ES" altLang="es-ES"/>
              <a:pPr/>
              <a:t>13</a:t>
            </a:fld>
            <a:endParaRPr lang="es-ES" altLang="es-E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482871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B8A33E-9544-4CFF-8E2F-BD73C13A275B}" type="slidenum">
              <a:rPr lang="es-ES" altLang="es-ES"/>
              <a:pPr/>
              <a:t>14</a:t>
            </a:fld>
            <a:endParaRPr lang="es-ES" altLang="es-E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9773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448BB-1EF2-41F2-B54B-DA539538305A}" type="slidenum">
              <a:rPr lang="es-ES" altLang="es-ES"/>
              <a:pPr/>
              <a:t>15</a:t>
            </a:fld>
            <a:endParaRPr lang="es-ES" altLang="es-E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38922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57F5B-1075-472B-BFA7-EC011760C848}" type="slidenum">
              <a:rPr lang="es-ES" altLang="es-ES"/>
              <a:pPr/>
              <a:t>16</a:t>
            </a:fld>
            <a:endParaRPr lang="es-ES" altLang="es-E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56436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9C824-B145-4E57-9573-6C76FC240916}" type="slidenum">
              <a:rPr lang="es-ES" altLang="es-ES"/>
              <a:pPr/>
              <a:t>2</a:t>
            </a:fld>
            <a:endParaRPr lang="es-ES" altLang="es-E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76031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F434-36BA-4264-AC34-3F40BE2DD7A5}" type="slidenum">
              <a:rPr lang="es-ES" altLang="es-ES"/>
              <a:pPr/>
              <a:t>3</a:t>
            </a:fld>
            <a:endParaRPr lang="es-ES" altLang="es-E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1464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E1CD7-A680-4630-BF9B-7835F8A87289}" type="slidenum">
              <a:rPr lang="es-ES" altLang="es-ES"/>
              <a:pPr/>
              <a:t>4</a:t>
            </a:fld>
            <a:endParaRPr lang="es-ES" altLang="es-E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519761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34465-5ED6-410D-8EC2-7423DA396A03}" type="slidenum">
              <a:rPr lang="es-ES" altLang="es-ES"/>
              <a:pPr/>
              <a:t>5</a:t>
            </a:fld>
            <a:endParaRPr lang="es-ES" altLang="es-E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63397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1FEAC-C15C-4898-AC5F-D94F0FB04254}" type="slidenum">
              <a:rPr lang="es-ES" altLang="es-ES"/>
              <a:pPr/>
              <a:t>6</a:t>
            </a:fld>
            <a:endParaRPr lang="es-ES" altLang="es-E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07722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2A355-82B7-4A78-B727-8700CAE49810}" type="slidenum">
              <a:rPr lang="es-ES" altLang="es-ES"/>
              <a:pPr/>
              <a:t>7</a:t>
            </a:fld>
            <a:endParaRPr lang="es-ES" altLang="es-E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62437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B7E74-9660-491B-AABC-1AF518CF2789}" type="slidenum">
              <a:rPr lang="es-ES" altLang="es-ES"/>
              <a:pPr/>
              <a:t>8</a:t>
            </a:fld>
            <a:endParaRPr lang="es-ES" altLang="es-E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44691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1F8A8-C344-4AC8-AD17-F455A571FE41}" type="slidenum">
              <a:rPr lang="es-ES" altLang="es-ES"/>
              <a:pPr/>
              <a:t>9</a:t>
            </a:fld>
            <a:endParaRPr lang="es-ES" altLang="es-E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14574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763000" cy="5943600"/>
            <a:chOff x="0" y="0"/>
            <a:chExt cx="5520" cy="3744"/>
          </a:xfrm>
        </p:grpSpPr>
        <p:sp>
          <p:nvSpPr>
            <p:cNvPr id="819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grpSp>
          <p:nvGrpSpPr>
            <p:cNvPr id="8196" name="Group 4"/>
            <p:cNvGrpSpPr>
              <a:grpSpLocks/>
            </p:cNvGrpSpPr>
            <p:nvPr userDrawn="1"/>
          </p:nvGrpSpPr>
          <p:grpSpPr bwMode="auto">
            <a:xfrm>
              <a:off x="0" y="2208"/>
              <a:ext cx="5520" cy="1536"/>
              <a:chOff x="0" y="2208"/>
              <a:chExt cx="5520" cy="1536"/>
            </a:xfrm>
          </p:grpSpPr>
          <p:sp>
            <p:nvSpPr>
              <p:cNvPr id="8197"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sp>
            <p:nvSpPr>
              <p:cNvPr id="8198"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sp>
            <p:nvSpPr>
              <p:cNvPr id="8199"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grpSp>
          <p:nvGrpSpPr>
            <p:cNvPr id="8200" name="Group 8"/>
            <p:cNvGrpSpPr>
              <a:grpSpLocks/>
            </p:cNvGrpSpPr>
            <p:nvPr userDrawn="1"/>
          </p:nvGrpSpPr>
          <p:grpSpPr bwMode="auto">
            <a:xfrm>
              <a:off x="400" y="336"/>
              <a:ext cx="5088" cy="192"/>
              <a:chOff x="400" y="336"/>
              <a:chExt cx="5088" cy="192"/>
            </a:xfrm>
          </p:grpSpPr>
          <p:sp>
            <p:nvSpPr>
              <p:cNvPr id="8201"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sp>
            <p:nvSpPr>
              <p:cNvPr id="8202"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grpSp>
      <p:sp>
        <p:nvSpPr>
          <p:cNvPr id="8203" name="Rectangle 11"/>
          <p:cNvSpPr>
            <a:spLocks noGrp="1" noChangeArrowheads="1"/>
          </p:cNvSpPr>
          <p:nvPr>
            <p:ph type="ctrTitle"/>
          </p:nvPr>
        </p:nvSpPr>
        <p:spPr>
          <a:xfrm>
            <a:off x="2057400" y="1143000"/>
            <a:ext cx="6629400" cy="2209800"/>
          </a:xfrm>
        </p:spPr>
        <p:txBody>
          <a:bodyPr/>
          <a:lstStyle>
            <a:lvl1pPr>
              <a:defRPr sz="4800"/>
            </a:lvl1pPr>
          </a:lstStyle>
          <a:p>
            <a:pPr lvl="0"/>
            <a:r>
              <a:rPr lang="es-ES" altLang="es-ES" noProof="0" smtClean="0"/>
              <a:t>Haga clic para cambiar el estilo de título	</a:t>
            </a:r>
          </a:p>
        </p:txBody>
      </p:sp>
      <p:sp>
        <p:nvSpPr>
          <p:cNvPr id="8204"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anose="05000000000000000000" pitchFamily="2" charset="2"/>
              <a:buNone/>
              <a:defRPr/>
            </a:lvl1pPr>
          </a:lstStyle>
          <a:p>
            <a:pPr lvl="0"/>
            <a:r>
              <a:rPr lang="es-ES" altLang="es-ES" noProof="0" smtClean="0"/>
              <a:t>Haga clic para modificar el estilo de subtítulo del patrón</a:t>
            </a:r>
          </a:p>
        </p:txBody>
      </p:sp>
      <p:sp>
        <p:nvSpPr>
          <p:cNvPr id="8205" name="Rectangle 13"/>
          <p:cNvSpPr>
            <a:spLocks noGrp="1" noChangeArrowheads="1"/>
          </p:cNvSpPr>
          <p:nvPr>
            <p:ph type="dt" sz="half" idx="2"/>
          </p:nvPr>
        </p:nvSpPr>
        <p:spPr>
          <a:xfrm>
            <a:off x="912813" y="6251575"/>
            <a:ext cx="1905000" cy="457200"/>
          </a:xfrm>
        </p:spPr>
        <p:txBody>
          <a:bodyPr/>
          <a:lstStyle>
            <a:lvl1pPr>
              <a:defRPr/>
            </a:lvl1pPr>
          </a:lstStyle>
          <a:p>
            <a:endParaRPr lang="es-ES" altLang="es-ES"/>
          </a:p>
        </p:txBody>
      </p:sp>
      <p:sp>
        <p:nvSpPr>
          <p:cNvPr id="8206" name="Rectangle 14"/>
          <p:cNvSpPr>
            <a:spLocks noGrp="1" noChangeArrowheads="1"/>
          </p:cNvSpPr>
          <p:nvPr>
            <p:ph type="ftr" sz="quarter" idx="3"/>
          </p:nvPr>
        </p:nvSpPr>
        <p:spPr>
          <a:xfrm>
            <a:off x="3354388" y="6248400"/>
            <a:ext cx="2895600" cy="457200"/>
          </a:xfrm>
        </p:spPr>
        <p:txBody>
          <a:bodyPr/>
          <a:lstStyle>
            <a:lvl1pPr>
              <a:defRPr/>
            </a:lvl1pPr>
          </a:lstStyle>
          <a:p>
            <a:endParaRPr lang="es-ES" altLang="es-ES"/>
          </a:p>
        </p:txBody>
      </p:sp>
      <p:sp>
        <p:nvSpPr>
          <p:cNvPr id="8207" name="Rectangle 15"/>
          <p:cNvSpPr>
            <a:spLocks noGrp="1" noChangeArrowheads="1"/>
          </p:cNvSpPr>
          <p:nvPr>
            <p:ph type="sldNum" sz="quarter" idx="4"/>
          </p:nvPr>
        </p:nvSpPr>
        <p:spPr/>
        <p:txBody>
          <a:bodyPr/>
          <a:lstStyle>
            <a:lvl1pPr>
              <a:defRPr/>
            </a:lvl1pPr>
          </a:lstStyle>
          <a:p>
            <a:fld id="{BC1319D1-5A5D-4546-960C-113DD536982A}" type="slidenum">
              <a:rPr lang="es-ES" altLang="es-ES"/>
              <a:pPr/>
              <a:t>‹Nº›</a:t>
            </a:fld>
            <a:endParaRPr lang="es-ES" alt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s-ES" altLang="es-ES"/>
          </a:p>
        </p:txBody>
      </p:sp>
      <p:sp>
        <p:nvSpPr>
          <p:cNvPr id="5" name="Marcador de pie de página 4"/>
          <p:cNvSpPr>
            <a:spLocks noGrp="1"/>
          </p:cNvSpPr>
          <p:nvPr>
            <p:ph type="ftr" sz="quarter" idx="11"/>
          </p:nvPr>
        </p:nvSpPr>
        <p:spPr/>
        <p:txBody>
          <a:bodyPr/>
          <a:lstStyle>
            <a:lvl1pPr>
              <a:defRPr/>
            </a:lvl1pPr>
          </a:lstStyle>
          <a:p>
            <a:endParaRPr lang="es-ES" altLang="es-ES"/>
          </a:p>
        </p:txBody>
      </p:sp>
      <p:sp>
        <p:nvSpPr>
          <p:cNvPr id="6" name="Marcador de número de diapositiva 5"/>
          <p:cNvSpPr>
            <a:spLocks noGrp="1"/>
          </p:cNvSpPr>
          <p:nvPr>
            <p:ph type="sldNum" sz="quarter" idx="12"/>
          </p:nvPr>
        </p:nvSpPr>
        <p:spPr/>
        <p:txBody>
          <a:bodyPr/>
          <a:lstStyle>
            <a:lvl1pPr>
              <a:defRPr/>
            </a:lvl1pPr>
          </a:lstStyle>
          <a:p>
            <a:fld id="{2D1E6E86-E116-4A67-BF79-A679782B6178}" type="slidenum">
              <a:rPr lang="es-ES" altLang="es-ES"/>
              <a:pPr/>
              <a:t>‹Nº›</a:t>
            </a:fld>
            <a:endParaRPr lang="es-ES" altLang="es-ES"/>
          </a:p>
        </p:txBody>
      </p:sp>
    </p:spTree>
    <p:extLst>
      <p:ext uri="{BB962C8B-B14F-4D97-AF65-F5344CB8AC3E}">
        <p14:creationId xmlns:p14="http://schemas.microsoft.com/office/powerpoint/2010/main" val="87443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43700" y="277813"/>
            <a:ext cx="1943100" cy="5853112"/>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914400" y="277813"/>
            <a:ext cx="56769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s-ES" altLang="es-ES"/>
          </a:p>
        </p:txBody>
      </p:sp>
      <p:sp>
        <p:nvSpPr>
          <p:cNvPr id="5" name="Marcador de pie de página 4"/>
          <p:cNvSpPr>
            <a:spLocks noGrp="1"/>
          </p:cNvSpPr>
          <p:nvPr>
            <p:ph type="ftr" sz="quarter" idx="11"/>
          </p:nvPr>
        </p:nvSpPr>
        <p:spPr/>
        <p:txBody>
          <a:bodyPr/>
          <a:lstStyle>
            <a:lvl1pPr>
              <a:defRPr/>
            </a:lvl1pPr>
          </a:lstStyle>
          <a:p>
            <a:endParaRPr lang="es-ES" altLang="es-ES"/>
          </a:p>
        </p:txBody>
      </p:sp>
      <p:sp>
        <p:nvSpPr>
          <p:cNvPr id="6" name="Marcador de número de diapositiva 5"/>
          <p:cNvSpPr>
            <a:spLocks noGrp="1"/>
          </p:cNvSpPr>
          <p:nvPr>
            <p:ph type="sldNum" sz="quarter" idx="12"/>
          </p:nvPr>
        </p:nvSpPr>
        <p:spPr/>
        <p:txBody>
          <a:bodyPr/>
          <a:lstStyle>
            <a:lvl1pPr>
              <a:defRPr/>
            </a:lvl1pPr>
          </a:lstStyle>
          <a:p>
            <a:fld id="{1A10D8C4-394C-467A-B263-31EC037B8129}" type="slidenum">
              <a:rPr lang="es-ES" altLang="es-ES"/>
              <a:pPr/>
              <a:t>‹Nº›</a:t>
            </a:fld>
            <a:endParaRPr lang="es-ES" altLang="es-ES"/>
          </a:p>
        </p:txBody>
      </p:sp>
    </p:spTree>
    <p:extLst>
      <p:ext uri="{BB962C8B-B14F-4D97-AF65-F5344CB8AC3E}">
        <p14:creationId xmlns:p14="http://schemas.microsoft.com/office/powerpoint/2010/main" val="343113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7813"/>
            <a:ext cx="7772400" cy="1143000"/>
          </a:xfrm>
        </p:spPr>
        <p:txBody>
          <a:bodyPr/>
          <a:lstStyle/>
          <a:p>
            <a:r>
              <a:rPr lang="es-ES" smtClean="0"/>
              <a:t>Haga clic para modificar el estilo de título del patrón</a:t>
            </a:r>
            <a:endParaRPr lang="es-ES"/>
          </a:p>
        </p:txBody>
      </p:sp>
      <p:sp>
        <p:nvSpPr>
          <p:cNvPr id="3" name="Marcador de tabla 2"/>
          <p:cNvSpPr>
            <a:spLocks noGrp="1"/>
          </p:cNvSpPr>
          <p:nvPr>
            <p:ph type="tbl" idx="1"/>
          </p:nvPr>
        </p:nvSpPr>
        <p:spPr>
          <a:xfrm>
            <a:off x="914400" y="1600200"/>
            <a:ext cx="7772400" cy="4530725"/>
          </a:xfrm>
        </p:spPr>
        <p:txBody>
          <a:bodyPr/>
          <a:lstStyle/>
          <a:p>
            <a:endParaRPr lang="es-ES"/>
          </a:p>
        </p:txBody>
      </p:sp>
      <p:sp>
        <p:nvSpPr>
          <p:cNvPr id="4" name="Marcador de fecha 3"/>
          <p:cNvSpPr>
            <a:spLocks noGrp="1"/>
          </p:cNvSpPr>
          <p:nvPr>
            <p:ph type="dt" sz="half" idx="10"/>
          </p:nvPr>
        </p:nvSpPr>
        <p:spPr>
          <a:xfrm>
            <a:off x="914400" y="6251575"/>
            <a:ext cx="1981200" cy="457200"/>
          </a:xfrm>
        </p:spPr>
        <p:txBody>
          <a:bodyPr/>
          <a:lstStyle>
            <a:lvl1pPr>
              <a:defRPr/>
            </a:lvl1pPr>
          </a:lstStyle>
          <a:p>
            <a:endParaRPr lang="es-ES" altLang="es-ES"/>
          </a:p>
        </p:txBody>
      </p:sp>
      <p:sp>
        <p:nvSpPr>
          <p:cNvPr id="5" name="Marcador de pie de página 4"/>
          <p:cNvSpPr>
            <a:spLocks noGrp="1"/>
          </p:cNvSpPr>
          <p:nvPr>
            <p:ph type="ftr" sz="quarter" idx="11"/>
          </p:nvPr>
        </p:nvSpPr>
        <p:spPr>
          <a:xfrm>
            <a:off x="3352800" y="6248400"/>
            <a:ext cx="2971800" cy="457200"/>
          </a:xfrm>
        </p:spPr>
        <p:txBody>
          <a:bodyPr/>
          <a:lstStyle>
            <a:lvl1pPr>
              <a:defRPr/>
            </a:lvl1pPr>
          </a:lstStyle>
          <a:p>
            <a:endParaRPr lang="es-ES" altLang="es-ES"/>
          </a:p>
        </p:txBody>
      </p:sp>
      <p:sp>
        <p:nvSpPr>
          <p:cNvPr id="6" name="Marcador de número de diapositiva 5"/>
          <p:cNvSpPr>
            <a:spLocks noGrp="1"/>
          </p:cNvSpPr>
          <p:nvPr>
            <p:ph type="sldNum" sz="quarter" idx="12"/>
          </p:nvPr>
        </p:nvSpPr>
        <p:spPr>
          <a:xfrm>
            <a:off x="6781800" y="6248400"/>
            <a:ext cx="1905000" cy="457200"/>
          </a:xfrm>
        </p:spPr>
        <p:txBody>
          <a:bodyPr/>
          <a:lstStyle>
            <a:lvl1pPr>
              <a:defRPr/>
            </a:lvl1pPr>
          </a:lstStyle>
          <a:p>
            <a:fld id="{4E0721D9-45A4-471E-8F1E-DBC2611AF361}" type="slidenum">
              <a:rPr lang="es-ES" altLang="es-ES"/>
              <a:pPr/>
              <a:t>‹Nº›</a:t>
            </a:fld>
            <a:endParaRPr lang="es-ES" altLang="es-ES"/>
          </a:p>
        </p:txBody>
      </p:sp>
    </p:spTree>
    <p:extLst>
      <p:ext uri="{BB962C8B-B14F-4D97-AF65-F5344CB8AC3E}">
        <p14:creationId xmlns:p14="http://schemas.microsoft.com/office/powerpoint/2010/main" val="1526559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7813"/>
            <a:ext cx="7772400" cy="1143000"/>
          </a:xfrm>
        </p:spPr>
        <p:txBody>
          <a:bodyPr/>
          <a:lstStyle/>
          <a:p>
            <a:r>
              <a:rPr lang="es-ES" smtClean="0"/>
              <a:t>Haga clic para modificar el estilo de título del patrón</a:t>
            </a:r>
            <a:endParaRPr lang="es-ES"/>
          </a:p>
        </p:txBody>
      </p:sp>
      <p:sp>
        <p:nvSpPr>
          <p:cNvPr id="3" name="Marcador de texto 2"/>
          <p:cNvSpPr>
            <a:spLocks noGrp="1"/>
          </p:cNvSpPr>
          <p:nvPr>
            <p:ph type="body" sz="half" idx="1"/>
          </p:nvPr>
        </p:nvSpPr>
        <p:spPr>
          <a:xfrm>
            <a:off x="914400" y="1600200"/>
            <a:ext cx="38100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quarter" idx="2"/>
          </p:nvPr>
        </p:nvSpPr>
        <p:spPr>
          <a:xfrm>
            <a:off x="4876800" y="1600200"/>
            <a:ext cx="38100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contenido 4"/>
          <p:cNvSpPr>
            <a:spLocks noGrp="1"/>
          </p:cNvSpPr>
          <p:nvPr>
            <p:ph sz="quarter" idx="3"/>
          </p:nvPr>
        </p:nvSpPr>
        <p:spPr>
          <a:xfrm>
            <a:off x="4876800" y="3941763"/>
            <a:ext cx="38100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fecha 5"/>
          <p:cNvSpPr>
            <a:spLocks noGrp="1"/>
          </p:cNvSpPr>
          <p:nvPr>
            <p:ph type="dt" sz="half" idx="10"/>
          </p:nvPr>
        </p:nvSpPr>
        <p:spPr>
          <a:xfrm>
            <a:off x="914400" y="6251575"/>
            <a:ext cx="1981200" cy="457200"/>
          </a:xfrm>
        </p:spPr>
        <p:txBody>
          <a:bodyPr/>
          <a:lstStyle>
            <a:lvl1pPr>
              <a:defRPr/>
            </a:lvl1pPr>
          </a:lstStyle>
          <a:p>
            <a:endParaRPr lang="es-ES" altLang="es-ES"/>
          </a:p>
        </p:txBody>
      </p:sp>
      <p:sp>
        <p:nvSpPr>
          <p:cNvPr id="7" name="Marcador de pie de página 6"/>
          <p:cNvSpPr>
            <a:spLocks noGrp="1"/>
          </p:cNvSpPr>
          <p:nvPr>
            <p:ph type="ftr" sz="quarter" idx="11"/>
          </p:nvPr>
        </p:nvSpPr>
        <p:spPr>
          <a:xfrm>
            <a:off x="3352800" y="6248400"/>
            <a:ext cx="2971800" cy="457200"/>
          </a:xfrm>
        </p:spPr>
        <p:txBody>
          <a:bodyPr/>
          <a:lstStyle>
            <a:lvl1pPr>
              <a:defRPr/>
            </a:lvl1pPr>
          </a:lstStyle>
          <a:p>
            <a:endParaRPr lang="es-ES" altLang="es-ES"/>
          </a:p>
        </p:txBody>
      </p:sp>
      <p:sp>
        <p:nvSpPr>
          <p:cNvPr id="8" name="Marcador de número de diapositiva 7"/>
          <p:cNvSpPr>
            <a:spLocks noGrp="1"/>
          </p:cNvSpPr>
          <p:nvPr>
            <p:ph type="sldNum" sz="quarter" idx="12"/>
          </p:nvPr>
        </p:nvSpPr>
        <p:spPr>
          <a:xfrm>
            <a:off x="6781800" y="6248400"/>
            <a:ext cx="1905000" cy="457200"/>
          </a:xfrm>
        </p:spPr>
        <p:txBody>
          <a:bodyPr/>
          <a:lstStyle>
            <a:lvl1pPr>
              <a:defRPr/>
            </a:lvl1pPr>
          </a:lstStyle>
          <a:p>
            <a:fld id="{CC1B2821-B64E-4381-99CD-F0D95D7A1B1E}" type="slidenum">
              <a:rPr lang="es-ES" altLang="es-ES"/>
              <a:pPr/>
              <a:t>‹Nº›</a:t>
            </a:fld>
            <a:endParaRPr lang="es-ES" altLang="es-ES"/>
          </a:p>
        </p:txBody>
      </p:sp>
    </p:spTree>
    <p:extLst>
      <p:ext uri="{BB962C8B-B14F-4D97-AF65-F5344CB8AC3E}">
        <p14:creationId xmlns:p14="http://schemas.microsoft.com/office/powerpoint/2010/main" val="165968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s-ES" altLang="es-ES"/>
          </a:p>
        </p:txBody>
      </p:sp>
      <p:sp>
        <p:nvSpPr>
          <p:cNvPr id="5" name="Marcador de pie de página 4"/>
          <p:cNvSpPr>
            <a:spLocks noGrp="1"/>
          </p:cNvSpPr>
          <p:nvPr>
            <p:ph type="ftr" sz="quarter" idx="11"/>
          </p:nvPr>
        </p:nvSpPr>
        <p:spPr/>
        <p:txBody>
          <a:bodyPr/>
          <a:lstStyle>
            <a:lvl1pPr>
              <a:defRPr/>
            </a:lvl1pPr>
          </a:lstStyle>
          <a:p>
            <a:endParaRPr lang="es-ES" altLang="es-ES"/>
          </a:p>
        </p:txBody>
      </p:sp>
      <p:sp>
        <p:nvSpPr>
          <p:cNvPr id="6" name="Marcador de número de diapositiva 5"/>
          <p:cNvSpPr>
            <a:spLocks noGrp="1"/>
          </p:cNvSpPr>
          <p:nvPr>
            <p:ph type="sldNum" sz="quarter" idx="12"/>
          </p:nvPr>
        </p:nvSpPr>
        <p:spPr/>
        <p:txBody>
          <a:bodyPr/>
          <a:lstStyle>
            <a:lvl1pPr>
              <a:defRPr/>
            </a:lvl1pPr>
          </a:lstStyle>
          <a:p>
            <a:fld id="{2BC8AE40-CF61-4D95-BA29-5549E24F1448}" type="slidenum">
              <a:rPr lang="es-ES" altLang="es-ES"/>
              <a:pPr/>
              <a:t>‹Nº›</a:t>
            </a:fld>
            <a:endParaRPr lang="es-ES" altLang="es-ES"/>
          </a:p>
        </p:txBody>
      </p:sp>
    </p:spTree>
    <p:extLst>
      <p:ext uri="{BB962C8B-B14F-4D97-AF65-F5344CB8AC3E}">
        <p14:creationId xmlns:p14="http://schemas.microsoft.com/office/powerpoint/2010/main" val="317997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s-ES" altLang="es-ES"/>
          </a:p>
        </p:txBody>
      </p:sp>
      <p:sp>
        <p:nvSpPr>
          <p:cNvPr id="5" name="Marcador de pie de página 4"/>
          <p:cNvSpPr>
            <a:spLocks noGrp="1"/>
          </p:cNvSpPr>
          <p:nvPr>
            <p:ph type="ftr" sz="quarter" idx="11"/>
          </p:nvPr>
        </p:nvSpPr>
        <p:spPr/>
        <p:txBody>
          <a:bodyPr/>
          <a:lstStyle>
            <a:lvl1pPr>
              <a:defRPr/>
            </a:lvl1pPr>
          </a:lstStyle>
          <a:p>
            <a:endParaRPr lang="es-ES" altLang="es-ES"/>
          </a:p>
        </p:txBody>
      </p:sp>
      <p:sp>
        <p:nvSpPr>
          <p:cNvPr id="6" name="Marcador de número de diapositiva 5"/>
          <p:cNvSpPr>
            <a:spLocks noGrp="1"/>
          </p:cNvSpPr>
          <p:nvPr>
            <p:ph type="sldNum" sz="quarter" idx="12"/>
          </p:nvPr>
        </p:nvSpPr>
        <p:spPr/>
        <p:txBody>
          <a:bodyPr/>
          <a:lstStyle>
            <a:lvl1pPr>
              <a:defRPr/>
            </a:lvl1pPr>
          </a:lstStyle>
          <a:p>
            <a:fld id="{5AA9C7C0-160E-43BD-9052-521F951BD44A}" type="slidenum">
              <a:rPr lang="es-ES" altLang="es-ES"/>
              <a:pPr/>
              <a:t>‹Nº›</a:t>
            </a:fld>
            <a:endParaRPr lang="es-ES" altLang="es-ES"/>
          </a:p>
        </p:txBody>
      </p:sp>
    </p:spTree>
    <p:extLst>
      <p:ext uri="{BB962C8B-B14F-4D97-AF65-F5344CB8AC3E}">
        <p14:creationId xmlns:p14="http://schemas.microsoft.com/office/powerpoint/2010/main" val="119000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914400" y="1600200"/>
            <a:ext cx="38100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876800" y="1600200"/>
            <a:ext cx="38100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lvl1pPr>
              <a:defRPr/>
            </a:lvl1pPr>
          </a:lstStyle>
          <a:p>
            <a:endParaRPr lang="es-ES" altLang="es-ES"/>
          </a:p>
        </p:txBody>
      </p:sp>
      <p:sp>
        <p:nvSpPr>
          <p:cNvPr id="6" name="Marcador de pie de página 5"/>
          <p:cNvSpPr>
            <a:spLocks noGrp="1"/>
          </p:cNvSpPr>
          <p:nvPr>
            <p:ph type="ftr" sz="quarter" idx="11"/>
          </p:nvPr>
        </p:nvSpPr>
        <p:spPr/>
        <p:txBody>
          <a:bodyPr/>
          <a:lstStyle>
            <a:lvl1pPr>
              <a:defRPr/>
            </a:lvl1pPr>
          </a:lstStyle>
          <a:p>
            <a:endParaRPr lang="es-ES" altLang="es-ES"/>
          </a:p>
        </p:txBody>
      </p:sp>
      <p:sp>
        <p:nvSpPr>
          <p:cNvPr id="7" name="Marcador de número de diapositiva 6"/>
          <p:cNvSpPr>
            <a:spLocks noGrp="1"/>
          </p:cNvSpPr>
          <p:nvPr>
            <p:ph type="sldNum" sz="quarter" idx="12"/>
          </p:nvPr>
        </p:nvSpPr>
        <p:spPr/>
        <p:txBody>
          <a:bodyPr/>
          <a:lstStyle>
            <a:lvl1pPr>
              <a:defRPr/>
            </a:lvl1pPr>
          </a:lstStyle>
          <a:p>
            <a:fld id="{E65E1237-15A7-43C6-9DEC-47F6D823439A}" type="slidenum">
              <a:rPr lang="es-ES" altLang="es-ES"/>
              <a:pPr/>
              <a:t>‹Nº›</a:t>
            </a:fld>
            <a:endParaRPr lang="es-ES" altLang="es-ES"/>
          </a:p>
        </p:txBody>
      </p:sp>
    </p:spTree>
    <p:extLst>
      <p:ext uri="{BB962C8B-B14F-4D97-AF65-F5344CB8AC3E}">
        <p14:creationId xmlns:p14="http://schemas.microsoft.com/office/powerpoint/2010/main" val="130944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lvl1pPr>
              <a:defRPr/>
            </a:lvl1pPr>
          </a:lstStyle>
          <a:p>
            <a:endParaRPr lang="es-ES" altLang="es-ES"/>
          </a:p>
        </p:txBody>
      </p:sp>
      <p:sp>
        <p:nvSpPr>
          <p:cNvPr id="8" name="Marcador de pie de página 7"/>
          <p:cNvSpPr>
            <a:spLocks noGrp="1"/>
          </p:cNvSpPr>
          <p:nvPr>
            <p:ph type="ftr" sz="quarter" idx="11"/>
          </p:nvPr>
        </p:nvSpPr>
        <p:spPr/>
        <p:txBody>
          <a:bodyPr/>
          <a:lstStyle>
            <a:lvl1pPr>
              <a:defRPr/>
            </a:lvl1pPr>
          </a:lstStyle>
          <a:p>
            <a:endParaRPr lang="es-ES" altLang="es-ES"/>
          </a:p>
        </p:txBody>
      </p:sp>
      <p:sp>
        <p:nvSpPr>
          <p:cNvPr id="9" name="Marcador de número de diapositiva 8"/>
          <p:cNvSpPr>
            <a:spLocks noGrp="1"/>
          </p:cNvSpPr>
          <p:nvPr>
            <p:ph type="sldNum" sz="quarter" idx="12"/>
          </p:nvPr>
        </p:nvSpPr>
        <p:spPr/>
        <p:txBody>
          <a:bodyPr/>
          <a:lstStyle>
            <a:lvl1pPr>
              <a:defRPr/>
            </a:lvl1pPr>
          </a:lstStyle>
          <a:p>
            <a:fld id="{EDD60C24-7E58-404F-B769-5283FD7F3BC0}" type="slidenum">
              <a:rPr lang="es-ES" altLang="es-ES"/>
              <a:pPr/>
              <a:t>‹Nº›</a:t>
            </a:fld>
            <a:endParaRPr lang="es-ES" altLang="es-ES"/>
          </a:p>
        </p:txBody>
      </p:sp>
    </p:spTree>
    <p:extLst>
      <p:ext uri="{BB962C8B-B14F-4D97-AF65-F5344CB8AC3E}">
        <p14:creationId xmlns:p14="http://schemas.microsoft.com/office/powerpoint/2010/main" val="243622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lvl1pPr>
              <a:defRPr/>
            </a:lvl1pPr>
          </a:lstStyle>
          <a:p>
            <a:endParaRPr lang="es-ES" altLang="es-ES"/>
          </a:p>
        </p:txBody>
      </p:sp>
      <p:sp>
        <p:nvSpPr>
          <p:cNvPr id="4" name="Marcador de pie de página 3"/>
          <p:cNvSpPr>
            <a:spLocks noGrp="1"/>
          </p:cNvSpPr>
          <p:nvPr>
            <p:ph type="ftr" sz="quarter" idx="11"/>
          </p:nvPr>
        </p:nvSpPr>
        <p:spPr/>
        <p:txBody>
          <a:bodyPr/>
          <a:lstStyle>
            <a:lvl1pPr>
              <a:defRPr/>
            </a:lvl1pPr>
          </a:lstStyle>
          <a:p>
            <a:endParaRPr lang="es-ES" altLang="es-ES"/>
          </a:p>
        </p:txBody>
      </p:sp>
      <p:sp>
        <p:nvSpPr>
          <p:cNvPr id="5" name="Marcador de número de diapositiva 4"/>
          <p:cNvSpPr>
            <a:spLocks noGrp="1"/>
          </p:cNvSpPr>
          <p:nvPr>
            <p:ph type="sldNum" sz="quarter" idx="12"/>
          </p:nvPr>
        </p:nvSpPr>
        <p:spPr/>
        <p:txBody>
          <a:bodyPr/>
          <a:lstStyle>
            <a:lvl1pPr>
              <a:defRPr/>
            </a:lvl1pPr>
          </a:lstStyle>
          <a:p>
            <a:fld id="{1D983682-BE5C-4C8C-BE3C-8A25E1C3EB1D}" type="slidenum">
              <a:rPr lang="es-ES" altLang="es-ES"/>
              <a:pPr/>
              <a:t>‹Nº›</a:t>
            </a:fld>
            <a:endParaRPr lang="es-ES" altLang="es-ES"/>
          </a:p>
        </p:txBody>
      </p:sp>
    </p:spTree>
    <p:extLst>
      <p:ext uri="{BB962C8B-B14F-4D97-AF65-F5344CB8AC3E}">
        <p14:creationId xmlns:p14="http://schemas.microsoft.com/office/powerpoint/2010/main" val="181026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ltLang="es-ES"/>
          </a:p>
        </p:txBody>
      </p:sp>
      <p:sp>
        <p:nvSpPr>
          <p:cNvPr id="3" name="Marcador de pie de página 2"/>
          <p:cNvSpPr>
            <a:spLocks noGrp="1"/>
          </p:cNvSpPr>
          <p:nvPr>
            <p:ph type="ftr" sz="quarter" idx="11"/>
          </p:nvPr>
        </p:nvSpPr>
        <p:spPr/>
        <p:txBody>
          <a:bodyPr/>
          <a:lstStyle>
            <a:lvl1pPr>
              <a:defRPr/>
            </a:lvl1pPr>
          </a:lstStyle>
          <a:p>
            <a:endParaRPr lang="es-ES" altLang="es-ES"/>
          </a:p>
        </p:txBody>
      </p:sp>
      <p:sp>
        <p:nvSpPr>
          <p:cNvPr id="4" name="Marcador de número de diapositiva 3"/>
          <p:cNvSpPr>
            <a:spLocks noGrp="1"/>
          </p:cNvSpPr>
          <p:nvPr>
            <p:ph type="sldNum" sz="quarter" idx="12"/>
          </p:nvPr>
        </p:nvSpPr>
        <p:spPr/>
        <p:txBody>
          <a:bodyPr/>
          <a:lstStyle>
            <a:lvl1pPr>
              <a:defRPr/>
            </a:lvl1pPr>
          </a:lstStyle>
          <a:p>
            <a:fld id="{C3B5FE9E-1516-49F8-9018-27810321D931}" type="slidenum">
              <a:rPr lang="es-ES" altLang="es-ES"/>
              <a:pPr/>
              <a:t>‹Nº›</a:t>
            </a:fld>
            <a:endParaRPr lang="es-ES" altLang="es-ES"/>
          </a:p>
        </p:txBody>
      </p:sp>
    </p:spTree>
    <p:extLst>
      <p:ext uri="{BB962C8B-B14F-4D97-AF65-F5344CB8AC3E}">
        <p14:creationId xmlns:p14="http://schemas.microsoft.com/office/powerpoint/2010/main" val="183579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ltLang="es-ES"/>
          </a:p>
        </p:txBody>
      </p:sp>
      <p:sp>
        <p:nvSpPr>
          <p:cNvPr id="6" name="Marcador de pie de página 5"/>
          <p:cNvSpPr>
            <a:spLocks noGrp="1"/>
          </p:cNvSpPr>
          <p:nvPr>
            <p:ph type="ftr" sz="quarter" idx="11"/>
          </p:nvPr>
        </p:nvSpPr>
        <p:spPr/>
        <p:txBody>
          <a:bodyPr/>
          <a:lstStyle>
            <a:lvl1pPr>
              <a:defRPr/>
            </a:lvl1pPr>
          </a:lstStyle>
          <a:p>
            <a:endParaRPr lang="es-ES" altLang="es-ES"/>
          </a:p>
        </p:txBody>
      </p:sp>
      <p:sp>
        <p:nvSpPr>
          <p:cNvPr id="7" name="Marcador de número de diapositiva 6"/>
          <p:cNvSpPr>
            <a:spLocks noGrp="1"/>
          </p:cNvSpPr>
          <p:nvPr>
            <p:ph type="sldNum" sz="quarter" idx="12"/>
          </p:nvPr>
        </p:nvSpPr>
        <p:spPr/>
        <p:txBody>
          <a:bodyPr/>
          <a:lstStyle>
            <a:lvl1pPr>
              <a:defRPr/>
            </a:lvl1pPr>
          </a:lstStyle>
          <a:p>
            <a:fld id="{1242C682-4D1E-4A7E-83BD-16AAE66A62B3}" type="slidenum">
              <a:rPr lang="es-ES" altLang="es-ES"/>
              <a:pPr/>
              <a:t>‹Nº›</a:t>
            </a:fld>
            <a:endParaRPr lang="es-ES" altLang="es-ES"/>
          </a:p>
        </p:txBody>
      </p:sp>
    </p:spTree>
    <p:extLst>
      <p:ext uri="{BB962C8B-B14F-4D97-AF65-F5344CB8AC3E}">
        <p14:creationId xmlns:p14="http://schemas.microsoft.com/office/powerpoint/2010/main" val="72927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ltLang="es-ES"/>
          </a:p>
        </p:txBody>
      </p:sp>
      <p:sp>
        <p:nvSpPr>
          <p:cNvPr id="6" name="Marcador de pie de página 5"/>
          <p:cNvSpPr>
            <a:spLocks noGrp="1"/>
          </p:cNvSpPr>
          <p:nvPr>
            <p:ph type="ftr" sz="quarter" idx="11"/>
          </p:nvPr>
        </p:nvSpPr>
        <p:spPr/>
        <p:txBody>
          <a:bodyPr/>
          <a:lstStyle>
            <a:lvl1pPr>
              <a:defRPr/>
            </a:lvl1pPr>
          </a:lstStyle>
          <a:p>
            <a:endParaRPr lang="es-ES" altLang="es-ES"/>
          </a:p>
        </p:txBody>
      </p:sp>
      <p:sp>
        <p:nvSpPr>
          <p:cNvPr id="7" name="Marcador de número de diapositiva 6"/>
          <p:cNvSpPr>
            <a:spLocks noGrp="1"/>
          </p:cNvSpPr>
          <p:nvPr>
            <p:ph type="sldNum" sz="quarter" idx="12"/>
          </p:nvPr>
        </p:nvSpPr>
        <p:spPr/>
        <p:txBody>
          <a:bodyPr/>
          <a:lstStyle>
            <a:lvl1pPr>
              <a:defRPr/>
            </a:lvl1pPr>
          </a:lstStyle>
          <a:p>
            <a:fld id="{150C96F8-89DF-42F9-8A57-C75A6EAEFC55}" type="slidenum">
              <a:rPr lang="es-ES" altLang="es-ES"/>
              <a:pPr/>
              <a:t>‹Nº›</a:t>
            </a:fld>
            <a:endParaRPr lang="es-ES" altLang="es-ES"/>
          </a:p>
        </p:txBody>
      </p:sp>
    </p:spTree>
    <p:extLst>
      <p:ext uri="{BB962C8B-B14F-4D97-AF65-F5344CB8AC3E}">
        <p14:creationId xmlns:p14="http://schemas.microsoft.com/office/powerpoint/2010/main" val="128298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8686800" cy="4876800"/>
            <a:chOff x="0" y="0"/>
            <a:chExt cx="5472" cy="3072"/>
          </a:xfrm>
        </p:grpSpPr>
        <p:sp>
          <p:nvSpPr>
            <p:cNvPr id="7171"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grpSp>
          <p:nvGrpSpPr>
            <p:cNvPr id="7172" name="Group 4"/>
            <p:cNvGrpSpPr>
              <a:grpSpLocks/>
            </p:cNvGrpSpPr>
            <p:nvPr/>
          </p:nvGrpSpPr>
          <p:grpSpPr bwMode="auto">
            <a:xfrm>
              <a:off x="240" y="893"/>
              <a:ext cx="5232" cy="115"/>
              <a:chOff x="240" y="893"/>
              <a:chExt cx="5232" cy="115"/>
            </a:xfrm>
          </p:grpSpPr>
          <p:sp>
            <p:nvSpPr>
              <p:cNvPr id="7173"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ES" sz="2400">
                  <a:latin typeface="Times New Roman" panose="02020603050405020304" pitchFamily="18" charset="0"/>
                </a:endParaRPr>
              </a:p>
            </p:txBody>
          </p:sp>
          <p:sp>
            <p:nvSpPr>
              <p:cNvPr id="7174"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grpSp>
      <p:sp>
        <p:nvSpPr>
          <p:cNvPr id="7175"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7176"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7177"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s-ES" altLang="es-ES"/>
          </a:p>
        </p:txBody>
      </p:sp>
      <p:sp>
        <p:nvSpPr>
          <p:cNvPr id="7178"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s-ES" altLang="es-ES"/>
          </a:p>
        </p:txBody>
      </p:sp>
      <p:sp>
        <p:nvSpPr>
          <p:cNvPr id="7179"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2690723E-F1A8-4AC2-8D24-DB7BD23C1A0C}" type="slidenum">
              <a:rPr lang="es-ES" altLang="es-ES"/>
              <a:pPr/>
              <a:t>‹Nº›</a:t>
            </a:fld>
            <a:endParaRPr lang="es-ES" altLang="es-ES"/>
          </a:p>
        </p:txBody>
      </p:sp>
      <p:sp>
        <p:nvSpPr>
          <p:cNvPr id="7180"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iming>
    <p:tnLst>
      <p:par>
        <p:cTn id="1" dur="indefinite" restart="never" nodeType="tmRoot"/>
      </p:par>
    </p:tnLst>
  </p:timing>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anose="02020603050405020304" pitchFamily="18" charset="0"/>
        </a:defRPr>
      </a:lvl2pPr>
      <a:lvl3pPr algn="l" rtl="0" fontAlgn="base">
        <a:spcBef>
          <a:spcPct val="0"/>
        </a:spcBef>
        <a:spcAft>
          <a:spcPct val="0"/>
        </a:spcAft>
        <a:defRPr sz="4200">
          <a:solidFill>
            <a:schemeClr val="tx2"/>
          </a:solidFill>
          <a:latin typeface="Times New Roman" panose="02020603050405020304" pitchFamily="18" charset="0"/>
        </a:defRPr>
      </a:lvl3pPr>
      <a:lvl4pPr algn="l" rtl="0" fontAlgn="base">
        <a:spcBef>
          <a:spcPct val="0"/>
        </a:spcBef>
        <a:spcAft>
          <a:spcPct val="0"/>
        </a:spcAft>
        <a:defRPr sz="4200">
          <a:solidFill>
            <a:schemeClr val="tx2"/>
          </a:solidFill>
          <a:latin typeface="Times New Roman" panose="02020603050405020304" pitchFamily="18" charset="0"/>
        </a:defRPr>
      </a:lvl4pPr>
      <a:lvl5pPr algn="l" rtl="0" fontAlgn="base">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folHlink"/>
        </a:buClr>
        <a:buSzPct val="9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buChar char="n"/>
        <a:defRPr sz="26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hyperlink" Target="http://images1.wikia.nocookie.net/ecologia/images/6/67/Central_t%C3%A9rmica.jp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www.nuestromar.org/imagenes/noticias/2009/210109_contaminacion1.jpg" TargetMode="External"/><Relationship Id="rId7" Type="http://schemas.openxmlformats.org/officeDocument/2006/relationships/hyperlink" Target="http://images.google.com.ar/imgres?imgurl=http://ar.starmedia.com/serviciosstm/img/es/bolsas-plastico-141009g4.jpg&amp;imgrefurl=http://ar.starmedia.com/noticias/fotos/sociedad-y-cultura/las-bolsas-de-plastico-y-su-peligro-para-el-medio-ambiente/foto-causan-la-muerte-de-millones-de-animales-1325.html&amp;usg=__Sb7V5kCsOUfishsjxi3r0IaMJ2w=&amp;h=350&amp;w=500&amp;sz=31&amp;hl=es&amp;start=2&amp;itbs=1&amp;tbnid=ybiDuYNO4AQoSM:&amp;tbnh=91&amp;tbnw=130&amp;prev=/images?q%3Dmuerte%2Bballenas%2Bplastico%26gbv%3D2%26hl%3D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www.seagrant.umn.edu/fisheries/img/parasites/lymphosarcoma_b.jpg" TargetMode="External"/><Relationship Id="rId4" Type="http://schemas.openxmlformats.org/officeDocument/2006/relationships/image" Target="../media/image12.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funbactvirus.files.wordpress.com/2009/01/e_coli2.jp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labolan.es/upload/familias/imagenes/f_245_0.jp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hyperlink" Target="http://images1.wikia.nocookie.net/ecologia/images/6/67/Central_t%C3%A9rmica.jpg" TargetMode="Externa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s-ES" altLang="es-ES" sz="4400"/>
              <a:t>HIDRAULICA AGRICOLA Y SANEAMIENTO</a:t>
            </a:r>
          </a:p>
        </p:txBody>
      </p:sp>
      <p:sp>
        <p:nvSpPr>
          <p:cNvPr id="2051" name="Rectangle 3"/>
          <p:cNvSpPr>
            <a:spLocks noGrp="1" noChangeArrowheads="1"/>
          </p:cNvSpPr>
          <p:nvPr>
            <p:ph type="subTitle" idx="1"/>
          </p:nvPr>
        </p:nvSpPr>
        <p:spPr/>
        <p:txBody>
          <a:bodyPr/>
          <a:lstStyle/>
          <a:p>
            <a:r>
              <a:rPr lang="es-ES" altLang="es-ES"/>
              <a:t>Facultad de Ingeniería, UBA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4"/>
          <p:cNvSpPr>
            <a:spLocks noGrp="1" noChangeArrowheads="1"/>
          </p:cNvSpPr>
          <p:nvPr>
            <p:ph type="title"/>
          </p:nvPr>
        </p:nvSpPr>
        <p:spPr>
          <a:noFill/>
          <a:ln/>
        </p:spPr>
        <p:txBody>
          <a:bodyPr/>
          <a:lstStyle/>
          <a:p>
            <a:r>
              <a:rPr lang="es-ES" altLang="es-ES" sz="3800" b="1"/>
              <a:t>Sustancias contaminantes del agua</a:t>
            </a:r>
            <a:r>
              <a:rPr lang="es-ES" altLang="es-ES" sz="3800"/>
              <a:t>  </a:t>
            </a:r>
          </a:p>
        </p:txBody>
      </p:sp>
      <p:sp>
        <p:nvSpPr>
          <p:cNvPr id="187397" name="Text Box 5"/>
          <p:cNvSpPr txBox="1">
            <a:spLocks noChangeArrowheads="1"/>
          </p:cNvSpPr>
          <p:nvPr/>
        </p:nvSpPr>
        <p:spPr bwMode="auto">
          <a:xfrm>
            <a:off x="611188" y="1628775"/>
            <a:ext cx="83534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Sustancias Químicas Inorgánicas</a:t>
            </a:r>
            <a:r>
              <a:rPr lang="es-ES" altLang="es-ES"/>
              <a:t>. En este grupo están incluidos </a:t>
            </a:r>
            <a:r>
              <a:rPr lang="es-ES" altLang="es-ES" b="1"/>
              <a:t>ácidos</a:t>
            </a:r>
            <a:r>
              <a:rPr lang="es-ES" altLang="es-ES"/>
              <a:t>, </a:t>
            </a:r>
            <a:r>
              <a:rPr lang="es-ES" altLang="es-ES" b="1"/>
              <a:t>sales</a:t>
            </a:r>
            <a:r>
              <a:rPr lang="es-ES" altLang="es-ES"/>
              <a:t> y </a:t>
            </a:r>
            <a:r>
              <a:rPr lang="es-ES" altLang="es-ES" b="1"/>
              <a:t>metales tóxicos</a:t>
            </a:r>
            <a:r>
              <a:rPr lang="es-ES" altLang="es-ES"/>
              <a:t> como el mercurio y el plomo. Si están en cantidades altas pueden causar graves daños a los seres vivos, disminuir los rendimientos agrícolas, etc. </a:t>
            </a:r>
            <a:endParaRPr lang="es-AR" altLang="es-ES"/>
          </a:p>
        </p:txBody>
      </p:sp>
      <p:sp>
        <p:nvSpPr>
          <p:cNvPr id="187398" name="Text Box 6"/>
          <p:cNvSpPr txBox="1">
            <a:spLocks noChangeArrowheads="1"/>
          </p:cNvSpPr>
          <p:nvPr/>
        </p:nvSpPr>
        <p:spPr bwMode="auto">
          <a:xfrm>
            <a:off x="611188" y="3213100"/>
            <a:ext cx="5256212"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Nutrientes vegetales inorgánicos</a:t>
            </a:r>
            <a:r>
              <a:rPr lang="es-ES" altLang="es-ES"/>
              <a:t>. </a:t>
            </a:r>
            <a:r>
              <a:rPr lang="es-ES" altLang="es-ES" b="1"/>
              <a:t>Nitratos</a:t>
            </a:r>
            <a:r>
              <a:rPr lang="es-ES" altLang="es-ES"/>
              <a:t> y </a:t>
            </a:r>
            <a:r>
              <a:rPr lang="es-ES" altLang="es-ES" b="1"/>
              <a:t>fosfatos</a:t>
            </a:r>
            <a:r>
              <a:rPr lang="es-ES" altLang="es-ES"/>
              <a:t> son sustancias solubles en agua que las plantas necesitan para su desarrollo, pero si se encuentran en cantidad excesiva inducen el crecimiento desmesurado de algas y otros organismos provocando la eutrofizacíón de las aguas. Cuando estas algas y otros vegetales mueren, al ser descompuestos por los microorganismos, se agota el oxígeno y se hace imposible la vida de otros seres vivos. El resultado es un agua maloliente e inutilizable. </a:t>
            </a:r>
            <a:endParaRPr lang="es-AR" altLang="es-ES"/>
          </a:p>
        </p:txBody>
      </p:sp>
      <p:pic>
        <p:nvPicPr>
          <p:cNvPr id="187400" name="Picture 8" descr="Belleza Ocul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63" y="5084763"/>
            <a:ext cx="2471737" cy="1544637"/>
          </a:xfrm>
          <a:prstGeom prst="rect">
            <a:avLst/>
          </a:prstGeom>
          <a:noFill/>
          <a:extLst>
            <a:ext uri="{909E8E84-426E-40DD-AFC4-6F175D3DCCD1}">
              <a14:hiddenFill xmlns:a14="http://schemas.microsoft.com/office/drawing/2010/main">
                <a:solidFill>
                  <a:srgbClr val="FFFFFF"/>
                </a:solidFill>
              </a14:hiddenFill>
            </a:ext>
          </a:extLst>
        </p:spPr>
      </p:pic>
      <p:pic>
        <p:nvPicPr>
          <p:cNvPr id="187402" name="Picture 10" descr="site10d3ii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429000"/>
            <a:ext cx="2400300" cy="1604963"/>
          </a:xfrm>
          <a:prstGeom prst="rect">
            <a:avLst/>
          </a:prstGeom>
          <a:noFill/>
          <a:extLst>
            <a:ext uri="{909E8E84-426E-40DD-AFC4-6F175D3DCCD1}">
              <a14:hiddenFill xmlns:a14="http://schemas.microsoft.com/office/drawing/2010/main">
                <a:solidFill>
                  <a:srgbClr val="FFFFFF"/>
                </a:solidFill>
              </a14:hiddenFill>
            </a:ext>
          </a:extLst>
        </p:spPr>
      </p:pic>
      <p:pic>
        <p:nvPicPr>
          <p:cNvPr id="187404" name="Picture 12" descr="jh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2492375"/>
            <a:ext cx="1657350" cy="1190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4"/>
          <p:cNvSpPr>
            <a:spLocks noGrp="1" noChangeArrowheads="1"/>
          </p:cNvSpPr>
          <p:nvPr>
            <p:ph type="title"/>
          </p:nvPr>
        </p:nvSpPr>
        <p:spPr>
          <a:noFill/>
          <a:ln/>
        </p:spPr>
        <p:txBody>
          <a:bodyPr/>
          <a:lstStyle/>
          <a:p>
            <a:r>
              <a:rPr lang="es-ES" altLang="es-ES" sz="3800" b="1"/>
              <a:t>Sustancias contaminantes del agua</a:t>
            </a:r>
            <a:r>
              <a:rPr lang="es-ES" altLang="es-ES" sz="3800"/>
              <a:t>  </a:t>
            </a:r>
          </a:p>
        </p:txBody>
      </p:sp>
      <p:sp>
        <p:nvSpPr>
          <p:cNvPr id="188421" name="Text Box 5"/>
          <p:cNvSpPr txBox="1">
            <a:spLocks noChangeArrowheads="1"/>
          </p:cNvSpPr>
          <p:nvPr/>
        </p:nvSpPr>
        <p:spPr bwMode="auto">
          <a:xfrm>
            <a:off x="611188" y="1628775"/>
            <a:ext cx="83534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Compuestos orgánicos</a:t>
            </a:r>
            <a:r>
              <a:rPr lang="es-ES" altLang="es-ES"/>
              <a:t>. Muchas moléculas orgánicas como </a:t>
            </a:r>
            <a:r>
              <a:rPr lang="es-ES" altLang="es-ES" b="1"/>
              <a:t>petróleo</a:t>
            </a:r>
            <a:r>
              <a:rPr lang="es-ES" altLang="es-ES"/>
              <a:t>, </a:t>
            </a:r>
            <a:r>
              <a:rPr lang="es-ES" altLang="es-ES" b="1"/>
              <a:t>gasolina</a:t>
            </a:r>
            <a:r>
              <a:rPr lang="es-ES" altLang="es-ES"/>
              <a:t>, </a:t>
            </a:r>
            <a:r>
              <a:rPr lang="es-ES" altLang="es-ES" b="1"/>
              <a:t>plásticos</a:t>
            </a:r>
            <a:r>
              <a:rPr lang="es-ES" altLang="es-ES"/>
              <a:t>, </a:t>
            </a:r>
            <a:r>
              <a:rPr lang="es-ES" altLang="es-ES" b="1"/>
              <a:t>plaguicidas</a:t>
            </a:r>
            <a:r>
              <a:rPr lang="es-ES" altLang="es-ES"/>
              <a:t>, </a:t>
            </a:r>
            <a:r>
              <a:rPr lang="es-ES" altLang="es-ES" b="1"/>
              <a:t>disolventes</a:t>
            </a:r>
            <a:r>
              <a:rPr lang="es-ES" altLang="es-ES"/>
              <a:t>, </a:t>
            </a:r>
            <a:r>
              <a:rPr lang="es-ES" altLang="es-ES" b="1"/>
              <a:t>detergentes</a:t>
            </a:r>
            <a:r>
              <a:rPr lang="es-ES" altLang="es-ES"/>
              <a:t>, etc. acaban en el agua y permanecen, en algunos casos, largos períodos de tiempo, porque son difíciles de degradar.</a:t>
            </a:r>
            <a:endParaRPr lang="es-AR" altLang="es-ES"/>
          </a:p>
        </p:txBody>
      </p:sp>
      <p:pic>
        <p:nvPicPr>
          <p:cNvPr id="188423" name="Picture 7" descr="Oil-spi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2997200"/>
            <a:ext cx="1800225" cy="1800225"/>
          </a:xfrm>
          <a:prstGeom prst="rect">
            <a:avLst/>
          </a:prstGeom>
          <a:noFill/>
          <a:extLst>
            <a:ext uri="{909E8E84-426E-40DD-AFC4-6F175D3DCCD1}">
              <a14:hiddenFill xmlns:a14="http://schemas.microsoft.com/office/drawing/2010/main">
                <a:solidFill>
                  <a:srgbClr val="FFFFFF"/>
                </a:solidFill>
              </a14:hiddenFill>
            </a:ext>
          </a:extLst>
        </p:spPr>
      </p:pic>
      <p:sp>
        <p:nvSpPr>
          <p:cNvPr id="188424" name="Text Box 8"/>
          <p:cNvSpPr txBox="1">
            <a:spLocks noChangeArrowheads="1"/>
          </p:cNvSpPr>
          <p:nvPr/>
        </p:nvSpPr>
        <p:spPr bwMode="auto">
          <a:xfrm>
            <a:off x="900113" y="3357563"/>
            <a:ext cx="554513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Sedimentos y materiales suspendidos</a:t>
            </a:r>
            <a:r>
              <a:rPr lang="es-ES" altLang="es-ES"/>
              <a:t>. Muchas partículas provenientes del </a:t>
            </a:r>
            <a:r>
              <a:rPr lang="es-ES" altLang="es-ES" b="1"/>
              <a:t>suelo</a:t>
            </a:r>
            <a:r>
              <a:rPr lang="es-ES" altLang="es-ES"/>
              <a:t> y arrastradas a las aguas, junto con otros materiales que hay en suspensión son, la mayor fuente de contaminación del agua. La turbidez que provocan en el agua dificulta la vida de algunos organismos, y los sedimentos que se van acumulando destruyen sitios de alimentación o desove de los peces, rellenan lagos o pantanos y obstruyen canales, rías y puertos. </a:t>
            </a:r>
            <a:endParaRPr lang="es-AR" alt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Grp="1" noChangeArrowheads="1"/>
          </p:cNvSpPr>
          <p:nvPr>
            <p:ph type="title"/>
          </p:nvPr>
        </p:nvSpPr>
        <p:spPr>
          <a:noFill/>
          <a:ln/>
        </p:spPr>
        <p:txBody>
          <a:bodyPr/>
          <a:lstStyle/>
          <a:p>
            <a:r>
              <a:rPr lang="es-ES" altLang="es-ES" sz="3800" b="1"/>
              <a:t>Sustancias contaminantes del agua</a:t>
            </a:r>
            <a:r>
              <a:rPr lang="es-ES" altLang="es-ES" sz="3800"/>
              <a:t>  </a:t>
            </a:r>
          </a:p>
        </p:txBody>
      </p:sp>
      <p:sp>
        <p:nvSpPr>
          <p:cNvPr id="189445" name="Text Box 5"/>
          <p:cNvSpPr txBox="1">
            <a:spLocks noChangeArrowheads="1"/>
          </p:cNvSpPr>
          <p:nvPr/>
        </p:nvSpPr>
        <p:spPr bwMode="auto">
          <a:xfrm>
            <a:off x="611188" y="1628775"/>
            <a:ext cx="63373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dirty="0">
                <a:solidFill>
                  <a:srgbClr val="003366"/>
                </a:solidFill>
              </a:rPr>
              <a:t>Sustancias radiactivas.</a:t>
            </a:r>
            <a:r>
              <a:rPr lang="es-ES" altLang="es-ES" b="1" dirty="0"/>
              <a:t> </a:t>
            </a:r>
            <a:r>
              <a:rPr lang="es-ES" altLang="es-ES" dirty="0"/>
              <a:t>Isótopos radiactivos solubles pueden estar presentes en el agua y, a veces, se pueden ir acumulando a los largo de las cadenas tróficas, alcanzando concentraciones considerablemente más altas en algunos tejidos vivos que las que tenían en el agua. </a:t>
            </a:r>
          </a:p>
        </p:txBody>
      </p:sp>
      <p:pic>
        <p:nvPicPr>
          <p:cNvPr id="189447" name="Picture 7" descr="radiac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060575"/>
            <a:ext cx="2028825" cy="1622425"/>
          </a:xfrm>
          <a:prstGeom prst="rect">
            <a:avLst/>
          </a:prstGeom>
          <a:noFill/>
          <a:extLst>
            <a:ext uri="{909E8E84-426E-40DD-AFC4-6F175D3DCCD1}">
              <a14:hiddenFill xmlns:a14="http://schemas.microsoft.com/office/drawing/2010/main">
                <a:solidFill>
                  <a:srgbClr val="FFFFFF"/>
                </a:solidFill>
              </a14:hiddenFill>
            </a:ext>
          </a:extLst>
        </p:spPr>
      </p:pic>
      <p:sp>
        <p:nvSpPr>
          <p:cNvPr id="189448" name="Text Box 8"/>
          <p:cNvSpPr txBox="1">
            <a:spLocks noChangeArrowheads="1"/>
          </p:cNvSpPr>
          <p:nvPr/>
        </p:nvSpPr>
        <p:spPr bwMode="auto">
          <a:xfrm>
            <a:off x="3995738" y="4076700"/>
            <a:ext cx="4608512"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a:solidFill>
                  <a:srgbClr val="003366"/>
                </a:solidFill>
              </a:rPr>
              <a:t>Contaminación térmica.</a:t>
            </a:r>
            <a:r>
              <a:rPr lang="es-ES" altLang="es-ES"/>
              <a:t> El agua caliente liberada por centrales de energía o procesos industriales eleva, en ocasiones, la temperatura de ríos o embalses con lo que disminuye su capacidad de contener oxígeno y afecta a la vida de los organismos.</a:t>
            </a:r>
            <a:endParaRPr lang="es-AR" altLang="es-ES"/>
          </a:p>
        </p:txBody>
      </p:sp>
      <p:pic>
        <p:nvPicPr>
          <p:cNvPr id="189450" name="Picture 10" descr="Archivo:Central térmica.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613150"/>
            <a:ext cx="3024187" cy="2100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ChangeArrowheads="1"/>
          </p:cNvSpPr>
          <p:nvPr/>
        </p:nvSpPr>
        <p:spPr bwMode="auto">
          <a:xfrm>
            <a:off x="1042988" y="393700"/>
            <a:ext cx="71294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s-ES" altLang="es-ES" sz="2400" b="1" i="1"/>
              <a:t>Sustancias que pueden ingresar a nuestro organismo  con el agua contaminada</a:t>
            </a:r>
          </a:p>
        </p:txBody>
      </p:sp>
      <p:sp>
        <p:nvSpPr>
          <p:cNvPr id="190470" name="Rectangle 6"/>
          <p:cNvSpPr>
            <a:spLocks noChangeArrowheads="1"/>
          </p:cNvSpPr>
          <p:nvPr/>
        </p:nvSpPr>
        <p:spPr bwMode="auto">
          <a:xfrm>
            <a:off x="7938" y="-1390650"/>
            <a:ext cx="56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ES" sz="2200" b="1" i="1">
                <a:solidFill>
                  <a:srgbClr val="FF0000"/>
                </a:solidFill>
                <a:latin typeface="Verdana" panose="020B0604030504040204" pitchFamily="34" charset="0"/>
                <a:cs typeface="Times New Roman" panose="02020603050405020304" pitchFamily="18" charset="0"/>
              </a:rPr>
              <a:t>    </a:t>
            </a:r>
            <a:endParaRPr lang="es-ES" altLang="es-ES" sz="1100"/>
          </a:p>
          <a:p>
            <a:pPr eaLnBrk="0" hangingPunct="0"/>
            <a:endParaRPr lang="es-ES" altLang="es-ES"/>
          </a:p>
        </p:txBody>
      </p:sp>
      <p:sp>
        <p:nvSpPr>
          <p:cNvPr id="190745" name="Rectangle 281"/>
          <p:cNvSpPr>
            <a:spLocks noChangeArrowheads="1"/>
          </p:cNvSpPr>
          <p:nvPr/>
        </p:nvSpPr>
        <p:spPr bwMode="auto">
          <a:xfrm>
            <a:off x="-19050" y="1970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graphicFrame>
        <p:nvGraphicFramePr>
          <p:cNvPr id="190880" name="Group 416"/>
          <p:cNvGraphicFramePr>
            <a:graphicFrameLocks noGrp="1"/>
          </p:cNvGraphicFramePr>
          <p:nvPr/>
        </p:nvGraphicFramePr>
        <p:xfrm>
          <a:off x="755650" y="1973263"/>
          <a:ext cx="8158163" cy="4206240"/>
        </p:xfrm>
        <a:graphic>
          <a:graphicData uri="http://schemas.openxmlformats.org/drawingml/2006/table">
            <a:tbl>
              <a:tblPr/>
              <a:tblGrid>
                <a:gridCol w="1936750">
                  <a:extLst>
                    <a:ext uri="{9D8B030D-6E8A-4147-A177-3AD203B41FA5}">
                      <a16:colId xmlns:a16="http://schemas.microsoft.com/office/drawing/2014/main" val="20000"/>
                    </a:ext>
                  </a:extLst>
                </a:gridCol>
                <a:gridCol w="2732088">
                  <a:extLst>
                    <a:ext uri="{9D8B030D-6E8A-4147-A177-3AD203B41FA5}">
                      <a16:colId xmlns:a16="http://schemas.microsoft.com/office/drawing/2014/main" val="20001"/>
                    </a:ext>
                  </a:extLst>
                </a:gridCol>
                <a:gridCol w="182562">
                  <a:extLst>
                    <a:ext uri="{9D8B030D-6E8A-4147-A177-3AD203B41FA5}">
                      <a16:colId xmlns:a16="http://schemas.microsoft.com/office/drawing/2014/main" val="20002"/>
                    </a:ext>
                  </a:extLst>
                </a:gridCol>
                <a:gridCol w="3306763">
                  <a:extLst>
                    <a:ext uri="{9D8B030D-6E8A-4147-A177-3AD203B41FA5}">
                      <a16:colId xmlns:a16="http://schemas.microsoft.com/office/drawing/2014/main" val="20003"/>
                    </a:ext>
                  </a:extLst>
                </a:gridCol>
              </a:tblGrid>
              <a:tr h="238125">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Contaminante</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Posibles efectos sobre la salud </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Fuentes de contaminación comunes en agua potable</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hMerge="1">
                  <a:txBody>
                    <a:bodyPr/>
                    <a:lstStyle/>
                    <a:p>
                      <a:endParaRPr lang="es-ES"/>
                    </a:p>
                  </a:txBody>
                  <a:tcPr/>
                </a:tc>
                <a:extLst>
                  <a:ext uri="{0D108BD9-81ED-4DB2-BD59-A6C34878D82A}">
                    <a16:rowId xmlns:a16="http://schemas.microsoft.com/office/drawing/2014/main" val="10000"/>
                  </a:ext>
                </a:extLst>
              </a:tr>
              <a:tr h="239713">
                <a:tc gridSpan="4">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2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QUÍMICOS INORGÁNICOS</a:t>
                      </a:r>
                      <a:endParaRPr kumimoji="0" lang="es-ES" altLang="es-E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anchor="b"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C99FF"/>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Antimonio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Aumenta el nivel de colesterol y disminuye el azúcar en sangre.</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Efluentes de refinerías de petróleo, cerámicas; productos electrónicos, soldaduras.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457200">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Arsénico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Lesiones en la piel, trastornos circulatorios, alto riesgo de cáncer.</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Erosión de depósitos naturales, agua de escorrentía de huertas, aguas con residuos de fabricación de vidrio y productos electrónicos.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74638">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Bario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Aumento de presión arterial.</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Aguas con residuos de perforaciones, efluentes de refinerías de metales, erosión de depósitos naturales.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74638">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Berilio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Lesiones intestinales.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Efluentes de refinerías de metales y fábricas que emplean carbón, efluentes de industrias eléctricas, aeroespaciales y de defensa.</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33" name="Rectangle 433"/>
          <p:cNvSpPr>
            <a:spLocks noChangeArrowheads="1"/>
          </p:cNvSpPr>
          <p:nvPr/>
        </p:nvSpPr>
        <p:spPr bwMode="auto">
          <a:xfrm>
            <a:off x="0" y="191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77443" name="Rectangle 643"/>
          <p:cNvSpPr>
            <a:spLocks noChangeArrowheads="1"/>
          </p:cNvSpPr>
          <p:nvPr/>
        </p:nvSpPr>
        <p:spPr bwMode="auto">
          <a:xfrm>
            <a:off x="0" y="4938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195625" name="Rectangle 1065"/>
          <p:cNvSpPr>
            <a:spLocks noChangeArrowheads="1"/>
          </p:cNvSpPr>
          <p:nvPr/>
        </p:nvSpPr>
        <p:spPr bwMode="auto">
          <a:xfrm>
            <a:off x="0" y="14462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graphicFrame>
        <p:nvGraphicFramePr>
          <p:cNvPr id="195782" name="Group 1222"/>
          <p:cNvGraphicFramePr>
            <a:graphicFrameLocks noGrp="1"/>
          </p:cNvGraphicFramePr>
          <p:nvPr/>
        </p:nvGraphicFramePr>
        <p:xfrm>
          <a:off x="684213" y="1628775"/>
          <a:ext cx="8193087" cy="5151120"/>
        </p:xfrm>
        <a:graphic>
          <a:graphicData uri="http://schemas.openxmlformats.org/drawingml/2006/table">
            <a:tbl>
              <a:tblPr/>
              <a:tblGrid>
                <a:gridCol w="1944687">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82563">
                  <a:extLst>
                    <a:ext uri="{9D8B030D-6E8A-4147-A177-3AD203B41FA5}">
                      <a16:colId xmlns:a16="http://schemas.microsoft.com/office/drawing/2014/main" val="20002"/>
                    </a:ext>
                  </a:extLst>
                </a:gridCol>
                <a:gridCol w="3322637">
                  <a:extLst>
                    <a:ext uri="{9D8B030D-6E8A-4147-A177-3AD203B41FA5}">
                      <a16:colId xmlns:a16="http://schemas.microsoft.com/office/drawing/2014/main" val="20003"/>
                    </a:ext>
                  </a:extLst>
                </a:gridCol>
              </a:tblGrid>
              <a:tr h="231775">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Contaminante</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Posibles efectos sobre la salud </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6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Fuentes de contaminación comunes en agua potable</a:t>
                      </a:r>
                      <a:endParaRPr kumimoji="0" lang="es-ES" altLang="es-E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0C0C0"/>
                    </a:solidFill>
                  </a:tcPr>
                </a:tc>
                <a:tc hMerge="1">
                  <a:txBody>
                    <a:bodyPr/>
                    <a:lstStyle/>
                    <a:p>
                      <a:endParaRPr lang="es-ES"/>
                    </a:p>
                  </a:txBody>
                  <a:tcPr/>
                </a:tc>
                <a:extLst>
                  <a:ext uri="{0D108BD9-81ED-4DB2-BD59-A6C34878D82A}">
                    <a16:rowId xmlns:a16="http://schemas.microsoft.com/office/drawing/2014/main" val="10000"/>
                  </a:ext>
                </a:extLst>
              </a:tr>
              <a:tr h="231775">
                <a:tc gridSpan="4">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200" b="1"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QUÍMICOS INORGÁNICOS</a:t>
                      </a:r>
                      <a:endParaRPr kumimoji="0" lang="es-ES" altLang="es-E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anchor="b"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CC99FF"/>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457200">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Cadmio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Lesiones renales.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Corrosión de tubos galvanizados, erosión de depósitos naturales, efluentes de refinerías de metales, líquidos de escorrentía de baterías usadas y de pinturas.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85763">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Cianuro</a:t>
                      </a:r>
                      <a:b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b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(como cianuro libre)</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Lesiones en sistema nervioso o problemas de tiroides </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Efluentes de fábricas de acero y metales, efluentes de fábricas de plásticos y fertilizantes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74638">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Flúor</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Enfermedades óseas Problemas dentales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Erosión de depósitos naturales, efluentes de fábricas de fertilizantes y de aluminio.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74638">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Plomo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Bebés y niños con retardo en desarrollo físico o mental Adultos: trastornos renales, hipertensión </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Corrosión de cañerías en el hogar, erosión de depósitos naturales.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666699"/>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457200">
                <a:tc>
                  <a:txBody>
                    <a:bodyPr/>
                    <a:lstStyle>
                      <a:lvl1pPr>
                        <a:spcBef>
                          <a:spcPct val="20000"/>
                        </a:spcBef>
                        <a:buClr>
                          <a:schemeClr val="folHlink"/>
                        </a:buClr>
                        <a:buSzPct val="90000"/>
                        <a:buFont typeface="Wingdings" panose="05000000000000000000" pitchFamily="2" charset="2"/>
                        <a:tabLst>
                          <a:tab pos="401638" algn="l"/>
                        </a:tabLst>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tabLst>
                          <a:tab pos="401638" algn="l"/>
                        </a:tabLst>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tabLst>
                          <a:tab pos="401638" algn="l"/>
                        </a:tabLst>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tabLst>
                          <a:tab pos="401638" algn="l"/>
                        </a:tabLs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01638" algn="l"/>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Nitratos y Nitritos </a:t>
                      </a:r>
                      <a:b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b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(medido como nitrógeno)</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FFFF99"/>
                    </a:solidFill>
                  </a:tcPr>
                </a:tc>
                <a:tc gridSpan="2">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Dificultad respiratoria y síndrome de bebé cianótico (azul).</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FFFF99"/>
                    </a:solidFill>
                  </a:tcPr>
                </a:tc>
                <a:tc hMerge="1">
                  <a:txBody>
                    <a:bodyPr/>
                    <a:lstStyle/>
                    <a:p>
                      <a:endParaRPr lang="es-ES"/>
                    </a:p>
                  </a:txBody>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0" i="0" u="none" strike="noStrike" cap="none" normalizeH="0" baseline="0" smtClean="0">
                          <a:ln>
                            <a:noFill/>
                          </a:ln>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Aguas contaminadas por el uso de fertilizantes, percolado de tanques sépticos y de redes de alcantarillado, erosión de depósitos naturales.</a:t>
                      </a:r>
                      <a:endParaRPr kumimoji="0" lang="es-ES" altLang="es-E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666699"/>
                      </a:solidFill>
                      <a:prstDash val="solid"/>
                      <a:round/>
                      <a:headEnd type="none" w="med" len="med"/>
                      <a:tailEnd type="none" w="med" len="med"/>
                    </a:lnL>
                    <a:lnR w="12700" cap="flat" cmpd="sng" algn="ctr">
                      <a:solidFill>
                        <a:srgbClr val="666699"/>
                      </a:solidFill>
                      <a:prstDash val="solid"/>
                      <a:round/>
                      <a:headEnd type="none" w="med" len="med"/>
                      <a:tailEnd type="none" w="med" len="med"/>
                    </a:lnR>
                    <a:lnT w="12700" cap="flat" cmpd="sng" algn="ctr">
                      <a:solidFill>
                        <a:srgbClr val="666699"/>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bl>
          </a:graphicData>
        </a:graphic>
      </p:graphicFrame>
      <p:sp>
        <p:nvSpPr>
          <p:cNvPr id="195783" name="Rectangle 1223"/>
          <p:cNvSpPr>
            <a:spLocks noChangeArrowheads="1"/>
          </p:cNvSpPr>
          <p:nvPr/>
        </p:nvSpPr>
        <p:spPr bwMode="auto">
          <a:xfrm>
            <a:off x="1042988" y="393700"/>
            <a:ext cx="71294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s-ES" altLang="es-ES" sz="2400" b="1" i="1"/>
              <a:t>Sustancias que pueden ingresar a nuestro organismo  con el agua contaminada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28" name="Rectangle 60"/>
          <p:cNvSpPr>
            <a:spLocks noGrp="1" noChangeArrowheads="1"/>
          </p:cNvSpPr>
          <p:nvPr>
            <p:ph type="title"/>
          </p:nvPr>
        </p:nvSpPr>
        <p:spPr>
          <a:xfrm>
            <a:off x="755650" y="0"/>
            <a:ext cx="7772400" cy="1143000"/>
          </a:xfrm>
          <a:noFill/>
          <a:ln/>
        </p:spPr>
        <p:txBody>
          <a:bodyPr/>
          <a:lstStyle/>
          <a:p>
            <a:r>
              <a:rPr lang="es-ES" altLang="es-ES" b="1"/>
              <a:t>Contaminación de aguas</a:t>
            </a:r>
            <a:r>
              <a:rPr lang="es-ES" altLang="es-ES"/>
              <a:t> </a:t>
            </a:r>
          </a:p>
        </p:txBody>
      </p:sp>
      <p:sp>
        <p:nvSpPr>
          <p:cNvPr id="84029" name="Rectangle 61"/>
          <p:cNvSpPr>
            <a:spLocks noChangeArrowheads="1"/>
          </p:cNvSpPr>
          <p:nvPr/>
        </p:nvSpPr>
        <p:spPr bwMode="auto">
          <a:xfrm>
            <a:off x="684213" y="981075"/>
            <a:ext cx="233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ES" b="1"/>
              <a:t>Alteraciones físicas</a:t>
            </a:r>
            <a:endParaRPr lang="es-ES" altLang="es-ES"/>
          </a:p>
        </p:txBody>
      </p:sp>
      <p:sp>
        <p:nvSpPr>
          <p:cNvPr id="84211" name="Rectangle 243"/>
          <p:cNvSpPr>
            <a:spLocks noChangeArrowheads="1"/>
          </p:cNvSpPr>
          <p:nvPr/>
        </p:nvSpPr>
        <p:spPr bwMode="auto">
          <a:xfrm>
            <a:off x="0" y="98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84263" name="Rectangle 295"/>
          <p:cNvSpPr>
            <a:spLocks noChangeArrowheads="1"/>
          </p:cNvSpPr>
          <p:nvPr/>
        </p:nvSpPr>
        <p:spPr bwMode="auto">
          <a:xfrm>
            <a:off x="0" y="5875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84294" name="Rectangle 326"/>
          <p:cNvSpPr>
            <a:spLocks noChangeArrowheads="1"/>
          </p:cNvSpPr>
          <p:nvPr/>
        </p:nvSpPr>
        <p:spPr bwMode="auto">
          <a:xfrm>
            <a:off x="0" y="1239838"/>
            <a:ext cx="4411663" cy="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aphicFrame>
        <p:nvGraphicFramePr>
          <p:cNvPr id="84349" name="Group 381"/>
          <p:cNvGraphicFramePr>
            <a:graphicFrameLocks noGrp="1"/>
          </p:cNvGraphicFramePr>
          <p:nvPr/>
        </p:nvGraphicFramePr>
        <p:xfrm>
          <a:off x="1763713" y="1844675"/>
          <a:ext cx="6121400" cy="4846320"/>
        </p:xfrm>
        <a:graphic>
          <a:graphicData uri="http://schemas.openxmlformats.org/drawingml/2006/table">
            <a:tbl>
              <a:tblPr/>
              <a:tblGrid>
                <a:gridCol w="1250950">
                  <a:extLst>
                    <a:ext uri="{9D8B030D-6E8A-4147-A177-3AD203B41FA5}">
                      <a16:colId xmlns:a16="http://schemas.microsoft.com/office/drawing/2014/main" val="20000"/>
                    </a:ext>
                  </a:extLst>
                </a:gridCol>
                <a:gridCol w="4870450">
                  <a:extLst>
                    <a:ext uri="{9D8B030D-6E8A-4147-A177-3AD203B41FA5}">
                      <a16:colId xmlns:a16="http://schemas.microsoft.com/office/drawing/2014/main" val="20001"/>
                    </a:ext>
                  </a:extLst>
                </a:gridCol>
              </a:tblGrid>
              <a:tr h="3429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Alteraciones físicas</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Características y contaminación que indica</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8001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Color</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Agua no contaminada suele tener ligeros colores rojizos, pardos, amarillentos o verdosos debido, principalmente, a los compuestos férricos o los pigmentos verdes de las algas que contienen. </a:t>
                      </a:r>
                      <a:endParaRPr kumimoji="0" lang="es-ES" altLang="es-E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Agua contaminada puede tener diversos colores en general, no se pueden establecer relaciones claras entre el color y el tipo de contaminación</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8001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Olor y sabor</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Compuestos químicos presentes en el agua como los fenoles, diversos hidrocarburos, cloro, materias orgánicas en descomposición o esencias liberadas por diferentes algas u hongos pueden dar olores y sabores muy fuertes al agua, aunque estén en muy pequeñas concentraciones. Las sales o los minerales dan sabores salados o metálicos, en ocasiones sin ningún olor.</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9144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Temperatura</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El aumento de temperatura disminuye la solubilidad de gases (oxígeno) y aumenta, en general, la de las sales. Aumenta la velocidad de las reacciones del metabolismo, acelerando la putrefacción. La temperatura óptima del agua para beber está entre 10 y 14ºC. </a:t>
                      </a:r>
                      <a:endParaRPr kumimoji="0" lang="es-ES" altLang="es-ES" sz="14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
        <p:nvSpPr>
          <p:cNvPr id="84346" name="Rectangle 378"/>
          <p:cNvSpPr>
            <a:spLocks noChangeArrowheads="1"/>
          </p:cNvSpPr>
          <p:nvPr/>
        </p:nvSpPr>
        <p:spPr bwMode="auto">
          <a:xfrm>
            <a:off x="0" y="561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95" name="Rectangle 31"/>
          <p:cNvSpPr>
            <a:spLocks noGrp="1" noChangeArrowheads="1"/>
          </p:cNvSpPr>
          <p:nvPr>
            <p:ph type="title"/>
          </p:nvPr>
        </p:nvSpPr>
        <p:spPr>
          <a:xfrm>
            <a:off x="900113" y="53751"/>
            <a:ext cx="7772400" cy="1143001"/>
          </a:xfrm>
          <a:noFill/>
          <a:ln/>
        </p:spPr>
        <p:txBody>
          <a:bodyPr/>
          <a:lstStyle/>
          <a:p>
            <a:r>
              <a:rPr lang="es-ES" altLang="es-ES" b="1" dirty="0"/>
              <a:t>Contaminación de aguas</a:t>
            </a:r>
            <a:r>
              <a:rPr lang="es-ES" altLang="es-ES" dirty="0"/>
              <a:t> </a:t>
            </a:r>
          </a:p>
        </p:txBody>
      </p:sp>
      <p:sp>
        <p:nvSpPr>
          <p:cNvPr id="88096" name="Rectangle 32"/>
          <p:cNvSpPr>
            <a:spLocks noChangeArrowheads="1"/>
          </p:cNvSpPr>
          <p:nvPr/>
        </p:nvSpPr>
        <p:spPr bwMode="auto">
          <a:xfrm>
            <a:off x="684213" y="981075"/>
            <a:ext cx="233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ES" b="1"/>
              <a:t>Alteraciones físicas</a:t>
            </a:r>
            <a:endParaRPr lang="es-ES" altLang="es-ES"/>
          </a:p>
        </p:txBody>
      </p:sp>
      <p:sp>
        <p:nvSpPr>
          <p:cNvPr id="88097" name="Rectangle 33"/>
          <p:cNvSpPr>
            <a:spLocks noChangeArrowheads="1"/>
          </p:cNvSpPr>
          <p:nvPr/>
        </p:nvSpPr>
        <p:spPr bwMode="auto">
          <a:xfrm>
            <a:off x="0" y="938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88161" name="Rectangle 97"/>
          <p:cNvSpPr>
            <a:spLocks noChangeArrowheads="1"/>
          </p:cNvSpPr>
          <p:nvPr/>
        </p:nvSpPr>
        <p:spPr bwMode="auto">
          <a:xfrm>
            <a:off x="2219325" y="-93663"/>
            <a:ext cx="4411663" cy="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aphicFrame>
        <p:nvGraphicFramePr>
          <p:cNvPr id="88225" name="Group 161"/>
          <p:cNvGraphicFramePr>
            <a:graphicFrameLocks noGrp="1"/>
          </p:cNvGraphicFramePr>
          <p:nvPr/>
        </p:nvGraphicFramePr>
        <p:xfrm>
          <a:off x="1427163" y="1778000"/>
          <a:ext cx="6529387" cy="4762500"/>
        </p:xfrm>
        <a:graphic>
          <a:graphicData uri="http://schemas.openxmlformats.org/drawingml/2006/table">
            <a:tbl>
              <a:tblPr/>
              <a:tblGrid>
                <a:gridCol w="1665287">
                  <a:extLst>
                    <a:ext uri="{9D8B030D-6E8A-4147-A177-3AD203B41FA5}">
                      <a16:colId xmlns:a16="http://schemas.microsoft.com/office/drawing/2014/main" val="20000"/>
                    </a:ext>
                  </a:extLst>
                </a:gridCol>
                <a:gridCol w="4864100">
                  <a:extLst>
                    <a:ext uri="{9D8B030D-6E8A-4147-A177-3AD203B41FA5}">
                      <a16:colId xmlns:a16="http://schemas.microsoft.com/office/drawing/2014/main" val="20001"/>
                    </a:ext>
                  </a:extLst>
                </a:gridCol>
              </a:tblGrid>
              <a:tr h="3429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Alteraciones físicas</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Características y contaminación que indica</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8001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Materiales en suspensión</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Partículas como arcillas, limo, etc., aunque no lleguen a estar disueltas, son arrastradas por el agua de dos maneras: en suspensión estable (disoluciones coloidales); o en suspensión que sólo dura mientras el movimiento del agua las arrastra. Las suspendidas coloidalmente sólo precipitarán después de haber sufrido coagulación o floculación.</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3048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Radiactividad</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Las aguas naturales tienen bajos valores de radiactividad, debidos sobre todo a isótopos del K.</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67627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Espumas</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Los detergentes producen espumas y añaden fosfato al agua. Disminuyen el poder autodepurador de los ríos al dificultar la actividad bacteriana. También interfieren en los procesos de floculación y sedimentación en las estaciones depuradoras.</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8001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Conductividad </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El agua pura tiene una conductividad eléctrica muy baja. El agua natural tiene iones en disolución y su conductividad es mayor y proporcional a la cantidad y características de esos electrolitos. Por esto se usan los valores de conductividad como índice aproximado de concentración de solutos. Como la temperatura modifica la conductividad las medidas se deben hacer a 20ºC</a:t>
                      </a:r>
                      <a:endParaRPr kumimoji="0" lang="es-ES" altLang="es-ES" sz="1800" b="0" i="0" u="none" strike="noStrike" cap="none" normalizeH="0" baseline="0" smtClean="0">
                        <a:ln>
                          <a:noFill/>
                        </a:ln>
                        <a:solidFill>
                          <a:schemeClr val="tx1"/>
                        </a:solidFill>
                        <a:effectLst/>
                        <a:latin typeface="Arial" panose="020B0604020202020204" pitchFamily="34" charset="0"/>
                      </a:endParaRPr>
                    </a:p>
                  </a:txBody>
                  <a:tcPr anchor="ctr" horzOverflow="overflow">
                    <a:lnL w="12700" cap="flat" cmpd="sng" algn="ctr">
                      <a:solidFill>
                        <a:srgbClr val="CC99FF"/>
                      </a:solidFill>
                      <a:prstDash val="solid"/>
                      <a:round/>
                      <a:headEnd type="none" w="med" len="med"/>
                      <a:tailEnd type="none" w="med" len="med"/>
                    </a:lnL>
                    <a:lnR w="12700" cap="flat" cmpd="sng" algn="ctr">
                      <a:solidFill>
                        <a:srgbClr val="CC99FF"/>
                      </a:solidFill>
                      <a:prstDash val="solid"/>
                      <a:round/>
                      <a:headEnd type="none" w="med" len="med"/>
                      <a:tailEnd type="none" w="med" len="med"/>
                    </a:lnR>
                    <a:lnT w="12700" cap="flat" cmpd="sng" algn="ctr">
                      <a:solidFill>
                        <a:srgbClr val="CC99FF"/>
                      </a:solidFill>
                      <a:prstDash val="solid"/>
                      <a:round/>
                      <a:headEnd type="none" w="med" len="med"/>
                      <a:tailEnd type="none" w="med" len="med"/>
                    </a:lnT>
                    <a:lnB w="12700" cap="flat" cmpd="sng" algn="ctr">
                      <a:solidFill>
                        <a:srgbClr val="CC99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99592" y="44624"/>
            <a:ext cx="7772400" cy="1143001"/>
          </a:xfrm>
          <a:noFill/>
          <a:ln/>
        </p:spPr>
        <p:txBody>
          <a:bodyPr/>
          <a:lstStyle/>
          <a:p>
            <a:r>
              <a:rPr lang="es-ES" altLang="es-ES" b="1" dirty="0" smtClean="0"/>
              <a:t>Aguas Residuales</a:t>
            </a:r>
            <a:endParaRPr lang="es-ES" altLang="es-ES" dirty="0"/>
          </a:p>
        </p:txBody>
      </p:sp>
      <p:sp>
        <p:nvSpPr>
          <p:cNvPr id="6" name="Text Box 5"/>
          <p:cNvSpPr txBox="1">
            <a:spLocks noChangeArrowheads="1"/>
          </p:cNvSpPr>
          <p:nvPr/>
        </p:nvSpPr>
        <p:spPr bwMode="auto">
          <a:xfrm>
            <a:off x="611188" y="1628775"/>
            <a:ext cx="85328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es-ES" b="1" dirty="0" smtClean="0">
                <a:solidFill>
                  <a:srgbClr val="003366"/>
                </a:solidFill>
              </a:rPr>
              <a:t>Aguas Residuales: </a:t>
            </a:r>
            <a:r>
              <a:rPr lang="es-ES" altLang="es-ES" dirty="0" smtClean="0"/>
              <a:t>son aquellas que proceden del uso doméstico o industrial y no pueden ser vertidas directamente a lagos o ríos debido a su contaminación. </a:t>
            </a:r>
            <a:endParaRPr lang="es-ES" altLang="es-ES" dirty="0"/>
          </a:p>
          <a:p>
            <a:r>
              <a:rPr lang="es-ES" altLang="es-ES" dirty="0" smtClean="0"/>
              <a:t>Es agua que suele estar contaminada con materia fecal.</a:t>
            </a:r>
          </a:p>
          <a:p>
            <a:endParaRPr lang="es-ES" altLang="es-ES" dirty="0"/>
          </a:p>
          <a:p>
            <a:r>
              <a:rPr lang="es-ES" altLang="es-ES" dirty="0" smtClean="0"/>
              <a:t>Las aguas residuales generalmente contienen sustancias orgánicas e inorgánicas potencialmente peligrosas, así como microorganismos patógenos. El tratamiento completo de las aguas residuales requiere tratamientos químicos y biológicos que sirven para eliminar o neutralizar los contaminantes.</a:t>
            </a:r>
            <a:endParaRPr lang="es-ES" altLang="es-ES" dirty="0"/>
          </a:p>
        </p:txBody>
      </p:sp>
      <p:sp>
        <p:nvSpPr>
          <p:cNvPr id="7" name="Text Box 5"/>
          <p:cNvSpPr txBox="1">
            <a:spLocks noChangeArrowheads="1"/>
          </p:cNvSpPr>
          <p:nvPr/>
        </p:nvSpPr>
        <p:spPr bwMode="auto">
          <a:xfrm>
            <a:off x="630093" y="4221088"/>
            <a:ext cx="85328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es-ES" dirty="0" smtClean="0"/>
              <a:t>Las aguas residuales industriales suelen contener sustancias tóxicas que deben ser pre tratadas antes de ser tratadas como aguas residuales.</a:t>
            </a:r>
          </a:p>
          <a:p>
            <a:endParaRPr lang="es-ES" altLang="es-ES" dirty="0"/>
          </a:p>
          <a:p>
            <a:r>
              <a:rPr lang="es-ES" altLang="es-ES" dirty="0" smtClean="0"/>
              <a:t>El objetivo del tratamiento de las aguas residuales es reducir la cantidad de materiales tanto orgánicos como inorgánicos a un nivel que no permita el crecimiento microbiano, así como la eliminación de los compuestos tóxicos que pudiera haber.</a:t>
            </a:r>
            <a:endParaRPr lang="es-ES" altLang="es-ES" dirty="0"/>
          </a:p>
        </p:txBody>
      </p:sp>
    </p:spTree>
    <p:extLst>
      <p:ext uri="{BB962C8B-B14F-4D97-AF65-F5344CB8AC3E}">
        <p14:creationId xmlns:p14="http://schemas.microsoft.com/office/powerpoint/2010/main" val="23273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99592" y="44624"/>
            <a:ext cx="7772400" cy="1143001"/>
          </a:xfrm>
          <a:noFill/>
          <a:ln/>
        </p:spPr>
        <p:txBody>
          <a:bodyPr/>
          <a:lstStyle/>
          <a:p>
            <a:r>
              <a:rPr lang="es-ES" altLang="es-ES" b="1" dirty="0" smtClean="0"/>
              <a:t>Aguas Residuales</a:t>
            </a:r>
            <a:endParaRPr lang="es-ES" altLang="es-ES" dirty="0"/>
          </a:p>
        </p:txBody>
      </p:sp>
      <p:sp>
        <p:nvSpPr>
          <p:cNvPr id="6" name="Text Box 5"/>
          <p:cNvSpPr txBox="1">
            <a:spLocks noChangeArrowheads="1"/>
          </p:cNvSpPr>
          <p:nvPr/>
        </p:nvSpPr>
        <p:spPr bwMode="auto">
          <a:xfrm>
            <a:off x="611188" y="1628800"/>
            <a:ext cx="85328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S" altLang="es-ES" dirty="0" smtClean="0"/>
              <a:t>La eficiencia del tratamiento se expresa en términos de reducción de la demanda biológica de oxígeno (DBO). Los valores normales en aguas residuales domésticas están en 200 unidades de DBO. En aguas de origen industrial los valores pueden alcanzar hasta 1500 unidades de DBO. Un tratamiento eficaz reduce los niveles a menos de 5 unidades de DBO en el agua resultante del tratamiento.</a:t>
            </a:r>
            <a:endParaRPr lang="es-ES" altLang="es-ES" dirty="0"/>
          </a:p>
        </p:txBody>
      </p:sp>
      <p:sp>
        <p:nvSpPr>
          <p:cNvPr id="7" name="Text Box 5"/>
          <p:cNvSpPr txBox="1">
            <a:spLocks noChangeArrowheads="1"/>
          </p:cNvSpPr>
          <p:nvPr/>
        </p:nvSpPr>
        <p:spPr bwMode="auto">
          <a:xfrm>
            <a:off x="611188" y="3645024"/>
            <a:ext cx="85328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S" altLang="es-ES" dirty="0" smtClean="0"/>
              <a:t>Una planta típica de aguas residuales trata tanto aguas domésticas como industriales. El tratamiento incluye múltiples etapas de carácter físico y biológico. Tratamientos primarios, secundarios y en algunos casos terciarios se utilizan para reducir la contaminación fecal y química del agua.  Cada nivel de tratamiento emplea tecnologías mas complejas y caras.</a:t>
            </a:r>
            <a:endParaRPr lang="es-ES" altLang="es-ES" dirty="0"/>
          </a:p>
        </p:txBody>
      </p:sp>
    </p:spTree>
    <p:extLst>
      <p:ext uri="{BB962C8B-B14F-4D97-AF65-F5344CB8AC3E}">
        <p14:creationId xmlns:p14="http://schemas.microsoft.com/office/powerpoint/2010/main" val="354566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27584" y="44624"/>
            <a:ext cx="8064896" cy="1143001"/>
          </a:xfrm>
          <a:noFill/>
          <a:ln/>
        </p:spPr>
        <p:txBody>
          <a:bodyPr/>
          <a:lstStyle/>
          <a:p>
            <a:r>
              <a:rPr lang="es-ES" altLang="es-ES" b="1" dirty="0" smtClean="0"/>
              <a:t>Tratamiento de Aguas Residuales</a:t>
            </a:r>
            <a:endParaRPr lang="es-ES" altLang="es-ES" dirty="0"/>
          </a:p>
        </p:txBody>
      </p:sp>
      <p:sp>
        <p:nvSpPr>
          <p:cNvPr id="7" name="Text Box 5"/>
          <p:cNvSpPr txBox="1">
            <a:spLocks noChangeArrowheads="1"/>
          </p:cNvSpPr>
          <p:nvPr/>
        </p:nvSpPr>
        <p:spPr bwMode="auto">
          <a:xfrm>
            <a:off x="646157" y="1628800"/>
            <a:ext cx="85328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es-ES" b="1" dirty="0" smtClean="0">
                <a:solidFill>
                  <a:srgbClr val="003366"/>
                </a:solidFill>
              </a:rPr>
              <a:t>Tratamiento Primario: </a:t>
            </a:r>
            <a:r>
              <a:rPr lang="es-ES" altLang="es-ES" dirty="0" smtClean="0"/>
              <a:t>proceso que se usa para eliminar los sólidos de las aguas contaminadas. El agua entra en la planta de tratamiento y se pasa a través de cribas y filtros que eliminan los objetos de gran tamaño. El agua resultante está muy contaminada y no debería ser vertida en ríos o lagos.  </a:t>
            </a:r>
          </a:p>
          <a:p>
            <a:endParaRPr lang="es-ES" altLang="es-ES" dirty="0"/>
          </a:p>
          <a:p>
            <a:r>
              <a:rPr lang="es-ES" altLang="es-ES" b="1" dirty="0">
                <a:solidFill>
                  <a:srgbClr val="003366"/>
                </a:solidFill>
              </a:rPr>
              <a:t>Tratamiento </a:t>
            </a:r>
            <a:r>
              <a:rPr lang="es-ES" altLang="es-ES" b="1" dirty="0" smtClean="0">
                <a:solidFill>
                  <a:srgbClr val="003366"/>
                </a:solidFill>
              </a:rPr>
              <a:t>Secundario: </a:t>
            </a:r>
            <a:r>
              <a:rPr lang="es-ES" altLang="es-ES" dirty="0"/>
              <a:t>proceso que se usa </a:t>
            </a:r>
            <a:r>
              <a:rPr lang="es-ES" altLang="es-ES" dirty="0" smtClean="0"/>
              <a:t>para reducir la cantidad de materia orgánica por acción de bacterias (objetivo: disminuir la DBO). Son procesos biológicos que pueden ser de dos tipos: aerobios y anaerobios. Entre las variables a controlar en este proceso se encuentran la temperatura, el oxigeno disuelto, el </a:t>
            </a:r>
            <a:r>
              <a:rPr lang="es-ES" altLang="es-ES" dirty="0" err="1" smtClean="0"/>
              <a:t>ph</a:t>
            </a:r>
            <a:r>
              <a:rPr lang="es-ES" altLang="es-ES" dirty="0" smtClean="0"/>
              <a:t>, etc.</a:t>
            </a:r>
          </a:p>
          <a:p>
            <a:endParaRPr lang="es-ES" altLang="es-ES" dirty="0"/>
          </a:p>
          <a:p>
            <a:r>
              <a:rPr lang="es-ES" altLang="es-ES" b="1" dirty="0">
                <a:solidFill>
                  <a:srgbClr val="003366"/>
                </a:solidFill>
              </a:rPr>
              <a:t>Tratamiento </a:t>
            </a:r>
            <a:r>
              <a:rPr lang="es-ES" altLang="es-ES" b="1" dirty="0" smtClean="0">
                <a:solidFill>
                  <a:srgbClr val="003366"/>
                </a:solidFill>
              </a:rPr>
              <a:t>Terciario: </a:t>
            </a:r>
            <a:r>
              <a:rPr lang="es-ES" altLang="es-ES" dirty="0"/>
              <a:t>proceso que se usa para eliminar los </a:t>
            </a:r>
            <a:r>
              <a:rPr lang="es-ES" altLang="es-ES" dirty="0" smtClean="0"/>
              <a:t>productos químicos como fosfatos, nitratos, plaguicidas, sales, materia orgánica persistente, etc. Se utilizan procesos físicos y químicos especiales con los que se consigue limpiar las aguas de contaminantes concretos: fósforo, nitrógeno, metales pesados, etc.</a:t>
            </a:r>
            <a:endParaRPr lang="es-ES" altLang="es-ES" dirty="0"/>
          </a:p>
          <a:p>
            <a:endParaRPr lang="es-ES" altLang="es-ES" dirty="0"/>
          </a:p>
        </p:txBody>
      </p:sp>
    </p:spTree>
    <p:extLst>
      <p:ext uri="{BB962C8B-B14F-4D97-AF65-F5344CB8AC3E}">
        <p14:creationId xmlns:p14="http://schemas.microsoft.com/office/powerpoint/2010/main" val="309493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Grp="1" noChangeArrowheads="1"/>
          </p:cNvSpPr>
          <p:nvPr>
            <p:ph type="title"/>
          </p:nvPr>
        </p:nvSpPr>
        <p:spPr>
          <a:noFill/>
          <a:ln/>
        </p:spPr>
        <p:txBody>
          <a:bodyPr/>
          <a:lstStyle/>
          <a:p>
            <a:r>
              <a:rPr lang="es-AR" altLang="es-ES" b="1"/>
              <a:t>SANEAMIENTO</a:t>
            </a:r>
            <a:endParaRPr lang="es-ES" altLang="es-ES" b="1"/>
          </a:p>
        </p:txBody>
      </p:sp>
      <p:sp>
        <p:nvSpPr>
          <p:cNvPr id="155653" name="Text Box 5"/>
          <p:cNvSpPr txBox="1">
            <a:spLocks noChangeArrowheads="1"/>
          </p:cNvSpPr>
          <p:nvPr/>
        </p:nvSpPr>
        <p:spPr bwMode="auto">
          <a:xfrm>
            <a:off x="611188" y="1773238"/>
            <a:ext cx="194468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s-ES" altLang="es-ES" b="1"/>
              <a:t> Higiene</a:t>
            </a:r>
          </a:p>
          <a:p>
            <a:pPr>
              <a:buFontTx/>
              <a:buChar char="•"/>
            </a:pPr>
            <a:r>
              <a:rPr lang="es-ES" altLang="es-ES" b="1"/>
              <a:t> Limpieza</a:t>
            </a:r>
          </a:p>
          <a:p>
            <a:pPr>
              <a:buFontTx/>
              <a:buChar char="•"/>
            </a:pPr>
            <a:r>
              <a:rPr lang="es-ES" altLang="es-ES" b="1"/>
              <a:t> Depuración</a:t>
            </a:r>
          </a:p>
          <a:p>
            <a:pPr>
              <a:buFontTx/>
              <a:buChar char="•"/>
            </a:pPr>
            <a:r>
              <a:rPr lang="es-ES" altLang="es-ES" b="1"/>
              <a:t> Reparación</a:t>
            </a:r>
            <a:r>
              <a:rPr lang="es-ES" altLang="es-ES"/>
              <a:t> </a:t>
            </a:r>
          </a:p>
          <a:p>
            <a:endParaRPr lang="es-AR" altLang="es-ES"/>
          </a:p>
        </p:txBody>
      </p:sp>
      <p:pic>
        <p:nvPicPr>
          <p:cNvPr id="155659" name="Picture 11" descr="Agua_en_movimie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420938"/>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55660" name="Text Box 12"/>
          <p:cNvSpPr txBox="1">
            <a:spLocks noChangeArrowheads="1"/>
          </p:cNvSpPr>
          <p:nvPr/>
        </p:nvSpPr>
        <p:spPr bwMode="auto">
          <a:xfrm>
            <a:off x="900113" y="5516563"/>
            <a:ext cx="777716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El saneamiento es el proceso mediante el cual las aguas negras ó aguas residuales reciben un tratamiento para devolverle su condición natural de limpieza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27584" y="44624"/>
            <a:ext cx="8064896" cy="1143001"/>
          </a:xfrm>
          <a:noFill/>
          <a:ln/>
        </p:spPr>
        <p:txBody>
          <a:bodyPr/>
          <a:lstStyle/>
          <a:p>
            <a:r>
              <a:rPr lang="es-ES" altLang="es-ES" b="1" dirty="0" smtClean="0"/>
              <a:t>Tratamiento de Aguas Residuales</a:t>
            </a:r>
            <a:endParaRPr lang="es-ES" altLang="es-ES" dirty="0"/>
          </a:p>
        </p:txBody>
      </p:sp>
      <p:sp>
        <p:nvSpPr>
          <p:cNvPr id="6" name="Text Box 5"/>
          <p:cNvSpPr txBox="1">
            <a:spLocks noChangeArrowheads="1"/>
          </p:cNvSpPr>
          <p:nvPr/>
        </p:nvSpPr>
        <p:spPr bwMode="auto">
          <a:xfrm>
            <a:off x="593626" y="1628800"/>
            <a:ext cx="85328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S" altLang="es-ES" dirty="0" smtClean="0"/>
              <a:t>Las principales técnicas son:</a:t>
            </a:r>
          </a:p>
          <a:p>
            <a:pPr algn="just"/>
            <a:endParaRPr lang="es-ES" altLang="es-ES" dirty="0"/>
          </a:p>
          <a:p>
            <a:pPr algn="just"/>
            <a:endParaRPr lang="es-ES" altLang="es-ES" dirty="0"/>
          </a:p>
        </p:txBody>
      </p:sp>
      <p:sp>
        <p:nvSpPr>
          <p:cNvPr id="7" name="Rectángulo 6"/>
          <p:cNvSpPr/>
          <p:nvPr/>
        </p:nvSpPr>
        <p:spPr>
          <a:xfrm>
            <a:off x="683568" y="2090465"/>
            <a:ext cx="8352928" cy="923330"/>
          </a:xfrm>
          <a:prstGeom prst="rect">
            <a:avLst/>
          </a:prstGeom>
        </p:spPr>
        <p:txBody>
          <a:bodyPr wrap="square">
            <a:spAutoFit/>
          </a:bodyPr>
          <a:lstStyle/>
          <a:p>
            <a:r>
              <a:rPr lang="es-ES" altLang="es-ES" b="1" dirty="0" smtClean="0">
                <a:solidFill>
                  <a:srgbClr val="003366"/>
                </a:solidFill>
              </a:rPr>
              <a:t>Arrastre con vapor de agua o aire: </a:t>
            </a:r>
            <a:r>
              <a:rPr lang="es-ES" altLang="es-ES" dirty="0"/>
              <a:t>proceso </a:t>
            </a:r>
            <a:r>
              <a:rPr lang="es-ES" altLang="es-ES" dirty="0" smtClean="0"/>
              <a:t>de </a:t>
            </a:r>
            <a:r>
              <a:rPr lang="es-ES" altLang="es-ES" dirty="0" err="1" smtClean="0"/>
              <a:t>stripping</a:t>
            </a:r>
            <a:r>
              <a:rPr lang="es-ES" altLang="es-ES" dirty="0" smtClean="0"/>
              <a:t> para la eliminación de compuestos orgánicos volátiles como disolventes clorados (</a:t>
            </a:r>
            <a:r>
              <a:rPr lang="es-ES" altLang="es-ES" dirty="0" err="1" smtClean="0"/>
              <a:t>tricloroetileno</a:t>
            </a:r>
            <a:r>
              <a:rPr lang="es-ES" altLang="es-ES" dirty="0" smtClean="0"/>
              <a:t>, </a:t>
            </a:r>
            <a:r>
              <a:rPr lang="es-ES" altLang="es-ES" dirty="0" err="1" smtClean="0"/>
              <a:t>clorobenceno</a:t>
            </a:r>
            <a:r>
              <a:rPr lang="es-ES" altLang="es-ES" dirty="0" smtClean="0"/>
              <a:t>, etc.,) o contaminantes gaseosos como amoníaco.</a:t>
            </a:r>
            <a:endParaRPr lang="es-ES" altLang="es-ES" dirty="0"/>
          </a:p>
        </p:txBody>
      </p:sp>
      <p:sp>
        <p:nvSpPr>
          <p:cNvPr id="8" name="Rectángulo 7"/>
          <p:cNvSpPr/>
          <p:nvPr/>
        </p:nvSpPr>
        <p:spPr>
          <a:xfrm>
            <a:off x="593626" y="3284984"/>
            <a:ext cx="8352928" cy="923330"/>
          </a:xfrm>
          <a:prstGeom prst="rect">
            <a:avLst/>
          </a:prstGeom>
        </p:spPr>
        <p:txBody>
          <a:bodyPr wrap="square">
            <a:spAutoFit/>
          </a:bodyPr>
          <a:lstStyle/>
          <a:p>
            <a:r>
              <a:rPr lang="es-ES" altLang="es-ES" b="1" dirty="0" smtClean="0">
                <a:solidFill>
                  <a:srgbClr val="003366"/>
                </a:solidFill>
              </a:rPr>
              <a:t>Procesos de Membrana: </a:t>
            </a:r>
            <a:r>
              <a:rPr lang="es-ES" altLang="es-ES" dirty="0"/>
              <a:t>proceso </a:t>
            </a:r>
            <a:r>
              <a:rPr lang="es-ES" altLang="es-ES" dirty="0" smtClean="0"/>
              <a:t>en el cual el agua residual pasa a través de una membrana porosa consiguiendo la separación de acuerdo al tamaño de las moléculas presentes  y de la membrana utilizada. </a:t>
            </a:r>
            <a:endParaRPr lang="es-ES" altLang="es-ES" dirty="0"/>
          </a:p>
        </p:txBody>
      </p:sp>
      <p:sp>
        <p:nvSpPr>
          <p:cNvPr id="9" name="Rectángulo 8"/>
          <p:cNvSpPr/>
          <p:nvPr/>
        </p:nvSpPr>
        <p:spPr>
          <a:xfrm>
            <a:off x="622106" y="4469877"/>
            <a:ext cx="8352928" cy="646331"/>
          </a:xfrm>
          <a:prstGeom prst="rect">
            <a:avLst/>
          </a:prstGeom>
        </p:spPr>
        <p:txBody>
          <a:bodyPr wrap="square">
            <a:spAutoFit/>
          </a:bodyPr>
          <a:lstStyle/>
          <a:p>
            <a:r>
              <a:rPr lang="es-ES" altLang="es-ES" b="1" dirty="0" smtClean="0">
                <a:solidFill>
                  <a:srgbClr val="003366"/>
                </a:solidFill>
              </a:rPr>
              <a:t>Intercambio Iónico: </a:t>
            </a:r>
            <a:r>
              <a:rPr lang="es-ES" altLang="es-ES" dirty="0" smtClean="0"/>
              <a:t> sirve para eliminar sales minerales a través de una resina por intercambio con otros iones.</a:t>
            </a:r>
            <a:endParaRPr lang="es-ES" altLang="es-ES" dirty="0"/>
          </a:p>
        </p:txBody>
      </p:sp>
      <p:sp>
        <p:nvSpPr>
          <p:cNvPr id="10" name="Rectángulo 9"/>
          <p:cNvSpPr/>
          <p:nvPr/>
        </p:nvSpPr>
        <p:spPr>
          <a:xfrm>
            <a:off x="683568" y="5401585"/>
            <a:ext cx="8352928" cy="923330"/>
          </a:xfrm>
          <a:prstGeom prst="rect">
            <a:avLst/>
          </a:prstGeom>
        </p:spPr>
        <p:txBody>
          <a:bodyPr wrap="square">
            <a:spAutoFit/>
          </a:bodyPr>
          <a:lstStyle/>
          <a:p>
            <a:r>
              <a:rPr lang="es-ES" altLang="es-ES" b="1" dirty="0" smtClean="0">
                <a:solidFill>
                  <a:srgbClr val="003366"/>
                </a:solidFill>
              </a:rPr>
              <a:t>Adsorción con carbón activado: </a:t>
            </a:r>
            <a:r>
              <a:rPr lang="es-ES" altLang="es-ES" dirty="0" smtClean="0"/>
              <a:t> sirve para eliminar compuestos orgánicos. Se puede utilizar en forma granular (columnas de carbón activado granular) y en polvo.</a:t>
            </a:r>
            <a:endParaRPr lang="es-ES" altLang="es-ES" dirty="0"/>
          </a:p>
        </p:txBody>
      </p:sp>
    </p:spTree>
    <p:extLst>
      <p:ext uri="{BB962C8B-B14F-4D97-AF65-F5344CB8AC3E}">
        <p14:creationId xmlns:p14="http://schemas.microsoft.com/office/powerpoint/2010/main" val="235546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27584" y="44624"/>
            <a:ext cx="8064896" cy="1143001"/>
          </a:xfrm>
          <a:noFill/>
          <a:ln/>
        </p:spPr>
        <p:txBody>
          <a:bodyPr/>
          <a:lstStyle/>
          <a:p>
            <a:r>
              <a:rPr lang="es-ES" altLang="es-ES" b="1" dirty="0" smtClean="0"/>
              <a:t>Tratamiento de Aguas Residuales</a:t>
            </a:r>
            <a:endParaRPr lang="es-ES" altLang="es-ES" dirty="0"/>
          </a:p>
        </p:txBody>
      </p:sp>
      <p:sp>
        <p:nvSpPr>
          <p:cNvPr id="6" name="Rectángulo 5"/>
          <p:cNvSpPr/>
          <p:nvPr/>
        </p:nvSpPr>
        <p:spPr>
          <a:xfrm>
            <a:off x="683568" y="2090465"/>
            <a:ext cx="8352928" cy="646331"/>
          </a:xfrm>
          <a:prstGeom prst="rect">
            <a:avLst/>
          </a:prstGeom>
        </p:spPr>
        <p:txBody>
          <a:bodyPr wrap="square">
            <a:spAutoFit/>
          </a:bodyPr>
          <a:lstStyle/>
          <a:p>
            <a:r>
              <a:rPr lang="es-ES" altLang="es-ES" b="1" dirty="0" smtClean="0">
                <a:solidFill>
                  <a:srgbClr val="003366"/>
                </a:solidFill>
              </a:rPr>
              <a:t>Procesos de Oxidación: </a:t>
            </a:r>
            <a:r>
              <a:rPr lang="es-ES" altLang="es-ES" dirty="0" smtClean="0"/>
              <a:t>sirven para eliminar o transformar la materia orgánica e inorgánica oxidable. </a:t>
            </a:r>
            <a:endParaRPr lang="es-ES" altLang="es-ES" dirty="0"/>
          </a:p>
        </p:txBody>
      </p:sp>
      <p:sp>
        <p:nvSpPr>
          <p:cNvPr id="7" name="Rectángulo 6"/>
          <p:cNvSpPr/>
          <p:nvPr/>
        </p:nvSpPr>
        <p:spPr>
          <a:xfrm>
            <a:off x="683568" y="3598811"/>
            <a:ext cx="8352928" cy="923330"/>
          </a:xfrm>
          <a:prstGeom prst="rect">
            <a:avLst/>
          </a:prstGeom>
        </p:spPr>
        <p:txBody>
          <a:bodyPr wrap="square">
            <a:spAutoFit/>
          </a:bodyPr>
          <a:lstStyle/>
          <a:p>
            <a:r>
              <a:rPr lang="es-ES" altLang="es-ES" b="1" dirty="0" smtClean="0">
                <a:solidFill>
                  <a:srgbClr val="003366"/>
                </a:solidFill>
              </a:rPr>
              <a:t>Procesos de Reducción: </a:t>
            </a:r>
            <a:r>
              <a:rPr lang="es-ES" altLang="es-ES" dirty="0"/>
              <a:t>proceso </a:t>
            </a:r>
            <a:r>
              <a:rPr lang="es-ES" altLang="es-ES" dirty="0" smtClean="0"/>
              <a:t>para reducir elementos metálicos en alto estado de oxidación (reducción de Cr+6 a Cr+3 mediante sulfito de sodio, tiosulfato de sodio, etc.</a:t>
            </a:r>
            <a:endParaRPr lang="es-ES" altLang="es-ES" dirty="0"/>
          </a:p>
        </p:txBody>
      </p:sp>
      <p:sp>
        <p:nvSpPr>
          <p:cNvPr id="8" name="Rectángulo 7"/>
          <p:cNvSpPr/>
          <p:nvPr/>
        </p:nvSpPr>
        <p:spPr>
          <a:xfrm>
            <a:off x="539552" y="5445224"/>
            <a:ext cx="8352928" cy="1200329"/>
          </a:xfrm>
          <a:prstGeom prst="rect">
            <a:avLst/>
          </a:prstGeom>
        </p:spPr>
        <p:txBody>
          <a:bodyPr wrap="square">
            <a:spAutoFit/>
          </a:bodyPr>
          <a:lstStyle/>
          <a:p>
            <a:r>
              <a:rPr lang="es-ES" altLang="es-ES" b="1" dirty="0" smtClean="0">
                <a:solidFill>
                  <a:srgbClr val="003366"/>
                </a:solidFill>
              </a:rPr>
              <a:t>Precipitación Química: </a:t>
            </a:r>
            <a:r>
              <a:rPr lang="es-ES" altLang="es-ES" dirty="0" smtClean="0"/>
              <a:t>se basa en la utilización de reacciones químicas para obtener productos de baja solubilidad. La especie contaminante a eliminar pasa a formar parte de la sustancia insoluble que precipitará y se podrá separar por sedimentación y filtración.</a:t>
            </a:r>
            <a:endParaRPr lang="es-ES" altLang="es-ES" dirty="0"/>
          </a:p>
        </p:txBody>
      </p:sp>
    </p:spTree>
    <p:extLst>
      <p:ext uri="{BB962C8B-B14F-4D97-AF65-F5344CB8AC3E}">
        <p14:creationId xmlns:p14="http://schemas.microsoft.com/office/powerpoint/2010/main" val="13416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35720" y="1628800"/>
            <a:ext cx="7764264" cy="2031325"/>
          </a:xfrm>
          <a:prstGeom prst="rect">
            <a:avLst/>
          </a:prstGeom>
        </p:spPr>
        <p:txBody>
          <a:bodyPr wrap="square">
            <a:spAutoFit/>
          </a:bodyPr>
          <a:lstStyle/>
          <a:p>
            <a:pPr marL="285750" indent="-285750" algn="just">
              <a:buFont typeface="Wingdings" panose="05000000000000000000" pitchFamily="2" charset="2"/>
              <a:buChar char="§"/>
            </a:pPr>
            <a:r>
              <a:rPr lang="es-ES" dirty="0" smtClean="0">
                <a:solidFill>
                  <a:srgbClr val="4D4242"/>
                </a:solidFill>
                <a:latin typeface="Trebuchet MS" panose="020B0603020202020204" pitchFamily="34" charset="0"/>
              </a:rPr>
              <a:t>Se d</a:t>
            </a:r>
            <a:r>
              <a:rPr lang="es-ES" b="0" i="0" dirty="0" smtClean="0">
                <a:solidFill>
                  <a:srgbClr val="4D4242"/>
                </a:solidFill>
                <a:effectLst/>
                <a:latin typeface="Trebuchet MS" panose="020B0603020202020204" pitchFamily="34" charset="0"/>
              </a:rPr>
              <a:t>ispone de un sistema troncal de transporte de efluentes, el que  colecta y transporta hacia un punto de bombeo y de allí hacia la Planta Berazategui para luego ser vertido en el Río de la Plata.</a:t>
            </a:r>
          </a:p>
          <a:p>
            <a:pPr marL="285750" indent="-285750" algn="just">
              <a:buFont typeface="Wingdings" panose="05000000000000000000" pitchFamily="2" charset="2"/>
              <a:buChar char="§"/>
            </a:pPr>
            <a:endParaRPr lang="es-ES" dirty="0">
              <a:solidFill>
                <a:srgbClr val="4D4242"/>
              </a:solidFill>
              <a:latin typeface="Trebuchet MS" panose="020B0603020202020204" pitchFamily="34" charset="0"/>
            </a:endParaRPr>
          </a:p>
          <a:p>
            <a:pPr marL="285750" indent="-285750" algn="just">
              <a:buFont typeface="Wingdings" panose="05000000000000000000" pitchFamily="2" charset="2"/>
              <a:buChar char="§"/>
            </a:pPr>
            <a:endParaRPr lang="es-ES" b="0" i="0" dirty="0" smtClean="0">
              <a:solidFill>
                <a:srgbClr val="4D4242"/>
              </a:solidFill>
              <a:effectLst/>
              <a:latin typeface="Trebuchet MS" panose="020B0603020202020204" pitchFamily="34" charset="0"/>
            </a:endParaRPr>
          </a:p>
          <a:p>
            <a:pPr marL="285750" indent="-285750" algn="just">
              <a:buFont typeface="Wingdings" panose="05000000000000000000" pitchFamily="2" charset="2"/>
              <a:buChar char="§"/>
            </a:pPr>
            <a:r>
              <a:rPr lang="es-ES" dirty="0" smtClean="0"/>
              <a:t>Sistemas </a:t>
            </a:r>
            <a:r>
              <a:rPr lang="es-ES" dirty="0"/>
              <a:t>independientes del troncal, con plantas y vertidos de efluentes en los ríos Matanza o Reconquista.</a:t>
            </a:r>
            <a:endParaRPr lang="es-ES" b="0" i="0" dirty="0">
              <a:solidFill>
                <a:srgbClr val="4D4242"/>
              </a:solidFill>
              <a:effectLst/>
              <a:latin typeface="Trebuchet MS" panose="020B0603020202020204" pitchFamily="34" charset="0"/>
            </a:endParaRPr>
          </a:p>
        </p:txBody>
      </p:sp>
      <p:sp>
        <p:nvSpPr>
          <p:cNvPr id="6" name="Rectangle 31"/>
          <p:cNvSpPr>
            <a:spLocks noGrp="1" noChangeArrowheads="1"/>
          </p:cNvSpPr>
          <p:nvPr>
            <p:ph type="title"/>
          </p:nvPr>
        </p:nvSpPr>
        <p:spPr>
          <a:xfrm>
            <a:off x="827584" y="188640"/>
            <a:ext cx="7772400" cy="1143001"/>
          </a:xfrm>
          <a:noFill/>
          <a:ln/>
        </p:spPr>
        <p:txBody>
          <a:bodyPr/>
          <a:lstStyle/>
          <a:p>
            <a:r>
              <a:rPr lang="es-ES" b="0" i="0" dirty="0" smtClean="0">
                <a:solidFill>
                  <a:srgbClr val="4D4242"/>
                </a:solidFill>
                <a:effectLst/>
                <a:latin typeface="Trebuchet MS" panose="020B0603020202020204" pitchFamily="34" charset="0"/>
              </a:rPr>
              <a:t>Red de Saneamiento</a:t>
            </a:r>
            <a:endParaRPr lang="es-ES" altLang="es-ES" dirty="0"/>
          </a:p>
        </p:txBody>
      </p:sp>
      <p:sp>
        <p:nvSpPr>
          <p:cNvPr id="7" name="Rectángulo 6"/>
          <p:cNvSpPr/>
          <p:nvPr/>
        </p:nvSpPr>
        <p:spPr>
          <a:xfrm>
            <a:off x="1187624" y="4365104"/>
            <a:ext cx="2681138" cy="923330"/>
          </a:xfrm>
          <a:prstGeom prst="rect">
            <a:avLst/>
          </a:prstGeom>
        </p:spPr>
        <p:txBody>
          <a:bodyPr wrap="square">
            <a:spAutoFit/>
          </a:bodyPr>
          <a:lstStyle/>
          <a:p>
            <a:r>
              <a:rPr lang="es-ES" b="0" i="0" dirty="0" smtClean="0">
                <a:solidFill>
                  <a:srgbClr val="4D4242"/>
                </a:solidFill>
                <a:effectLst/>
                <a:latin typeface="Trebuchet MS" panose="020B0603020202020204" pitchFamily="34" charset="0"/>
              </a:rPr>
              <a:t>El sistema de red de Saneamiento supera los 10.000 km de longitud.</a:t>
            </a:r>
            <a:endParaRPr lang="es-ES" dirty="0"/>
          </a:p>
        </p:txBody>
      </p:sp>
      <p:pic>
        <p:nvPicPr>
          <p:cNvPr id="199682" name="Picture 2" descr="http://www.aysa.com.ar/Media/contenidos/472/mapa_desag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784" y="3981560"/>
            <a:ext cx="3696345" cy="2166172"/>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5076056" y="6147732"/>
            <a:ext cx="2681138" cy="246221"/>
          </a:xfrm>
          <a:prstGeom prst="rect">
            <a:avLst/>
          </a:prstGeom>
        </p:spPr>
        <p:txBody>
          <a:bodyPr wrap="square">
            <a:spAutoFit/>
          </a:bodyPr>
          <a:lstStyle/>
          <a:p>
            <a:r>
              <a:rPr lang="es-ES" sz="1000" b="0" i="0" dirty="0" err="1" smtClean="0">
                <a:solidFill>
                  <a:srgbClr val="4D4242"/>
                </a:solidFill>
                <a:effectLst/>
                <a:latin typeface="Trebuchet MS" panose="020B0603020202020204" pitchFamily="34" charset="0"/>
              </a:rPr>
              <a:t>Fte</a:t>
            </a:r>
            <a:r>
              <a:rPr lang="es-ES" sz="1000" b="0" i="0" dirty="0" smtClean="0">
                <a:solidFill>
                  <a:srgbClr val="4D4242"/>
                </a:solidFill>
                <a:effectLst/>
                <a:latin typeface="Trebuchet MS" panose="020B0603020202020204" pitchFamily="34" charset="0"/>
              </a:rPr>
              <a:t>. </a:t>
            </a:r>
            <a:r>
              <a:rPr lang="es-ES" sz="1000" b="0" i="0" dirty="0" err="1" smtClean="0">
                <a:solidFill>
                  <a:srgbClr val="4D4242"/>
                </a:solidFill>
                <a:effectLst/>
                <a:latin typeface="Trebuchet MS" panose="020B0603020202020204" pitchFamily="34" charset="0"/>
              </a:rPr>
              <a:t>Aysa</a:t>
            </a:r>
            <a:endParaRPr lang="es-ES" sz="1000" dirty="0"/>
          </a:p>
        </p:txBody>
      </p:sp>
    </p:spTree>
    <p:extLst>
      <p:ext uri="{BB962C8B-B14F-4D97-AF65-F5344CB8AC3E}">
        <p14:creationId xmlns:p14="http://schemas.microsoft.com/office/powerpoint/2010/main" val="257305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27584" y="188640"/>
            <a:ext cx="7772400" cy="1143001"/>
          </a:xfrm>
          <a:noFill/>
          <a:ln/>
        </p:spPr>
        <p:txBody>
          <a:bodyPr/>
          <a:lstStyle/>
          <a:p>
            <a:r>
              <a:rPr lang="es-ES" b="0" i="0" dirty="0" smtClean="0">
                <a:solidFill>
                  <a:srgbClr val="4D4242"/>
                </a:solidFill>
                <a:effectLst/>
                <a:latin typeface="Trebuchet MS" panose="020B0603020202020204" pitchFamily="34" charset="0"/>
              </a:rPr>
              <a:t>Red de Saneamiento</a:t>
            </a:r>
            <a:endParaRPr lang="es-ES" altLang="es-ES" dirty="0"/>
          </a:p>
        </p:txBody>
      </p:sp>
      <p:sp>
        <p:nvSpPr>
          <p:cNvPr id="6" name="Rectángulo 5"/>
          <p:cNvSpPr/>
          <p:nvPr/>
        </p:nvSpPr>
        <p:spPr>
          <a:xfrm>
            <a:off x="683568" y="1484784"/>
            <a:ext cx="8230218" cy="3970318"/>
          </a:xfrm>
          <a:prstGeom prst="rect">
            <a:avLst/>
          </a:prstGeom>
        </p:spPr>
        <p:txBody>
          <a:bodyPr wrap="square">
            <a:spAutoFit/>
          </a:bodyPr>
          <a:lstStyle/>
          <a:p>
            <a:r>
              <a:rPr lang="es-ES" b="0" i="0" dirty="0" smtClean="0">
                <a:solidFill>
                  <a:srgbClr val="4D4242"/>
                </a:solidFill>
                <a:effectLst/>
                <a:latin typeface="Trebuchet MS" panose="020B0603020202020204" pitchFamily="34" charset="0"/>
              </a:rPr>
              <a:t> </a:t>
            </a:r>
            <a:r>
              <a:rPr lang="es-ES" b="1" i="1" u="sng" dirty="0" smtClean="0">
                <a:solidFill>
                  <a:srgbClr val="4D4242"/>
                </a:solidFill>
                <a:effectLst/>
                <a:latin typeface="Trebuchet MS" panose="020B0603020202020204" pitchFamily="34" charset="0"/>
              </a:rPr>
              <a:t>Estructura:</a:t>
            </a:r>
          </a:p>
          <a:p>
            <a:endParaRPr lang="es-ES" dirty="0">
              <a:solidFill>
                <a:srgbClr val="4D4242"/>
              </a:solidFill>
              <a:latin typeface="Trebuchet MS" panose="020B0603020202020204" pitchFamily="34" charset="0"/>
            </a:endParaRPr>
          </a:p>
          <a:p>
            <a:pPr marL="285750" indent="-285750">
              <a:buFont typeface="Wingdings" panose="05000000000000000000" pitchFamily="2" charset="2"/>
              <a:buChar char="§"/>
            </a:pPr>
            <a:r>
              <a:rPr lang="es-ES" b="0" i="0" dirty="0" smtClean="0">
                <a:solidFill>
                  <a:srgbClr val="4D4242"/>
                </a:solidFill>
                <a:effectLst/>
                <a:latin typeface="Trebuchet MS" panose="020B0603020202020204" pitchFamily="34" charset="0"/>
              </a:rPr>
              <a:t>Colector Ribereño que se extiende a lo largo de la costa del Río de la Plata desde la zona de Tigre hasta el límite de CABA. Su diámetro varía de 500 a 1100 mm y su longitud es de aproximadamente 16 km. </a:t>
            </a:r>
          </a:p>
          <a:p>
            <a:pPr marL="285750" indent="-285750">
              <a:buFont typeface="Wingdings" panose="05000000000000000000" pitchFamily="2" charset="2"/>
              <a:buChar char="§"/>
            </a:pPr>
            <a:endParaRPr lang="es-ES" dirty="0">
              <a:solidFill>
                <a:srgbClr val="4D4242"/>
              </a:solidFill>
              <a:latin typeface="Trebuchet MS" panose="020B0603020202020204" pitchFamily="34" charset="0"/>
            </a:endParaRPr>
          </a:p>
          <a:p>
            <a:pPr marL="285750" indent="-285750">
              <a:buFont typeface="Wingdings" panose="05000000000000000000" pitchFamily="2" charset="2"/>
              <a:buChar char="§"/>
            </a:pPr>
            <a:r>
              <a:rPr lang="es-ES" b="0" i="0" dirty="0" smtClean="0">
                <a:solidFill>
                  <a:srgbClr val="4D4242"/>
                </a:solidFill>
                <a:effectLst/>
                <a:latin typeface="Trebuchet MS" panose="020B0603020202020204" pitchFamily="34" charset="0"/>
              </a:rPr>
              <a:t>Colector Costanero que prolonga el anterior tiene una longitud de más de 17 km con un diámetro que varía entre 1100 y 3400 </a:t>
            </a:r>
            <a:r>
              <a:rPr lang="es-ES" b="0" i="0" dirty="0" err="1" smtClean="0">
                <a:solidFill>
                  <a:srgbClr val="4D4242"/>
                </a:solidFill>
                <a:effectLst/>
                <a:latin typeface="Trebuchet MS" panose="020B0603020202020204" pitchFamily="34" charset="0"/>
              </a:rPr>
              <a:t>mm.</a:t>
            </a:r>
            <a:r>
              <a:rPr lang="es-ES" b="0" i="0" dirty="0" smtClean="0">
                <a:solidFill>
                  <a:srgbClr val="4D4242"/>
                </a:solidFill>
                <a:effectLst/>
                <a:latin typeface="Trebuchet MS" panose="020B0603020202020204" pitchFamily="34" charset="0"/>
              </a:rPr>
              <a:t> Este colector se extiende también a lo largo del Río de la Plata y llega a la estación elevadora Boca-Barracas. </a:t>
            </a:r>
          </a:p>
          <a:p>
            <a:pPr marL="285750" indent="-285750">
              <a:buFont typeface="Wingdings" panose="05000000000000000000" pitchFamily="2" charset="2"/>
              <a:buChar char="§"/>
            </a:pPr>
            <a:endParaRPr lang="es-ES" b="0" i="0" dirty="0" smtClean="0">
              <a:solidFill>
                <a:srgbClr val="4D4242"/>
              </a:solidFill>
              <a:effectLst/>
              <a:latin typeface="Trebuchet MS" panose="020B0603020202020204" pitchFamily="34" charset="0"/>
            </a:endParaRPr>
          </a:p>
          <a:p>
            <a:pPr marL="285750" indent="-285750">
              <a:buFont typeface="Wingdings" panose="05000000000000000000" pitchFamily="2" charset="2"/>
              <a:buChar char="§"/>
            </a:pPr>
            <a:endParaRPr lang="es-ES" dirty="0">
              <a:solidFill>
                <a:srgbClr val="4D4242"/>
              </a:solidFill>
              <a:latin typeface="Trebuchet MS" panose="020B0603020202020204" pitchFamily="34" charset="0"/>
            </a:endParaRPr>
          </a:p>
          <a:p>
            <a:pPr marL="285750" indent="-285750">
              <a:buFont typeface="Wingdings" panose="05000000000000000000" pitchFamily="2" charset="2"/>
              <a:buChar char="§"/>
            </a:pPr>
            <a:endParaRPr lang="es-ES" b="0" i="0" dirty="0" smtClean="0">
              <a:solidFill>
                <a:srgbClr val="4D4242"/>
              </a:solidFill>
              <a:effectLst/>
              <a:latin typeface="Trebuchet MS" panose="020B0603020202020204" pitchFamily="34" charset="0"/>
            </a:endParaRPr>
          </a:p>
          <a:p>
            <a:pPr marL="285750" indent="-285750">
              <a:buFont typeface="Wingdings" panose="05000000000000000000" pitchFamily="2" charset="2"/>
              <a:buChar char="§"/>
            </a:pPr>
            <a:r>
              <a:rPr lang="es-ES" b="0" i="0" dirty="0" smtClean="0">
                <a:solidFill>
                  <a:srgbClr val="4D4242"/>
                </a:solidFill>
                <a:effectLst/>
                <a:latin typeface="Trebuchet MS" panose="020B0603020202020204" pitchFamily="34" charset="0"/>
              </a:rPr>
              <a:t>Tres Cloacas Máximas. </a:t>
            </a:r>
            <a:endParaRPr lang="es-ES" dirty="0"/>
          </a:p>
        </p:txBody>
      </p:sp>
      <p:sp>
        <p:nvSpPr>
          <p:cNvPr id="7" name="Rectángulo 6"/>
          <p:cNvSpPr/>
          <p:nvPr/>
        </p:nvSpPr>
        <p:spPr>
          <a:xfrm>
            <a:off x="4027984" y="4293096"/>
            <a:ext cx="4885802" cy="646331"/>
          </a:xfrm>
          <a:prstGeom prst="rect">
            <a:avLst/>
          </a:prstGeom>
        </p:spPr>
        <p:txBody>
          <a:bodyPr wrap="square">
            <a:spAutoFit/>
          </a:bodyPr>
          <a:lstStyle/>
          <a:p>
            <a:r>
              <a:rPr lang="es-ES" b="0" i="0" dirty="0" smtClean="0">
                <a:solidFill>
                  <a:srgbClr val="4D4242"/>
                </a:solidFill>
                <a:effectLst/>
                <a:latin typeface="Trebuchet MS" panose="020B0603020202020204" pitchFamily="34" charset="0"/>
              </a:rPr>
              <a:t>Drena la parte Este de CABA y fluye por gravedad hasta el Establecimiento Wilde. </a:t>
            </a:r>
            <a:endParaRPr lang="es-ES" dirty="0"/>
          </a:p>
        </p:txBody>
      </p:sp>
      <p:sp>
        <p:nvSpPr>
          <p:cNvPr id="10" name="Rectángulo 9"/>
          <p:cNvSpPr/>
          <p:nvPr/>
        </p:nvSpPr>
        <p:spPr>
          <a:xfrm>
            <a:off x="4027983" y="4993437"/>
            <a:ext cx="4519277" cy="923330"/>
          </a:xfrm>
          <a:prstGeom prst="rect">
            <a:avLst/>
          </a:prstGeom>
        </p:spPr>
        <p:txBody>
          <a:bodyPr wrap="square">
            <a:spAutoFit/>
          </a:bodyPr>
          <a:lstStyle/>
          <a:p>
            <a:r>
              <a:rPr lang="es-ES" b="0" i="0" dirty="0" smtClean="0">
                <a:solidFill>
                  <a:srgbClr val="4D4242"/>
                </a:solidFill>
                <a:effectLst/>
                <a:latin typeface="Trebuchet MS" panose="020B0603020202020204" pitchFamily="34" charset="0"/>
              </a:rPr>
              <a:t>Drena la parte central de CABA y se   dirige, por gravedad, hasta la Estación de Bombeo Wilde. </a:t>
            </a:r>
            <a:endParaRPr lang="es-ES" dirty="0"/>
          </a:p>
        </p:txBody>
      </p:sp>
      <p:sp>
        <p:nvSpPr>
          <p:cNvPr id="11" name="Rectángulo 10"/>
          <p:cNvSpPr/>
          <p:nvPr/>
        </p:nvSpPr>
        <p:spPr>
          <a:xfrm>
            <a:off x="4027984" y="5970777"/>
            <a:ext cx="4572000" cy="646331"/>
          </a:xfrm>
          <a:prstGeom prst="rect">
            <a:avLst/>
          </a:prstGeom>
        </p:spPr>
        <p:txBody>
          <a:bodyPr>
            <a:spAutoFit/>
          </a:bodyPr>
          <a:lstStyle/>
          <a:p>
            <a:r>
              <a:rPr lang="es-ES" b="0" i="0" dirty="0" smtClean="0">
                <a:solidFill>
                  <a:srgbClr val="4D4242"/>
                </a:solidFill>
                <a:effectLst/>
                <a:latin typeface="Trebuchet MS" panose="020B0603020202020204" pitchFamily="34" charset="0"/>
              </a:rPr>
              <a:t>Drena la parte sur de CABA fluyendo hasta la Estación de Bombeo Wilde. </a:t>
            </a:r>
            <a:endParaRPr lang="es-ES" dirty="0"/>
          </a:p>
        </p:txBody>
      </p:sp>
      <p:sp>
        <p:nvSpPr>
          <p:cNvPr id="16" name="Abrir llave 15"/>
          <p:cNvSpPr/>
          <p:nvPr/>
        </p:nvSpPr>
        <p:spPr>
          <a:xfrm>
            <a:off x="3707904" y="4509120"/>
            <a:ext cx="45719" cy="1872208"/>
          </a:xfrm>
          <a:prstGeom prst="leftBrac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56606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Grp="1" noChangeArrowheads="1"/>
          </p:cNvSpPr>
          <p:nvPr>
            <p:ph type="title"/>
          </p:nvPr>
        </p:nvSpPr>
        <p:spPr>
          <a:xfrm>
            <a:off x="827584" y="188640"/>
            <a:ext cx="7772400" cy="1143001"/>
          </a:xfrm>
          <a:noFill/>
          <a:ln/>
        </p:spPr>
        <p:txBody>
          <a:bodyPr/>
          <a:lstStyle/>
          <a:p>
            <a:r>
              <a:rPr lang="es-ES" b="0" i="0" dirty="0" smtClean="0">
                <a:solidFill>
                  <a:srgbClr val="4D4242"/>
                </a:solidFill>
                <a:effectLst/>
                <a:latin typeface="Trebuchet MS" panose="020B0603020202020204" pitchFamily="34" charset="0"/>
              </a:rPr>
              <a:t>Red de Saneamiento</a:t>
            </a:r>
            <a:endParaRPr lang="es-ES" altLang="es-ES" dirty="0"/>
          </a:p>
        </p:txBody>
      </p:sp>
      <p:sp>
        <p:nvSpPr>
          <p:cNvPr id="6" name="Rectángulo 5"/>
          <p:cNvSpPr/>
          <p:nvPr/>
        </p:nvSpPr>
        <p:spPr>
          <a:xfrm>
            <a:off x="801688" y="1700808"/>
            <a:ext cx="4617033" cy="369332"/>
          </a:xfrm>
          <a:prstGeom prst="rect">
            <a:avLst/>
          </a:prstGeom>
        </p:spPr>
        <p:txBody>
          <a:bodyPr wrap="none">
            <a:spAutoFit/>
          </a:bodyPr>
          <a:lstStyle/>
          <a:p>
            <a:pPr marL="285750" indent="-285750">
              <a:buFont typeface="Wingdings" panose="05000000000000000000" pitchFamily="2" charset="2"/>
              <a:buChar char="§"/>
            </a:pPr>
            <a:r>
              <a:rPr lang="es-ES" b="0" i="0" dirty="0" smtClean="0">
                <a:solidFill>
                  <a:srgbClr val="4D4242"/>
                </a:solidFill>
                <a:effectLst/>
                <a:latin typeface="Trebuchet MS" panose="020B0603020202020204" pitchFamily="34" charset="0"/>
              </a:rPr>
              <a:t> El tramo Wilde – Berazategui – Emisario</a:t>
            </a:r>
            <a:endParaRPr lang="es-ES" dirty="0"/>
          </a:p>
        </p:txBody>
      </p:sp>
      <p:sp>
        <p:nvSpPr>
          <p:cNvPr id="7" name="Rectángulo 6"/>
          <p:cNvSpPr/>
          <p:nvPr/>
        </p:nvSpPr>
        <p:spPr>
          <a:xfrm>
            <a:off x="843272" y="2204864"/>
            <a:ext cx="7905191" cy="1754326"/>
          </a:xfrm>
          <a:prstGeom prst="rect">
            <a:avLst/>
          </a:prstGeom>
        </p:spPr>
        <p:txBody>
          <a:bodyPr wrap="square">
            <a:spAutoFit/>
          </a:bodyPr>
          <a:lstStyle/>
          <a:p>
            <a:pPr algn="just"/>
            <a:r>
              <a:rPr lang="es-ES" b="0" i="0" dirty="0" smtClean="0">
                <a:solidFill>
                  <a:srgbClr val="4D4242"/>
                </a:solidFill>
                <a:effectLst/>
                <a:latin typeface="Trebuchet MS" panose="020B0603020202020204" pitchFamily="34" charset="0"/>
              </a:rPr>
              <a:t>Aguas abajo de la estación Wilde las Cloacas Máximas son cuatro y se extienden hasta la Planta Berazategui. Sus diámetros son de 2286, 3000, 3500 y 4000 mm con longitudes de 12, 14, 14 y 15 km respectivamente.</a:t>
            </a:r>
          </a:p>
          <a:p>
            <a:pPr algn="just"/>
            <a:endParaRPr lang="es-ES" b="0" i="0" dirty="0" smtClean="0">
              <a:solidFill>
                <a:srgbClr val="4D4242"/>
              </a:solidFill>
              <a:effectLst/>
              <a:latin typeface="Trebuchet MS" panose="020B0603020202020204" pitchFamily="34" charset="0"/>
            </a:endParaRPr>
          </a:p>
          <a:p>
            <a:pPr algn="just"/>
            <a:r>
              <a:rPr lang="es-ES" b="0" i="0" dirty="0" smtClean="0">
                <a:solidFill>
                  <a:srgbClr val="4D4242"/>
                </a:solidFill>
                <a:effectLst/>
                <a:latin typeface="Trebuchet MS" panose="020B0603020202020204" pitchFamily="34" charset="0"/>
              </a:rPr>
              <a:t>Los efluentes llegan a la Planta Berazategui para luego ser descargados en el Río de la Plata a 2,5 km de la costa por un emisario de DN 5.000 </a:t>
            </a:r>
            <a:r>
              <a:rPr lang="es-ES" b="0" i="0" dirty="0" err="1" smtClean="0">
                <a:solidFill>
                  <a:srgbClr val="4D4242"/>
                </a:solidFill>
                <a:effectLst/>
                <a:latin typeface="Trebuchet MS" panose="020B0603020202020204" pitchFamily="34" charset="0"/>
              </a:rPr>
              <a:t>mm.</a:t>
            </a:r>
            <a:endParaRPr lang="es-ES" b="0" i="0" dirty="0">
              <a:solidFill>
                <a:srgbClr val="4D4242"/>
              </a:solidFill>
              <a:effectLst/>
              <a:latin typeface="Trebuchet MS" panose="020B0603020202020204" pitchFamily="34" charset="0"/>
            </a:endParaRPr>
          </a:p>
        </p:txBody>
      </p:sp>
    </p:spTree>
    <p:extLst>
      <p:ext uri="{BB962C8B-B14F-4D97-AF65-F5344CB8AC3E}">
        <p14:creationId xmlns:p14="http://schemas.microsoft.com/office/powerpoint/2010/main" val="37946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a:xfrm>
            <a:off x="900113" y="260350"/>
            <a:ext cx="7772400" cy="1143000"/>
          </a:xfrm>
          <a:noFill/>
          <a:ln/>
        </p:spPr>
        <p:txBody>
          <a:bodyPr/>
          <a:lstStyle/>
          <a:p>
            <a:r>
              <a:rPr lang="es-ES" altLang="es-ES" b="1"/>
              <a:t>Contaminación de aguas</a:t>
            </a:r>
            <a:r>
              <a:rPr lang="es-ES" altLang="es-ES"/>
              <a:t> </a:t>
            </a:r>
          </a:p>
        </p:txBody>
      </p:sp>
      <p:sp>
        <p:nvSpPr>
          <p:cNvPr id="148485" name="Text Box 5"/>
          <p:cNvSpPr txBox="1">
            <a:spLocks noChangeArrowheads="1"/>
          </p:cNvSpPr>
          <p:nvPr/>
        </p:nvSpPr>
        <p:spPr bwMode="auto">
          <a:xfrm>
            <a:off x="611188" y="1773238"/>
            <a:ext cx="82819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a:t>Los lagos, ríos y mares reciben la basura producida por la actividad humana.  El ciclo natural del agua tiene una gran capacidad de purificación pero no es suficiente. </a:t>
            </a:r>
            <a:endParaRPr lang="es-ES" altLang="es-ES" sz="2400" b="1"/>
          </a:p>
        </p:txBody>
      </p:sp>
      <p:pic>
        <p:nvPicPr>
          <p:cNvPr id="14849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025" y="115888"/>
            <a:ext cx="226695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494" name="Picture 14" descr="2G8C49CAGU8SLJCAOGLCQOCAY5BR87CAG4OUNUCAHVSQNLCADILOTYCANOE5JDCAYTM24SCAGH57ITCAIDR1Y0CABQVZNDCACLL52OCAQXQIHWCA8P7RS2CALT0QORCA7TGXJWCAYT9C1GCAAHD1G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420938"/>
            <a:ext cx="2374900" cy="1674812"/>
          </a:xfrm>
          <a:prstGeom prst="rect">
            <a:avLst/>
          </a:prstGeom>
          <a:noFill/>
          <a:extLst>
            <a:ext uri="{909E8E84-426E-40DD-AFC4-6F175D3DCCD1}">
              <a14:hiddenFill xmlns:a14="http://schemas.microsoft.com/office/drawing/2010/main">
                <a:solidFill>
                  <a:srgbClr val="FFFFFF"/>
                </a:solidFill>
              </a14:hiddenFill>
            </a:ext>
          </a:extLst>
        </p:spPr>
      </p:pic>
      <p:pic>
        <p:nvPicPr>
          <p:cNvPr id="148495" name="Picture 15" descr="agu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7625" y="4365625"/>
            <a:ext cx="1166813" cy="2279650"/>
          </a:xfrm>
          <a:prstGeom prst="rect">
            <a:avLst/>
          </a:prstGeom>
          <a:noFill/>
          <a:extLst>
            <a:ext uri="{909E8E84-426E-40DD-AFC4-6F175D3DCCD1}">
              <a14:hiddenFill xmlns:a14="http://schemas.microsoft.com/office/drawing/2010/main">
                <a:solidFill>
                  <a:srgbClr val="FFFFFF"/>
                </a:solidFill>
              </a14:hiddenFill>
            </a:ext>
          </a:extLst>
        </p:spPr>
      </p:pic>
      <p:sp>
        <p:nvSpPr>
          <p:cNvPr id="148496" name="Text Box 16"/>
          <p:cNvSpPr txBox="1">
            <a:spLocks noChangeArrowheads="1"/>
          </p:cNvSpPr>
          <p:nvPr/>
        </p:nvSpPr>
        <p:spPr bwMode="auto">
          <a:xfrm>
            <a:off x="539750" y="4294188"/>
            <a:ext cx="4176713"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t>Pesticidas, desechos químicos, metales pesados, residuos radiactivos, etc., se encuentran, en cantidades mayores o menores, al analizar las aguas de los lugares más remotos del mundo. En muchos casos es tan elevada la contaminación que las hacen peligrosas para la salud humana</a:t>
            </a:r>
            <a:endParaRPr lang="es-ES" altLang="es-ES" sz="2400" b="1"/>
          </a:p>
        </p:txBody>
      </p:sp>
      <p:pic>
        <p:nvPicPr>
          <p:cNvPr id="148498" name="Picture 18" descr="pez-robotizado-detectar-contaminacion-agu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263" y="4508500"/>
            <a:ext cx="1741487" cy="1160463"/>
          </a:xfrm>
          <a:prstGeom prst="rect">
            <a:avLst/>
          </a:prstGeom>
          <a:noFill/>
          <a:extLst>
            <a:ext uri="{909E8E84-426E-40DD-AFC4-6F175D3DCCD1}">
              <a14:hiddenFill xmlns:a14="http://schemas.microsoft.com/office/drawing/2010/main">
                <a:solidFill>
                  <a:srgbClr val="FFFFFF"/>
                </a:solidFill>
              </a14:hiddenFill>
            </a:ext>
          </a:extLst>
        </p:spPr>
      </p:pic>
      <p:sp>
        <p:nvSpPr>
          <p:cNvPr id="148499" name="Text Box 19"/>
          <p:cNvSpPr txBox="1">
            <a:spLocks noChangeArrowheads="1"/>
          </p:cNvSpPr>
          <p:nvPr/>
        </p:nvSpPr>
        <p:spPr bwMode="auto">
          <a:xfrm>
            <a:off x="5364163" y="566102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a:t>Pez robot </a:t>
            </a:r>
            <a:endParaRPr lang="es-ES" altLang="es-ES" sz="2400" b="1"/>
          </a:p>
        </p:txBody>
      </p:sp>
      <p:pic>
        <p:nvPicPr>
          <p:cNvPr id="148500" name="Picture 20" descr="cicl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708275"/>
            <a:ext cx="2433637" cy="1509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9" name="Text Box 23"/>
          <p:cNvSpPr txBox="1">
            <a:spLocks noChangeArrowheads="1"/>
          </p:cNvSpPr>
          <p:nvPr/>
        </p:nvSpPr>
        <p:spPr bwMode="auto">
          <a:xfrm>
            <a:off x="611188" y="1778000"/>
            <a:ext cx="8137525"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a:t>La degradación de las aguas no es algo de estas últimas décadas, pero es en este siglo cuando se ha extendido a ríos y mares de todo el mundo.</a:t>
            </a:r>
            <a:r>
              <a:rPr lang="es-ES" altLang="es-ES"/>
              <a:t> </a:t>
            </a:r>
            <a:endParaRPr lang="es-ES" altLang="es-ES" sz="2400" b="1"/>
          </a:p>
          <a:p>
            <a:endParaRPr lang="es-AR" altLang="es-ES" sz="2400" b="1"/>
          </a:p>
          <a:p>
            <a:r>
              <a:rPr lang="es-ES" altLang="es-ES" b="1"/>
              <a:t>En un principio fueron los ríos, las zonas portuarias e industriales las que se contaminaron con productos químicos, espumas, etc. Con la industrialización y el desarrollo económico este problema se ha ido globalizando.</a:t>
            </a:r>
          </a:p>
          <a:p>
            <a:endParaRPr lang="es-AR" altLang="es-ES" b="1"/>
          </a:p>
          <a:p>
            <a:endParaRPr lang="es-ES" altLang="es-ES"/>
          </a:p>
        </p:txBody>
      </p:sp>
      <p:sp>
        <p:nvSpPr>
          <p:cNvPr id="142367" name="Rectangle 31"/>
          <p:cNvSpPr>
            <a:spLocks noGrp="1" noChangeArrowheads="1"/>
          </p:cNvSpPr>
          <p:nvPr>
            <p:ph type="title"/>
          </p:nvPr>
        </p:nvSpPr>
        <p:spPr>
          <a:noFill/>
          <a:ln/>
        </p:spPr>
        <p:txBody>
          <a:bodyPr/>
          <a:lstStyle/>
          <a:p>
            <a:r>
              <a:rPr lang="es-ES" altLang="es-ES" b="1"/>
              <a:t>Contaminación de aguas</a:t>
            </a:r>
            <a:r>
              <a:rPr lang="es-ES" altLang="es-ES"/>
              <a:t> </a:t>
            </a:r>
          </a:p>
        </p:txBody>
      </p:sp>
      <p:pic>
        <p:nvPicPr>
          <p:cNvPr id="142369" name="Picture 33" descr="rio-citarun-indones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476250"/>
            <a:ext cx="204787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42371" name="Picture 35" descr="rio-citaru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237038"/>
            <a:ext cx="3095625" cy="2098675"/>
          </a:xfrm>
          <a:prstGeom prst="rect">
            <a:avLst/>
          </a:prstGeom>
          <a:noFill/>
          <a:extLst>
            <a:ext uri="{909E8E84-426E-40DD-AFC4-6F175D3DCCD1}">
              <a14:hiddenFill xmlns:a14="http://schemas.microsoft.com/office/drawing/2010/main">
                <a:solidFill>
                  <a:srgbClr val="FFFFFF"/>
                </a:solidFill>
              </a14:hiddenFill>
            </a:ext>
          </a:extLst>
        </p:spPr>
      </p:pic>
      <p:sp>
        <p:nvSpPr>
          <p:cNvPr id="142372" name="Rectangle 36"/>
          <p:cNvSpPr>
            <a:spLocks noChangeArrowheads="1"/>
          </p:cNvSpPr>
          <p:nvPr/>
        </p:nvSpPr>
        <p:spPr bwMode="auto">
          <a:xfrm>
            <a:off x="539750" y="4941888"/>
            <a:ext cx="51133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s-ES" altLang="es-ES" b="1"/>
              <a:t>El río Citarun, cerca de la capital de Indonesia, Yakarta, es considerado como el más contaminado del mundo.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5" name="Rectangle 19"/>
          <p:cNvSpPr>
            <a:spLocks noChangeArrowheads="1"/>
          </p:cNvSpPr>
          <p:nvPr/>
        </p:nvSpPr>
        <p:spPr bwMode="auto">
          <a:xfrm>
            <a:off x="0" y="191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ltLang="es-ES"/>
          </a:p>
        </p:txBody>
      </p:sp>
      <p:sp>
        <p:nvSpPr>
          <p:cNvPr id="76006" name="Text Box 230"/>
          <p:cNvSpPr txBox="1">
            <a:spLocks noChangeArrowheads="1"/>
          </p:cNvSpPr>
          <p:nvPr/>
        </p:nvSpPr>
        <p:spPr bwMode="auto">
          <a:xfrm>
            <a:off x="1600200" y="1720850"/>
            <a:ext cx="5132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ltLang="es-ES"/>
          </a:p>
        </p:txBody>
      </p:sp>
      <p:sp>
        <p:nvSpPr>
          <p:cNvPr id="76015" name="Rectangle 239"/>
          <p:cNvSpPr>
            <a:spLocks noChangeArrowheads="1"/>
          </p:cNvSpPr>
          <p:nvPr/>
        </p:nvSpPr>
        <p:spPr bwMode="auto">
          <a:xfrm>
            <a:off x="0" y="1557338"/>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ES"/>
              <a:t/>
            </a:r>
            <a:br>
              <a:rPr lang="es-ES" altLang="es-ES"/>
            </a:br>
            <a:endParaRPr lang="es-ES" altLang="es-ES"/>
          </a:p>
        </p:txBody>
      </p:sp>
      <p:sp>
        <p:nvSpPr>
          <p:cNvPr id="76054" name="Text Box 278"/>
          <p:cNvSpPr txBox="1">
            <a:spLocks noChangeArrowheads="1"/>
          </p:cNvSpPr>
          <p:nvPr/>
        </p:nvSpPr>
        <p:spPr bwMode="auto">
          <a:xfrm>
            <a:off x="611188" y="1773238"/>
            <a:ext cx="813752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b="1"/>
              <a:t>Las aguas superficiales continentales fueron las más visiblemente contaminadas durante muchos años, pero precisamente al ser tan visibles son las más vigiladas y las que están siendo regeneradas con más eficacia especialmente en los países desarrollados.</a:t>
            </a:r>
            <a:endParaRPr lang="es-ES" altLang="es-ES"/>
          </a:p>
          <a:p>
            <a:endParaRPr lang="es-ES" altLang="es-ES"/>
          </a:p>
          <a:p>
            <a:r>
              <a:rPr lang="es-ES" altLang="es-ES" b="1"/>
              <a:t>Los vertidos son la principal fuente de contaminación de las costas. En la mayor parte de los países en vías de desarrollo y en muchos lugares de los desarrollados, los vertidos de las ciudades se suelen hacer directamente al mar, sin tratamientos previos de depuración.</a:t>
            </a:r>
          </a:p>
        </p:txBody>
      </p:sp>
      <p:sp>
        <p:nvSpPr>
          <p:cNvPr id="76056" name="Rectangle 280"/>
          <p:cNvSpPr>
            <a:spLocks noGrp="1" noChangeArrowheads="1"/>
          </p:cNvSpPr>
          <p:nvPr>
            <p:ph type="title"/>
          </p:nvPr>
        </p:nvSpPr>
        <p:spPr>
          <a:noFill/>
          <a:ln/>
        </p:spPr>
        <p:txBody>
          <a:bodyPr/>
          <a:lstStyle/>
          <a:p>
            <a:r>
              <a:rPr lang="es-ES" altLang="es-ES" b="1"/>
              <a:t>Contaminación de aguas</a:t>
            </a:r>
            <a:r>
              <a:rPr lang="es-ES" altLang="es-ES"/>
              <a:t> </a:t>
            </a:r>
          </a:p>
        </p:txBody>
      </p:sp>
      <p:pic>
        <p:nvPicPr>
          <p:cNvPr id="76057" name="Picture 281" descr="348JJGCA2UE3IQCA69SMDKCADUS5FSCA55S9UNCA5WVHA9CAQESGNXCAYIMMJGCARTWI2LCADCP62BCA08H639CAUT633LCA6E0UJKCAXXA8BFCA6RYQI3CAK08DF2CA9PMI2MCASB8K03CARL6DW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88913"/>
            <a:ext cx="1943100" cy="1223962"/>
          </a:xfrm>
          <a:prstGeom prst="rect">
            <a:avLst/>
          </a:prstGeom>
          <a:noFill/>
          <a:extLst>
            <a:ext uri="{909E8E84-426E-40DD-AFC4-6F175D3DCCD1}">
              <a14:hiddenFill xmlns:a14="http://schemas.microsoft.com/office/drawing/2010/main">
                <a:solidFill>
                  <a:srgbClr val="FFFFFF"/>
                </a:solidFill>
              </a14:hiddenFill>
            </a:ext>
          </a:extLst>
        </p:spPr>
      </p:pic>
      <p:pic>
        <p:nvPicPr>
          <p:cNvPr id="76058" name="Picture 282" descr="cont-agua-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797425"/>
            <a:ext cx="1793875" cy="1100138"/>
          </a:xfrm>
          <a:prstGeom prst="rect">
            <a:avLst/>
          </a:prstGeom>
          <a:noFill/>
          <a:extLst>
            <a:ext uri="{909E8E84-426E-40DD-AFC4-6F175D3DCCD1}">
              <a14:hiddenFill xmlns:a14="http://schemas.microsoft.com/office/drawing/2010/main">
                <a:solidFill>
                  <a:srgbClr val="FFFFFF"/>
                </a:solidFill>
              </a14:hiddenFill>
            </a:ext>
          </a:extLst>
        </p:spPr>
      </p:pic>
      <p:pic>
        <p:nvPicPr>
          <p:cNvPr id="76060" name="Picture 284" descr="vertidos contaminantes mar mediterrane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4508500"/>
            <a:ext cx="2330450" cy="2020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Grp="1" noChangeArrowheads="1"/>
          </p:cNvSpPr>
          <p:nvPr>
            <p:ph type="title"/>
          </p:nvPr>
        </p:nvSpPr>
        <p:spPr>
          <a:noFill/>
          <a:ln/>
        </p:spPr>
        <p:txBody>
          <a:bodyPr/>
          <a:lstStyle/>
          <a:p>
            <a:r>
              <a:rPr lang="es-ES" altLang="es-ES" b="1"/>
              <a:t>Contaminación de aguas</a:t>
            </a:r>
            <a:r>
              <a:rPr lang="es-ES" altLang="es-ES"/>
              <a:t> </a:t>
            </a:r>
          </a:p>
        </p:txBody>
      </p:sp>
      <p:sp>
        <p:nvSpPr>
          <p:cNvPr id="183302" name="Text Box 6"/>
          <p:cNvSpPr txBox="1">
            <a:spLocks noChangeArrowheads="1"/>
          </p:cNvSpPr>
          <p:nvPr/>
        </p:nvSpPr>
        <p:spPr bwMode="auto">
          <a:xfrm>
            <a:off x="827088" y="3933825"/>
            <a:ext cx="8137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Los efectos de los vertidos también se dejan sentir en las aguas no costeras. Las grandes cantidades de </a:t>
            </a:r>
            <a:r>
              <a:rPr lang="es-ES" altLang="es-ES" b="1"/>
              <a:t>plástico</a:t>
            </a:r>
            <a:r>
              <a:rPr lang="es-ES" altLang="es-ES"/>
              <a:t> echadas al mar son las responsables de la muerte de muchas focas, ballenas, delfines, tortugas, y aves marinas, que quedan atrapadas en ellas o se las comen.  </a:t>
            </a:r>
          </a:p>
        </p:txBody>
      </p:sp>
      <p:pic>
        <p:nvPicPr>
          <p:cNvPr id="183304" name="Picture 8" descr="Ver imagen en tamaño complet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188913"/>
            <a:ext cx="1516063" cy="939800"/>
          </a:xfrm>
          <a:prstGeom prst="rect">
            <a:avLst/>
          </a:prstGeom>
          <a:noFill/>
          <a:extLst>
            <a:ext uri="{909E8E84-426E-40DD-AFC4-6F175D3DCCD1}">
              <a14:hiddenFill xmlns:a14="http://schemas.microsoft.com/office/drawing/2010/main">
                <a:solidFill>
                  <a:srgbClr val="FFFFFF"/>
                </a:solidFill>
              </a14:hiddenFill>
            </a:ext>
          </a:extLst>
        </p:spPr>
      </p:pic>
      <p:pic>
        <p:nvPicPr>
          <p:cNvPr id="183306" name="Picture 10" descr="Ver imagen en tamaño complet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916113"/>
            <a:ext cx="1360487" cy="1511300"/>
          </a:xfrm>
          <a:prstGeom prst="rect">
            <a:avLst/>
          </a:prstGeom>
          <a:noFill/>
          <a:extLst>
            <a:ext uri="{909E8E84-426E-40DD-AFC4-6F175D3DCCD1}">
              <a14:hiddenFill xmlns:a14="http://schemas.microsoft.com/office/drawing/2010/main">
                <a:solidFill>
                  <a:srgbClr val="FFFFFF"/>
                </a:solidFill>
              </a14:hiddenFill>
            </a:ext>
          </a:extLst>
        </p:spPr>
      </p:pic>
      <p:sp>
        <p:nvSpPr>
          <p:cNvPr id="183307" name="Text Box 11"/>
          <p:cNvSpPr txBox="1">
            <a:spLocks noChangeArrowheads="1"/>
          </p:cNvSpPr>
          <p:nvPr/>
        </p:nvSpPr>
        <p:spPr bwMode="auto">
          <a:xfrm>
            <a:off x="900113" y="1773238"/>
            <a:ext cx="5148262"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Las zonas donde la renovación del agua es más lenta (estuarios, bahías, puertos) son las más maltratadas. En ellas es frecuente encontrar peces con tumores y graves enfermedades, o moluscos y crustáceos cuya pesca y consumo están prohibidos, porque contienen altas dosis de productos tóxicos. </a:t>
            </a:r>
          </a:p>
        </p:txBody>
      </p:sp>
      <p:pic>
        <p:nvPicPr>
          <p:cNvPr id="183309" name="Picture 13" descr="bolsas-plastico-141009g4">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516563"/>
            <a:ext cx="12382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83311" name="Picture 15" descr="00089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5157788"/>
            <a:ext cx="1477963" cy="1401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4" name="Rectangle 12"/>
          <p:cNvSpPr>
            <a:spLocks noGrp="1" noChangeArrowheads="1"/>
          </p:cNvSpPr>
          <p:nvPr>
            <p:ph type="title"/>
          </p:nvPr>
        </p:nvSpPr>
        <p:spPr>
          <a:noFill/>
          <a:ln/>
        </p:spPr>
        <p:txBody>
          <a:bodyPr/>
          <a:lstStyle/>
          <a:p>
            <a:r>
              <a:rPr lang="es-ES" altLang="es-ES" b="1"/>
              <a:t>Contaminación de aguas</a:t>
            </a:r>
            <a:r>
              <a:rPr lang="es-ES" altLang="es-ES"/>
              <a:t> </a:t>
            </a:r>
          </a:p>
        </p:txBody>
      </p:sp>
      <p:sp>
        <p:nvSpPr>
          <p:cNvPr id="156685" name="Text Box 13"/>
          <p:cNvSpPr txBox="1">
            <a:spLocks noChangeArrowheads="1"/>
          </p:cNvSpPr>
          <p:nvPr/>
        </p:nvSpPr>
        <p:spPr bwMode="auto">
          <a:xfrm>
            <a:off x="611188" y="1773238"/>
            <a:ext cx="81375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a:t>En algunos casos el exceso de </a:t>
            </a:r>
            <a:r>
              <a:rPr lang="es-ES" altLang="es-ES" b="1"/>
              <a:t>materia orgánica y de nutrientes</a:t>
            </a:r>
            <a:r>
              <a:rPr lang="es-ES" altLang="es-ES"/>
              <a:t> que hacen proliferar las algas, genera procesos de putrefacción tan fuertes, que se consume el oxígeno disuelto en el mar y los peces y otros organismos mueren, originándose grandes "zonas sin vida“.</a:t>
            </a:r>
          </a:p>
          <a:p>
            <a:endParaRPr lang="es-AR" altLang="es-ES"/>
          </a:p>
          <a:p>
            <a:r>
              <a:rPr lang="es-ES" altLang="es-ES"/>
              <a:t>En los últimos diez años aumentó casi una tercera parte la cantidad de "zonas de la muerte o sin vida", en los mares del mundo. Según los investigadores esto es consecuencia de que cada vez son más los fertilizantes utilizados en la agricultura, que llegan a los mares a través de los ríos. Junto con la sobrepesca, la destrucción de los hábitats y la aparición de peligrosas floraciones de algas, la falta de oxígeno es uno de los principales problemas del medio ambiente marino.</a:t>
            </a:r>
            <a:endParaRPr lang="es-AR" altLang="es-ES"/>
          </a:p>
        </p:txBody>
      </p:sp>
      <p:pic>
        <p:nvPicPr>
          <p:cNvPr id="156688" name="Picture 16" descr="En 1995 más de 305 regiones marinas estaban afectadas por la falta de oxígeno. Foto: CE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868863"/>
            <a:ext cx="1905000" cy="1857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a:noFill/>
          <a:ln/>
        </p:spPr>
        <p:txBody>
          <a:bodyPr/>
          <a:lstStyle/>
          <a:p>
            <a:r>
              <a:rPr lang="es-ES" altLang="es-ES" sz="3800" b="1"/>
              <a:t>Sustancias contaminantes del agua</a:t>
            </a:r>
            <a:r>
              <a:rPr lang="es-ES" altLang="es-ES" sz="3800"/>
              <a:t>  </a:t>
            </a:r>
          </a:p>
        </p:txBody>
      </p:sp>
      <p:sp>
        <p:nvSpPr>
          <p:cNvPr id="185349" name="Text Box 5"/>
          <p:cNvSpPr txBox="1">
            <a:spLocks noChangeArrowheads="1"/>
          </p:cNvSpPr>
          <p:nvPr/>
        </p:nvSpPr>
        <p:spPr bwMode="auto">
          <a:xfrm>
            <a:off x="900113" y="1916113"/>
            <a:ext cx="468153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Microorganismos patógenos</a:t>
            </a:r>
            <a:r>
              <a:rPr lang="es-ES" altLang="es-ES"/>
              <a:t>. Son las bacterias, virus, protozoos y otros organismos que transmiten </a:t>
            </a:r>
            <a:r>
              <a:rPr lang="es-ES" altLang="es-ES" b="1"/>
              <a:t>enfermedades</a:t>
            </a:r>
            <a:r>
              <a:rPr lang="es-ES" altLang="es-ES"/>
              <a:t> como el cólera, tifus, gastroenteritis diversas, hepatitis, etc. </a:t>
            </a:r>
          </a:p>
        </p:txBody>
      </p:sp>
      <p:pic>
        <p:nvPicPr>
          <p:cNvPr id="185351" name="Picture 7" descr="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989138"/>
            <a:ext cx="2087562" cy="1725612"/>
          </a:xfrm>
          <a:prstGeom prst="rect">
            <a:avLst/>
          </a:prstGeom>
          <a:noFill/>
          <a:extLst>
            <a:ext uri="{909E8E84-426E-40DD-AFC4-6F175D3DCCD1}">
              <a14:hiddenFill xmlns:a14="http://schemas.microsoft.com/office/drawing/2010/main">
                <a:solidFill>
                  <a:srgbClr val="FFFFFF"/>
                </a:solidFill>
              </a14:hiddenFill>
            </a:ext>
          </a:extLst>
        </p:spPr>
      </p:pic>
      <p:sp>
        <p:nvSpPr>
          <p:cNvPr id="185352" name="Text Box 8"/>
          <p:cNvSpPr txBox="1">
            <a:spLocks noChangeArrowheads="1"/>
          </p:cNvSpPr>
          <p:nvPr/>
        </p:nvSpPr>
        <p:spPr bwMode="auto">
          <a:xfrm>
            <a:off x="611188" y="4005263"/>
            <a:ext cx="83534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a:t>Un buen índice para medir la salubridad de las aguas, en lo que se refiere a estos microorganismos, es el número de bacterias coliformes presentes en el agua. La OMS recomienda que en el agua para beber haya 0 colonias de coliformes por 100 ml de agua.</a:t>
            </a:r>
            <a:endParaRPr lang="es-AR" altLang="es-ES"/>
          </a:p>
        </p:txBody>
      </p:sp>
      <p:pic>
        <p:nvPicPr>
          <p:cNvPr id="185356" name="Picture 12" descr="Ver imagen en tamaño complet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5229225"/>
            <a:ext cx="2376487" cy="1555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4" name="Rectangle 124"/>
          <p:cNvSpPr>
            <a:spLocks noGrp="1" noChangeArrowheads="1"/>
          </p:cNvSpPr>
          <p:nvPr>
            <p:ph type="title"/>
          </p:nvPr>
        </p:nvSpPr>
        <p:spPr>
          <a:noFill/>
          <a:ln/>
        </p:spPr>
        <p:txBody>
          <a:bodyPr/>
          <a:lstStyle/>
          <a:p>
            <a:r>
              <a:rPr lang="es-ES" altLang="es-ES" sz="3800" b="1"/>
              <a:t>Sustancias contaminantes del agua</a:t>
            </a:r>
            <a:r>
              <a:rPr lang="es-ES" altLang="es-ES" sz="3800"/>
              <a:t>  </a:t>
            </a:r>
          </a:p>
        </p:txBody>
      </p:sp>
      <p:sp>
        <p:nvSpPr>
          <p:cNvPr id="143485" name="Text Box 125"/>
          <p:cNvSpPr txBox="1">
            <a:spLocks noChangeArrowheads="1"/>
          </p:cNvSpPr>
          <p:nvPr/>
        </p:nvSpPr>
        <p:spPr bwMode="auto">
          <a:xfrm>
            <a:off x="611188" y="1628775"/>
            <a:ext cx="83534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 altLang="es-ES" b="1">
                <a:solidFill>
                  <a:srgbClr val="003366"/>
                </a:solidFill>
              </a:rPr>
              <a:t>Desechos orgánicos</a:t>
            </a:r>
            <a:r>
              <a:rPr lang="es-ES" altLang="es-ES"/>
              <a:t>. Son el conjunto de residuos orgánicos producidos por los seres humanos, ganado, etc. Cuando este tipo de desechos se encuentran en exceso, la proliferación de bacterias agota el oxígeno, y ya no pueden vivir en estas aguas peces y otros seres vivos que necesitan oxígeno. Buenos índices para medir la contaminación por desechos orgánicos son la cantidad de oxígeno disuelto en agua, o la Demanda Biológica de Oxígeno (DBO).</a:t>
            </a:r>
            <a:endParaRPr lang="es-AR" altLang="es-ES"/>
          </a:p>
        </p:txBody>
      </p:sp>
      <p:pic>
        <p:nvPicPr>
          <p:cNvPr id="143487" name="Picture 127" descr="Ver imagen en tamaño complet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60800"/>
            <a:ext cx="2012950" cy="1335088"/>
          </a:xfrm>
          <a:prstGeom prst="rect">
            <a:avLst/>
          </a:prstGeom>
          <a:noFill/>
          <a:extLst>
            <a:ext uri="{909E8E84-426E-40DD-AFC4-6F175D3DCCD1}">
              <a14:hiddenFill xmlns:a14="http://schemas.microsoft.com/office/drawing/2010/main">
                <a:solidFill>
                  <a:srgbClr val="FFFFFF"/>
                </a:solidFill>
              </a14:hiddenFill>
            </a:ext>
          </a:extLst>
        </p:spPr>
      </p:pic>
      <p:sp>
        <p:nvSpPr>
          <p:cNvPr id="143488" name="Rectangle 128"/>
          <p:cNvSpPr>
            <a:spLocks noChangeArrowheads="1"/>
          </p:cNvSpPr>
          <p:nvPr/>
        </p:nvSpPr>
        <p:spPr bwMode="auto">
          <a:xfrm>
            <a:off x="3059113" y="4070350"/>
            <a:ext cx="330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altLang="es-ES"/>
              <a:t>Equipos para determinar DBO </a:t>
            </a:r>
          </a:p>
        </p:txBody>
      </p:sp>
      <p:pic>
        <p:nvPicPr>
          <p:cNvPr id="143490" name="Picture 130" descr="analizador-dbo-372717">
            <a:hlinkClick r:id="rId5" tooltip="Cerrar"/>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852988"/>
            <a:ext cx="1911350" cy="2005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apas">
  <a:themeElements>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Capa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a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Capa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Capa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Capa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Capa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Capa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Capa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Capa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Capa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Layers</Template>
  <TotalTime>0</TotalTime>
  <Words>2624</Words>
  <Application>Microsoft Office PowerPoint</Application>
  <PresentationFormat>Presentación en pantalla (4:3)</PresentationFormat>
  <Paragraphs>173</Paragraphs>
  <Slides>24</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Times New Roman</vt:lpstr>
      <vt:lpstr>Trebuchet MS</vt:lpstr>
      <vt:lpstr>Verdana</vt:lpstr>
      <vt:lpstr>Wingdings</vt:lpstr>
      <vt:lpstr>Capas</vt:lpstr>
      <vt:lpstr>HIDRAULICA AGRICOLA Y SANEAMIENTO</vt:lpstr>
      <vt:lpstr>SANEAMIENTO</vt:lpstr>
      <vt:lpstr>Contaminación de aguas </vt:lpstr>
      <vt:lpstr>Contaminación de aguas </vt:lpstr>
      <vt:lpstr>Contaminación de aguas </vt:lpstr>
      <vt:lpstr>Contaminación de aguas </vt:lpstr>
      <vt:lpstr>Contaminación de aguas </vt:lpstr>
      <vt:lpstr>Sustancias contaminantes del agua  </vt:lpstr>
      <vt:lpstr>Sustancias contaminantes del agua  </vt:lpstr>
      <vt:lpstr>Sustancias contaminantes del agua  </vt:lpstr>
      <vt:lpstr>Sustancias contaminantes del agua  </vt:lpstr>
      <vt:lpstr>Sustancias contaminantes del agua  </vt:lpstr>
      <vt:lpstr>Presentación de PowerPoint</vt:lpstr>
      <vt:lpstr>Presentación de PowerPoint</vt:lpstr>
      <vt:lpstr>Contaminación de aguas </vt:lpstr>
      <vt:lpstr>Contaminación de aguas </vt:lpstr>
      <vt:lpstr>Aguas Residuales</vt:lpstr>
      <vt:lpstr>Aguas Residuales</vt:lpstr>
      <vt:lpstr>Tratamiento de Aguas Residuales</vt:lpstr>
      <vt:lpstr>Tratamiento de Aguas Residuales</vt:lpstr>
      <vt:lpstr>Tratamiento de Aguas Residuales</vt:lpstr>
      <vt:lpstr>Red de Saneamiento</vt:lpstr>
      <vt:lpstr>Red de Saneamiento</vt:lpstr>
      <vt:lpstr>Red de Saneamiento</vt:lpstr>
    </vt:vector>
  </TitlesOfParts>
  <Company>The Site Computación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Ionosfera y medio Sol -Tierra</dc:title>
  <dc:creator>Usuario de WXP</dc:creator>
  <cp:lastModifiedBy>Monica</cp:lastModifiedBy>
  <cp:revision>381</cp:revision>
  <dcterms:created xsi:type="dcterms:W3CDTF">2004-10-05T17:33:52Z</dcterms:created>
  <dcterms:modified xsi:type="dcterms:W3CDTF">2020-07-22T19:52:40Z</dcterms:modified>
</cp:coreProperties>
</file>