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1.xml.rels" ContentType="application/vnd.openxmlformats-package.relationships+xml"/>
  <Override PartName="/ppt/notesSlides/notesSlide1.xml" ContentType="application/vnd.openxmlformats-officedocument.presentationml.notesSlid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3.jpeg" ContentType="image/jpeg"/>
  <Override PartName="/ppt/media/image2.jpeg" ContentType="image/jpeg"/>
  <Override PartName="/ppt/media/image4.jpeg" ContentType="image/jpeg"/>
  <Override PartName="/ppt/media/image5.jpeg" ContentType="image/jpeg"/>
  <Override PartName="/ppt/media/image6.jpeg" ContentType="image/jpeg"/>
  <Override PartName="/ppt/media/image8.png" ContentType="image/png"/>
  <Override PartName="/ppt/media/image12.wmf" ContentType="image/x-wmf"/>
  <Override PartName="/ppt/media/image7.jpeg" ContentType="image/jpeg"/>
  <Override PartName="/ppt/media/image9.jpeg" ContentType="image/jpeg"/>
  <Override PartName="/ppt/media/image10.png" ContentType="image/png"/>
  <Override PartName="/ppt/media/image11.wmf" ContentType="image/x-wmf"/>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2.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23.xml.rels" ContentType="application/vnd.openxmlformats-package.relationships+xml"/>
  <Override PartName="/ppt/slides/_rels/slide11.xml.rels" ContentType="application/vnd.openxmlformats-package.relationships+xml"/>
  <Override PartName="/ppt/slides/_rels/slide24.xml.rels" ContentType="application/vnd.openxmlformats-package.relationships+xml"/>
  <Override PartName="/ppt/slides/_rels/slide14.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x="9144000" cy="6858000"/>
  <p:notesSz cx="6670675" cy="992505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Rectangle 1"/>
          <p:cNvSpPr/>
          <p:nvPr/>
        </p:nvSpPr>
        <p:spPr>
          <a:xfrm>
            <a:off x="0" y="0"/>
            <a:ext cx="6670800" cy="9925200"/>
          </a:xfrm>
          <a:prstGeom prst="rect">
            <a:avLst/>
          </a:prstGeom>
          <a:solidFill>
            <a:srgbClr val="ffffff"/>
          </a:solidFill>
          <a:ln>
            <a:noFill/>
          </a:ln>
        </p:spPr>
      </p:sp>
      <p:sp>
        <p:nvSpPr>
          <p:cNvPr id="98" name="PlaceHolder 2"/>
          <p:cNvSpPr>
            <a:spLocks noGrp="1"/>
          </p:cNvSpPr>
          <p:nvPr>
            <p:ph type="hdr"/>
          </p:nvPr>
        </p:nvSpPr>
        <p:spPr>
          <a:xfrm>
            <a:off x="0" y="0"/>
            <a:ext cx="2889360" cy="496800"/>
          </a:xfrm>
          <a:prstGeom prst="rect">
            <a:avLst/>
          </a:prstGeom>
        </p:spPr>
        <p:txBody>
          <a:bodyPr lIns="90000" rIns="90000" tIns="46800" bIns="46800">
            <a:noAutofit/>
          </a:bodyPr>
          <a:p>
            <a:endParaRPr b="0" lang="en-US" sz="2400" spc="-1" strike="noStrike">
              <a:latin typeface="Times New Roman"/>
            </a:endParaRPr>
          </a:p>
        </p:txBody>
      </p:sp>
      <p:sp>
        <p:nvSpPr>
          <p:cNvPr id="99" name="PlaceHolder 3"/>
          <p:cNvSpPr>
            <a:spLocks noGrp="1"/>
          </p:cNvSpPr>
          <p:nvPr>
            <p:ph type="dt"/>
          </p:nvPr>
        </p:nvSpPr>
        <p:spPr>
          <a:xfrm>
            <a:off x="3778200" y="0"/>
            <a:ext cx="2889360" cy="496800"/>
          </a:xfrm>
          <a:prstGeom prst="rect">
            <a:avLst/>
          </a:prstGeom>
        </p:spPr>
        <p:txBody>
          <a:bodyPr lIns="90000" rIns="90000" tIns="46800" bIns="46800">
            <a:noAutofit/>
          </a:bodyPr>
          <a:p>
            <a:endParaRPr b="0" lang="en-US" sz="2400" spc="-1" strike="noStrike">
              <a:latin typeface="Times New Roman"/>
            </a:endParaRPr>
          </a:p>
        </p:txBody>
      </p:sp>
      <p:sp>
        <p:nvSpPr>
          <p:cNvPr id="100" name="PlaceHolder 4"/>
          <p:cNvSpPr>
            <a:spLocks noGrp="1"/>
          </p:cNvSpPr>
          <p:nvPr>
            <p:ph type="sldImg"/>
          </p:nvPr>
        </p:nvSpPr>
        <p:spPr>
          <a:xfrm>
            <a:off x="852120" y="744120"/>
            <a:ext cx="4964040" cy="3722760"/>
          </a:xfrm>
          <a:prstGeom prst="rect">
            <a:avLst/>
          </a:prstGeom>
        </p:spPr>
        <p:txBody>
          <a:bodyPr lIns="90000" rIns="90000" tIns="46800" bIns="46800">
            <a:noAutofit/>
          </a:bodyPr>
          <a:p>
            <a:r>
              <a:rPr b="0" lang="en-US" sz="4200" spc="-1" strike="noStrike">
                <a:solidFill>
                  <a:srgbClr val="330033"/>
                </a:solidFill>
                <a:latin typeface="Times New Roman"/>
              </a:rPr>
              <a:t>Pulse para desplazar la diapositiva</a:t>
            </a:r>
            <a:endParaRPr b="0" lang="en-US" sz="4200" spc="-1" strike="noStrike">
              <a:solidFill>
                <a:srgbClr val="330033"/>
              </a:solidFill>
              <a:latin typeface="Times New Roman"/>
            </a:endParaRPr>
          </a:p>
        </p:txBody>
      </p:sp>
      <p:sp>
        <p:nvSpPr>
          <p:cNvPr id="101" name="PlaceHolder 5"/>
          <p:cNvSpPr>
            <a:spLocks noGrp="1"/>
          </p:cNvSpPr>
          <p:nvPr>
            <p:ph type="body"/>
          </p:nvPr>
        </p:nvSpPr>
        <p:spPr>
          <a:xfrm>
            <a:off x="666360" y="4714560"/>
            <a:ext cx="5335560" cy="4467240"/>
          </a:xfrm>
          <a:prstGeom prst="rect">
            <a:avLst/>
          </a:prstGeom>
        </p:spPr>
        <p:txBody>
          <a:bodyPr lIns="90000" rIns="90000" tIns="46800" bIns="46800">
            <a:noAutofit/>
          </a:bodyPr>
          <a:p>
            <a:r>
              <a:rPr b="0" lang="en-US" sz="1200" spc="-1" strike="noStrike">
                <a:solidFill>
                  <a:srgbClr val="000000"/>
                </a:solidFill>
                <a:latin typeface="Arial"/>
              </a:rPr>
              <a:t>Pulse para editar el formato de las notas</a:t>
            </a:r>
            <a:endParaRPr b="0" lang="en-US" sz="1200" spc="-1" strike="noStrike">
              <a:solidFill>
                <a:srgbClr val="000000"/>
              </a:solidFill>
              <a:latin typeface="Arial"/>
            </a:endParaRPr>
          </a:p>
        </p:txBody>
      </p:sp>
      <p:sp>
        <p:nvSpPr>
          <p:cNvPr id="102" name="PlaceHolder 6"/>
          <p:cNvSpPr>
            <a:spLocks noGrp="1"/>
          </p:cNvSpPr>
          <p:nvPr>
            <p:ph type="ftr"/>
          </p:nvPr>
        </p:nvSpPr>
        <p:spPr>
          <a:xfrm>
            <a:off x="0" y="9427680"/>
            <a:ext cx="2889360" cy="497160"/>
          </a:xfrm>
          <a:prstGeom prst="rect">
            <a:avLst/>
          </a:prstGeom>
        </p:spPr>
        <p:txBody>
          <a:bodyPr lIns="90000" rIns="90000" tIns="46800" bIns="46800" anchor="b">
            <a:noAutofit/>
          </a:bodyPr>
          <a:p>
            <a:endParaRPr b="0" lang="en-US" sz="2400" spc="-1" strike="noStrike">
              <a:latin typeface="Times New Roman"/>
            </a:endParaRPr>
          </a:p>
        </p:txBody>
      </p:sp>
      <p:sp>
        <p:nvSpPr>
          <p:cNvPr id="103" name="PlaceHolder 7"/>
          <p:cNvSpPr>
            <a:spLocks noGrp="1"/>
          </p:cNvSpPr>
          <p:nvPr>
            <p:ph type="sldNum"/>
          </p:nvPr>
        </p:nvSpPr>
        <p:spPr>
          <a:xfrm>
            <a:off x="3778200" y="9427680"/>
            <a:ext cx="2889360" cy="497160"/>
          </a:xfrm>
          <a:prstGeom prst="rect">
            <a:avLst/>
          </a:prstGeom>
        </p:spPr>
        <p:txBody>
          <a:bodyPr lIns="90000" rIns="90000" tIns="46800" bIns="46800" anchor="b">
            <a:noAutofit/>
          </a:bodyPr>
          <a:p>
            <a:pPr marL="216000" indent="-216000" algn="r">
              <a:buClr>
                <a:srgbClr val="000000"/>
              </a:buClr>
              <a:buSzPct val="45000"/>
              <a:buFont typeface="Wingdings" charset="2"/>
              <a:buChar char=""/>
            </a:pPr>
            <a:fld id="{3DB313B0-63FA-4D82-BDE6-47F819405516}" type="slidenum">
              <a:rPr b="0" lang="es-ES" sz="1200" spc="-1" strike="noStrike">
                <a:latin typeface="Times New Roman"/>
              </a:rPr>
              <a:t>&lt;número&gt;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CustomShape 1"/>
          <p:cNvSpPr/>
          <p:nvPr/>
        </p:nvSpPr>
        <p:spPr>
          <a:xfrm>
            <a:off x="3778200" y="9428040"/>
            <a:ext cx="2889360" cy="4971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noAutofit/>
          </a:bodyPr>
          <a:p>
            <a:pPr algn="r"/>
            <a:fld id="{46845120-BE83-449C-B1CE-DDAF49956ABF}" type="slidenum">
              <a:rPr b="0" lang="es-ES" sz="1200" spc="-1" strike="noStrike">
                <a:solidFill>
                  <a:srgbClr val="000000"/>
                </a:solidFill>
                <a:latin typeface="Arial"/>
              </a:rPr>
              <a:t>&lt;número&gt;</a:t>
            </a:fld>
            <a:endParaRPr b="0" lang="en-US" sz="1200" spc="-1" strike="noStrike">
              <a:solidFill>
                <a:srgbClr val="000000"/>
              </a:solidFill>
              <a:latin typeface="Arial"/>
            </a:endParaRPr>
          </a:p>
        </p:txBody>
      </p:sp>
      <p:sp>
        <p:nvSpPr>
          <p:cNvPr id="198" name="PlaceHolder 2"/>
          <p:cNvSpPr>
            <a:spLocks noGrp="1"/>
          </p:cNvSpPr>
          <p:nvPr>
            <p:ph type="sldImg"/>
          </p:nvPr>
        </p:nvSpPr>
        <p:spPr>
          <a:xfrm>
            <a:off x="852480" y="744480"/>
            <a:ext cx="4964040" cy="3722760"/>
          </a:xfrm>
          <a:prstGeom prst="rect">
            <a:avLst/>
          </a:prstGeom>
        </p:spPr>
      </p:sp>
      <p:sp>
        <p:nvSpPr>
          <p:cNvPr id="199" name="PlaceHolder 3"/>
          <p:cNvSpPr>
            <a:spLocks noGrp="1"/>
          </p:cNvSpPr>
          <p:nvPr>
            <p:ph type="body"/>
          </p:nvPr>
        </p:nvSpPr>
        <p:spPr>
          <a:xfrm>
            <a:off x="666360" y="4714560"/>
            <a:ext cx="5335560" cy="4467240"/>
          </a:xfrm>
          <a:prstGeom prst="rect">
            <a:avLst/>
          </a:prstGeom>
        </p:spPr>
        <p:txBody>
          <a:bodyPr lIns="0" rIns="0" tIns="0" bIns="0">
            <a:noAutofit/>
          </a:bodyPr>
          <a:p>
            <a:endParaRPr b="0" lang="en-US" sz="1200" spc="-1" strike="noStrike">
              <a:solidFill>
                <a:srgbClr val="000000"/>
              </a:solid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33" name="PlaceHolder 2"/>
          <p:cNvSpPr>
            <a:spLocks noGrp="1"/>
          </p:cNvSpPr>
          <p:nvPr>
            <p:ph type="body"/>
          </p:nvPr>
        </p:nvSpPr>
        <p:spPr>
          <a:xfrm>
            <a:off x="914400" y="1599840"/>
            <a:ext cx="77724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34" name="PlaceHolder 3"/>
          <p:cNvSpPr>
            <a:spLocks noGrp="1"/>
          </p:cNvSpPr>
          <p:nvPr>
            <p:ph type="body"/>
          </p:nvPr>
        </p:nvSpPr>
        <p:spPr>
          <a:xfrm>
            <a:off x="914400" y="3966480"/>
            <a:ext cx="77724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36" name="PlaceHolder 2"/>
          <p:cNvSpPr>
            <a:spLocks noGrp="1"/>
          </p:cNvSpPr>
          <p:nvPr>
            <p:ph type="body"/>
          </p:nvPr>
        </p:nvSpPr>
        <p:spPr>
          <a:xfrm>
            <a:off x="91440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37" name="PlaceHolder 3"/>
          <p:cNvSpPr>
            <a:spLocks noGrp="1"/>
          </p:cNvSpPr>
          <p:nvPr>
            <p:ph type="body"/>
          </p:nvPr>
        </p:nvSpPr>
        <p:spPr>
          <a:xfrm>
            <a:off x="489708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38" name="PlaceHolder 4"/>
          <p:cNvSpPr>
            <a:spLocks noGrp="1"/>
          </p:cNvSpPr>
          <p:nvPr>
            <p:ph type="body"/>
          </p:nvPr>
        </p:nvSpPr>
        <p:spPr>
          <a:xfrm>
            <a:off x="91440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39" name="PlaceHolder 5"/>
          <p:cNvSpPr>
            <a:spLocks noGrp="1"/>
          </p:cNvSpPr>
          <p:nvPr>
            <p:ph type="body"/>
          </p:nvPr>
        </p:nvSpPr>
        <p:spPr>
          <a:xfrm>
            <a:off x="489708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41" name="PlaceHolder 2"/>
          <p:cNvSpPr>
            <a:spLocks noGrp="1"/>
          </p:cNvSpPr>
          <p:nvPr>
            <p:ph type="body"/>
          </p:nvPr>
        </p:nvSpPr>
        <p:spPr>
          <a:xfrm>
            <a:off x="914400" y="159984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42" name="PlaceHolder 3"/>
          <p:cNvSpPr>
            <a:spLocks noGrp="1"/>
          </p:cNvSpPr>
          <p:nvPr>
            <p:ph type="body"/>
          </p:nvPr>
        </p:nvSpPr>
        <p:spPr>
          <a:xfrm>
            <a:off x="3542400" y="159984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43" name="PlaceHolder 4"/>
          <p:cNvSpPr>
            <a:spLocks noGrp="1"/>
          </p:cNvSpPr>
          <p:nvPr>
            <p:ph type="body"/>
          </p:nvPr>
        </p:nvSpPr>
        <p:spPr>
          <a:xfrm>
            <a:off x="6170040" y="159984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44" name="PlaceHolder 5"/>
          <p:cNvSpPr>
            <a:spLocks noGrp="1"/>
          </p:cNvSpPr>
          <p:nvPr>
            <p:ph type="body"/>
          </p:nvPr>
        </p:nvSpPr>
        <p:spPr>
          <a:xfrm>
            <a:off x="914400" y="396648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45" name="PlaceHolder 6"/>
          <p:cNvSpPr>
            <a:spLocks noGrp="1"/>
          </p:cNvSpPr>
          <p:nvPr>
            <p:ph type="body"/>
          </p:nvPr>
        </p:nvSpPr>
        <p:spPr>
          <a:xfrm>
            <a:off x="3542400" y="396648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46" name="PlaceHolder 7"/>
          <p:cNvSpPr>
            <a:spLocks noGrp="1"/>
          </p:cNvSpPr>
          <p:nvPr>
            <p:ph type="body"/>
          </p:nvPr>
        </p:nvSpPr>
        <p:spPr>
          <a:xfrm>
            <a:off x="6170040" y="396648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1"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62" name="PlaceHolder 2"/>
          <p:cNvSpPr>
            <a:spLocks noGrp="1"/>
          </p:cNvSpPr>
          <p:nvPr>
            <p:ph type="subTitle"/>
          </p:nvPr>
        </p:nvSpPr>
        <p:spPr>
          <a:xfrm>
            <a:off x="914400" y="1599840"/>
            <a:ext cx="7772400" cy="4530600"/>
          </a:xfrm>
          <a:prstGeom prst="rect">
            <a:avLst/>
          </a:prstGeom>
        </p:spPr>
        <p:txBody>
          <a:bodyPr lIns="0" rIns="0" tIns="0" bIns="0" anchor="ctr">
            <a:noAutofit/>
          </a:bodyPr>
          <a:p>
            <a:pPr algn="ctr">
              <a:spcBef>
                <a:spcPts val="697"/>
              </a:spcBef>
            </a:pPr>
            <a:endParaRPr b="0" lang="en-US" sz="2800" spc="-1" strike="noStrike">
              <a:solidFill>
                <a:srgbClr val="000000"/>
              </a:solid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64" name="PlaceHolder 2"/>
          <p:cNvSpPr>
            <a:spLocks noGrp="1"/>
          </p:cNvSpPr>
          <p:nvPr>
            <p:ph type="body"/>
          </p:nvPr>
        </p:nvSpPr>
        <p:spPr>
          <a:xfrm>
            <a:off x="914400" y="1599840"/>
            <a:ext cx="77724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66" name="PlaceHolder 2"/>
          <p:cNvSpPr>
            <a:spLocks noGrp="1"/>
          </p:cNvSpPr>
          <p:nvPr>
            <p:ph type="body"/>
          </p:nvPr>
        </p:nvSpPr>
        <p:spPr>
          <a:xfrm>
            <a:off x="91440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67" name="PlaceHolder 3"/>
          <p:cNvSpPr>
            <a:spLocks noGrp="1"/>
          </p:cNvSpPr>
          <p:nvPr>
            <p:ph type="body"/>
          </p:nvPr>
        </p:nvSpPr>
        <p:spPr>
          <a:xfrm>
            <a:off x="489708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8"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9" name="PlaceHolder 1"/>
          <p:cNvSpPr>
            <a:spLocks noGrp="1"/>
          </p:cNvSpPr>
          <p:nvPr>
            <p:ph type="subTitle"/>
          </p:nvPr>
        </p:nvSpPr>
        <p:spPr>
          <a:xfrm>
            <a:off x="914400" y="277560"/>
            <a:ext cx="7772400" cy="5299560"/>
          </a:xfrm>
          <a:prstGeom prst="rect">
            <a:avLst/>
          </a:prstGeom>
        </p:spPr>
        <p:txBody>
          <a:bodyPr lIns="0" rIns="0" tIns="0" bIns="0" anchor="ctr">
            <a:noAutofit/>
          </a:bodyPr>
          <a:p>
            <a:pPr algn="ctr">
              <a:spcBef>
                <a:spcPts val="697"/>
              </a:spcBef>
            </a:pPr>
            <a:endParaRPr b="0" lang="en-US" sz="2800" spc="-1" strike="noStrike">
              <a:solidFill>
                <a:srgbClr val="000000"/>
              </a:solid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71" name="PlaceHolder 2"/>
          <p:cNvSpPr>
            <a:spLocks noGrp="1"/>
          </p:cNvSpPr>
          <p:nvPr>
            <p:ph type="body"/>
          </p:nvPr>
        </p:nvSpPr>
        <p:spPr>
          <a:xfrm>
            <a:off x="91440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72" name="PlaceHolder 3"/>
          <p:cNvSpPr>
            <a:spLocks noGrp="1"/>
          </p:cNvSpPr>
          <p:nvPr>
            <p:ph type="body"/>
          </p:nvPr>
        </p:nvSpPr>
        <p:spPr>
          <a:xfrm>
            <a:off x="489708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73" name="PlaceHolder 4"/>
          <p:cNvSpPr>
            <a:spLocks noGrp="1"/>
          </p:cNvSpPr>
          <p:nvPr>
            <p:ph type="body"/>
          </p:nvPr>
        </p:nvSpPr>
        <p:spPr>
          <a:xfrm>
            <a:off x="91440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12" name="PlaceHolder 2"/>
          <p:cNvSpPr>
            <a:spLocks noGrp="1"/>
          </p:cNvSpPr>
          <p:nvPr>
            <p:ph type="subTitle"/>
          </p:nvPr>
        </p:nvSpPr>
        <p:spPr>
          <a:xfrm>
            <a:off x="914400" y="1599840"/>
            <a:ext cx="7772400" cy="4530600"/>
          </a:xfrm>
          <a:prstGeom prst="rect">
            <a:avLst/>
          </a:prstGeom>
        </p:spPr>
        <p:txBody>
          <a:bodyPr lIns="0" rIns="0" tIns="0" bIns="0" anchor="ctr">
            <a:noAutofit/>
          </a:bodyPr>
          <a:p>
            <a:pPr algn="ctr">
              <a:spcBef>
                <a:spcPts val="697"/>
              </a:spcBef>
            </a:pPr>
            <a:endParaRPr b="0" lang="en-US" sz="2800" spc="-1" strike="noStrike">
              <a:solidFill>
                <a:srgbClr val="000000"/>
              </a:solid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75" name="PlaceHolder 2"/>
          <p:cNvSpPr>
            <a:spLocks noGrp="1"/>
          </p:cNvSpPr>
          <p:nvPr>
            <p:ph type="body"/>
          </p:nvPr>
        </p:nvSpPr>
        <p:spPr>
          <a:xfrm>
            <a:off x="91440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76" name="PlaceHolder 3"/>
          <p:cNvSpPr>
            <a:spLocks noGrp="1"/>
          </p:cNvSpPr>
          <p:nvPr>
            <p:ph type="body"/>
          </p:nvPr>
        </p:nvSpPr>
        <p:spPr>
          <a:xfrm>
            <a:off x="489708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77" name="PlaceHolder 4"/>
          <p:cNvSpPr>
            <a:spLocks noGrp="1"/>
          </p:cNvSpPr>
          <p:nvPr>
            <p:ph type="body"/>
          </p:nvPr>
        </p:nvSpPr>
        <p:spPr>
          <a:xfrm>
            <a:off x="489708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79" name="PlaceHolder 2"/>
          <p:cNvSpPr>
            <a:spLocks noGrp="1"/>
          </p:cNvSpPr>
          <p:nvPr>
            <p:ph type="body"/>
          </p:nvPr>
        </p:nvSpPr>
        <p:spPr>
          <a:xfrm>
            <a:off x="91440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80" name="PlaceHolder 3"/>
          <p:cNvSpPr>
            <a:spLocks noGrp="1"/>
          </p:cNvSpPr>
          <p:nvPr>
            <p:ph type="body"/>
          </p:nvPr>
        </p:nvSpPr>
        <p:spPr>
          <a:xfrm>
            <a:off x="489708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81" name="PlaceHolder 4"/>
          <p:cNvSpPr>
            <a:spLocks noGrp="1"/>
          </p:cNvSpPr>
          <p:nvPr>
            <p:ph type="body"/>
          </p:nvPr>
        </p:nvSpPr>
        <p:spPr>
          <a:xfrm>
            <a:off x="914400" y="3966480"/>
            <a:ext cx="77724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83" name="PlaceHolder 2"/>
          <p:cNvSpPr>
            <a:spLocks noGrp="1"/>
          </p:cNvSpPr>
          <p:nvPr>
            <p:ph type="body"/>
          </p:nvPr>
        </p:nvSpPr>
        <p:spPr>
          <a:xfrm>
            <a:off x="914400" y="1599840"/>
            <a:ext cx="77724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84" name="PlaceHolder 3"/>
          <p:cNvSpPr>
            <a:spLocks noGrp="1"/>
          </p:cNvSpPr>
          <p:nvPr>
            <p:ph type="body"/>
          </p:nvPr>
        </p:nvSpPr>
        <p:spPr>
          <a:xfrm>
            <a:off x="914400" y="3966480"/>
            <a:ext cx="77724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86" name="PlaceHolder 2"/>
          <p:cNvSpPr>
            <a:spLocks noGrp="1"/>
          </p:cNvSpPr>
          <p:nvPr>
            <p:ph type="body"/>
          </p:nvPr>
        </p:nvSpPr>
        <p:spPr>
          <a:xfrm>
            <a:off x="91440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87" name="PlaceHolder 3"/>
          <p:cNvSpPr>
            <a:spLocks noGrp="1"/>
          </p:cNvSpPr>
          <p:nvPr>
            <p:ph type="body"/>
          </p:nvPr>
        </p:nvSpPr>
        <p:spPr>
          <a:xfrm>
            <a:off x="489708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88" name="PlaceHolder 4"/>
          <p:cNvSpPr>
            <a:spLocks noGrp="1"/>
          </p:cNvSpPr>
          <p:nvPr>
            <p:ph type="body"/>
          </p:nvPr>
        </p:nvSpPr>
        <p:spPr>
          <a:xfrm>
            <a:off x="91440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89" name="PlaceHolder 5"/>
          <p:cNvSpPr>
            <a:spLocks noGrp="1"/>
          </p:cNvSpPr>
          <p:nvPr>
            <p:ph type="body"/>
          </p:nvPr>
        </p:nvSpPr>
        <p:spPr>
          <a:xfrm>
            <a:off x="489708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91" name="PlaceHolder 2"/>
          <p:cNvSpPr>
            <a:spLocks noGrp="1"/>
          </p:cNvSpPr>
          <p:nvPr>
            <p:ph type="body"/>
          </p:nvPr>
        </p:nvSpPr>
        <p:spPr>
          <a:xfrm>
            <a:off x="914400" y="159984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92" name="PlaceHolder 3"/>
          <p:cNvSpPr>
            <a:spLocks noGrp="1"/>
          </p:cNvSpPr>
          <p:nvPr>
            <p:ph type="body"/>
          </p:nvPr>
        </p:nvSpPr>
        <p:spPr>
          <a:xfrm>
            <a:off x="3542400" y="159984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93" name="PlaceHolder 4"/>
          <p:cNvSpPr>
            <a:spLocks noGrp="1"/>
          </p:cNvSpPr>
          <p:nvPr>
            <p:ph type="body"/>
          </p:nvPr>
        </p:nvSpPr>
        <p:spPr>
          <a:xfrm>
            <a:off x="6170040" y="159984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94" name="PlaceHolder 5"/>
          <p:cNvSpPr>
            <a:spLocks noGrp="1"/>
          </p:cNvSpPr>
          <p:nvPr>
            <p:ph type="body"/>
          </p:nvPr>
        </p:nvSpPr>
        <p:spPr>
          <a:xfrm>
            <a:off x="914400" y="396648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95" name="PlaceHolder 6"/>
          <p:cNvSpPr>
            <a:spLocks noGrp="1"/>
          </p:cNvSpPr>
          <p:nvPr>
            <p:ph type="body"/>
          </p:nvPr>
        </p:nvSpPr>
        <p:spPr>
          <a:xfrm>
            <a:off x="3542400" y="396648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96" name="PlaceHolder 7"/>
          <p:cNvSpPr>
            <a:spLocks noGrp="1"/>
          </p:cNvSpPr>
          <p:nvPr>
            <p:ph type="body"/>
          </p:nvPr>
        </p:nvSpPr>
        <p:spPr>
          <a:xfrm>
            <a:off x="6170040" y="396648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14" name="PlaceHolder 2"/>
          <p:cNvSpPr>
            <a:spLocks noGrp="1"/>
          </p:cNvSpPr>
          <p:nvPr>
            <p:ph type="body"/>
          </p:nvPr>
        </p:nvSpPr>
        <p:spPr>
          <a:xfrm>
            <a:off x="914400" y="1599840"/>
            <a:ext cx="77724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16" name="PlaceHolder 2"/>
          <p:cNvSpPr>
            <a:spLocks noGrp="1"/>
          </p:cNvSpPr>
          <p:nvPr>
            <p:ph type="body"/>
          </p:nvPr>
        </p:nvSpPr>
        <p:spPr>
          <a:xfrm>
            <a:off x="91440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7" name="PlaceHolder 3"/>
          <p:cNvSpPr>
            <a:spLocks noGrp="1"/>
          </p:cNvSpPr>
          <p:nvPr>
            <p:ph type="body"/>
          </p:nvPr>
        </p:nvSpPr>
        <p:spPr>
          <a:xfrm>
            <a:off x="489708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914400" y="277560"/>
            <a:ext cx="7772400" cy="5299560"/>
          </a:xfrm>
          <a:prstGeom prst="rect">
            <a:avLst/>
          </a:prstGeom>
        </p:spPr>
        <p:txBody>
          <a:bodyPr lIns="0" rIns="0" tIns="0" bIns="0" anchor="ctr">
            <a:noAutofit/>
          </a:bodyPr>
          <a:p>
            <a:pPr algn="ctr">
              <a:spcBef>
                <a:spcPts val="697"/>
              </a:spcBef>
            </a:pPr>
            <a:endParaRPr b="0" lang="en-US" sz="28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21" name="PlaceHolder 2"/>
          <p:cNvSpPr>
            <a:spLocks noGrp="1"/>
          </p:cNvSpPr>
          <p:nvPr>
            <p:ph type="body"/>
          </p:nvPr>
        </p:nvSpPr>
        <p:spPr>
          <a:xfrm>
            <a:off x="91440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22" name="PlaceHolder 3"/>
          <p:cNvSpPr>
            <a:spLocks noGrp="1"/>
          </p:cNvSpPr>
          <p:nvPr>
            <p:ph type="body"/>
          </p:nvPr>
        </p:nvSpPr>
        <p:spPr>
          <a:xfrm>
            <a:off x="489708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23" name="PlaceHolder 4"/>
          <p:cNvSpPr>
            <a:spLocks noGrp="1"/>
          </p:cNvSpPr>
          <p:nvPr>
            <p:ph type="body"/>
          </p:nvPr>
        </p:nvSpPr>
        <p:spPr>
          <a:xfrm>
            <a:off x="91440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25" name="PlaceHolder 2"/>
          <p:cNvSpPr>
            <a:spLocks noGrp="1"/>
          </p:cNvSpPr>
          <p:nvPr>
            <p:ph type="body"/>
          </p:nvPr>
        </p:nvSpPr>
        <p:spPr>
          <a:xfrm>
            <a:off x="91440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26" name="PlaceHolder 3"/>
          <p:cNvSpPr>
            <a:spLocks noGrp="1"/>
          </p:cNvSpPr>
          <p:nvPr>
            <p:ph type="body"/>
          </p:nvPr>
        </p:nvSpPr>
        <p:spPr>
          <a:xfrm>
            <a:off x="489708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27" name="PlaceHolder 4"/>
          <p:cNvSpPr>
            <a:spLocks noGrp="1"/>
          </p:cNvSpPr>
          <p:nvPr>
            <p:ph type="body"/>
          </p:nvPr>
        </p:nvSpPr>
        <p:spPr>
          <a:xfrm>
            <a:off x="489708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29" name="PlaceHolder 2"/>
          <p:cNvSpPr>
            <a:spLocks noGrp="1"/>
          </p:cNvSpPr>
          <p:nvPr>
            <p:ph type="body"/>
          </p:nvPr>
        </p:nvSpPr>
        <p:spPr>
          <a:xfrm>
            <a:off x="91440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30" name="PlaceHolder 3"/>
          <p:cNvSpPr>
            <a:spLocks noGrp="1"/>
          </p:cNvSpPr>
          <p:nvPr>
            <p:ph type="body"/>
          </p:nvPr>
        </p:nvSpPr>
        <p:spPr>
          <a:xfrm>
            <a:off x="489708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31" name="PlaceHolder 4"/>
          <p:cNvSpPr>
            <a:spLocks noGrp="1"/>
          </p:cNvSpPr>
          <p:nvPr>
            <p:ph type="body"/>
          </p:nvPr>
        </p:nvSpPr>
        <p:spPr>
          <a:xfrm>
            <a:off x="914400" y="3966480"/>
            <a:ext cx="77724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e1"/>
        </a:solidFill>
      </p:bgPr>
    </p:bg>
    <p:spTree>
      <p:nvGrpSpPr>
        <p:cNvPr id="1" name=""/>
        <p:cNvGrpSpPr/>
        <p:nvPr/>
      </p:nvGrpSpPr>
      <p:grpSpPr>
        <a:xfrm>
          <a:off x="0" y="0"/>
          <a:ext cx="0" cy="0"/>
          <a:chOff x="0" y="0"/>
          <a:chExt cx="0" cy="0"/>
        </a:xfrm>
      </p:grpSpPr>
      <p:grpSp>
        <p:nvGrpSpPr>
          <p:cNvPr id="0" name="Group 1"/>
          <p:cNvGrpSpPr/>
          <p:nvPr/>
        </p:nvGrpSpPr>
        <p:grpSpPr>
          <a:xfrm>
            <a:off x="0" y="0"/>
            <a:ext cx="8686800" cy="4876920"/>
            <a:chOff x="0" y="0"/>
            <a:chExt cx="8686800" cy="4876920"/>
          </a:xfrm>
        </p:grpSpPr>
        <p:sp>
          <p:nvSpPr>
            <p:cNvPr id="1" name="CustomShape 2"/>
            <p:cNvSpPr/>
            <p:nvPr/>
          </p:nvSpPr>
          <p:spPr>
            <a:xfrm>
              <a:off x="0" y="0"/>
              <a:ext cx="609480" cy="4876920"/>
            </a:xfrm>
            <a:prstGeom prst="rect">
              <a:avLst/>
            </a:prstGeom>
            <a:solidFill>
              <a:srgbClr val="cccc99"/>
            </a:solidFill>
            <a:ln>
              <a:noFill/>
            </a:ln>
          </p:spPr>
          <p:style>
            <a:lnRef idx="0"/>
            <a:fillRef idx="0"/>
            <a:effectRef idx="0"/>
            <a:fontRef idx="minor"/>
          </p:style>
        </p:sp>
        <p:grpSp>
          <p:nvGrpSpPr>
            <p:cNvPr id="2" name="Group 3"/>
            <p:cNvGrpSpPr/>
            <p:nvPr/>
          </p:nvGrpSpPr>
          <p:grpSpPr>
            <a:xfrm>
              <a:off x="380880" y="1417680"/>
              <a:ext cx="8305920" cy="182520"/>
              <a:chOff x="380880" y="1417680"/>
              <a:chExt cx="8305920" cy="182520"/>
            </a:xfrm>
          </p:grpSpPr>
          <p:sp>
            <p:nvSpPr>
              <p:cNvPr id="3" name="CustomShape 4"/>
              <p:cNvSpPr/>
              <p:nvPr/>
            </p:nvSpPr>
            <p:spPr>
              <a:xfrm>
                <a:off x="6858000" y="1417680"/>
                <a:ext cx="1828800" cy="182520"/>
              </a:xfrm>
              <a:prstGeom prst="rect">
                <a:avLst/>
              </a:prstGeom>
              <a:solidFill>
                <a:srgbClr val="b2b2b2"/>
              </a:solidFill>
              <a:ln>
                <a:noFill/>
              </a:ln>
            </p:spPr>
            <p:style>
              <a:lnRef idx="0"/>
              <a:fillRef idx="0"/>
              <a:effectRef idx="0"/>
              <a:fontRef idx="minor"/>
            </p:style>
          </p:sp>
          <p:sp>
            <p:nvSpPr>
              <p:cNvPr id="4" name="Line 5"/>
              <p:cNvSpPr/>
              <p:nvPr/>
            </p:nvSpPr>
            <p:spPr>
              <a:xfrm>
                <a:off x="380880" y="1494000"/>
                <a:ext cx="8305920" cy="0"/>
              </a:xfrm>
              <a:prstGeom prst="line">
                <a:avLst/>
              </a:prstGeom>
              <a:ln w="19080">
                <a:solidFill>
                  <a:srgbClr val="330033"/>
                </a:solidFill>
                <a:miter/>
              </a:ln>
            </p:spPr>
            <p:style>
              <a:lnRef idx="0"/>
              <a:fillRef idx="0"/>
              <a:effectRef idx="0"/>
              <a:fontRef idx="minor"/>
            </p:style>
          </p:sp>
        </p:grpSp>
      </p:grpSp>
      <p:sp>
        <p:nvSpPr>
          <p:cNvPr id="5" name="PlaceHolder 6"/>
          <p:cNvSpPr>
            <a:spLocks noGrp="1"/>
          </p:cNvSpPr>
          <p:nvPr>
            <p:ph type="title"/>
          </p:nvPr>
        </p:nvSpPr>
        <p:spPr>
          <a:xfrm>
            <a:off x="914400" y="277560"/>
            <a:ext cx="7772400" cy="1143000"/>
          </a:xfrm>
          <a:prstGeom prst="rect">
            <a:avLst/>
          </a:prstGeom>
        </p:spPr>
        <p:txBody>
          <a:bodyPr lIns="90000" rIns="90000" tIns="46800" bIns="46800" anchor="ctr">
            <a:noAutofit/>
          </a:bodyPr>
          <a:p>
            <a:r>
              <a:rPr b="0" lang="en-US" sz="4200" spc="-1" strike="noStrike">
                <a:solidFill>
                  <a:srgbClr val="330033"/>
                </a:solidFill>
                <a:latin typeface="Times New Roman"/>
              </a:rPr>
              <a:t>Pulse para editar el formato del texto de título</a:t>
            </a:r>
            <a:endParaRPr b="0" lang="en-US" sz="4200" spc="-1" strike="noStrike">
              <a:solidFill>
                <a:srgbClr val="330033"/>
              </a:solidFill>
              <a:latin typeface="Times New Roman"/>
            </a:endParaRPr>
          </a:p>
        </p:txBody>
      </p:sp>
      <p:sp>
        <p:nvSpPr>
          <p:cNvPr id="6" name="PlaceHolder 7"/>
          <p:cNvSpPr>
            <a:spLocks noGrp="1"/>
          </p:cNvSpPr>
          <p:nvPr>
            <p:ph type="body"/>
          </p:nvPr>
        </p:nvSpPr>
        <p:spPr>
          <a:xfrm>
            <a:off x="914400" y="1599840"/>
            <a:ext cx="7772400" cy="4530600"/>
          </a:xfrm>
          <a:prstGeom prst="rect">
            <a:avLst/>
          </a:prstGeom>
        </p:spPr>
        <p:txBody>
          <a:bodyPr lIns="90000" rIns="90000" tIns="46800" bIns="46800">
            <a:normAutofit/>
          </a:bodyPr>
          <a:p>
            <a:pPr marL="342720" indent="-342720">
              <a:spcBef>
                <a:spcPts val="697"/>
              </a:spcBef>
              <a:buClr>
                <a:srgbClr val="b2b2b2"/>
              </a:buClr>
              <a:buSzPct val="90000"/>
              <a:buFont typeface="Wingdings" charset="2"/>
              <a:buChar char=""/>
            </a:pPr>
            <a:r>
              <a:rPr b="0" lang="en-US" sz="2800" spc="-1" strike="noStrike">
                <a:solidFill>
                  <a:srgbClr val="000000"/>
                </a:solidFill>
                <a:latin typeface="Arial"/>
              </a:rPr>
              <a:t>Pulse para editar el formato de texto del esquema</a:t>
            </a:r>
            <a:endParaRPr b="0" lang="en-US" sz="2800" spc="-1" strike="noStrike">
              <a:solidFill>
                <a:srgbClr val="000000"/>
              </a:solidFill>
              <a:latin typeface="Arial"/>
            </a:endParaRPr>
          </a:p>
          <a:p>
            <a:pPr lvl="1" marL="742680" indent="-285480">
              <a:spcBef>
                <a:spcPts val="697"/>
              </a:spcBef>
              <a:buClr>
                <a:srgbClr val="cccc99"/>
              </a:buClr>
              <a:buSzPct val="75000"/>
              <a:buFont typeface="Wingdings" charset="2"/>
              <a:buChar char=""/>
            </a:pPr>
            <a:r>
              <a:rPr b="0" lang="en-US" sz="2800" spc="-1" strike="noStrike">
                <a:solidFill>
                  <a:srgbClr val="000000"/>
                </a:solidFill>
                <a:latin typeface="Arial"/>
              </a:rPr>
              <a:t>Segundo nivel del esquema</a:t>
            </a:r>
            <a:endParaRPr b="0" lang="en-US" sz="2800" spc="-1" strike="noStrike">
              <a:solidFill>
                <a:srgbClr val="000000"/>
              </a:solidFill>
              <a:latin typeface="Arial"/>
            </a:endParaRPr>
          </a:p>
          <a:p>
            <a:pPr lvl="2" marL="1143000" indent="-228600">
              <a:spcBef>
                <a:spcPts val="697"/>
              </a:spcBef>
              <a:buClr>
                <a:srgbClr val="b2b2b2"/>
              </a:buClr>
              <a:buSzPct val="55000"/>
              <a:buFont typeface="Wingdings" charset="2"/>
              <a:buChar char=""/>
            </a:pPr>
            <a:r>
              <a:rPr b="0" lang="en-US" sz="2800" spc="-1" strike="noStrike">
                <a:solidFill>
                  <a:srgbClr val="000000"/>
                </a:solidFill>
                <a:latin typeface="Arial"/>
              </a:rPr>
              <a:t>Tercer nivel del esquema</a:t>
            </a:r>
            <a:endParaRPr b="0" lang="en-US" sz="2800" spc="-1" strike="noStrike">
              <a:solidFill>
                <a:srgbClr val="000000"/>
              </a:solidFill>
              <a:latin typeface="Arial"/>
            </a:endParaRPr>
          </a:p>
          <a:p>
            <a:pPr lvl="3" marL="1600200" indent="-228600">
              <a:spcBef>
                <a:spcPts val="697"/>
              </a:spcBef>
              <a:buClr>
                <a:srgbClr val="cccc99"/>
              </a:buClr>
              <a:buFont typeface="Wingdings" charset="2"/>
              <a:buChar char=""/>
            </a:pPr>
            <a:r>
              <a:rPr b="0" lang="en-US" sz="2800" spc="-1" strike="noStrike">
                <a:solidFill>
                  <a:srgbClr val="000000"/>
                </a:solidFill>
                <a:latin typeface="Arial"/>
              </a:rPr>
              <a:t>Cuarto nivel del esquema</a:t>
            </a:r>
            <a:endParaRPr b="0" lang="en-US" sz="2800" spc="-1" strike="noStrike">
              <a:solidFill>
                <a:srgbClr val="000000"/>
              </a:solidFill>
              <a:latin typeface="Arial"/>
            </a:endParaRPr>
          </a:p>
          <a:p>
            <a:pPr lvl="4" marL="2057400" indent="-228600">
              <a:spcBef>
                <a:spcPts val="697"/>
              </a:spcBef>
              <a:buClr>
                <a:srgbClr val="cccc99"/>
              </a:buClr>
              <a:buFont typeface="Wingdings" charset="2"/>
              <a:buChar char=""/>
            </a:pPr>
            <a:r>
              <a:rPr b="0" lang="en-US" sz="2800" spc="-1" strike="noStrike">
                <a:solidFill>
                  <a:srgbClr val="000000"/>
                </a:solidFill>
                <a:latin typeface="Arial"/>
              </a:rPr>
              <a:t>Quinto nivel del esquema</a:t>
            </a:r>
            <a:endParaRPr b="0" lang="en-US" sz="2800" spc="-1" strike="noStrike">
              <a:solidFill>
                <a:srgbClr val="000000"/>
              </a:solidFill>
              <a:latin typeface="Arial"/>
            </a:endParaRPr>
          </a:p>
          <a:p>
            <a:pPr lvl="5" marL="2057400" indent="-228600">
              <a:spcBef>
                <a:spcPts val="697"/>
              </a:spcBef>
              <a:buClr>
                <a:srgbClr val="cccc99"/>
              </a:buClr>
              <a:buFont typeface="Wingdings" charset="2"/>
              <a:buChar char=""/>
            </a:pPr>
            <a:r>
              <a:rPr b="0" lang="en-US" sz="2800" spc="-1" strike="noStrike">
                <a:solidFill>
                  <a:srgbClr val="000000"/>
                </a:solidFill>
                <a:latin typeface="Arial"/>
              </a:rPr>
              <a:t>Sexto nivel del esquema</a:t>
            </a:r>
            <a:endParaRPr b="0" lang="en-US" sz="2800" spc="-1" strike="noStrike">
              <a:solidFill>
                <a:srgbClr val="000000"/>
              </a:solidFill>
              <a:latin typeface="Arial"/>
            </a:endParaRPr>
          </a:p>
          <a:p>
            <a:pPr lvl="6" marL="2057400" indent="-228600">
              <a:spcBef>
                <a:spcPts val="697"/>
              </a:spcBef>
              <a:buClr>
                <a:srgbClr val="cccc99"/>
              </a:buClr>
              <a:buFont typeface="Wingdings" charset="2"/>
              <a:buChar char=""/>
            </a:pPr>
            <a:r>
              <a:rPr b="0" lang="en-US" sz="2800" spc="-1" strike="noStrike">
                <a:solidFill>
                  <a:srgbClr val="000000"/>
                </a:solidFill>
                <a:latin typeface="Arial"/>
              </a:rPr>
              <a:t>Séptimo nivel del esquema</a:t>
            </a:r>
            <a:endParaRPr b="0" lang="en-US" sz="2800" spc="-1" strike="noStrike">
              <a:solidFill>
                <a:srgbClr val="000000"/>
              </a:solidFill>
              <a:latin typeface="Arial"/>
            </a:endParaRPr>
          </a:p>
        </p:txBody>
      </p:sp>
      <p:sp>
        <p:nvSpPr>
          <p:cNvPr id="7" name="PlaceHolder 8"/>
          <p:cNvSpPr>
            <a:spLocks noGrp="1"/>
          </p:cNvSpPr>
          <p:nvPr>
            <p:ph type="dt"/>
          </p:nvPr>
        </p:nvSpPr>
        <p:spPr>
          <a:xfrm>
            <a:off x="914040" y="6251400"/>
            <a:ext cx="1981080" cy="457200"/>
          </a:xfrm>
          <a:prstGeom prst="rect">
            <a:avLst/>
          </a:prstGeom>
        </p:spPr>
        <p:txBody>
          <a:bodyPr lIns="90000" rIns="90000" tIns="46800" bIns="46800">
            <a:noAutofit/>
          </a:bodyPr>
          <a:p>
            <a:pPr/>
            <a:endParaRPr b="0" lang="en-US" sz="1800" spc="-1" strike="noStrike">
              <a:solidFill>
                <a:srgbClr val="000000"/>
              </a:solidFill>
              <a:latin typeface="Arial"/>
            </a:endParaRPr>
          </a:p>
        </p:txBody>
      </p:sp>
      <p:sp>
        <p:nvSpPr>
          <p:cNvPr id="8" name="PlaceHolder 9"/>
          <p:cNvSpPr>
            <a:spLocks noGrp="1"/>
          </p:cNvSpPr>
          <p:nvPr>
            <p:ph type="ftr"/>
          </p:nvPr>
        </p:nvSpPr>
        <p:spPr>
          <a:xfrm>
            <a:off x="3352320" y="6248520"/>
            <a:ext cx="2971800" cy="457200"/>
          </a:xfrm>
          <a:prstGeom prst="rect">
            <a:avLst/>
          </a:prstGeom>
        </p:spPr>
        <p:txBody>
          <a:bodyPr lIns="90000" rIns="90000" tIns="46800" bIns="46800">
            <a:noAutofit/>
          </a:bodyPr>
          <a:p>
            <a:pPr/>
            <a:endParaRPr b="0" lang="en-US" sz="1800" spc="-1" strike="noStrike">
              <a:solidFill>
                <a:srgbClr val="000000"/>
              </a:solidFill>
              <a:latin typeface="Arial"/>
            </a:endParaRPr>
          </a:p>
        </p:txBody>
      </p:sp>
      <p:sp>
        <p:nvSpPr>
          <p:cNvPr id="9" name="PlaceHolder 10"/>
          <p:cNvSpPr>
            <a:spLocks noGrp="1"/>
          </p:cNvSpPr>
          <p:nvPr>
            <p:ph type="sldNum"/>
          </p:nvPr>
        </p:nvSpPr>
        <p:spPr>
          <a:xfrm>
            <a:off x="6781680" y="6248520"/>
            <a:ext cx="1905120" cy="457200"/>
          </a:xfrm>
          <a:prstGeom prst="rect">
            <a:avLst/>
          </a:prstGeom>
        </p:spPr>
        <p:txBody>
          <a:bodyPr lIns="90000" rIns="90000" tIns="46800" bIns="46800">
            <a:noAutofit/>
          </a:bodyPr>
          <a:p>
            <a:pPr marL="216000" indent="-216000" algn="r">
              <a:buClr>
                <a:srgbClr val="000000"/>
              </a:buClr>
              <a:buSzPct val="45000"/>
              <a:buFont typeface="Wingdings" charset="2"/>
              <a:buChar char=""/>
            </a:pPr>
            <a:fld id="{F98C1033-8234-4738-9C81-F92B1E5EE768}" type="slidenum">
              <a:rPr b="0" lang="es-ES" sz="1000" spc="-1" strike="noStrike">
                <a:latin typeface="Times New Roman"/>
              </a:rPr>
              <a:t>&lt;número&gt;</a:t>
            </a:fld>
            <a:endParaRPr b="0" lang="en-US" sz="1000" spc="-1" strike="noStrike">
              <a:latin typeface="Times New Roman"/>
            </a:endParaRPr>
          </a:p>
        </p:txBody>
      </p:sp>
      <p:sp>
        <p:nvSpPr>
          <p:cNvPr id="10" name="Line 11"/>
          <p:cNvSpPr/>
          <p:nvPr/>
        </p:nvSpPr>
        <p:spPr>
          <a:xfrm>
            <a:off x="0" y="4876920"/>
            <a:ext cx="609480" cy="0"/>
          </a:xfrm>
          <a:prstGeom prst="line">
            <a:avLst/>
          </a:prstGeom>
          <a:ln w="44280">
            <a:solidFill>
              <a:srgbClr val="330033"/>
            </a:solidFill>
            <a:miter/>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e1"/>
        </a:solidFill>
      </p:bgPr>
    </p:bg>
    <p:spTree>
      <p:nvGrpSpPr>
        <p:cNvPr id="1" name=""/>
        <p:cNvGrpSpPr/>
        <p:nvPr/>
      </p:nvGrpSpPr>
      <p:grpSpPr>
        <a:xfrm>
          <a:off x="0" y="0"/>
          <a:ext cx="0" cy="0"/>
          <a:chOff x="0" y="0"/>
          <a:chExt cx="0" cy="0"/>
        </a:xfrm>
      </p:grpSpPr>
      <p:grpSp>
        <p:nvGrpSpPr>
          <p:cNvPr id="47" name="Group 1"/>
          <p:cNvGrpSpPr/>
          <p:nvPr/>
        </p:nvGrpSpPr>
        <p:grpSpPr>
          <a:xfrm>
            <a:off x="0" y="0"/>
            <a:ext cx="8763120" cy="5943600"/>
            <a:chOff x="0" y="0"/>
            <a:chExt cx="8763120" cy="5943600"/>
          </a:xfrm>
        </p:grpSpPr>
        <p:sp>
          <p:nvSpPr>
            <p:cNvPr id="48" name="CustomShape 2"/>
            <p:cNvSpPr/>
            <p:nvPr/>
          </p:nvSpPr>
          <p:spPr>
            <a:xfrm>
              <a:off x="0" y="0"/>
              <a:ext cx="1752480" cy="4876920"/>
            </a:xfrm>
            <a:prstGeom prst="rect">
              <a:avLst/>
            </a:prstGeom>
            <a:solidFill>
              <a:srgbClr val="cccc99"/>
            </a:solidFill>
            <a:ln>
              <a:noFill/>
            </a:ln>
          </p:spPr>
          <p:style>
            <a:lnRef idx="0"/>
            <a:fillRef idx="0"/>
            <a:effectRef idx="0"/>
            <a:fontRef idx="minor"/>
          </p:style>
        </p:sp>
        <p:grpSp>
          <p:nvGrpSpPr>
            <p:cNvPr id="49" name="Group 3"/>
            <p:cNvGrpSpPr/>
            <p:nvPr/>
          </p:nvGrpSpPr>
          <p:grpSpPr>
            <a:xfrm>
              <a:off x="0" y="3505320"/>
              <a:ext cx="8763120" cy="2438280"/>
              <a:chOff x="0" y="3505320"/>
              <a:chExt cx="8763120" cy="2438280"/>
            </a:xfrm>
          </p:grpSpPr>
          <p:sp>
            <p:nvSpPr>
              <p:cNvPr id="50" name="CustomShape 4"/>
              <p:cNvSpPr/>
              <p:nvPr/>
            </p:nvSpPr>
            <p:spPr>
              <a:xfrm>
                <a:off x="990720" y="3505320"/>
                <a:ext cx="7772400" cy="2438280"/>
              </a:xfrm>
              <a:prstGeom prst="rect">
                <a:avLst/>
              </a:prstGeom>
              <a:solidFill>
                <a:srgbClr val="330033"/>
              </a:solidFill>
              <a:ln>
                <a:noFill/>
              </a:ln>
            </p:spPr>
            <p:style>
              <a:lnRef idx="0"/>
              <a:fillRef idx="0"/>
              <a:effectRef idx="0"/>
              <a:fontRef idx="minor"/>
            </p:style>
          </p:sp>
          <p:sp>
            <p:nvSpPr>
              <p:cNvPr id="51" name="CustomShape 5"/>
              <p:cNvSpPr/>
              <p:nvPr/>
            </p:nvSpPr>
            <p:spPr>
              <a:xfrm>
                <a:off x="1038240" y="3733920"/>
                <a:ext cx="7648560" cy="2138400"/>
              </a:xfrm>
              <a:prstGeom prst="rect">
                <a:avLst/>
              </a:prstGeom>
              <a:solidFill>
                <a:srgbClr val="ffffe1"/>
              </a:solidFill>
              <a:ln>
                <a:noFill/>
              </a:ln>
            </p:spPr>
            <p:style>
              <a:lnRef idx="0"/>
              <a:fillRef idx="0"/>
              <a:effectRef idx="0"/>
              <a:fontRef idx="minor"/>
            </p:style>
          </p:sp>
          <p:sp>
            <p:nvSpPr>
              <p:cNvPr id="52" name="Line 6"/>
              <p:cNvSpPr/>
              <p:nvPr/>
            </p:nvSpPr>
            <p:spPr>
              <a:xfrm>
                <a:off x="0" y="4876920"/>
                <a:ext cx="990720" cy="0"/>
              </a:xfrm>
              <a:prstGeom prst="line">
                <a:avLst/>
              </a:prstGeom>
              <a:ln w="50760">
                <a:solidFill>
                  <a:srgbClr val="330033"/>
                </a:solidFill>
                <a:miter/>
              </a:ln>
            </p:spPr>
            <p:style>
              <a:lnRef idx="0"/>
              <a:fillRef idx="0"/>
              <a:effectRef idx="0"/>
              <a:fontRef idx="minor"/>
            </p:style>
          </p:sp>
        </p:grpSp>
        <p:grpSp>
          <p:nvGrpSpPr>
            <p:cNvPr id="53" name="Group 7"/>
            <p:cNvGrpSpPr/>
            <p:nvPr/>
          </p:nvGrpSpPr>
          <p:grpSpPr>
            <a:xfrm>
              <a:off x="635040" y="533520"/>
              <a:ext cx="8077320" cy="304560"/>
              <a:chOff x="635040" y="533520"/>
              <a:chExt cx="8077320" cy="304560"/>
            </a:xfrm>
          </p:grpSpPr>
          <p:sp>
            <p:nvSpPr>
              <p:cNvPr id="54" name="CustomShape 8"/>
              <p:cNvSpPr/>
              <p:nvPr/>
            </p:nvSpPr>
            <p:spPr>
              <a:xfrm>
                <a:off x="6273720" y="533520"/>
                <a:ext cx="2438640" cy="304560"/>
              </a:xfrm>
              <a:prstGeom prst="rect">
                <a:avLst/>
              </a:prstGeom>
              <a:solidFill>
                <a:srgbClr val="b2b2b2"/>
              </a:solidFill>
              <a:ln>
                <a:noFill/>
              </a:ln>
            </p:spPr>
            <p:style>
              <a:lnRef idx="0"/>
              <a:fillRef idx="0"/>
              <a:effectRef idx="0"/>
              <a:fontRef idx="minor"/>
            </p:style>
          </p:sp>
          <p:sp>
            <p:nvSpPr>
              <p:cNvPr id="55" name="Line 9"/>
              <p:cNvSpPr/>
              <p:nvPr/>
            </p:nvSpPr>
            <p:spPr>
              <a:xfrm>
                <a:off x="635040" y="685800"/>
                <a:ext cx="8077320" cy="0"/>
              </a:xfrm>
              <a:prstGeom prst="line">
                <a:avLst/>
              </a:prstGeom>
              <a:ln w="44280">
                <a:solidFill>
                  <a:srgbClr val="330033"/>
                </a:solidFill>
                <a:miter/>
              </a:ln>
            </p:spPr>
            <p:style>
              <a:lnRef idx="0"/>
              <a:fillRef idx="0"/>
              <a:effectRef idx="0"/>
              <a:fontRef idx="minor"/>
            </p:style>
          </p:sp>
        </p:grpSp>
      </p:grpSp>
      <p:sp>
        <p:nvSpPr>
          <p:cNvPr id="56" name="PlaceHolder 10"/>
          <p:cNvSpPr>
            <a:spLocks noGrp="1"/>
          </p:cNvSpPr>
          <p:nvPr>
            <p:ph type="title"/>
          </p:nvPr>
        </p:nvSpPr>
        <p:spPr>
          <a:xfrm>
            <a:off x="914400" y="277560"/>
            <a:ext cx="7772400" cy="1143000"/>
          </a:xfrm>
          <a:prstGeom prst="rect">
            <a:avLst/>
          </a:prstGeom>
        </p:spPr>
        <p:txBody>
          <a:bodyPr lIns="90000" rIns="90000" tIns="46800" bIns="46800" anchor="ctr">
            <a:noAutofit/>
          </a:bodyPr>
          <a:p>
            <a:r>
              <a:rPr b="0" lang="en-US" sz="4200" spc="-1" strike="noStrike">
                <a:solidFill>
                  <a:srgbClr val="330033"/>
                </a:solidFill>
                <a:latin typeface="Times New Roman"/>
              </a:rPr>
              <a:t>Pulse para editar el formato del texto de título</a:t>
            </a:r>
            <a:endParaRPr b="0" lang="en-US" sz="4200" spc="-1" strike="noStrike">
              <a:solidFill>
                <a:srgbClr val="330033"/>
              </a:solidFill>
              <a:latin typeface="Times New Roman"/>
            </a:endParaRPr>
          </a:p>
        </p:txBody>
      </p:sp>
      <p:sp>
        <p:nvSpPr>
          <p:cNvPr id="57" name="PlaceHolder 11"/>
          <p:cNvSpPr>
            <a:spLocks noGrp="1"/>
          </p:cNvSpPr>
          <p:nvPr>
            <p:ph type="body"/>
          </p:nvPr>
        </p:nvSpPr>
        <p:spPr>
          <a:xfrm>
            <a:off x="914400" y="1599840"/>
            <a:ext cx="7772400" cy="4530600"/>
          </a:xfrm>
          <a:prstGeom prst="rect">
            <a:avLst/>
          </a:prstGeom>
        </p:spPr>
        <p:txBody>
          <a:bodyPr lIns="90000" rIns="90000" tIns="46800" bIns="46800">
            <a:normAutofit/>
          </a:bodyPr>
          <a:p>
            <a:pPr marL="342720" indent="-342720">
              <a:spcBef>
                <a:spcPts val="697"/>
              </a:spcBef>
              <a:buClr>
                <a:srgbClr val="b2b2b2"/>
              </a:buClr>
              <a:buSzPct val="90000"/>
              <a:buFont typeface="Wingdings" charset="2"/>
              <a:buChar char=""/>
            </a:pPr>
            <a:r>
              <a:rPr b="0" lang="en-US" sz="2800" spc="-1" strike="noStrike">
                <a:solidFill>
                  <a:srgbClr val="000000"/>
                </a:solidFill>
                <a:latin typeface="Arial"/>
              </a:rPr>
              <a:t>Pulse para editar el formato de texto del esquema</a:t>
            </a:r>
            <a:endParaRPr b="0" lang="en-US" sz="2800" spc="-1" strike="noStrike">
              <a:solidFill>
                <a:srgbClr val="000000"/>
              </a:solidFill>
              <a:latin typeface="Arial"/>
            </a:endParaRPr>
          </a:p>
          <a:p>
            <a:pPr lvl="1" marL="742680" indent="-285480">
              <a:spcBef>
                <a:spcPts val="697"/>
              </a:spcBef>
              <a:buClr>
                <a:srgbClr val="cccc99"/>
              </a:buClr>
              <a:buSzPct val="75000"/>
              <a:buFont typeface="Wingdings" charset="2"/>
              <a:buChar char=""/>
            </a:pPr>
            <a:r>
              <a:rPr b="0" lang="en-US" sz="2800" spc="-1" strike="noStrike">
                <a:solidFill>
                  <a:srgbClr val="000000"/>
                </a:solidFill>
                <a:latin typeface="Arial"/>
              </a:rPr>
              <a:t>Segundo nivel del esquema</a:t>
            </a:r>
            <a:endParaRPr b="0" lang="en-US" sz="2800" spc="-1" strike="noStrike">
              <a:solidFill>
                <a:srgbClr val="000000"/>
              </a:solidFill>
              <a:latin typeface="Arial"/>
            </a:endParaRPr>
          </a:p>
          <a:p>
            <a:pPr lvl="2" marL="1143000" indent="-228600">
              <a:spcBef>
                <a:spcPts val="697"/>
              </a:spcBef>
              <a:buClr>
                <a:srgbClr val="b2b2b2"/>
              </a:buClr>
              <a:buSzPct val="55000"/>
              <a:buFont typeface="Wingdings" charset="2"/>
              <a:buChar char=""/>
            </a:pPr>
            <a:r>
              <a:rPr b="0" lang="en-US" sz="2800" spc="-1" strike="noStrike">
                <a:solidFill>
                  <a:srgbClr val="000000"/>
                </a:solidFill>
                <a:latin typeface="Arial"/>
              </a:rPr>
              <a:t>Tercer nivel del esquema</a:t>
            </a:r>
            <a:endParaRPr b="0" lang="en-US" sz="2800" spc="-1" strike="noStrike">
              <a:solidFill>
                <a:srgbClr val="000000"/>
              </a:solidFill>
              <a:latin typeface="Arial"/>
            </a:endParaRPr>
          </a:p>
          <a:p>
            <a:pPr lvl="3" marL="1600200" indent="-228600">
              <a:spcBef>
                <a:spcPts val="697"/>
              </a:spcBef>
              <a:buClr>
                <a:srgbClr val="cccc99"/>
              </a:buClr>
              <a:buFont typeface="Wingdings" charset="2"/>
              <a:buChar char=""/>
            </a:pPr>
            <a:r>
              <a:rPr b="0" lang="en-US" sz="2800" spc="-1" strike="noStrike">
                <a:solidFill>
                  <a:srgbClr val="000000"/>
                </a:solidFill>
                <a:latin typeface="Arial"/>
              </a:rPr>
              <a:t>Cuarto nivel del esquema</a:t>
            </a:r>
            <a:endParaRPr b="0" lang="en-US" sz="2800" spc="-1" strike="noStrike">
              <a:solidFill>
                <a:srgbClr val="000000"/>
              </a:solidFill>
              <a:latin typeface="Arial"/>
            </a:endParaRPr>
          </a:p>
          <a:p>
            <a:pPr lvl="4" marL="2057400" indent="-228600">
              <a:spcBef>
                <a:spcPts val="697"/>
              </a:spcBef>
              <a:buClr>
                <a:srgbClr val="cccc99"/>
              </a:buClr>
              <a:buFont typeface="Wingdings" charset="2"/>
              <a:buChar char=""/>
            </a:pPr>
            <a:r>
              <a:rPr b="0" lang="en-US" sz="2800" spc="-1" strike="noStrike">
                <a:solidFill>
                  <a:srgbClr val="000000"/>
                </a:solidFill>
                <a:latin typeface="Arial"/>
              </a:rPr>
              <a:t>Quinto nivel del esquema</a:t>
            </a:r>
            <a:endParaRPr b="0" lang="en-US" sz="2800" spc="-1" strike="noStrike">
              <a:solidFill>
                <a:srgbClr val="000000"/>
              </a:solidFill>
              <a:latin typeface="Arial"/>
            </a:endParaRPr>
          </a:p>
          <a:p>
            <a:pPr lvl="5" marL="2057400" indent="-228600">
              <a:spcBef>
                <a:spcPts val="697"/>
              </a:spcBef>
              <a:buClr>
                <a:srgbClr val="cccc99"/>
              </a:buClr>
              <a:buFont typeface="Wingdings" charset="2"/>
              <a:buChar char=""/>
            </a:pPr>
            <a:r>
              <a:rPr b="0" lang="en-US" sz="2800" spc="-1" strike="noStrike">
                <a:solidFill>
                  <a:srgbClr val="000000"/>
                </a:solidFill>
                <a:latin typeface="Arial"/>
              </a:rPr>
              <a:t>Sexto nivel del esquema</a:t>
            </a:r>
            <a:endParaRPr b="0" lang="en-US" sz="2800" spc="-1" strike="noStrike">
              <a:solidFill>
                <a:srgbClr val="000000"/>
              </a:solidFill>
              <a:latin typeface="Arial"/>
            </a:endParaRPr>
          </a:p>
          <a:p>
            <a:pPr lvl="6" marL="2057400" indent="-228600">
              <a:spcBef>
                <a:spcPts val="697"/>
              </a:spcBef>
              <a:buClr>
                <a:srgbClr val="cccc99"/>
              </a:buClr>
              <a:buFont typeface="Wingdings" charset="2"/>
              <a:buChar char=""/>
            </a:pPr>
            <a:r>
              <a:rPr b="0" lang="en-US" sz="2800" spc="-1" strike="noStrike">
                <a:solidFill>
                  <a:srgbClr val="000000"/>
                </a:solidFill>
                <a:latin typeface="Arial"/>
              </a:rPr>
              <a:t>Séptimo nivel del esquema</a:t>
            </a:r>
            <a:endParaRPr b="0" lang="en-US" sz="2800" spc="-1" strike="noStrike">
              <a:solidFill>
                <a:srgbClr val="000000"/>
              </a:solidFill>
              <a:latin typeface="Arial"/>
            </a:endParaRPr>
          </a:p>
        </p:txBody>
      </p:sp>
      <p:sp>
        <p:nvSpPr>
          <p:cNvPr id="58" name="PlaceHolder 12"/>
          <p:cNvSpPr>
            <a:spLocks noGrp="1"/>
          </p:cNvSpPr>
          <p:nvPr>
            <p:ph type="dt"/>
          </p:nvPr>
        </p:nvSpPr>
        <p:spPr>
          <a:xfrm>
            <a:off x="912600" y="6251400"/>
            <a:ext cx="1904760" cy="457200"/>
          </a:xfrm>
          <a:prstGeom prst="rect">
            <a:avLst/>
          </a:prstGeom>
        </p:spPr>
        <p:txBody>
          <a:bodyPr lIns="90000" rIns="90000" tIns="46800" bIns="46800">
            <a:noAutofit/>
          </a:bodyPr>
          <a:p>
            <a:pPr/>
            <a:endParaRPr b="0" lang="en-US" sz="1800" spc="-1" strike="noStrike">
              <a:solidFill>
                <a:srgbClr val="000000"/>
              </a:solidFill>
              <a:latin typeface="Arial"/>
            </a:endParaRPr>
          </a:p>
        </p:txBody>
      </p:sp>
      <p:sp>
        <p:nvSpPr>
          <p:cNvPr id="59" name="PlaceHolder 13"/>
          <p:cNvSpPr>
            <a:spLocks noGrp="1"/>
          </p:cNvSpPr>
          <p:nvPr>
            <p:ph type="ftr"/>
          </p:nvPr>
        </p:nvSpPr>
        <p:spPr>
          <a:xfrm>
            <a:off x="3354120" y="6248520"/>
            <a:ext cx="2895480" cy="457200"/>
          </a:xfrm>
          <a:prstGeom prst="rect">
            <a:avLst/>
          </a:prstGeom>
        </p:spPr>
        <p:txBody>
          <a:bodyPr lIns="90000" rIns="90000" tIns="46800" bIns="46800">
            <a:noAutofit/>
          </a:bodyPr>
          <a:p>
            <a:pPr/>
            <a:endParaRPr b="0" lang="en-US" sz="1800" spc="-1" strike="noStrike">
              <a:solidFill>
                <a:srgbClr val="000000"/>
              </a:solidFill>
              <a:latin typeface="Arial"/>
            </a:endParaRPr>
          </a:p>
        </p:txBody>
      </p:sp>
      <p:sp>
        <p:nvSpPr>
          <p:cNvPr id="60" name="PlaceHolder 14"/>
          <p:cNvSpPr>
            <a:spLocks noGrp="1"/>
          </p:cNvSpPr>
          <p:nvPr>
            <p:ph type="sldNum"/>
          </p:nvPr>
        </p:nvSpPr>
        <p:spPr>
          <a:xfrm>
            <a:off x="6781680" y="6248520"/>
            <a:ext cx="1905120" cy="457200"/>
          </a:xfrm>
          <a:prstGeom prst="rect">
            <a:avLst/>
          </a:prstGeom>
        </p:spPr>
        <p:txBody>
          <a:bodyPr lIns="90000" rIns="90000" tIns="46800" bIns="46800">
            <a:noAutofit/>
          </a:bodyPr>
          <a:p>
            <a:pPr marL="216000" indent="-216000" algn="r">
              <a:buClr>
                <a:srgbClr val="000000"/>
              </a:buClr>
              <a:buSzPct val="45000"/>
              <a:buFont typeface="Wingdings" charset="2"/>
              <a:buChar char=""/>
            </a:pPr>
            <a:fld id="{E72DABAC-40DB-4B24-9969-1FA9FBEF5CCC}" type="slidenum">
              <a:rPr b="0" lang="es-ES" sz="1000" spc="-1" strike="noStrike">
                <a:latin typeface="Times New Roman"/>
              </a:rPr>
              <a:t>&lt;número&gt;</a:t>
            </a:fld>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6.jpeg"/><Relationship Id="rId3"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hyperlink" Target="https://www.portalfruticola.com/noticias/2018/01/25/la-capacidad-de-campo-de-un-suelo-tecnicas-para-su-medicion/" TargetMode="External"/><Relationship Id="rId2"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wmf"/><Relationship Id="rId3" Type="http://schemas.openxmlformats.org/officeDocument/2006/relationships/image" Target="../media/image12.wmf"/><Relationship Id="rId4"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hyperlink" Target="https://www.portalfruticola.com/noticias/2018/01/25/la-capacidad-de-campo-de-un-suelo-tecnicas-para-su-medicion/" TargetMode="External"/><Relationship Id="rId3"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 Id="rId3" Type="http://schemas.openxmlformats.org/officeDocument/2006/relationships/image" Target="../media/image4.jpeg"/><Relationship Id="rId4"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2057040" y="1143000"/>
            <a:ext cx="6629400" cy="2209680"/>
          </a:xfrm>
          <a:prstGeom prst="rect">
            <a:avLst/>
          </a:prstGeom>
          <a:noFill/>
          <a:ln>
            <a:noFill/>
          </a:ln>
        </p:spPr>
        <p:txBody>
          <a:bodyPr anchor="ctr">
            <a:noAutofit/>
          </a:bodyPr>
          <a:p>
            <a:pPr algn="ctr"/>
            <a:r>
              <a:rPr b="0" lang="es-ES" sz="4400" spc="-1" strike="noStrike">
                <a:solidFill>
                  <a:srgbClr val="330033"/>
                </a:solidFill>
                <a:latin typeface="Times New Roman"/>
              </a:rPr>
              <a:t>HIDRAULICA AGRICOLA Y SANEAMIENTO</a:t>
            </a:r>
            <a:endParaRPr b="0" lang="en-US" sz="4400" spc="-1" strike="noStrike">
              <a:solidFill>
                <a:srgbClr val="330033"/>
              </a:solidFill>
              <a:latin typeface="Times New Roman"/>
            </a:endParaRPr>
          </a:p>
        </p:txBody>
      </p:sp>
      <p:sp>
        <p:nvSpPr>
          <p:cNvPr id="105" name="TextShape 2"/>
          <p:cNvSpPr txBox="1"/>
          <p:nvPr/>
        </p:nvSpPr>
        <p:spPr>
          <a:xfrm>
            <a:off x="1371600" y="3962160"/>
            <a:ext cx="6858000" cy="1600200"/>
          </a:xfrm>
          <a:prstGeom prst="rect">
            <a:avLst/>
          </a:prstGeom>
          <a:noFill/>
          <a:ln>
            <a:noFill/>
          </a:ln>
        </p:spPr>
        <p:txBody>
          <a:bodyPr anchor="ctr">
            <a:noAutofit/>
          </a:bodyPr>
          <a:p>
            <a:pPr algn="ctr">
              <a:spcBef>
                <a:spcPts val="697"/>
              </a:spcBef>
            </a:pPr>
            <a:r>
              <a:rPr b="0" lang="es-ES" sz="2800" spc="-1" strike="noStrike">
                <a:solidFill>
                  <a:srgbClr val="000000"/>
                </a:solidFill>
                <a:latin typeface="Arial"/>
              </a:rPr>
              <a:t>Facultad de Ingeniería, UBA</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1979640" y="1557360"/>
            <a:ext cx="5688000" cy="3376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lgn="just">
              <a:lnSpc>
                <a:spcPct val="80000"/>
              </a:lnSpc>
              <a:spcBef>
                <a:spcPts val="499"/>
              </a:spcBef>
            </a:pPr>
            <a:r>
              <a:rPr b="0" lang="es-ES" sz="2000" spc="-1" strike="noStrike">
                <a:solidFill>
                  <a:srgbClr val="000000"/>
                </a:solidFill>
                <a:latin typeface="Arial"/>
                <a:ea typeface="Arial"/>
              </a:rPr>
              <a:t>Si la precipitación es mayor a las pérdidas</a:t>
            </a:r>
            <a:endParaRPr b="0" lang="en-US" sz="2000" spc="-1" strike="noStrike">
              <a:solidFill>
                <a:srgbClr val="000000"/>
              </a:solidFill>
              <a:latin typeface="Arial"/>
            </a:endParaRPr>
          </a:p>
        </p:txBody>
      </p:sp>
      <p:sp>
        <p:nvSpPr>
          <p:cNvPr id="138" name="CustomShape 2"/>
          <p:cNvSpPr/>
          <p:nvPr/>
        </p:nvSpPr>
        <p:spPr>
          <a:xfrm>
            <a:off x="4356000" y="1989000"/>
            <a:ext cx="432000" cy="576360"/>
          </a:xfrm>
          <a:custGeom>
            <a:avLst/>
            <a:gdLst/>
            <a:ahLst/>
            <a:rect l="0" t="0" r="r" b="b"/>
            <a:pathLst>
              <a:path w="1202" h="1603">
                <a:moveTo>
                  <a:pt x="300" y="0"/>
                </a:moveTo>
                <a:lnTo>
                  <a:pt x="300" y="1201"/>
                </a:lnTo>
                <a:lnTo>
                  <a:pt x="0" y="1201"/>
                </a:lnTo>
                <a:lnTo>
                  <a:pt x="600" y="1602"/>
                </a:lnTo>
                <a:lnTo>
                  <a:pt x="1201" y="1201"/>
                </a:lnTo>
                <a:lnTo>
                  <a:pt x="900" y="1201"/>
                </a:lnTo>
                <a:lnTo>
                  <a:pt x="900" y="0"/>
                </a:lnTo>
                <a:lnTo>
                  <a:pt x="300" y="0"/>
                </a:lnTo>
              </a:path>
            </a:pathLst>
          </a:custGeom>
          <a:solidFill>
            <a:srgbClr val="cccc99"/>
          </a:solidFill>
          <a:ln w="9360">
            <a:solidFill>
              <a:srgbClr val="000000"/>
            </a:solidFill>
            <a:miter/>
          </a:ln>
        </p:spPr>
        <p:style>
          <a:lnRef idx="0"/>
          <a:fillRef idx="0"/>
          <a:effectRef idx="0"/>
          <a:fontRef idx="minor"/>
        </p:style>
      </p:sp>
      <p:sp>
        <p:nvSpPr>
          <p:cNvPr id="139" name="CustomShape 3"/>
          <p:cNvSpPr/>
          <p:nvPr/>
        </p:nvSpPr>
        <p:spPr>
          <a:xfrm>
            <a:off x="1116000" y="2637000"/>
            <a:ext cx="7777080" cy="3376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lgn="just">
              <a:lnSpc>
                <a:spcPct val="80000"/>
              </a:lnSpc>
              <a:spcBef>
                <a:spcPts val="499"/>
              </a:spcBef>
            </a:pPr>
            <a:r>
              <a:rPr b="0" lang="es-ES" sz="2000" spc="-1" strike="noStrike">
                <a:solidFill>
                  <a:srgbClr val="000000"/>
                </a:solidFill>
                <a:latin typeface="Arial"/>
                <a:ea typeface="Arial"/>
              </a:rPr>
              <a:t>un excedente que permite recuperar la humedad del suelo </a:t>
            </a:r>
            <a:endParaRPr b="0" lang="en-US" sz="2000" spc="-1" strike="noStrike">
              <a:solidFill>
                <a:srgbClr val="000000"/>
              </a:solidFill>
              <a:latin typeface="Arial"/>
            </a:endParaRPr>
          </a:p>
        </p:txBody>
      </p:sp>
      <p:pic>
        <p:nvPicPr>
          <p:cNvPr id="140" name="Picture 12" descr="Ver imagen en tamaño completo"/>
          <p:cNvPicPr/>
          <p:nvPr/>
        </p:nvPicPr>
        <p:blipFill>
          <a:blip r:embed="rId1"/>
          <a:stretch/>
        </p:blipFill>
        <p:spPr>
          <a:xfrm>
            <a:off x="900000" y="2997360"/>
            <a:ext cx="2430720" cy="2663640"/>
          </a:xfrm>
          <a:prstGeom prst="rect">
            <a:avLst/>
          </a:prstGeom>
          <a:ln>
            <a:noFill/>
          </a:ln>
        </p:spPr>
      </p:pic>
      <p:sp>
        <p:nvSpPr>
          <p:cNvPr id="141" name="CustomShape 4"/>
          <p:cNvSpPr/>
          <p:nvPr/>
        </p:nvSpPr>
        <p:spPr>
          <a:xfrm>
            <a:off x="3492360" y="3429000"/>
            <a:ext cx="5400720" cy="16765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lgn="just">
              <a:lnSpc>
                <a:spcPct val="80000"/>
              </a:lnSpc>
              <a:spcBef>
                <a:spcPts val="499"/>
              </a:spcBef>
            </a:pPr>
            <a:r>
              <a:rPr b="0" lang="es-ES" sz="2000" spc="-1" strike="noStrike">
                <a:solidFill>
                  <a:srgbClr val="000000"/>
                </a:solidFill>
                <a:latin typeface="Arial"/>
                <a:ea typeface="Arial"/>
              </a:rPr>
              <a:t>El balance hídrico del primer metro de suelo continúa marcando una importante extensión de la sequía. </a:t>
            </a:r>
            <a:endParaRPr b="0" lang="en-US" sz="2000" spc="-1" strike="noStrike">
              <a:solidFill>
                <a:srgbClr val="000000"/>
              </a:solidFill>
              <a:latin typeface="Arial"/>
            </a:endParaRPr>
          </a:p>
          <a:p>
            <a:pPr algn="just">
              <a:lnSpc>
                <a:spcPct val="80000"/>
              </a:lnSpc>
              <a:spcBef>
                <a:spcPts val="499"/>
              </a:spcBef>
            </a:pPr>
            <a:endParaRPr b="0" lang="en-US" sz="2000" spc="-1" strike="noStrike">
              <a:solidFill>
                <a:srgbClr val="000000"/>
              </a:solidFill>
              <a:latin typeface="Arial"/>
            </a:endParaRPr>
          </a:p>
          <a:p>
            <a:pPr algn="just">
              <a:lnSpc>
                <a:spcPct val="80000"/>
              </a:lnSpc>
              <a:spcBef>
                <a:spcPts val="448"/>
              </a:spcBef>
            </a:pPr>
            <a:r>
              <a:rPr b="0" lang="es-ES" sz="2000" spc="-1" strike="noStrike">
                <a:solidFill>
                  <a:srgbClr val="000000"/>
                </a:solidFill>
                <a:latin typeface="Arial"/>
                <a:ea typeface="Arial"/>
              </a:rPr>
              <a:t>Se observa  una recomposición  heterogénea de una buena porción del sur de la provincia.</a:t>
            </a:r>
            <a:r>
              <a:rPr b="0" lang="es-ES" sz="1800" spc="-1" strike="noStrike">
                <a:solidFill>
                  <a:srgbClr val="000000"/>
                </a:solidFill>
                <a:latin typeface="Arial"/>
                <a:ea typeface="Arial"/>
              </a:rPr>
              <a:t> </a:t>
            </a:r>
            <a:endParaRPr b="0" lang="en-US" sz="1800" spc="-1" strike="noStrike">
              <a:solidFill>
                <a:srgbClr val="000000"/>
              </a:solidFill>
              <a:latin typeface="Arial"/>
            </a:endParaRPr>
          </a:p>
        </p:txBody>
      </p:sp>
      <p:pic>
        <p:nvPicPr>
          <p:cNvPr id="142" name="Picture 17" descr="Ver imagen en tamaño completo"/>
          <p:cNvPicPr/>
          <p:nvPr/>
        </p:nvPicPr>
        <p:blipFill>
          <a:blip r:embed="rId2"/>
          <a:stretch/>
        </p:blipFill>
        <p:spPr>
          <a:xfrm>
            <a:off x="5940360" y="5402160"/>
            <a:ext cx="2448000" cy="1233720"/>
          </a:xfrm>
          <a:prstGeom prst="rect">
            <a:avLst/>
          </a:prstGeom>
          <a:ln>
            <a:noFill/>
          </a:ln>
        </p:spPr>
      </p:pic>
      <p:sp>
        <p:nvSpPr>
          <p:cNvPr id="143" name="TextShape 5"/>
          <p:cNvSpPr txBox="1"/>
          <p:nvPr/>
        </p:nvSpPr>
        <p:spPr>
          <a:xfrm>
            <a:off x="900000" y="7560"/>
            <a:ext cx="7772400" cy="1521000"/>
          </a:xfrm>
          <a:prstGeom prst="rect">
            <a:avLst/>
          </a:prstGeom>
          <a:noFill/>
          <a:ln>
            <a:noFill/>
          </a:ln>
        </p:spPr>
        <p:txBody>
          <a:bodyPr anchor="ctr">
            <a:noAutofit/>
          </a:bodyPr>
          <a:p>
            <a:pPr/>
            <a:r>
              <a:rPr b="1" lang="es-ES" sz="3200" spc="-1" strike="noStrike">
                <a:solidFill>
                  <a:srgbClr val="330033"/>
                </a:solidFill>
                <a:latin typeface="Times New Roman"/>
              </a:rPr>
              <a:t>Balance Hídrico</a:t>
            </a:r>
            <a:endParaRPr b="0" lang="en-US" sz="3200" spc="-1" strike="noStrike">
              <a:solidFill>
                <a:srgbClr val="330033"/>
              </a:solidFill>
              <a:latin typeface="Times New Roman"/>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4" name="Picture 880" descr="[balance+hidrico.jpg]"/>
          <p:cNvPicPr/>
          <p:nvPr/>
        </p:nvPicPr>
        <p:blipFill>
          <a:blip r:embed="rId1"/>
          <a:stretch/>
        </p:blipFill>
        <p:spPr>
          <a:xfrm>
            <a:off x="4427640" y="1781280"/>
            <a:ext cx="3714480" cy="4989240"/>
          </a:xfrm>
          <a:prstGeom prst="rect">
            <a:avLst/>
          </a:prstGeom>
          <a:ln>
            <a:noFill/>
          </a:ln>
        </p:spPr>
      </p:pic>
      <p:sp>
        <p:nvSpPr>
          <p:cNvPr id="145" name="CustomShape 1"/>
          <p:cNvSpPr/>
          <p:nvPr/>
        </p:nvSpPr>
        <p:spPr>
          <a:xfrm>
            <a:off x="826920" y="2214720"/>
            <a:ext cx="3384720" cy="1556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lgn="just">
              <a:lnSpc>
                <a:spcPct val="80000"/>
              </a:lnSpc>
              <a:spcBef>
                <a:spcPts val="499"/>
              </a:spcBef>
            </a:pPr>
            <a:r>
              <a:rPr b="0" lang="es-ES" sz="2000" spc="-1" strike="noStrike">
                <a:solidFill>
                  <a:srgbClr val="000000"/>
                </a:solidFill>
                <a:latin typeface="Arial"/>
                <a:ea typeface="Arial"/>
              </a:rPr>
              <a:t>Cada región posee valores diferentes, tanto para la precipitación como para la evapotranspiración, ya que dependen de sus propias condiciones climáticas </a:t>
            </a:r>
            <a:endParaRPr b="0" lang="en-US" sz="2000" spc="-1" strike="noStrike">
              <a:solidFill>
                <a:srgbClr val="000000"/>
              </a:solidFill>
              <a:latin typeface="Arial"/>
            </a:endParaRPr>
          </a:p>
        </p:txBody>
      </p:sp>
      <p:sp>
        <p:nvSpPr>
          <p:cNvPr id="146" name="TextShape 2"/>
          <p:cNvSpPr txBox="1"/>
          <p:nvPr/>
        </p:nvSpPr>
        <p:spPr>
          <a:xfrm>
            <a:off x="900000" y="7560"/>
            <a:ext cx="7772400" cy="1521000"/>
          </a:xfrm>
          <a:prstGeom prst="rect">
            <a:avLst/>
          </a:prstGeom>
          <a:noFill/>
          <a:ln>
            <a:noFill/>
          </a:ln>
        </p:spPr>
        <p:txBody>
          <a:bodyPr anchor="ctr">
            <a:noAutofit/>
          </a:bodyPr>
          <a:p>
            <a:pPr/>
            <a:r>
              <a:rPr b="1" lang="es-ES" sz="3200" spc="-1" strike="noStrike">
                <a:solidFill>
                  <a:srgbClr val="330033"/>
                </a:solidFill>
                <a:latin typeface="Times New Roman"/>
              </a:rPr>
              <a:t>Balance Hídrico</a:t>
            </a:r>
            <a:endParaRPr b="0" lang="en-US" sz="3200" spc="-1" strike="noStrike">
              <a:solidFill>
                <a:srgbClr val="330033"/>
              </a:solidFill>
              <a:latin typeface="Times New Roman"/>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CustomShape 1"/>
          <p:cNvSpPr/>
          <p:nvPr/>
        </p:nvSpPr>
        <p:spPr>
          <a:xfrm>
            <a:off x="809640" y="4341960"/>
            <a:ext cx="6066000" cy="18946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r>
              <a:rPr b="0" lang="es-ES" sz="2000" spc="-1" strike="noStrike">
                <a:solidFill>
                  <a:srgbClr val="000000"/>
                </a:solidFill>
                <a:latin typeface="Arial"/>
                <a:ea typeface="Arial"/>
              </a:rPr>
              <a:t>PI = Precipitación y/o riego </a:t>
            </a:r>
            <a:endParaRPr b="0" lang="en-US" sz="2000" spc="-1" strike="noStrike">
              <a:solidFill>
                <a:srgbClr val="000000"/>
              </a:solidFill>
              <a:latin typeface="Arial"/>
            </a:endParaRPr>
          </a:p>
          <a:p>
            <a:pPr/>
            <a:r>
              <a:rPr b="0" lang="es-ES" sz="2000" spc="-1" strike="noStrike">
                <a:solidFill>
                  <a:srgbClr val="000000"/>
                </a:solidFill>
                <a:latin typeface="Arial"/>
                <a:ea typeface="Arial"/>
              </a:rPr>
              <a:t>RO = Escorrentía </a:t>
            </a:r>
            <a:endParaRPr b="0" lang="en-US" sz="2000" spc="-1" strike="noStrike">
              <a:solidFill>
                <a:srgbClr val="000000"/>
              </a:solidFill>
              <a:latin typeface="Arial"/>
            </a:endParaRPr>
          </a:p>
          <a:p>
            <a:pPr/>
            <a:r>
              <a:rPr b="0" lang="es-ES" sz="2000" spc="-1" strike="noStrike">
                <a:solidFill>
                  <a:srgbClr val="000000"/>
                </a:solidFill>
                <a:latin typeface="Arial"/>
                <a:ea typeface="Arial"/>
              </a:rPr>
              <a:t>D = Percolación </a:t>
            </a:r>
            <a:endParaRPr b="0" lang="en-US" sz="2000" spc="-1" strike="noStrike">
              <a:solidFill>
                <a:srgbClr val="000000"/>
              </a:solidFill>
              <a:latin typeface="Arial"/>
            </a:endParaRPr>
          </a:p>
          <a:p>
            <a:pPr/>
            <a:r>
              <a:rPr b="0" lang="es-ES" sz="2000" spc="-1" strike="noStrike">
                <a:solidFill>
                  <a:srgbClr val="000000"/>
                </a:solidFill>
                <a:latin typeface="Arial"/>
                <a:ea typeface="Arial"/>
              </a:rPr>
              <a:t>SW = Cambio en el contenido de agua del suelo </a:t>
            </a:r>
            <a:endParaRPr b="0" lang="en-US" sz="2000" spc="-1" strike="noStrike">
              <a:solidFill>
                <a:srgbClr val="000000"/>
              </a:solidFill>
              <a:latin typeface="Arial"/>
            </a:endParaRPr>
          </a:p>
          <a:p>
            <a:pPr/>
            <a:r>
              <a:rPr b="1" lang="es-ES" sz="2000" spc="-1" strike="noStrike">
                <a:solidFill>
                  <a:srgbClr val="0070c0"/>
                </a:solidFill>
                <a:latin typeface="Arial"/>
                <a:ea typeface="Arial"/>
              </a:rPr>
              <a:t>ET = Evapotranspiración</a:t>
            </a:r>
            <a:r>
              <a:rPr b="1" lang="es-ES" sz="1800" spc="-1" strike="noStrike">
                <a:solidFill>
                  <a:srgbClr val="0070c0"/>
                </a:solidFill>
                <a:latin typeface="Arial"/>
                <a:ea typeface="Arial"/>
              </a:rPr>
              <a:t> </a:t>
            </a:r>
            <a:endParaRPr b="0" lang="en-US" sz="1800" spc="-1" strike="noStrike">
              <a:solidFill>
                <a:srgbClr val="000000"/>
              </a:solidFill>
              <a:latin typeface="Arial"/>
            </a:endParaRPr>
          </a:p>
          <a:p>
            <a:pPr algn="just">
              <a:lnSpc>
                <a:spcPct val="80000"/>
              </a:lnSpc>
              <a:spcBef>
                <a:spcPts val="448"/>
              </a:spcBef>
            </a:pPr>
            <a:endParaRPr b="0" lang="en-US" sz="1800" spc="-1" strike="noStrike">
              <a:solidFill>
                <a:srgbClr val="000000"/>
              </a:solidFill>
              <a:latin typeface="Arial"/>
            </a:endParaRPr>
          </a:p>
        </p:txBody>
      </p:sp>
      <p:sp>
        <p:nvSpPr>
          <p:cNvPr id="148" name="CustomShape 2"/>
          <p:cNvSpPr/>
          <p:nvPr/>
        </p:nvSpPr>
        <p:spPr>
          <a:xfrm>
            <a:off x="826920" y="1760400"/>
            <a:ext cx="7632720" cy="5814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lgn="just">
              <a:lnSpc>
                <a:spcPct val="80000"/>
              </a:lnSpc>
              <a:spcBef>
                <a:spcPts val="499"/>
              </a:spcBef>
            </a:pPr>
            <a:r>
              <a:rPr b="0" lang="es-ES" sz="2000" spc="-1" strike="noStrike">
                <a:solidFill>
                  <a:srgbClr val="000000"/>
                </a:solidFill>
                <a:latin typeface="Arial"/>
                <a:ea typeface="Arial"/>
              </a:rPr>
              <a:t>El balance hídrico puede presentarse por medio de la siguiente ecuación: </a:t>
            </a:r>
            <a:endParaRPr b="0" lang="en-US" sz="2000" spc="-1" strike="noStrike">
              <a:solidFill>
                <a:srgbClr val="000000"/>
              </a:solidFill>
              <a:latin typeface="Arial"/>
            </a:endParaRPr>
          </a:p>
        </p:txBody>
      </p:sp>
      <p:sp>
        <p:nvSpPr>
          <p:cNvPr id="149" name="CustomShape 3"/>
          <p:cNvSpPr/>
          <p:nvPr/>
        </p:nvSpPr>
        <p:spPr>
          <a:xfrm>
            <a:off x="797760" y="2879640"/>
            <a:ext cx="3914640" cy="459720"/>
          </a:xfrm>
          <a:prstGeom prst="rect">
            <a:avLst/>
          </a:prstGeom>
          <a:noFill/>
          <a:ln>
            <a:noFill/>
          </a:ln>
        </p:spPr>
        <p:style>
          <a:lnRef idx="0"/>
          <a:fillRef idx="0"/>
          <a:effectRef idx="0"/>
          <a:fontRef idx="minor"/>
        </p:style>
        <p:txBody>
          <a:bodyPr wrap="none" lIns="90000" rIns="90000" tIns="46800" bIns="46800">
            <a:spAutoFit/>
          </a:bodyPr>
          <a:p>
            <a:pPr/>
            <a:r>
              <a:rPr b="1" lang="es-ES" sz="2400" spc="-1" strike="noStrike">
                <a:solidFill>
                  <a:srgbClr val="7f7f7f"/>
                </a:solidFill>
                <a:latin typeface="Arial"/>
                <a:ea typeface="Arial"/>
              </a:rPr>
              <a:t>PI + SW - RO – D – ET = 0</a:t>
            </a:r>
            <a:r>
              <a:rPr b="0" lang="es-ES" sz="2000" spc="-1" strike="noStrike">
                <a:solidFill>
                  <a:srgbClr val="7f7f7f"/>
                </a:solidFill>
                <a:latin typeface="Arial"/>
                <a:ea typeface="Arial"/>
              </a:rPr>
              <a:t> </a:t>
            </a:r>
            <a:endParaRPr b="0" lang="en-US" sz="2000" spc="-1" strike="noStrike">
              <a:solidFill>
                <a:srgbClr val="000000"/>
              </a:solidFill>
              <a:latin typeface="Arial"/>
            </a:endParaRPr>
          </a:p>
        </p:txBody>
      </p:sp>
      <p:sp>
        <p:nvSpPr>
          <p:cNvPr id="150" name="TextShape 4"/>
          <p:cNvSpPr txBox="1"/>
          <p:nvPr/>
        </p:nvSpPr>
        <p:spPr>
          <a:xfrm>
            <a:off x="900000" y="7560"/>
            <a:ext cx="7772400" cy="1521000"/>
          </a:xfrm>
          <a:prstGeom prst="rect">
            <a:avLst/>
          </a:prstGeom>
          <a:noFill/>
          <a:ln>
            <a:noFill/>
          </a:ln>
        </p:spPr>
        <p:txBody>
          <a:bodyPr anchor="ctr">
            <a:noAutofit/>
          </a:bodyPr>
          <a:p>
            <a:pPr/>
            <a:r>
              <a:rPr b="1" lang="es-ES" sz="3200" spc="-1" strike="noStrike">
                <a:solidFill>
                  <a:srgbClr val="330033"/>
                </a:solidFill>
                <a:latin typeface="Times New Roman"/>
              </a:rPr>
              <a:t>Balance Hídrico</a:t>
            </a:r>
            <a:endParaRPr b="0" lang="en-US" sz="3200" spc="-1" strike="noStrike">
              <a:solidFill>
                <a:srgbClr val="330033"/>
              </a:solidFill>
              <a:latin typeface="Times New Roman"/>
            </a:endParaRPr>
          </a:p>
        </p:txBody>
      </p:sp>
      <p:pic>
        <p:nvPicPr>
          <p:cNvPr id="151" name="Imagen 1" descr=""/>
          <p:cNvPicPr/>
          <p:nvPr/>
        </p:nvPicPr>
        <p:blipFill>
          <a:blip r:embed="rId1"/>
          <a:srcRect l="26202" t="23425" r="26202" b="11609"/>
          <a:stretch/>
        </p:blipFill>
        <p:spPr>
          <a:xfrm>
            <a:off x="5581800" y="2075040"/>
            <a:ext cx="3090600" cy="2371680"/>
          </a:xfrm>
          <a:prstGeom prst="rect">
            <a:avLst/>
          </a:prstGeom>
          <a:ln>
            <a:noFill/>
          </a:ln>
        </p:spPr>
      </p:pic>
      <p:sp>
        <p:nvSpPr>
          <p:cNvPr id="152" name="CustomShape 5"/>
          <p:cNvSpPr/>
          <p:nvPr/>
        </p:nvSpPr>
        <p:spPr>
          <a:xfrm>
            <a:off x="5114880" y="4383000"/>
            <a:ext cx="3705120" cy="368280"/>
          </a:xfrm>
          <a:prstGeom prst="rect">
            <a:avLst/>
          </a:prstGeom>
          <a:noFill/>
          <a:ln>
            <a:noFill/>
          </a:ln>
        </p:spPr>
        <p:style>
          <a:lnRef idx="0"/>
          <a:fillRef idx="0"/>
          <a:effectRef idx="0"/>
          <a:fontRef idx="minor"/>
        </p:style>
        <p:txBody>
          <a:bodyPr lIns="90000" rIns="90000" tIns="46800" bIns="46800">
            <a:spAutoFit/>
          </a:bodyPr>
          <a:p>
            <a:pPr/>
            <a:r>
              <a:rPr b="0" lang="es-AR" sz="900" spc="-1" strike="noStrike">
                <a:solidFill>
                  <a:srgbClr val="000000"/>
                </a:solidFill>
                <a:latin typeface="Arial"/>
                <a:ea typeface="Arial"/>
              </a:rPr>
              <a:t>http://caminos.udc.es/info/asignaturas/grado_itop/415/pdfs/Capitulo%207.pdf</a:t>
            </a:r>
            <a:endParaRPr b="0" lang="en-US"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CustomShape 1"/>
          <p:cNvSpPr/>
          <p:nvPr/>
        </p:nvSpPr>
        <p:spPr>
          <a:xfrm>
            <a:off x="918000" y="620640"/>
            <a:ext cx="4086720" cy="581400"/>
          </a:xfrm>
          <a:prstGeom prst="rect">
            <a:avLst/>
          </a:prstGeom>
          <a:noFill/>
          <a:ln>
            <a:noFill/>
          </a:ln>
        </p:spPr>
        <p:style>
          <a:lnRef idx="0"/>
          <a:fillRef idx="0"/>
          <a:effectRef idx="0"/>
          <a:fontRef idx="minor"/>
        </p:style>
        <p:txBody>
          <a:bodyPr wrap="none" lIns="90000" rIns="90000" tIns="46800" bIns="46800">
            <a:spAutoFit/>
          </a:bodyPr>
          <a:p>
            <a:pPr/>
            <a:r>
              <a:rPr b="1" lang="es-ES" sz="3200" spc="-1" strike="noStrike">
                <a:solidFill>
                  <a:srgbClr val="000000"/>
                </a:solidFill>
                <a:latin typeface="Arial"/>
                <a:ea typeface="Arial"/>
              </a:rPr>
              <a:t>Evapotranspiración</a:t>
            </a:r>
            <a:r>
              <a:rPr b="0" lang="es-ES" sz="3200" spc="-1" strike="noStrike">
                <a:solidFill>
                  <a:srgbClr val="000000"/>
                </a:solidFill>
                <a:latin typeface="Arial"/>
                <a:ea typeface="Arial"/>
              </a:rPr>
              <a:t> </a:t>
            </a:r>
            <a:endParaRPr b="0" lang="en-US" sz="3200" spc="-1" strike="noStrike">
              <a:solidFill>
                <a:srgbClr val="000000"/>
              </a:solidFill>
              <a:latin typeface="Arial"/>
            </a:endParaRPr>
          </a:p>
        </p:txBody>
      </p:sp>
      <p:sp>
        <p:nvSpPr>
          <p:cNvPr id="154" name="CustomShape 2"/>
          <p:cNvSpPr/>
          <p:nvPr/>
        </p:nvSpPr>
        <p:spPr>
          <a:xfrm>
            <a:off x="611280" y="1628640"/>
            <a:ext cx="8208720" cy="3448080"/>
          </a:xfrm>
          <a:prstGeom prst="rect">
            <a:avLst/>
          </a:prstGeom>
          <a:noFill/>
          <a:ln>
            <a:noFill/>
          </a:ln>
        </p:spPr>
        <p:style>
          <a:lnRef idx="0"/>
          <a:fillRef idx="0"/>
          <a:effectRef idx="0"/>
          <a:fontRef idx="minor"/>
        </p:style>
        <p:txBody>
          <a:bodyPr lIns="90000" rIns="90000" tIns="46800" bIns="46800">
            <a:spAutoFit/>
          </a:bodyPr>
          <a:p>
            <a:pPr algn="just"/>
            <a:r>
              <a:rPr b="0" lang="es-AR" sz="2000" spc="-1" strike="noStrike">
                <a:solidFill>
                  <a:srgbClr val="001133"/>
                </a:solidFill>
                <a:latin typeface="Arial"/>
              </a:rPr>
              <a:t>La evapotranspiración  (ET)  es la combinación de dos procesos:  Evaporación y transpiración.  La evaporación es el proceso físico mediante el cual el agua se convierte a su forma gaseosa.  La evaporación del agua a la atmósfera ocurre en la superficie de ríos, lagos, suelos y vegetación. </a:t>
            </a:r>
            <a:endParaRPr b="0" lang="en-US" sz="2000" spc="-1" strike="noStrike">
              <a:solidFill>
                <a:srgbClr val="000000"/>
              </a:solidFill>
              <a:latin typeface="Arial"/>
            </a:endParaRPr>
          </a:p>
          <a:p>
            <a:pPr algn="just"/>
            <a:endParaRPr b="0" lang="en-US" sz="2000" spc="-1" strike="noStrike">
              <a:solidFill>
                <a:srgbClr val="000000"/>
              </a:solidFill>
              <a:latin typeface="Arial"/>
            </a:endParaRPr>
          </a:p>
          <a:p>
            <a:pPr algn="just"/>
            <a:r>
              <a:rPr b="0" lang="es-AR" sz="2000" spc="-1" strike="noStrike">
                <a:solidFill>
                  <a:srgbClr val="001133"/>
                </a:solidFill>
                <a:latin typeface="Arial"/>
              </a:rPr>
              <a:t>La transpiración es el proceso mediante el cual el agua fluye desde el suelo hacia la atmósfera a través del tejido de la planta.  La transpiración es básicamente un proceso de evaporación. El agua se evapora dentro de las hojas y el vapor resultante se difunde hacia el exterior a través de las estomas.</a:t>
            </a:r>
            <a:endParaRPr b="0" lang="en-US" sz="2000" spc="-1" strike="noStrike">
              <a:solidFill>
                <a:srgbClr val="000000"/>
              </a:solidFill>
              <a:latin typeface="Arial"/>
            </a:endParaRPr>
          </a:p>
        </p:txBody>
      </p:sp>
      <p:sp>
        <p:nvSpPr>
          <p:cNvPr id="155" name="CustomShape 3"/>
          <p:cNvSpPr/>
          <p:nvPr/>
        </p:nvSpPr>
        <p:spPr>
          <a:xfrm>
            <a:off x="611280" y="5229360"/>
            <a:ext cx="8388360" cy="1618560"/>
          </a:xfrm>
          <a:prstGeom prst="rect">
            <a:avLst/>
          </a:prstGeom>
          <a:noFill/>
          <a:ln>
            <a:noFill/>
          </a:ln>
        </p:spPr>
        <p:style>
          <a:lnRef idx="0"/>
          <a:fillRef idx="0"/>
          <a:effectRef idx="0"/>
          <a:fontRef idx="minor"/>
        </p:style>
        <p:txBody>
          <a:bodyPr lIns="90000" rIns="90000" tIns="46800" bIns="46800">
            <a:spAutoFit/>
          </a:bodyPr>
          <a:p>
            <a:pPr algn="just"/>
            <a:r>
              <a:rPr b="0" lang="es-AR" sz="2000" spc="-1" strike="noStrike">
                <a:solidFill>
                  <a:srgbClr val="001133"/>
                </a:solidFill>
                <a:latin typeface="Arial"/>
              </a:rPr>
              <a:t>Las estomas de la mayor parte de las plantas verdes permanecen abiertas durante el día y cerradas en la noche.  Si el suelo está muy seco las estomas permanecerán cerradas durante el día para que la pérdida del agua sea más lenta. </a:t>
            </a:r>
            <a:endParaRPr b="0" lang="en-US" sz="2000" spc="-1" strike="noStrike">
              <a:solidFill>
                <a:srgbClr val="000000"/>
              </a:solidFill>
              <a:latin typeface="Arial"/>
            </a:endParaRPr>
          </a:p>
          <a:p>
            <a:pPr algn="just"/>
            <a:r>
              <a:rPr b="0" lang="es-AR" sz="2000" spc="-1" strike="noStrike">
                <a:solidFill>
                  <a:srgbClr val="001133"/>
                </a:solidFill>
                <a:latin typeface="Arial"/>
              </a:rPr>
              <a:t> </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CustomShape 1"/>
          <p:cNvSpPr/>
          <p:nvPr/>
        </p:nvSpPr>
        <p:spPr>
          <a:xfrm>
            <a:off x="611280" y="1700280"/>
            <a:ext cx="8532720" cy="2838240"/>
          </a:xfrm>
          <a:prstGeom prst="rect">
            <a:avLst/>
          </a:prstGeom>
          <a:noFill/>
          <a:ln>
            <a:noFill/>
          </a:ln>
        </p:spPr>
        <p:style>
          <a:lnRef idx="0"/>
          <a:fillRef idx="0"/>
          <a:effectRef idx="0"/>
          <a:fontRef idx="minor"/>
        </p:style>
        <p:txBody>
          <a:bodyPr lIns="90000" rIns="90000" tIns="46800" bIns="46800">
            <a:spAutoFit/>
          </a:bodyPr>
          <a:p>
            <a:pPr algn="just"/>
            <a:r>
              <a:rPr b="0" lang="es-AR" sz="2000" spc="-1" strike="noStrike">
                <a:solidFill>
                  <a:srgbClr val="001133"/>
                </a:solidFill>
                <a:latin typeface="Arial"/>
              </a:rPr>
              <a:t>La evaporación y transpiración ocurren simultáneamente y no es fácil de distinguirlos. </a:t>
            </a:r>
            <a:endParaRPr b="0" lang="en-US" sz="2000" spc="-1" strike="noStrike">
              <a:solidFill>
                <a:srgbClr val="000000"/>
              </a:solidFill>
              <a:latin typeface="Arial"/>
            </a:endParaRPr>
          </a:p>
          <a:p>
            <a:pPr algn="just"/>
            <a:endParaRPr b="0" lang="en-US" sz="2000" spc="-1" strike="noStrike">
              <a:solidFill>
                <a:srgbClr val="000000"/>
              </a:solidFill>
              <a:latin typeface="Arial"/>
            </a:endParaRPr>
          </a:p>
          <a:p>
            <a:pPr algn="just"/>
            <a:endParaRPr b="0" lang="en-US" sz="2000" spc="-1" strike="noStrike">
              <a:solidFill>
                <a:srgbClr val="000000"/>
              </a:solidFill>
              <a:latin typeface="Arial"/>
            </a:endParaRPr>
          </a:p>
          <a:p>
            <a:pPr algn="just"/>
            <a:r>
              <a:rPr b="0" lang="es-AR" sz="2000" spc="-1" strike="noStrike">
                <a:solidFill>
                  <a:srgbClr val="001133"/>
                </a:solidFill>
                <a:latin typeface="Arial"/>
              </a:rPr>
              <a:t>Cuando  la planta es pequeña, el  agua perdida es por evaporación del agua del suelo, pero cuando la  planta  va desarrollándose paulatinamente, la transpiración va cobrando mayor  importancia. Se expresa en mm/unidad de tiempo. </a:t>
            </a:r>
            <a:endParaRPr b="0" lang="en-US" sz="2000" spc="-1" strike="noStrike">
              <a:solidFill>
                <a:srgbClr val="000000"/>
              </a:solidFill>
              <a:latin typeface="Arial"/>
            </a:endParaRPr>
          </a:p>
          <a:p>
            <a:pPr algn="just"/>
            <a:endParaRPr b="0" lang="en-US" sz="2000" spc="-1" strike="noStrike">
              <a:solidFill>
                <a:srgbClr val="000000"/>
              </a:solidFill>
              <a:latin typeface="Arial"/>
            </a:endParaRPr>
          </a:p>
        </p:txBody>
      </p:sp>
      <p:sp>
        <p:nvSpPr>
          <p:cNvPr id="157" name="CustomShape 2"/>
          <p:cNvSpPr/>
          <p:nvPr/>
        </p:nvSpPr>
        <p:spPr>
          <a:xfrm>
            <a:off x="918000" y="620640"/>
            <a:ext cx="4086720" cy="581400"/>
          </a:xfrm>
          <a:prstGeom prst="rect">
            <a:avLst/>
          </a:prstGeom>
          <a:noFill/>
          <a:ln>
            <a:noFill/>
          </a:ln>
        </p:spPr>
        <p:style>
          <a:lnRef idx="0"/>
          <a:fillRef idx="0"/>
          <a:effectRef idx="0"/>
          <a:fontRef idx="minor"/>
        </p:style>
        <p:txBody>
          <a:bodyPr wrap="none" lIns="90000" rIns="90000" tIns="46800" bIns="46800">
            <a:spAutoFit/>
          </a:bodyPr>
          <a:p>
            <a:pPr/>
            <a:r>
              <a:rPr b="1" lang="es-ES" sz="3200" spc="-1" strike="noStrike">
                <a:solidFill>
                  <a:srgbClr val="000000"/>
                </a:solidFill>
                <a:latin typeface="Arial"/>
                <a:ea typeface="Arial"/>
              </a:rPr>
              <a:t>Evapotranspiración</a:t>
            </a:r>
            <a:r>
              <a:rPr b="0" lang="es-ES" sz="3200" spc="-1" strike="noStrike">
                <a:solidFill>
                  <a:srgbClr val="000000"/>
                </a:solidFill>
                <a:latin typeface="Arial"/>
                <a:ea typeface="Arial"/>
              </a:rPr>
              <a:t> </a:t>
            </a:r>
            <a:endParaRPr b="0" lang="en-US" sz="3200" spc="-1" strike="noStrike">
              <a:solidFill>
                <a:srgbClr val="000000"/>
              </a:solidFill>
              <a:latin typeface="Arial"/>
            </a:endParaRPr>
          </a:p>
        </p:txBody>
      </p:sp>
      <p:sp>
        <p:nvSpPr>
          <p:cNvPr id="158" name="CustomShape 3"/>
          <p:cNvSpPr/>
          <p:nvPr/>
        </p:nvSpPr>
        <p:spPr>
          <a:xfrm>
            <a:off x="611280" y="4749840"/>
            <a:ext cx="8072280" cy="703800"/>
          </a:xfrm>
          <a:prstGeom prst="rect">
            <a:avLst/>
          </a:prstGeom>
          <a:noFill/>
          <a:ln>
            <a:noFill/>
          </a:ln>
        </p:spPr>
        <p:style>
          <a:lnRef idx="0"/>
          <a:fillRef idx="0"/>
          <a:effectRef idx="0"/>
          <a:fontRef idx="minor"/>
        </p:style>
        <p:txBody>
          <a:bodyPr lIns="90000" rIns="90000" tIns="46800" bIns="46800">
            <a:spAutoFit/>
          </a:bodyPr>
          <a:p>
            <a:pPr algn="just"/>
            <a:r>
              <a:rPr b="0" lang="es-AR" sz="2000" spc="-1" strike="noStrike">
                <a:solidFill>
                  <a:srgbClr val="001133"/>
                </a:solidFill>
                <a:latin typeface="Arial"/>
              </a:rPr>
              <a:t>La expansión agrícola, y las áreas bajo riego han aumentado en los últimos años ocasionando una mayor demanda de agua.</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CustomShape 1"/>
          <p:cNvSpPr/>
          <p:nvPr/>
        </p:nvSpPr>
        <p:spPr>
          <a:xfrm>
            <a:off x="684360" y="1700280"/>
            <a:ext cx="8135640" cy="3934440"/>
          </a:xfrm>
          <a:prstGeom prst="rect">
            <a:avLst/>
          </a:prstGeom>
          <a:noFill/>
          <a:ln>
            <a:noFill/>
          </a:ln>
        </p:spPr>
        <p:style>
          <a:lnRef idx="0"/>
          <a:fillRef idx="0"/>
          <a:effectRef idx="0"/>
          <a:fontRef idx="minor"/>
        </p:style>
        <p:txBody>
          <a:bodyPr lIns="90000" rIns="90000" tIns="46800" bIns="46800">
            <a:spAutoFit/>
          </a:bodyPr>
          <a:p>
            <a:pPr/>
            <a:endParaRPr b="0" lang="en-US" sz="1800" spc="-1" strike="noStrike">
              <a:solidFill>
                <a:srgbClr val="000000"/>
              </a:solidFill>
              <a:latin typeface="Arial"/>
            </a:endParaRPr>
          </a:p>
          <a:p>
            <a:pPr/>
            <a:r>
              <a:rPr b="0" lang="es-AR" sz="1800" spc="-1" strike="noStrike">
                <a:solidFill>
                  <a:srgbClr val="000000"/>
                </a:solidFill>
                <a:latin typeface="Arial"/>
                <a:ea typeface="Arial"/>
              </a:rPr>
              <a:t>La gran demanda junto al incremento en los costos del agua y de la energía ha hecho absolutamente necesario desarrollar tecnologías para su apropiado manejo. </a:t>
            </a:r>
            <a:endParaRPr b="0" lang="en-US" sz="1800" spc="-1" strike="noStrike">
              <a:solidFill>
                <a:srgbClr val="000000"/>
              </a:solidFill>
              <a:latin typeface="Arial"/>
            </a:endParaRPr>
          </a:p>
          <a:p>
            <a:pPr/>
            <a:endParaRPr b="0" lang="en-US" sz="1800" spc="-1" strike="noStrike">
              <a:solidFill>
                <a:srgbClr val="000000"/>
              </a:solidFill>
              <a:latin typeface="Arial"/>
            </a:endParaRPr>
          </a:p>
          <a:p>
            <a:pPr/>
            <a:r>
              <a:rPr b="0" lang="es-AR" sz="1800" spc="-1" strike="noStrike">
                <a:solidFill>
                  <a:srgbClr val="000000"/>
                </a:solidFill>
                <a:latin typeface="Arial"/>
                <a:ea typeface="Arial"/>
              </a:rPr>
              <a:t>La evaporación, la transpiración y la evapotranspiración son importantes para estimar los requisitos de riego y al programarlo. Para determinar los requisitos de riego es necesario estimar la Evapotranspiración por medidas directamente en el campo o utilizando datos meteorológicos. </a:t>
            </a:r>
            <a:endParaRPr b="0" lang="en-US" sz="1800" spc="-1" strike="noStrike">
              <a:solidFill>
                <a:srgbClr val="000000"/>
              </a:solidFill>
              <a:latin typeface="Arial"/>
            </a:endParaRPr>
          </a:p>
          <a:p>
            <a:pPr/>
            <a:endParaRPr b="0" lang="en-US" sz="1800" spc="-1" strike="noStrike">
              <a:solidFill>
                <a:srgbClr val="000000"/>
              </a:solidFill>
              <a:latin typeface="Arial"/>
            </a:endParaRPr>
          </a:p>
          <a:p>
            <a:pPr/>
            <a:r>
              <a:rPr b="0" lang="es-AR" sz="1800" spc="-1" strike="noStrike">
                <a:solidFill>
                  <a:srgbClr val="000000"/>
                </a:solidFill>
                <a:latin typeface="Arial"/>
                <a:ea typeface="Arial"/>
              </a:rPr>
              <a:t>Las medidas directamente en el campo son muy costosas y se utilizan mayormente para calibrar los métodos que estiman la Evapotranspiración  utilizando datos climáticos. </a:t>
            </a:r>
            <a:endParaRPr b="0" lang="en-US" sz="1800" spc="-1" strike="noStrike">
              <a:solidFill>
                <a:srgbClr val="000000"/>
              </a:solidFill>
              <a:latin typeface="Arial"/>
            </a:endParaRPr>
          </a:p>
          <a:p>
            <a:pPr/>
            <a:r>
              <a:rPr b="0" lang="es-AR" sz="1800" spc="-1" strike="noStrike">
                <a:solidFill>
                  <a:srgbClr val="000000"/>
                </a:solidFill>
                <a:latin typeface="Arial"/>
                <a:ea typeface="Arial"/>
              </a:rPr>
              <a:t> </a:t>
            </a:r>
            <a:endParaRPr b="0" lang="en-US" sz="1800" spc="-1" strike="noStrike">
              <a:solidFill>
                <a:srgbClr val="000000"/>
              </a:solidFill>
              <a:latin typeface="Arial"/>
            </a:endParaRPr>
          </a:p>
        </p:txBody>
      </p:sp>
      <p:sp>
        <p:nvSpPr>
          <p:cNvPr id="160" name="CustomShape 2"/>
          <p:cNvSpPr/>
          <p:nvPr/>
        </p:nvSpPr>
        <p:spPr>
          <a:xfrm>
            <a:off x="918000" y="620640"/>
            <a:ext cx="4086720" cy="581400"/>
          </a:xfrm>
          <a:prstGeom prst="rect">
            <a:avLst/>
          </a:prstGeom>
          <a:noFill/>
          <a:ln>
            <a:noFill/>
          </a:ln>
        </p:spPr>
        <p:style>
          <a:lnRef idx="0"/>
          <a:fillRef idx="0"/>
          <a:effectRef idx="0"/>
          <a:fontRef idx="minor"/>
        </p:style>
        <p:txBody>
          <a:bodyPr wrap="none" lIns="90000" rIns="90000" tIns="46800" bIns="46800">
            <a:spAutoFit/>
          </a:bodyPr>
          <a:p>
            <a:pPr/>
            <a:r>
              <a:rPr b="1" lang="es-ES" sz="3200" spc="-1" strike="noStrike">
                <a:solidFill>
                  <a:srgbClr val="000000"/>
                </a:solidFill>
                <a:latin typeface="Arial"/>
                <a:ea typeface="Arial"/>
              </a:rPr>
              <a:t>Evapotranspiración</a:t>
            </a:r>
            <a:r>
              <a:rPr b="0" lang="es-ES" sz="3200" spc="-1" strike="noStrike">
                <a:solidFill>
                  <a:srgbClr val="000000"/>
                </a:solidFill>
                <a:latin typeface="Arial"/>
                <a:ea typeface="Arial"/>
              </a:rPr>
              <a:t> </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CustomShape 1"/>
          <p:cNvSpPr/>
          <p:nvPr/>
        </p:nvSpPr>
        <p:spPr>
          <a:xfrm>
            <a:off x="684360" y="1746360"/>
            <a:ext cx="8208720" cy="3385800"/>
          </a:xfrm>
          <a:prstGeom prst="rect">
            <a:avLst/>
          </a:prstGeom>
          <a:noFill/>
          <a:ln>
            <a:noFill/>
          </a:ln>
        </p:spPr>
        <p:style>
          <a:lnRef idx="0"/>
          <a:fillRef idx="0"/>
          <a:effectRef idx="0"/>
          <a:fontRef idx="minor"/>
        </p:style>
        <p:txBody>
          <a:bodyPr lIns="90000" rIns="90000" tIns="46800" bIns="46800">
            <a:spAutoFit/>
          </a:bodyPr>
          <a:p>
            <a:pPr/>
            <a:r>
              <a:rPr b="0" lang="es-AR" sz="1800" spc="-1" strike="noStrike">
                <a:solidFill>
                  <a:srgbClr val="000000"/>
                </a:solidFill>
                <a:latin typeface="Arial"/>
                <a:ea typeface="Arial"/>
              </a:rPr>
              <a:t>Se han propuesto numerosas ecuaciones empíricas que requieren datos meteorológicos y varias de estas se usan comúnmente para estimar la Evapotranspiración para períodos de un día o más.</a:t>
            </a:r>
            <a:endParaRPr b="0" lang="en-US" sz="1800" spc="-1" strike="noStrike">
              <a:solidFill>
                <a:srgbClr val="000000"/>
              </a:solidFill>
              <a:latin typeface="Arial"/>
            </a:endParaRPr>
          </a:p>
          <a:p>
            <a:pPr/>
            <a:endParaRPr b="0" lang="en-US" sz="1800" spc="-1" strike="noStrike">
              <a:solidFill>
                <a:srgbClr val="000000"/>
              </a:solidFill>
              <a:latin typeface="Arial"/>
            </a:endParaRPr>
          </a:p>
          <a:p>
            <a:pPr/>
            <a:r>
              <a:rPr b="0" lang="es-AR" sz="1800" spc="-1" strike="noStrike">
                <a:solidFill>
                  <a:srgbClr val="000000"/>
                </a:solidFill>
                <a:latin typeface="Arial"/>
                <a:ea typeface="Arial"/>
              </a:rPr>
              <a:t>Los métodos más simples requieren solo datos de temperatura media del aire, duración del día y la cosecha.  Otras ecuaciones requieren datos de radiación diaria, temperatura, presión de vapor y velocidad de viento. </a:t>
            </a:r>
            <a:endParaRPr b="0" lang="en-US" sz="1800" spc="-1" strike="noStrike">
              <a:solidFill>
                <a:srgbClr val="000000"/>
              </a:solidFill>
              <a:latin typeface="Arial"/>
            </a:endParaRPr>
          </a:p>
          <a:p>
            <a:pPr/>
            <a:endParaRPr b="0" lang="en-US" sz="1800" spc="-1" strike="noStrike">
              <a:solidFill>
                <a:srgbClr val="000000"/>
              </a:solidFill>
              <a:latin typeface="Arial"/>
            </a:endParaRPr>
          </a:p>
          <a:p>
            <a:pPr/>
            <a:r>
              <a:rPr b="0" lang="es-AR" sz="1800" spc="-1" strike="noStrike">
                <a:solidFill>
                  <a:srgbClr val="000000"/>
                </a:solidFill>
                <a:latin typeface="Arial"/>
                <a:ea typeface="Arial"/>
              </a:rPr>
              <a:t>No todas las ecuaciones son igualmente precisas y confiables para diferentes regiones.  Además, no existe un método único que utilizando datos meteorológicos sea adecuado universalmente bajo todas las condiciones climatológicas. </a:t>
            </a:r>
            <a:endParaRPr b="0" lang="en-US" sz="1800" spc="-1" strike="noStrike">
              <a:solidFill>
                <a:srgbClr val="000000"/>
              </a:solidFill>
              <a:latin typeface="Arial"/>
            </a:endParaRPr>
          </a:p>
        </p:txBody>
      </p:sp>
      <p:sp>
        <p:nvSpPr>
          <p:cNvPr id="162" name="CustomShape 2"/>
          <p:cNvSpPr/>
          <p:nvPr/>
        </p:nvSpPr>
        <p:spPr>
          <a:xfrm>
            <a:off x="918000" y="620640"/>
            <a:ext cx="4086720" cy="581400"/>
          </a:xfrm>
          <a:prstGeom prst="rect">
            <a:avLst/>
          </a:prstGeom>
          <a:noFill/>
          <a:ln>
            <a:noFill/>
          </a:ln>
        </p:spPr>
        <p:style>
          <a:lnRef idx="0"/>
          <a:fillRef idx="0"/>
          <a:effectRef idx="0"/>
          <a:fontRef idx="minor"/>
        </p:style>
        <p:txBody>
          <a:bodyPr wrap="none" lIns="90000" rIns="90000" tIns="46800" bIns="46800">
            <a:spAutoFit/>
          </a:bodyPr>
          <a:p>
            <a:pPr/>
            <a:r>
              <a:rPr b="1" lang="es-ES" sz="3200" spc="-1" strike="noStrike">
                <a:solidFill>
                  <a:srgbClr val="000000"/>
                </a:solidFill>
                <a:latin typeface="Arial"/>
                <a:ea typeface="Arial"/>
              </a:rPr>
              <a:t>Evapotranspiración</a:t>
            </a:r>
            <a:r>
              <a:rPr b="0" lang="es-ES" sz="3200" spc="-1" strike="noStrike">
                <a:solidFill>
                  <a:srgbClr val="000000"/>
                </a:solidFill>
                <a:latin typeface="Arial"/>
                <a:ea typeface="Arial"/>
              </a:rPr>
              <a:t> </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CustomShape 1"/>
          <p:cNvSpPr/>
          <p:nvPr/>
        </p:nvSpPr>
        <p:spPr>
          <a:xfrm>
            <a:off x="914400" y="1960560"/>
            <a:ext cx="7772400" cy="34844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rmAutofit/>
          </a:bodyPr>
          <a:p>
            <a:pPr marL="342720" indent="-342720">
              <a:lnSpc>
                <a:spcPct val="90000"/>
              </a:lnSpc>
              <a:spcBef>
                <a:spcPts val="598"/>
              </a:spcBef>
            </a:pPr>
            <a:r>
              <a:rPr b="1" lang="es-ES" sz="2400" spc="-1" strike="noStrike">
                <a:solidFill>
                  <a:srgbClr val="000000"/>
                </a:solidFill>
                <a:latin typeface="Arial"/>
                <a:ea typeface="Arial"/>
              </a:rPr>
              <a:t>Miden directamente los consumos por evaporación y requieren para su determinación la instalación de aparatos, el cuidado de ellos y el seguimiento de una metodología específica en cada paso.</a:t>
            </a:r>
            <a:endParaRPr b="0" lang="en-US" sz="2400" spc="-1" strike="noStrike">
              <a:solidFill>
                <a:srgbClr val="000000"/>
              </a:solidFill>
              <a:latin typeface="Arial"/>
            </a:endParaRPr>
          </a:p>
          <a:p>
            <a:pPr marL="342720" indent="-342720">
              <a:lnSpc>
                <a:spcPct val="90000"/>
              </a:lnSpc>
              <a:spcBef>
                <a:spcPts val="598"/>
              </a:spcBef>
            </a:pPr>
            <a:endParaRPr b="0" lang="en-US" sz="2400" spc="-1" strike="noStrike">
              <a:solidFill>
                <a:srgbClr val="000000"/>
              </a:solidFill>
              <a:latin typeface="Arial"/>
            </a:endParaRPr>
          </a:p>
          <a:p>
            <a:pPr marL="342720" indent="-342720">
              <a:lnSpc>
                <a:spcPct val="90000"/>
              </a:lnSpc>
              <a:spcBef>
                <a:spcPts val="598"/>
              </a:spcBef>
            </a:pPr>
            <a:r>
              <a:rPr b="1" lang="es-ES" sz="2400" spc="-1" strike="noStrike">
                <a:solidFill>
                  <a:srgbClr val="000000"/>
                </a:solidFill>
                <a:latin typeface="Arial"/>
                <a:ea typeface="Arial"/>
              </a:rPr>
              <a:t>Se aplican en zonas donde existe una agricultura establecida, ya que proporcionan valores mucho más reales y sirven a la vez para ajustar los parámetros de los métodos empíricos. </a:t>
            </a:r>
            <a:endParaRPr b="0" lang="en-US" sz="2400" spc="-1" strike="noStrike">
              <a:solidFill>
                <a:srgbClr val="000000"/>
              </a:solidFill>
              <a:latin typeface="Arial"/>
            </a:endParaRPr>
          </a:p>
        </p:txBody>
      </p:sp>
      <p:sp>
        <p:nvSpPr>
          <p:cNvPr id="164" name="TextShape 2"/>
          <p:cNvSpPr txBox="1"/>
          <p:nvPr/>
        </p:nvSpPr>
        <p:spPr>
          <a:xfrm>
            <a:off x="914400" y="277560"/>
            <a:ext cx="7772400" cy="1143000"/>
          </a:xfrm>
          <a:prstGeom prst="rect">
            <a:avLst/>
          </a:prstGeom>
          <a:noFill/>
          <a:ln>
            <a:noFill/>
          </a:ln>
        </p:spPr>
        <p:txBody>
          <a:bodyPr anchor="ctr">
            <a:noAutofit/>
          </a:bodyPr>
          <a:p>
            <a:pPr/>
            <a:r>
              <a:rPr b="1" lang="es-ES" sz="4200" spc="-1" strike="noStrike">
                <a:solidFill>
                  <a:srgbClr val="330033"/>
                </a:solidFill>
                <a:latin typeface="Times New Roman"/>
              </a:rPr>
              <a:t>METODOS DIRECTOS</a:t>
            </a:r>
            <a:endParaRPr b="0" lang="en-US" sz="4200" spc="-1" strike="noStrike">
              <a:solidFill>
                <a:srgbClr val="330033"/>
              </a:solidFill>
              <a:latin typeface="Times New Roman"/>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CustomShape 1"/>
          <p:cNvSpPr/>
          <p:nvPr/>
        </p:nvSpPr>
        <p:spPr>
          <a:xfrm>
            <a:off x="1132560" y="765000"/>
            <a:ext cx="4400640" cy="368280"/>
          </a:xfrm>
          <a:prstGeom prst="rect">
            <a:avLst/>
          </a:prstGeom>
          <a:noFill/>
          <a:ln>
            <a:noFill/>
          </a:ln>
        </p:spPr>
        <p:style>
          <a:lnRef idx="0"/>
          <a:fillRef idx="0"/>
          <a:effectRef idx="0"/>
          <a:fontRef idx="minor"/>
        </p:style>
        <p:txBody>
          <a:bodyPr wrap="none" lIns="90000" rIns="90000" tIns="46800" bIns="46800">
            <a:spAutoFit/>
          </a:bodyPr>
          <a:p>
            <a:pPr/>
            <a:r>
              <a:rPr b="1" lang="es-ES" sz="1800" spc="-1" strike="noStrike">
                <a:solidFill>
                  <a:srgbClr val="000000"/>
                </a:solidFill>
                <a:latin typeface="Arial"/>
                <a:ea typeface="Arial"/>
              </a:rPr>
              <a:t>METODOS INDIRECTOS O EMPIRICOS</a:t>
            </a:r>
            <a:endParaRPr b="0" lang="en-US" sz="1800" spc="-1" strike="noStrike">
              <a:solidFill>
                <a:srgbClr val="000000"/>
              </a:solidFill>
              <a:latin typeface="Arial"/>
            </a:endParaRPr>
          </a:p>
        </p:txBody>
      </p:sp>
      <p:sp>
        <p:nvSpPr>
          <p:cNvPr id="166" name="CustomShape 2"/>
          <p:cNvSpPr/>
          <p:nvPr/>
        </p:nvSpPr>
        <p:spPr>
          <a:xfrm>
            <a:off x="2286000" y="2697120"/>
            <a:ext cx="4572000" cy="3385800"/>
          </a:xfrm>
          <a:prstGeom prst="rect">
            <a:avLst/>
          </a:prstGeom>
          <a:noFill/>
          <a:ln>
            <a:noFill/>
          </a:ln>
        </p:spPr>
        <p:style>
          <a:lnRef idx="0"/>
          <a:fillRef idx="0"/>
          <a:effectRef idx="0"/>
          <a:fontRef idx="minor"/>
        </p:style>
        <p:txBody>
          <a:bodyPr lIns="90000" rIns="90000" tIns="46800" bIns="46800">
            <a:spAutoFit/>
          </a:bodyPr>
          <a:p>
            <a:pPr/>
            <a:r>
              <a:rPr b="1" lang="es-ES" sz="2400" spc="-1" strike="noStrike">
                <a:solidFill>
                  <a:srgbClr val="000000"/>
                </a:solidFill>
                <a:latin typeface="Arial"/>
                <a:ea typeface="Arial"/>
              </a:rPr>
              <a:t>• </a:t>
            </a:r>
            <a:r>
              <a:rPr b="1" lang="es-ES" sz="2400" spc="-1" strike="noStrike">
                <a:solidFill>
                  <a:srgbClr val="000000"/>
                </a:solidFill>
                <a:latin typeface="Arial"/>
                <a:ea typeface="Arial"/>
              </a:rPr>
              <a:t>THORNWAITE</a:t>
            </a:r>
            <a:endParaRPr b="0" lang="en-US" sz="2400" spc="-1" strike="noStrike">
              <a:solidFill>
                <a:srgbClr val="000000"/>
              </a:solidFill>
              <a:latin typeface="Arial"/>
            </a:endParaRPr>
          </a:p>
          <a:p>
            <a:pPr/>
            <a:endParaRPr b="0" lang="en-US" sz="2400" spc="-1" strike="noStrike">
              <a:solidFill>
                <a:srgbClr val="000000"/>
              </a:solidFill>
              <a:latin typeface="Arial"/>
            </a:endParaRPr>
          </a:p>
          <a:p>
            <a:pPr/>
            <a:r>
              <a:rPr b="1" lang="es-ES" sz="2400" spc="-1" strike="noStrike">
                <a:solidFill>
                  <a:srgbClr val="000000"/>
                </a:solidFill>
                <a:latin typeface="Arial"/>
                <a:ea typeface="Arial"/>
              </a:rPr>
              <a:t>• </a:t>
            </a:r>
            <a:r>
              <a:rPr b="1" lang="es-ES" sz="2400" spc="-1" strike="noStrike">
                <a:solidFill>
                  <a:srgbClr val="000000"/>
                </a:solidFill>
                <a:latin typeface="Arial"/>
                <a:ea typeface="Arial"/>
              </a:rPr>
              <a:t>BLANEY CRIDDLE</a:t>
            </a:r>
            <a:endParaRPr b="0" lang="en-US" sz="2400" spc="-1" strike="noStrike">
              <a:solidFill>
                <a:srgbClr val="000000"/>
              </a:solidFill>
              <a:latin typeface="Arial"/>
            </a:endParaRPr>
          </a:p>
          <a:p>
            <a:pPr/>
            <a:endParaRPr b="0" lang="en-US" sz="2400" spc="-1" strike="noStrike">
              <a:solidFill>
                <a:srgbClr val="000000"/>
              </a:solidFill>
              <a:latin typeface="Arial"/>
            </a:endParaRPr>
          </a:p>
          <a:p>
            <a:pPr/>
            <a:r>
              <a:rPr b="1" lang="es-ES" sz="2400" spc="-1" strike="noStrike">
                <a:solidFill>
                  <a:srgbClr val="000000"/>
                </a:solidFill>
                <a:latin typeface="Arial"/>
                <a:ea typeface="Arial"/>
              </a:rPr>
              <a:t>• </a:t>
            </a:r>
            <a:r>
              <a:rPr b="1" lang="es-ES" sz="2400" spc="-1" strike="noStrike">
                <a:solidFill>
                  <a:srgbClr val="000000"/>
                </a:solidFill>
                <a:latin typeface="Arial"/>
                <a:ea typeface="Arial"/>
              </a:rPr>
              <a:t>GRASSI-CHRISTENSEN</a:t>
            </a:r>
            <a:endParaRPr b="0" lang="en-US" sz="2400" spc="-1" strike="noStrike">
              <a:solidFill>
                <a:srgbClr val="000000"/>
              </a:solidFill>
              <a:latin typeface="Arial"/>
            </a:endParaRPr>
          </a:p>
          <a:p>
            <a:pPr/>
            <a:endParaRPr b="0" lang="en-US" sz="2400" spc="-1" strike="noStrike">
              <a:solidFill>
                <a:srgbClr val="000000"/>
              </a:solidFill>
              <a:latin typeface="Arial"/>
            </a:endParaRPr>
          </a:p>
          <a:p>
            <a:pPr/>
            <a:r>
              <a:rPr b="1" lang="es-ES" sz="2400" spc="-1" strike="noStrike">
                <a:solidFill>
                  <a:srgbClr val="000000"/>
                </a:solidFill>
                <a:latin typeface="Arial"/>
                <a:ea typeface="Arial"/>
              </a:rPr>
              <a:t>• </a:t>
            </a:r>
            <a:r>
              <a:rPr b="1" lang="es-ES" sz="2400" spc="-1" strike="noStrike">
                <a:solidFill>
                  <a:srgbClr val="000000"/>
                </a:solidFill>
                <a:latin typeface="Arial"/>
                <a:ea typeface="Arial"/>
              </a:rPr>
              <a:t>PENMAN</a:t>
            </a:r>
            <a:endParaRPr b="0" lang="en-US" sz="2400" spc="-1" strike="noStrike">
              <a:solidFill>
                <a:srgbClr val="000000"/>
              </a:solidFill>
              <a:latin typeface="Arial"/>
            </a:endParaRPr>
          </a:p>
          <a:p>
            <a:pPr/>
            <a:endParaRPr b="0" lang="en-US" sz="2400" spc="-1" strike="noStrike">
              <a:solidFill>
                <a:srgbClr val="000000"/>
              </a:solidFill>
              <a:latin typeface="Arial"/>
            </a:endParaRPr>
          </a:p>
          <a:p>
            <a:pPr/>
            <a:r>
              <a:rPr b="1" lang="es-ES" sz="2400" spc="-1" strike="noStrike">
                <a:solidFill>
                  <a:srgbClr val="000000"/>
                </a:solidFill>
                <a:latin typeface="Arial"/>
                <a:ea typeface="Arial"/>
              </a:rPr>
              <a:t>• </a:t>
            </a:r>
            <a:r>
              <a:rPr b="1" lang="es-ES" sz="2400" spc="-1" strike="noStrike">
                <a:solidFill>
                  <a:srgbClr val="000000"/>
                </a:solidFill>
                <a:latin typeface="Arial"/>
                <a:ea typeface="Arial"/>
              </a:rPr>
              <a:t>Otros</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CustomShape 1"/>
          <p:cNvSpPr/>
          <p:nvPr/>
        </p:nvSpPr>
        <p:spPr>
          <a:xfrm>
            <a:off x="684360" y="1468440"/>
            <a:ext cx="7991280" cy="22284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lgn="just"/>
            <a:r>
              <a:rPr b="1" lang="es-ES" sz="2000" spc="-1" strike="noStrike">
                <a:solidFill>
                  <a:srgbClr val="000000"/>
                </a:solidFill>
                <a:latin typeface="Arial"/>
                <a:ea typeface="Arial"/>
              </a:rPr>
              <a:t>Este método es muy útil para la primera etapa de un proyecto debido a que utiliza pocos datos. </a:t>
            </a:r>
            <a:endParaRPr b="0" lang="en-US" sz="2000" spc="-1" strike="noStrike">
              <a:solidFill>
                <a:srgbClr val="000000"/>
              </a:solidFill>
              <a:latin typeface="Arial"/>
            </a:endParaRPr>
          </a:p>
          <a:p>
            <a:pPr algn="just"/>
            <a:endParaRPr b="0" lang="en-US" sz="2000" spc="-1" strike="noStrike">
              <a:solidFill>
                <a:srgbClr val="000000"/>
              </a:solidFill>
              <a:latin typeface="Arial"/>
            </a:endParaRPr>
          </a:p>
          <a:p>
            <a:pPr algn="just"/>
            <a:r>
              <a:rPr b="1" lang="es-ES" sz="2000" spc="-1" strike="noStrike">
                <a:solidFill>
                  <a:srgbClr val="000000"/>
                </a:solidFill>
                <a:latin typeface="Arial"/>
                <a:ea typeface="Arial"/>
              </a:rPr>
              <a:t>Originalmente lo utilizó para efectuar una clasificación climática, para la cual tomó datos de 140.000 parcelas y definió que el suelo es capaz de contener 100 mm, es decir que si se le agrega más agua se iría por percolación o por escorrentía.</a:t>
            </a:r>
            <a:endParaRPr b="0" lang="en-US" sz="2000" spc="-1" strike="noStrike">
              <a:solidFill>
                <a:srgbClr val="000000"/>
              </a:solidFill>
              <a:latin typeface="Arial"/>
            </a:endParaRPr>
          </a:p>
        </p:txBody>
      </p:sp>
      <p:sp>
        <p:nvSpPr>
          <p:cNvPr id="168" name="CustomShape 2"/>
          <p:cNvSpPr/>
          <p:nvPr/>
        </p:nvSpPr>
        <p:spPr>
          <a:xfrm>
            <a:off x="684360" y="3933720"/>
            <a:ext cx="4248000" cy="1923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lgn="just"/>
            <a:r>
              <a:rPr b="1" lang="es-ES" sz="2000" spc="-1" strike="noStrike">
                <a:solidFill>
                  <a:srgbClr val="000000"/>
                </a:solidFill>
                <a:latin typeface="Arial"/>
                <a:ea typeface="Arial"/>
              </a:rPr>
              <a:t>Define a la Evapotranspiración (Ev) como el agua que el sol evapora del suelo y de las plantas. Luego Ev está asociada a la latitud debido a las horas de sol recibidas.</a:t>
            </a:r>
            <a:endParaRPr b="0" lang="en-US" sz="2000" spc="-1" strike="noStrike">
              <a:solidFill>
                <a:srgbClr val="000000"/>
              </a:solidFill>
              <a:latin typeface="Arial"/>
            </a:endParaRPr>
          </a:p>
        </p:txBody>
      </p:sp>
      <p:pic>
        <p:nvPicPr>
          <p:cNvPr id="169" name="Picture 49" descr="thornthwaite_world"/>
          <p:cNvPicPr/>
          <p:nvPr/>
        </p:nvPicPr>
        <p:blipFill>
          <a:blip r:embed="rId1"/>
          <a:stretch/>
        </p:blipFill>
        <p:spPr>
          <a:xfrm>
            <a:off x="4932360" y="3933720"/>
            <a:ext cx="3930480" cy="2314800"/>
          </a:xfrm>
          <a:prstGeom prst="rect">
            <a:avLst/>
          </a:prstGeom>
          <a:ln>
            <a:noFill/>
          </a:ln>
        </p:spPr>
      </p:pic>
      <p:sp>
        <p:nvSpPr>
          <p:cNvPr id="170" name="TextShape 3"/>
          <p:cNvSpPr txBox="1"/>
          <p:nvPr/>
        </p:nvSpPr>
        <p:spPr>
          <a:xfrm>
            <a:off x="914400" y="277560"/>
            <a:ext cx="7772400" cy="1143000"/>
          </a:xfrm>
          <a:prstGeom prst="rect">
            <a:avLst/>
          </a:prstGeom>
          <a:noFill/>
          <a:ln>
            <a:noFill/>
          </a:ln>
        </p:spPr>
        <p:txBody>
          <a:bodyPr anchor="ctr">
            <a:noAutofit/>
          </a:bodyPr>
          <a:p>
            <a:pPr/>
            <a:r>
              <a:rPr b="1" lang="es-ES" sz="4200" spc="-1" strike="noStrike">
                <a:solidFill>
                  <a:srgbClr val="330033"/>
                </a:solidFill>
                <a:latin typeface="Times New Roman"/>
              </a:rPr>
              <a:t>Método de Thornthwaite</a:t>
            </a:r>
            <a:endParaRPr b="0" lang="en-US" sz="4200" spc="-1" strike="noStrike">
              <a:solidFill>
                <a:srgbClr val="330033"/>
              </a:solidFill>
              <a:latin typeface="Times New Roman"/>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539640" y="2309760"/>
            <a:ext cx="7848720" cy="1191240"/>
          </a:xfrm>
          <a:prstGeom prst="rect">
            <a:avLst/>
          </a:prstGeom>
          <a:noFill/>
          <a:ln>
            <a:noFill/>
          </a:ln>
        </p:spPr>
        <p:style>
          <a:lnRef idx="0"/>
          <a:fillRef idx="0"/>
          <a:effectRef idx="0"/>
          <a:fontRef idx="minor"/>
        </p:style>
        <p:txBody>
          <a:bodyPr lIns="90000" rIns="90000" tIns="46800" bIns="46800">
            <a:spAutoFit/>
          </a:bodyPr>
          <a:p>
            <a:pPr/>
            <a:r>
              <a:rPr b="0" lang="es-AR" sz="1800" spc="-1" strike="noStrike">
                <a:solidFill>
                  <a:srgbClr val="000000"/>
                </a:solidFill>
                <a:latin typeface="Arial"/>
                <a:ea typeface="Arial"/>
              </a:rPr>
              <a:t>“</a:t>
            </a:r>
            <a:r>
              <a:rPr b="0" lang="es-AR" sz="1800" spc="-1" strike="noStrike">
                <a:solidFill>
                  <a:srgbClr val="000000"/>
                </a:solidFill>
                <a:latin typeface="Arial"/>
                <a:ea typeface="Arial"/>
              </a:rPr>
              <a:t>Manejo de Riego por Goteo”.  Autor:  Dr. Megh R. Goyal, Profesor en Ingeniería Agrícola y Biomédica, Universidad de     Puerto Rico – Recinto de Mayagüez, P.O. Box 5984, Mayagüez, Puerto Rico  00681 – 5984</a:t>
            </a:r>
            <a:endParaRPr b="0" lang="en-US" sz="1800" spc="-1" strike="noStrike">
              <a:solidFill>
                <a:srgbClr val="000000"/>
              </a:solidFill>
              <a:latin typeface="Arial"/>
            </a:endParaRPr>
          </a:p>
          <a:p>
            <a:pPr/>
            <a:endParaRPr b="0" lang="en-US" sz="1800" spc="-1" strike="noStrike">
              <a:solidFill>
                <a:srgbClr val="000000"/>
              </a:solidFill>
              <a:latin typeface="Arial"/>
            </a:endParaRPr>
          </a:p>
        </p:txBody>
      </p:sp>
      <p:sp>
        <p:nvSpPr>
          <p:cNvPr id="107" name="CustomShape 2"/>
          <p:cNvSpPr/>
          <p:nvPr/>
        </p:nvSpPr>
        <p:spPr>
          <a:xfrm>
            <a:off x="978840" y="692280"/>
            <a:ext cx="1439640" cy="368280"/>
          </a:xfrm>
          <a:prstGeom prst="rect">
            <a:avLst/>
          </a:prstGeom>
          <a:noFill/>
          <a:ln>
            <a:noFill/>
          </a:ln>
        </p:spPr>
        <p:style>
          <a:lnRef idx="0"/>
          <a:fillRef idx="0"/>
          <a:effectRef idx="0"/>
          <a:fontRef idx="minor"/>
        </p:style>
        <p:txBody>
          <a:bodyPr wrap="none" lIns="90000" rIns="90000" tIns="46800" bIns="46800">
            <a:spAutoFit/>
          </a:bodyPr>
          <a:p>
            <a:pPr/>
            <a:r>
              <a:rPr b="1" lang="es-ES" sz="1800" spc="-1" strike="noStrike">
                <a:solidFill>
                  <a:srgbClr val="000000"/>
                </a:solidFill>
                <a:latin typeface="Arial"/>
                <a:ea typeface="Arial"/>
              </a:rPr>
              <a:t>Bibliografia</a:t>
            </a:r>
            <a:endParaRPr b="0" lang="en-US" sz="1800" spc="-1" strike="noStrike">
              <a:solidFill>
                <a:srgbClr val="000000"/>
              </a:solidFill>
              <a:latin typeface="Arial"/>
            </a:endParaRPr>
          </a:p>
        </p:txBody>
      </p:sp>
      <p:sp>
        <p:nvSpPr>
          <p:cNvPr id="108" name="CustomShape 3"/>
          <p:cNvSpPr/>
          <p:nvPr/>
        </p:nvSpPr>
        <p:spPr>
          <a:xfrm>
            <a:off x="709200" y="1731960"/>
            <a:ext cx="4313880" cy="368280"/>
          </a:xfrm>
          <a:prstGeom prst="rect">
            <a:avLst/>
          </a:prstGeom>
          <a:noFill/>
          <a:ln>
            <a:noFill/>
          </a:ln>
        </p:spPr>
        <p:style>
          <a:lnRef idx="0"/>
          <a:fillRef idx="0"/>
          <a:effectRef idx="0"/>
          <a:fontRef idx="minor"/>
        </p:style>
        <p:txBody>
          <a:bodyPr wrap="none" lIns="90000" rIns="90000" tIns="46800" bIns="46800">
            <a:spAutoFit/>
          </a:bodyPr>
          <a:p>
            <a:pPr/>
            <a:r>
              <a:rPr b="0" lang="es-ES" sz="1800" spc="-1" strike="noStrike">
                <a:solidFill>
                  <a:srgbClr val="000000"/>
                </a:solidFill>
                <a:latin typeface="Arial"/>
                <a:ea typeface="Arial"/>
              </a:rPr>
              <a:t>Apuntes de Clase del Ing. Heriberto Ruiz</a:t>
            </a:r>
            <a:endParaRPr b="0" lang="en-US" sz="1800" spc="-1" strike="noStrike">
              <a:solidFill>
                <a:srgbClr val="000000"/>
              </a:solidFill>
              <a:latin typeface="Arial"/>
            </a:endParaRPr>
          </a:p>
        </p:txBody>
      </p:sp>
      <p:sp>
        <p:nvSpPr>
          <p:cNvPr id="109" name="CustomShape 4"/>
          <p:cNvSpPr/>
          <p:nvPr/>
        </p:nvSpPr>
        <p:spPr>
          <a:xfrm>
            <a:off x="668160" y="3718080"/>
            <a:ext cx="8007480" cy="368280"/>
          </a:xfrm>
          <a:prstGeom prst="rect">
            <a:avLst/>
          </a:prstGeom>
          <a:noFill/>
          <a:ln>
            <a:noFill/>
          </a:ln>
        </p:spPr>
        <p:style>
          <a:lnRef idx="0"/>
          <a:fillRef idx="0"/>
          <a:effectRef idx="0"/>
          <a:fontRef idx="minor"/>
        </p:style>
        <p:txBody>
          <a:bodyPr lIns="90000" rIns="90000" tIns="46800" bIns="46800">
            <a:spAutoFit/>
          </a:bodyPr>
          <a:p>
            <a:pPr/>
            <a:r>
              <a:rPr b="0" lang="es-AR" sz="1800" spc="-1" strike="noStrike" u="sng">
                <a:solidFill>
                  <a:srgbClr val="990033"/>
                </a:solidFill>
                <a:uFillTx/>
                <a:latin typeface="Arial"/>
                <a:ea typeface="Arial"/>
                <a:hlinkClick r:id="rId1"/>
              </a:rPr>
              <a:t>https://www.portalfruticola.com/noticias/2018/01/25/la-capacidad-de-campo-de-un-suelo-tecnicas-para-su-medicion/</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CustomShape 1"/>
          <p:cNvSpPr/>
          <p:nvPr/>
        </p:nvSpPr>
        <p:spPr>
          <a:xfrm>
            <a:off x="684360" y="1468440"/>
            <a:ext cx="7848360" cy="10087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lgn="just"/>
            <a:r>
              <a:rPr b="1" lang="es-ES" sz="2000" spc="-1" strike="noStrike">
                <a:solidFill>
                  <a:srgbClr val="000000"/>
                </a:solidFill>
                <a:latin typeface="Arial"/>
                <a:ea typeface="Arial"/>
              </a:rPr>
              <a:t>La real es la que realmente evapora una planta, mientras que la potencial (e) es la que la planta evaporaría si dispusiera de toda el agua que necesita.</a:t>
            </a:r>
            <a:endParaRPr b="0" lang="en-US" sz="2000" spc="-1" strike="noStrike">
              <a:solidFill>
                <a:srgbClr val="000000"/>
              </a:solidFill>
              <a:latin typeface="Arial"/>
            </a:endParaRPr>
          </a:p>
        </p:txBody>
      </p:sp>
      <p:sp>
        <p:nvSpPr>
          <p:cNvPr id="172" name="TextShape 2"/>
          <p:cNvSpPr txBox="1"/>
          <p:nvPr/>
        </p:nvSpPr>
        <p:spPr>
          <a:xfrm>
            <a:off x="914400" y="277560"/>
            <a:ext cx="7772400" cy="1143000"/>
          </a:xfrm>
          <a:prstGeom prst="rect">
            <a:avLst/>
          </a:prstGeom>
          <a:noFill/>
          <a:ln>
            <a:noFill/>
          </a:ln>
        </p:spPr>
        <p:txBody>
          <a:bodyPr anchor="ctr">
            <a:noAutofit/>
          </a:bodyPr>
          <a:p>
            <a:pPr/>
            <a:r>
              <a:rPr b="1" lang="es-ES" sz="4200" spc="-1" strike="noStrike">
                <a:solidFill>
                  <a:srgbClr val="330033"/>
                </a:solidFill>
                <a:latin typeface="Times New Roman"/>
              </a:rPr>
              <a:t>Método de Thornthwaite</a:t>
            </a:r>
            <a:endParaRPr b="0" lang="en-US" sz="4200" spc="-1" strike="noStrike">
              <a:solidFill>
                <a:srgbClr val="330033"/>
              </a:solidFill>
              <a:latin typeface="Times New Roman"/>
            </a:endParaRPr>
          </a:p>
        </p:txBody>
      </p:sp>
      <p:grpSp>
        <p:nvGrpSpPr>
          <p:cNvPr id="173" name="Group 3"/>
          <p:cNvGrpSpPr/>
          <p:nvPr/>
        </p:nvGrpSpPr>
        <p:grpSpPr>
          <a:xfrm>
            <a:off x="1332000" y="2997360"/>
            <a:ext cx="2881080" cy="1262160"/>
            <a:chOff x="1332000" y="2997360"/>
            <a:chExt cx="2881080" cy="1262160"/>
          </a:xfrm>
        </p:grpSpPr>
        <p:sp>
          <p:nvSpPr>
            <p:cNvPr id="174" name="CustomShape 4"/>
            <p:cNvSpPr/>
            <p:nvPr/>
          </p:nvSpPr>
          <p:spPr>
            <a:xfrm>
              <a:off x="1332000" y="3357720"/>
              <a:ext cx="576000" cy="398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lgn="just"/>
              <a:r>
                <a:rPr b="1" lang="es-ES" sz="2000" spc="-1" strike="noStrike">
                  <a:solidFill>
                    <a:srgbClr val="000000"/>
                  </a:solidFill>
                  <a:latin typeface="Arial"/>
                  <a:ea typeface="Arial"/>
                </a:rPr>
                <a:t> </a:t>
              </a:r>
              <a:r>
                <a:rPr b="1" lang="es-ES" sz="2000" spc="-1" strike="noStrike">
                  <a:solidFill>
                    <a:srgbClr val="000000"/>
                  </a:solidFill>
                  <a:latin typeface="Arial"/>
                  <a:ea typeface="Arial"/>
                </a:rPr>
                <a:t>Ev</a:t>
              </a:r>
              <a:endParaRPr b="0" lang="en-US" sz="2000" spc="-1" strike="noStrike">
                <a:solidFill>
                  <a:srgbClr val="000000"/>
                </a:solidFill>
                <a:latin typeface="Arial"/>
              </a:endParaRPr>
            </a:p>
          </p:txBody>
        </p:sp>
        <p:sp>
          <p:nvSpPr>
            <p:cNvPr id="175" name="CustomShape 5"/>
            <p:cNvSpPr/>
            <p:nvPr/>
          </p:nvSpPr>
          <p:spPr>
            <a:xfrm>
              <a:off x="2700360" y="3860640"/>
              <a:ext cx="1512720" cy="398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lgn="just"/>
              <a:r>
                <a:rPr b="1" lang="es-ES" sz="2000" spc="-1" strike="noStrike">
                  <a:solidFill>
                    <a:srgbClr val="000000"/>
                  </a:solidFill>
                  <a:latin typeface="Arial"/>
                  <a:ea typeface="Arial"/>
                </a:rPr>
                <a:t> </a:t>
              </a:r>
              <a:r>
                <a:rPr b="1" lang="es-ES" sz="2000" spc="-1" strike="noStrike">
                  <a:solidFill>
                    <a:srgbClr val="000000"/>
                  </a:solidFill>
                  <a:latin typeface="Arial"/>
                  <a:ea typeface="Arial"/>
                </a:rPr>
                <a:t>Potencial</a:t>
              </a:r>
              <a:endParaRPr b="0" lang="en-US" sz="2000" spc="-1" strike="noStrike">
                <a:solidFill>
                  <a:srgbClr val="000000"/>
                </a:solidFill>
                <a:latin typeface="Arial"/>
              </a:endParaRPr>
            </a:p>
          </p:txBody>
        </p:sp>
        <p:sp>
          <p:nvSpPr>
            <p:cNvPr id="176" name="CustomShape 6"/>
            <p:cNvSpPr/>
            <p:nvPr/>
          </p:nvSpPr>
          <p:spPr>
            <a:xfrm>
              <a:off x="2987640" y="2997360"/>
              <a:ext cx="1152720" cy="398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lgn="just"/>
              <a:r>
                <a:rPr b="1" lang="es-ES" sz="2000" spc="-1" strike="noStrike">
                  <a:solidFill>
                    <a:srgbClr val="000000"/>
                  </a:solidFill>
                  <a:latin typeface="Arial"/>
                  <a:ea typeface="Arial"/>
                </a:rPr>
                <a:t> </a:t>
              </a:r>
              <a:r>
                <a:rPr b="1" lang="es-ES" sz="2000" spc="-1" strike="noStrike">
                  <a:solidFill>
                    <a:srgbClr val="000000"/>
                  </a:solidFill>
                  <a:latin typeface="Arial"/>
                  <a:ea typeface="Arial"/>
                </a:rPr>
                <a:t>Real</a:t>
              </a:r>
              <a:endParaRPr b="0" lang="en-US" sz="2000" spc="-1" strike="noStrike">
                <a:solidFill>
                  <a:srgbClr val="000000"/>
                </a:solidFill>
                <a:latin typeface="Arial"/>
              </a:endParaRPr>
            </a:p>
          </p:txBody>
        </p:sp>
        <p:sp>
          <p:nvSpPr>
            <p:cNvPr id="177" name="Line 7"/>
            <p:cNvSpPr/>
            <p:nvPr/>
          </p:nvSpPr>
          <p:spPr>
            <a:xfrm flipV="1">
              <a:off x="2195640" y="3284280"/>
              <a:ext cx="647640" cy="215640"/>
            </a:xfrm>
            <a:prstGeom prst="line">
              <a:avLst/>
            </a:prstGeom>
            <a:ln w="9360">
              <a:solidFill>
                <a:srgbClr val="0033cc"/>
              </a:solidFill>
              <a:miter/>
              <a:tailEnd len="med" type="triangle" w="med"/>
            </a:ln>
          </p:spPr>
          <p:style>
            <a:lnRef idx="0"/>
            <a:fillRef idx="0"/>
            <a:effectRef idx="0"/>
            <a:fontRef idx="minor"/>
          </p:style>
        </p:sp>
        <p:sp>
          <p:nvSpPr>
            <p:cNvPr id="178" name="Line 8"/>
            <p:cNvSpPr/>
            <p:nvPr/>
          </p:nvSpPr>
          <p:spPr>
            <a:xfrm>
              <a:off x="2195640" y="3716280"/>
              <a:ext cx="576000" cy="289080"/>
            </a:xfrm>
            <a:prstGeom prst="line">
              <a:avLst/>
            </a:prstGeom>
            <a:ln w="9360">
              <a:solidFill>
                <a:srgbClr val="0033cc"/>
              </a:solidFill>
              <a:miter/>
              <a:tailEnd len="med" type="triangle" w="med"/>
            </a:ln>
          </p:spPr>
          <p:style>
            <a:lnRef idx="0"/>
            <a:fillRef idx="0"/>
            <a:effectRef idx="0"/>
            <a:fontRef idx="minor"/>
          </p:style>
        </p:sp>
      </p:grpSp>
      <p:sp>
        <p:nvSpPr>
          <p:cNvPr id="179" name="CustomShape 9"/>
          <p:cNvSpPr/>
          <p:nvPr/>
        </p:nvSpPr>
        <p:spPr>
          <a:xfrm>
            <a:off x="755640" y="5013360"/>
            <a:ext cx="7848720" cy="10087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lgn="just"/>
            <a:r>
              <a:rPr b="1" lang="es-ES" sz="2000" spc="-1" strike="noStrike">
                <a:solidFill>
                  <a:srgbClr val="000000"/>
                </a:solidFill>
                <a:latin typeface="Arial"/>
                <a:ea typeface="Arial"/>
              </a:rPr>
              <a:t>Thornthwaite se basa en la temperatura y en la latitud determinando que esta última constituye un buen índice de la energía en un lugar específico. </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CustomShape 1"/>
          <p:cNvSpPr/>
          <p:nvPr/>
        </p:nvSpPr>
        <p:spPr>
          <a:xfrm>
            <a:off x="755640" y="1557360"/>
            <a:ext cx="7848720" cy="10087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lgn="just"/>
            <a:r>
              <a:rPr b="1" lang="es-ES" sz="2000" spc="-1" strike="noStrike">
                <a:solidFill>
                  <a:srgbClr val="000000"/>
                </a:solidFill>
                <a:latin typeface="Arial"/>
                <a:ea typeface="Arial"/>
              </a:rPr>
              <a:t>Estima la evapotranspiración potencial a partir de la media mensual de las temperaturas medias diarias del aire, con el que calcula un índice de calor anual, a partir de la expresión</a:t>
            </a:r>
            <a:endParaRPr b="0" lang="en-US" sz="2000" spc="-1" strike="noStrike">
              <a:solidFill>
                <a:srgbClr val="000000"/>
              </a:solidFill>
              <a:latin typeface="Arial"/>
            </a:endParaRPr>
          </a:p>
        </p:txBody>
      </p:sp>
      <p:sp>
        <p:nvSpPr>
          <p:cNvPr id="181" name="TextShape 2"/>
          <p:cNvSpPr txBox="1"/>
          <p:nvPr/>
        </p:nvSpPr>
        <p:spPr>
          <a:xfrm>
            <a:off x="905040" y="259920"/>
            <a:ext cx="7772400" cy="1143000"/>
          </a:xfrm>
          <a:prstGeom prst="rect">
            <a:avLst/>
          </a:prstGeom>
          <a:noFill/>
          <a:ln>
            <a:noFill/>
          </a:ln>
        </p:spPr>
        <p:txBody>
          <a:bodyPr anchor="ctr">
            <a:noAutofit/>
          </a:bodyPr>
          <a:p>
            <a:pPr/>
            <a:r>
              <a:rPr b="1" lang="es-ES" sz="4200" spc="-1" strike="noStrike">
                <a:solidFill>
                  <a:srgbClr val="330033"/>
                </a:solidFill>
                <a:latin typeface="Times New Roman"/>
              </a:rPr>
              <a:t>Método de Thornthwaite</a:t>
            </a:r>
            <a:endParaRPr b="0" lang="en-US" sz="4200" spc="-1" strike="noStrike">
              <a:solidFill>
                <a:srgbClr val="330033"/>
              </a:solidFill>
              <a:latin typeface="Times New Roman"/>
            </a:endParaRPr>
          </a:p>
        </p:txBody>
      </p:sp>
      <p:sp>
        <p:nvSpPr>
          <p:cNvPr id="182" name="CustomShape 3"/>
          <p:cNvSpPr/>
          <p:nvPr/>
        </p:nvSpPr>
        <p:spPr>
          <a:xfrm>
            <a:off x="2233080" y="2832120"/>
            <a:ext cx="4719240" cy="1130400"/>
          </a:xfrm>
          <a:prstGeom prst="rect">
            <a:avLst/>
          </a:prstGeom>
          <a:noFill/>
          <a:ln>
            <a:noFill/>
          </a:ln>
        </p:spPr>
        <p:style>
          <a:lnRef idx="0"/>
          <a:fillRef idx="0"/>
          <a:effectRef idx="0"/>
          <a:fontRef idx="minor"/>
        </p:style>
        <p:txBody>
          <a:bodyPr wrap="none" lIns="90000" rIns="90000" tIns="46800" bIns="46800" anchor="ctr">
            <a:spAutoFit/>
          </a:bodyPr>
          <a:p>
            <a:pPr algn="ctr"/>
            <a:r>
              <a:rPr b="1" lang="es-ES" sz="2400" spc="-1" strike="noStrike">
                <a:solidFill>
                  <a:srgbClr val="990033"/>
                </a:solidFill>
                <a:latin typeface="Arial"/>
                <a:ea typeface="Arial"/>
              </a:rPr>
              <a:t>i = (t/5)</a:t>
            </a:r>
            <a:r>
              <a:rPr b="1" lang="es-ES" sz="2400" spc="-1" strike="noStrike" baseline="30000">
                <a:solidFill>
                  <a:srgbClr val="990033"/>
                </a:solidFill>
                <a:latin typeface="Arial"/>
                <a:ea typeface="Arial"/>
              </a:rPr>
              <a:t>1,514     </a:t>
            </a:r>
            <a:r>
              <a:rPr b="1" lang="es-ES" sz="2400" spc="-1" strike="noStrike">
                <a:solidFill>
                  <a:srgbClr val="000000"/>
                </a:solidFill>
                <a:latin typeface="Arial"/>
                <a:ea typeface="Arial"/>
              </a:rPr>
              <a:t>índice mensual</a:t>
            </a:r>
            <a:endParaRPr b="0" lang="en-US" sz="2400" spc="-1" strike="noStrike">
              <a:solidFill>
                <a:srgbClr val="000000"/>
              </a:solidFill>
              <a:latin typeface="Arial"/>
            </a:endParaRPr>
          </a:p>
          <a:p>
            <a:pPr algn="ctr"/>
            <a:endParaRPr b="0" lang="en-US" sz="2400" spc="-1" strike="noStrike">
              <a:solidFill>
                <a:srgbClr val="000000"/>
              </a:solidFill>
              <a:latin typeface="Arial"/>
            </a:endParaRPr>
          </a:p>
          <a:p>
            <a:pPr algn="ctr"/>
            <a:r>
              <a:rPr b="1" lang="es-ES" sz="2000" spc="-1" strike="noStrike">
                <a:solidFill>
                  <a:srgbClr val="000000"/>
                </a:solidFill>
                <a:latin typeface="Arial"/>
                <a:ea typeface="Arial"/>
              </a:rPr>
              <a:t>t = temperatura media mensual en ºC</a:t>
            </a:r>
            <a:r>
              <a:rPr b="0" lang="es-ES" sz="2000" spc="-1" strike="noStrike">
                <a:solidFill>
                  <a:srgbClr val="000000"/>
                </a:solidFill>
                <a:latin typeface="Arial"/>
                <a:ea typeface="Arial"/>
              </a:rPr>
              <a:t> </a:t>
            </a:r>
            <a:endParaRPr b="0" lang="en-US" sz="2000" spc="-1" strike="noStrike">
              <a:solidFill>
                <a:srgbClr val="000000"/>
              </a:solidFill>
              <a:latin typeface="Arial"/>
            </a:endParaRPr>
          </a:p>
        </p:txBody>
      </p:sp>
      <p:sp>
        <p:nvSpPr>
          <p:cNvPr id="183" name="CustomShape 4"/>
          <p:cNvSpPr/>
          <p:nvPr/>
        </p:nvSpPr>
        <p:spPr>
          <a:xfrm>
            <a:off x="900000" y="4076640"/>
            <a:ext cx="7848720" cy="398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lgn="just"/>
            <a:r>
              <a:rPr b="1" lang="es-ES" sz="2000" spc="-1" strike="noStrike">
                <a:solidFill>
                  <a:srgbClr val="000000"/>
                </a:solidFill>
                <a:latin typeface="Arial"/>
                <a:ea typeface="Arial"/>
              </a:rPr>
              <a:t>I =  Σi,</a:t>
            </a:r>
            <a:r>
              <a:rPr b="0" lang="es-ES" sz="2000" spc="-1" strike="noStrike">
                <a:solidFill>
                  <a:srgbClr val="000000"/>
                </a:solidFill>
                <a:latin typeface="Arial"/>
                <a:ea typeface="Arial"/>
              </a:rPr>
              <a:t> </a:t>
            </a:r>
            <a:r>
              <a:rPr b="1" lang="es-ES" sz="2000" spc="-1" strike="noStrike">
                <a:solidFill>
                  <a:srgbClr val="000000"/>
                </a:solidFill>
                <a:latin typeface="Arial"/>
                <a:ea typeface="Arial"/>
              </a:rPr>
              <a:t>el índice de calor anual</a:t>
            </a:r>
            <a:endParaRPr b="0" lang="en-US" sz="2000" spc="-1" strike="noStrike">
              <a:solidFill>
                <a:srgbClr val="000000"/>
              </a:solidFill>
              <a:latin typeface="Arial"/>
            </a:endParaRPr>
          </a:p>
        </p:txBody>
      </p:sp>
      <p:sp>
        <p:nvSpPr>
          <p:cNvPr id="184" name="CustomShape 5"/>
          <p:cNvSpPr/>
          <p:nvPr/>
        </p:nvSpPr>
        <p:spPr>
          <a:xfrm>
            <a:off x="2484360" y="4653000"/>
            <a:ext cx="2305080" cy="4597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lgn="just"/>
            <a:r>
              <a:rPr b="1" lang="es-ES" sz="2400" spc="-1" strike="noStrike">
                <a:solidFill>
                  <a:srgbClr val="990033"/>
                </a:solidFill>
                <a:latin typeface="Arial"/>
                <a:ea typeface="Arial"/>
              </a:rPr>
              <a:t>E = 16(10 t/I)</a:t>
            </a:r>
            <a:r>
              <a:rPr b="1" lang="es-ES" sz="2400" spc="-1" strike="noStrike" baseline="30000">
                <a:solidFill>
                  <a:srgbClr val="990033"/>
                </a:solidFill>
                <a:latin typeface="Arial"/>
                <a:ea typeface="Arial"/>
              </a:rPr>
              <a:t>a</a:t>
            </a:r>
            <a:endParaRPr b="0" lang="en-US" sz="2400" spc="-1" strike="noStrike">
              <a:solidFill>
                <a:srgbClr val="000000"/>
              </a:solidFill>
              <a:latin typeface="Arial"/>
            </a:endParaRPr>
          </a:p>
        </p:txBody>
      </p:sp>
      <p:sp>
        <p:nvSpPr>
          <p:cNvPr id="185" name="CustomShape 6"/>
          <p:cNvSpPr/>
          <p:nvPr/>
        </p:nvSpPr>
        <p:spPr>
          <a:xfrm>
            <a:off x="468360" y="5229360"/>
            <a:ext cx="6335640" cy="398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lgn="just"/>
            <a:r>
              <a:rPr b="1" lang="es-ES" sz="2000" spc="-1" strike="noStrike">
                <a:solidFill>
                  <a:srgbClr val="000000"/>
                </a:solidFill>
                <a:latin typeface="Arial"/>
                <a:ea typeface="Arial"/>
              </a:rPr>
              <a:t>E: evapotranspiración potencial media en mm/día</a:t>
            </a:r>
            <a:endParaRPr b="0" lang="en-US" sz="2000" spc="-1" strike="noStrike">
              <a:solidFill>
                <a:srgbClr val="000000"/>
              </a:solidFill>
              <a:latin typeface="Arial"/>
            </a:endParaRPr>
          </a:p>
        </p:txBody>
      </p:sp>
      <p:sp>
        <p:nvSpPr>
          <p:cNvPr id="186" name="CustomShape 7"/>
          <p:cNvSpPr/>
          <p:nvPr/>
        </p:nvSpPr>
        <p:spPr>
          <a:xfrm>
            <a:off x="1438200" y="5934600"/>
            <a:ext cx="6505560" cy="398880"/>
          </a:xfrm>
          <a:prstGeom prst="rect">
            <a:avLst/>
          </a:prstGeom>
          <a:noFill/>
          <a:ln>
            <a:noFill/>
          </a:ln>
        </p:spPr>
        <p:style>
          <a:lnRef idx="0"/>
          <a:fillRef idx="0"/>
          <a:effectRef idx="0"/>
          <a:fontRef idx="minor"/>
        </p:style>
        <p:txBody>
          <a:bodyPr wrap="none" lIns="90000" rIns="90000" tIns="46800" bIns="46800" anchor="ctr">
            <a:spAutoFit/>
          </a:bodyPr>
          <a:p>
            <a:pPr/>
            <a:r>
              <a:rPr b="1" lang="es-ES" sz="2000" spc="-1" strike="noStrike">
                <a:solidFill>
                  <a:srgbClr val="000000"/>
                </a:solidFill>
                <a:latin typeface="Arial"/>
                <a:ea typeface="Arial"/>
              </a:rPr>
              <a:t>a = 675 . 10</a:t>
            </a:r>
            <a:r>
              <a:rPr b="1" lang="es-ES" sz="2000" spc="-1" strike="noStrike" baseline="30000">
                <a:solidFill>
                  <a:srgbClr val="000000"/>
                </a:solidFill>
                <a:latin typeface="Arial"/>
                <a:ea typeface="Arial"/>
              </a:rPr>
              <a:t>-9</a:t>
            </a:r>
            <a:r>
              <a:rPr b="1" lang="es-ES" sz="2000" spc="-1" strike="noStrike">
                <a:solidFill>
                  <a:srgbClr val="000000"/>
                </a:solidFill>
                <a:latin typeface="Arial"/>
                <a:ea typeface="Arial"/>
              </a:rPr>
              <a:t> . I</a:t>
            </a:r>
            <a:r>
              <a:rPr b="1" lang="es-ES" sz="2000" spc="-1" strike="noStrike" baseline="30000">
                <a:solidFill>
                  <a:srgbClr val="000000"/>
                </a:solidFill>
                <a:latin typeface="Arial"/>
                <a:ea typeface="Arial"/>
              </a:rPr>
              <a:t>3 </a:t>
            </a:r>
            <a:r>
              <a:rPr b="1" lang="es-ES" sz="2000" spc="-1" strike="noStrike">
                <a:solidFill>
                  <a:srgbClr val="000000"/>
                </a:solidFill>
                <a:latin typeface="Arial"/>
                <a:ea typeface="Arial"/>
              </a:rPr>
              <a:t>– 771 . 10</a:t>
            </a:r>
            <a:r>
              <a:rPr b="1" lang="es-ES" sz="2000" spc="-1" strike="noStrike" baseline="30000">
                <a:solidFill>
                  <a:srgbClr val="000000"/>
                </a:solidFill>
                <a:latin typeface="Arial"/>
                <a:ea typeface="Arial"/>
              </a:rPr>
              <a:t>-7</a:t>
            </a:r>
            <a:r>
              <a:rPr b="1" lang="es-ES" sz="2000" spc="-1" strike="noStrike">
                <a:solidFill>
                  <a:srgbClr val="000000"/>
                </a:solidFill>
                <a:latin typeface="Arial"/>
                <a:ea typeface="Arial"/>
              </a:rPr>
              <a:t> . I</a:t>
            </a:r>
            <a:r>
              <a:rPr b="1" lang="es-ES" sz="2000" spc="-1" strike="noStrike" baseline="30000">
                <a:solidFill>
                  <a:srgbClr val="000000"/>
                </a:solidFill>
                <a:latin typeface="Arial"/>
                <a:ea typeface="Arial"/>
              </a:rPr>
              <a:t>2 </a:t>
            </a:r>
            <a:r>
              <a:rPr b="1" lang="es-ES" sz="2000" spc="-1" strike="noStrike">
                <a:solidFill>
                  <a:srgbClr val="000000"/>
                </a:solidFill>
                <a:latin typeface="Arial"/>
                <a:ea typeface="Arial"/>
              </a:rPr>
              <a:t>+ 1972 . 10</a:t>
            </a:r>
            <a:r>
              <a:rPr b="1" lang="es-ES" sz="2000" spc="-1" strike="noStrike" baseline="30000">
                <a:solidFill>
                  <a:srgbClr val="000000"/>
                </a:solidFill>
                <a:latin typeface="Arial"/>
                <a:ea typeface="Arial"/>
              </a:rPr>
              <a:t>-5 .</a:t>
            </a:r>
            <a:r>
              <a:rPr b="1" lang="es-ES" sz="2000" spc="-1" strike="noStrike">
                <a:solidFill>
                  <a:srgbClr val="000000"/>
                </a:solidFill>
                <a:latin typeface="Arial"/>
                <a:ea typeface="Arial"/>
              </a:rPr>
              <a:t>I + 0,49239</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CustomShape 1"/>
          <p:cNvSpPr/>
          <p:nvPr/>
        </p:nvSpPr>
        <p:spPr>
          <a:xfrm>
            <a:off x="755640" y="1700280"/>
            <a:ext cx="7724880" cy="4115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r>
              <a:rPr b="1" lang="es-ES" sz="2200" spc="-1" strike="noStrike">
                <a:solidFill>
                  <a:srgbClr val="000000"/>
                </a:solidFill>
                <a:latin typeface="Arial"/>
                <a:ea typeface="Arial"/>
              </a:rPr>
              <a:t>Esta fórmula se resuelve primero sin corrección y luego se realiza la corrección en base a las horas de sol. Luego averiguo en que momento me sobra o me falta agua.</a:t>
            </a:r>
            <a:endParaRPr b="0" lang="en-US" sz="2200" spc="-1" strike="noStrike">
              <a:solidFill>
                <a:srgbClr val="000000"/>
              </a:solidFill>
              <a:latin typeface="Arial"/>
            </a:endParaRPr>
          </a:p>
          <a:p>
            <a:pPr/>
            <a:endParaRPr b="0" lang="en-US" sz="2200" spc="-1" strike="noStrike">
              <a:solidFill>
                <a:srgbClr val="000000"/>
              </a:solidFill>
              <a:latin typeface="Arial"/>
            </a:endParaRPr>
          </a:p>
          <a:p>
            <a:pPr/>
            <a:r>
              <a:rPr b="1" lang="es-ES" sz="2200" spc="-1" strike="noStrike">
                <a:solidFill>
                  <a:srgbClr val="000000"/>
                </a:solidFill>
                <a:latin typeface="Arial"/>
                <a:ea typeface="Arial"/>
              </a:rPr>
              <a:t>ETP = K . E   (ETP, evapotranspiración potencial)</a:t>
            </a:r>
            <a:endParaRPr b="0" lang="en-US" sz="2200" spc="-1" strike="noStrike">
              <a:solidFill>
                <a:srgbClr val="000000"/>
              </a:solidFill>
              <a:latin typeface="Arial"/>
            </a:endParaRPr>
          </a:p>
          <a:p>
            <a:pPr/>
            <a:endParaRPr b="0" lang="en-US" sz="2200" spc="-1" strike="noStrike">
              <a:solidFill>
                <a:srgbClr val="000000"/>
              </a:solidFill>
              <a:latin typeface="Arial"/>
            </a:endParaRPr>
          </a:p>
          <a:p>
            <a:pPr/>
            <a:r>
              <a:rPr b="1" lang="es-ES" sz="2200" spc="-1" strike="noStrike">
                <a:solidFill>
                  <a:srgbClr val="000000"/>
                </a:solidFill>
                <a:latin typeface="Arial"/>
                <a:ea typeface="Arial"/>
              </a:rPr>
              <a:t>K = (N/12) . (d/30) . d   </a:t>
            </a:r>
            <a:endParaRPr b="0" lang="en-US" sz="2200" spc="-1" strike="noStrike">
              <a:solidFill>
                <a:srgbClr val="000000"/>
              </a:solidFill>
              <a:latin typeface="Arial"/>
            </a:endParaRPr>
          </a:p>
          <a:p>
            <a:pPr/>
            <a:endParaRPr b="0" lang="en-US" sz="2200" spc="-1" strike="noStrike">
              <a:solidFill>
                <a:srgbClr val="000000"/>
              </a:solidFill>
              <a:latin typeface="Arial"/>
            </a:endParaRPr>
          </a:p>
          <a:p>
            <a:pPr/>
            <a:r>
              <a:rPr b="1" lang="es-ES" sz="2200" spc="-1" strike="noStrike">
                <a:solidFill>
                  <a:srgbClr val="000000"/>
                </a:solidFill>
                <a:latin typeface="Arial"/>
                <a:ea typeface="Arial"/>
              </a:rPr>
              <a:t>N: número máximo de horas de sol según la latitud</a:t>
            </a:r>
            <a:endParaRPr b="0" lang="en-US" sz="2200" spc="-1" strike="noStrike">
              <a:solidFill>
                <a:srgbClr val="000000"/>
              </a:solidFill>
              <a:latin typeface="Arial"/>
            </a:endParaRPr>
          </a:p>
          <a:p>
            <a:pPr/>
            <a:r>
              <a:rPr b="1" lang="es-ES" sz="2200" spc="-1" strike="noStrike">
                <a:solidFill>
                  <a:srgbClr val="000000"/>
                </a:solidFill>
                <a:latin typeface="Arial"/>
                <a:ea typeface="Arial"/>
              </a:rPr>
              <a:t>d : número de días del mes</a:t>
            </a:r>
            <a:endParaRPr b="0" lang="en-US" sz="2200" spc="-1" strike="noStrike">
              <a:solidFill>
                <a:srgbClr val="000000"/>
              </a:solidFill>
              <a:latin typeface="Arial"/>
            </a:endParaRPr>
          </a:p>
          <a:p>
            <a:pPr/>
            <a:endParaRPr b="0" lang="en-US" sz="2200" spc="-1" strike="noStrike">
              <a:solidFill>
                <a:srgbClr val="000000"/>
              </a:solidFill>
              <a:latin typeface="Arial"/>
            </a:endParaRPr>
          </a:p>
        </p:txBody>
      </p:sp>
      <p:sp>
        <p:nvSpPr>
          <p:cNvPr id="188" name="TextShape 2"/>
          <p:cNvSpPr txBox="1"/>
          <p:nvPr/>
        </p:nvSpPr>
        <p:spPr>
          <a:xfrm>
            <a:off x="914400" y="277560"/>
            <a:ext cx="7772400" cy="1143000"/>
          </a:xfrm>
          <a:prstGeom prst="rect">
            <a:avLst/>
          </a:prstGeom>
          <a:noFill/>
          <a:ln>
            <a:noFill/>
          </a:ln>
        </p:spPr>
        <p:txBody>
          <a:bodyPr anchor="ctr">
            <a:noAutofit/>
          </a:bodyPr>
          <a:p>
            <a:pPr/>
            <a:r>
              <a:rPr b="1" lang="es-ES" sz="4200" spc="-1" strike="noStrike">
                <a:solidFill>
                  <a:srgbClr val="330033"/>
                </a:solidFill>
                <a:latin typeface="Times New Roman"/>
              </a:rPr>
              <a:t>Método de Thornthwaite</a:t>
            </a:r>
            <a:endParaRPr b="0" lang="en-US" sz="4200" spc="-1" strike="noStrike">
              <a:solidFill>
                <a:srgbClr val="330033"/>
              </a:solidFill>
              <a:latin typeface="Times New Roman"/>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TextShape 1"/>
          <p:cNvSpPr txBox="1"/>
          <p:nvPr/>
        </p:nvSpPr>
        <p:spPr>
          <a:xfrm>
            <a:off x="914400" y="277560"/>
            <a:ext cx="7772400" cy="1143000"/>
          </a:xfrm>
          <a:prstGeom prst="rect">
            <a:avLst/>
          </a:prstGeom>
          <a:noFill/>
          <a:ln>
            <a:noFill/>
          </a:ln>
        </p:spPr>
        <p:txBody>
          <a:bodyPr anchor="ctr">
            <a:noAutofit/>
          </a:bodyPr>
          <a:p>
            <a:pPr/>
            <a:r>
              <a:rPr b="1" lang="es-ES" sz="4200" spc="-1" strike="noStrike">
                <a:solidFill>
                  <a:srgbClr val="330033"/>
                </a:solidFill>
                <a:latin typeface="Times New Roman"/>
              </a:rPr>
              <a:t>Método de Blaney y Criddle</a:t>
            </a:r>
            <a:endParaRPr b="0" lang="en-US" sz="4200" spc="-1" strike="noStrike">
              <a:solidFill>
                <a:srgbClr val="330033"/>
              </a:solidFill>
              <a:latin typeface="Times New Roman"/>
            </a:endParaRPr>
          </a:p>
        </p:txBody>
      </p:sp>
      <p:sp>
        <p:nvSpPr>
          <p:cNvPr id="190" name="CustomShape 2"/>
          <p:cNvSpPr/>
          <p:nvPr/>
        </p:nvSpPr>
        <p:spPr>
          <a:xfrm>
            <a:off x="539640" y="1500120"/>
            <a:ext cx="8604360" cy="30196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r>
              <a:rPr b="1" lang="es-ES" sz="2200" spc="-1" strike="noStrike">
                <a:solidFill>
                  <a:srgbClr val="000000"/>
                </a:solidFill>
                <a:latin typeface="Arial"/>
                <a:ea typeface="Arial"/>
              </a:rPr>
              <a:t>La ecuación original de Blaney- Criddle fue desarrollada para climas áridos para predecir la evapotranspiración potencial. Esta fórmula utiliza el porciento de horas de luz mensual y la temperatura promedio mensual. </a:t>
            </a:r>
            <a:endParaRPr b="0" lang="en-US" sz="2200" spc="-1" strike="noStrike">
              <a:solidFill>
                <a:srgbClr val="000000"/>
              </a:solidFill>
              <a:latin typeface="Arial"/>
            </a:endParaRPr>
          </a:p>
          <a:p>
            <a:pPr/>
            <a:r>
              <a:rPr b="1" lang="es-ES" sz="2200" spc="-1" strike="noStrike">
                <a:solidFill>
                  <a:srgbClr val="990033"/>
                </a:solidFill>
                <a:latin typeface="Arial"/>
                <a:ea typeface="Arial"/>
              </a:rPr>
              <a:t>                                       </a:t>
            </a:r>
            <a:endParaRPr b="0" lang="en-US" sz="2200" spc="-1" strike="noStrike">
              <a:solidFill>
                <a:srgbClr val="000000"/>
              </a:solidFill>
              <a:latin typeface="Arial"/>
            </a:endParaRPr>
          </a:p>
          <a:p>
            <a:pPr/>
            <a:endParaRPr b="0" lang="en-US" sz="2200" spc="-1" strike="noStrike">
              <a:solidFill>
                <a:srgbClr val="000000"/>
              </a:solidFill>
              <a:latin typeface="Arial"/>
            </a:endParaRPr>
          </a:p>
          <a:p>
            <a:pPr/>
            <a:endParaRPr b="0" lang="en-US" sz="2200" spc="-1" strike="noStrike">
              <a:solidFill>
                <a:srgbClr val="000000"/>
              </a:solidFill>
              <a:latin typeface="Arial"/>
            </a:endParaRPr>
          </a:p>
          <a:p>
            <a:pPr/>
            <a:r>
              <a:rPr b="1" i="1" lang="es-ES" sz="2000" spc="-1" strike="noStrike">
                <a:solidFill>
                  <a:srgbClr val="000000"/>
                </a:solidFill>
                <a:latin typeface="Arial"/>
                <a:ea typeface="Arial"/>
              </a:rPr>
              <a:t>K</a:t>
            </a:r>
            <a:r>
              <a:rPr b="1" lang="es-ES" sz="2000" spc="-1" strike="noStrike">
                <a:solidFill>
                  <a:srgbClr val="000000"/>
                </a:solidFill>
                <a:latin typeface="Arial"/>
                <a:ea typeface="Arial"/>
              </a:rPr>
              <a:t>: coeficiente de cultivo </a:t>
            </a:r>
            <a:r>
              <a:rPr b="1" lang="es-MX" sz="2000" spc="-1" strike="noStrike">
                <a:solidFill>
                  <a:srgbClr val="000000"/>
                </a:solidFill>
                <a:latin typeface="Arial"/>
                <a:ea typeface="Times New Roman"/>
              </a:rPr>
              <a:t>(de Tablas).</a:t>
            </a:r>
            <a:endParaRPr b="0" lang="en-US" sz="2000" spc="-1" strike="noStrike">
              <a:solidFill>
                <a:srgbClr val="000000"/>
              </a:solidFill>
              <a:latin typeface="Arial"/>
            </a:endParaRPr>
          </a:p>
          <a:p>
            <a:pPr/>
            <a:r>
              <a:rPr b="1" i="1" lang="es-ES" sz="2000" spc="-1" strike="noStrike">
                <a:solidFill>
                  <a:srgbClr val="000000"/>
                </a:solidFill>
                <a:latin typeface="Arial"/>
                <a:ea typeface="Arial"/>
              </a:rPr>
              <a:t>F</a:t>
            </a:r>
            <a:r>
              <a:rPr b="1" lang="es-ES" sz="2000" spc="-1" strike="noStrike">
                <a:solidFill>
                  <a:srgbClr val="000000"/>
                </a:solidFill>
                <a:latin typeface="Arial"/>
                <a:ea typeface="Arial"/>
              </a:rPr>
              <a:t>: factor de uso consuntivo anual o suma de factores mensuales.</a:t>
            </a:r>
            <a:endParaRPr b="0" lang="en-US" sz="2000" spc="-1" strike="noStrike">
              <a:solidFill>
                <a:srgbClr val="000000"/>
              </a:solidFill>
              <a:latin typeface="Arial"/>
            </a:endParaRPr>
          </a:p>
        </p:txBody>
      </p:sp>
      <p:sp>
        <p:nvSpPr>
          <p:cNvPr id="191" name="CustomShape 3"/>
          <p:cNvSpPr/>
          <p:nvPr/>
        </p:nvSpPr>
        <p:spPr>
          <a:xfrm>
            <a:off x="571680" y="4683240"/>
            <a:ext cx="8215200" cy="1618560"/>
          </a:xfrm>
          <a:prstGeom prst="rect">
            <a:avLst/>
          </a:prstGeom>
          <a:noFill/>
          <a:ln>
            <a:noFill/>
          </a:ln>
        </p:spPr>
        <p:style>
          <a:lnRef idx="0"/>
          <a:fillRef idx="0"/>
          <a:effectRef idx="0"/>
          <a:fontRef idx="minor"/>
        </p:style>
        <p:txBody>
          <a:bodyPr lIns="90000" rIns="90000" tIns="46800" bIns="46800" anchor="ctr">
            <a:spAutoFit/>
          </a:bodyPr>
          <a:p>
            <a:pPr/>
            <a:r>
              <a:rPr b="1" i="1" lang="es-MX" sz="2000" spc="-1" strike="noStrike">
                <a:solidFill>
                  <a:srgbClr val="000000"/>
                </a:solidFill>
                <a:latin typeface="Arial"/>
                <a:ea typeface="Times New Roman"/>
              </a:rPr>
              <a:t>n :</a:t>
            </a:r>
            <a:r>
              <a:rPr b="1" lang="es-MX" sz="2000" spc="-1" strike="noStrike">
                <a:solidFill>
                  <a:srgbClr val="000000"/>
                </a:solidFill>
                <a:latin typeface="Arial"/>
                <a:ea typeface="Times New Roman"/>
              </a:rPr>
              <a:t> número de meses que cubre el ciclo vegetativo del cultivo.</a:t>
            </a:r>
            <a:endParaRPr b="0" lang="en-US" sz="2000" spc="-1" strike="noStrike">
              <a:solidFill>
                <a:srgbClr val="000000"/>
              </a:solidFill>
              <a:latin typeface="Arial"/>
            </a:endParaRPr>
          </a:p>
          <a:p>
            <a:pPr/>
            <a:r>
              <a:rPr b="1" i="1" lang="es-MX" sz="2000" spc="-1" strike="noStrike">
                <a:solidFill>
                  <a:srgbClr val="000000"/>
                </a:solidFill>
                <a:latin typeface="Arial"/>
                <a:ea typeface="Times New Roman"/>
              </a:rPr>
              <a:t>f :</a:t>
            </a:r>
            <a:r>
              <a:rPr b="1" lang="es-MX" sz="2000" spc="-1" strike="noStrike">
                <a:solidFill>
                  <a:srgbClr val="000000"/>
                </a:solidFill>
                <a:latin typeface="Arial"/>
                <a:ea typeface="Times New Roman"/>
              </a:rPr>
              <a:t> factor climático.</a:t>
            </a:r>
            <a:endParaRPr b="0" lang="en-US" sz="2000" spc="-1" strike="noStrike">
              <a:solidFill>
                <a:srgbClr val="000000"/>
              </a:solidFill>
              <a:latin typeface="Arial"/>
            </a:endParaRPr>
          </a:p>
          <a:p>
            <a:pPr/>
            <a:r>
              <a:rPr b="1" i="1" lang="es-MX" sz="2000" spc="-1" strike="noStrike">
                <a:solidFill>
                  <a:srgbClr val="000000"/>
                </a:solidFill>
                <a:latin typeface="Arial"/>
                <a:ea typeface="Times New Roman"/>
              </a:rPr>
              <a:t>T</a:t>
            </a:r>
            <a:r>
              <a:rPr b="1" lang="es-MX" sz="2000" spc="-1" strike="noStrike">
                <a:solidFill>
                  <a:srgbClr val="000000"/>
                </a:solidFill>
                <a:latin typeface="Arial"/>
                <a:ea typeface="Times New Roman"/>
              </a:rPr>
              <a:t>: temperatura media mensual (°C)</a:t>
            </a:r>
            <a:endParaRPr b="0" lang="en-US" sz="2000" spc="-1" strike="noStrike">
              <a:solidFill>
                <a:srgbClr val="000000"/>
              </a:solidFill>
              <a:latin typeface="Arial"/>
            </a:endParaRPr>
          </a:p>
          <a:p>
            <a:pPr/>
            <a:r>
              <a:rPr b="1" i="1" lang="es-MX" sz="2000" spc="-1" strike="noStrike">
                <a:solidFill>
                  <a:srgbClr val="000000"/>
                </a:solidFill>
                <a:latin typeface="Arial"/>
                <a:ea typeface="Times New Roman"/>
              </a:rPr>
              <a:t>p</a:t>
            </a:r>
            <a:r>
              <a:rPr b="1" lang="es-MX" sz="2000" spc="-1" strike="noStrike">
                <a:solidFill>
                  <a:srgbClr val="000000"/>
                </a:solidFill>
                <a:latin typeface="Arial"/>
                <a:ea typeface="Times New Roman"/>
              </a:rPr>
              <a:t>: porcentaje de horas-luz del mes, con respecto al total anual (de Tablas).</a:t>
            </a:r>
            <a:endParaRPr b="0" lang="en-US" sz="2000" spc="-1" strike="noStrike">
              <a:solidFill>
                <a:srgbClr val="000000"/>
              </a:solidFill>
              <a:latin typeface="Arial"/>
            </a:endParaRPr>
          </a:p>
        </p:txBody>
      </p:sp>
      <p:pic>
        <p:nvPicPr>
          <p:cNvPr id="192" name="Picture 29" descr=""/>
          <p:cNvPicPr/>
          <p:nvPr/>
        </p:nvPicPr>
        <p:blipFill>
          <a:blip r:embed="rId1"/>
          <a:stretch/>
        </p:blipFill>
        <p:spPr>
          <a:xfrm>
            <a:off x="1143000" y="3127320"/>
            <a:ext cx="1285920" cy="372960"/>
          </a:xfrm>
          <a:prstGeom prst="rect">
            <a:avLst/>
          </a:prstGeom>
          <a:ln>
            <a:noFill/>
          </a:ln>
        </p:spPr>
      </p:pic>
      <p:pic>
        <p:nvPicPr>
          <p:cNvPr id="193" name="Picture 33" descr=""/>
          <p:cNvPicPr/>
          <p:nvPr/>
        </p:nvPicPr>
        <p:blipFill>
          <a:blip r:embed="rId2"/>
          <a:stretch/>
        </p:blipFill>
        <p:spPr>
          <a:xfrm>
            <a:off x="3571920" y="2992320"/>
            <a:ext cx="966600" cy="679680"/>
          </a:xfrm>
          <a:prstGeom prst="rect">
            <a:avLst/>
          </a:prstGeom>
          <a:ln>
            <a:noFill/>
          </a:ln>
        </p:spPr>
      </p:pic>
      <p:pic>
        <p:nvPicPr>
          <p:cNvPr id="194" name="Picture 32" descr=""/>
          <p:cNvPicPr/>
          <p:nvPr/>
        </p:nvPicPr>
        <p:blipFill>
          <a:blip r:embed="rId3"/>
          <a:stretch/>
        </p:blipFill>
        <p:spPr>
          <a:xfrm>
            <a:off x="5929200" y="3057480"/>
            <a:ext cx="1290600" cy="514440"/>
          </a:xfrm>
          <a:prstGeom prst="rect">
            <a:avLst/>
          </a:prstGeom>
          <a:ln>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TextShape 1"/>
          <p:cNvSpPr txBox="1"/>
          <p:nvPr/>
        </p:nvSpPr>
        <p:spPr>
          <a:xfrm>
            <a:off x="914400" y="277560"/>
            <a:ext cx="7772400" cy="1143000"/>
          </a:xfrm>
          <a:prstGeom prst="rect">
            <a:avLst/>
          </a:prstGeom>
          <a:noFill/>
          <a:ln>
            <a:noFill/>
          </a:ln>
        </p:spPr>
        <p:txBody>
          <a:bodyPr anchor="ctr">
            <a:noAutofit/>
          </a:bodyPr>
          <a:p>
            <a:pPr/>
            <a:r>
              <a:rPr b="1" lang="es-ES" sz="4200" spc="-1" strike="noStrike">
                <a:solidFill>
                  <a:srgbClr val="330033"/>
                </a:solidFill>
                <a:latin typeface="Times New Roman"/>
              </a:rPr>
              <a:t>Método de Blaney y Criddle</a:t>
            </a:r>
            <a:br/>
            <a:endParaRPr b="0" lang="en-US" sz="4200" spc="-1" strike="noStrike">
              <a:solidFill>
                <a:srgbClr val="330033"/>
              </a:solidFill>
              <a:latin typeface="Times New Roman"/>
            </a:endParaRPr>
          </a:p>
        </p:txBody>
      </p:sp>
      <p:sp>
        <p:nvSpPr>
          <p:cNvPr id="196" name="CustomShape 2"/>
          <p:cNvSpPr/>
          <p:nvPr/>
        </p:nvSpPr>
        <p:spPr>
          <a:xfrm>
            <a:off x="785880" y="1593360"/>
            <a:ext cx="8358120" cy="4972680"/>
          </a:xfrm>
          <a:prstGeom prst="rect">
            <a:avLst/>
          </a:prstGeom>
          <a:noFill/>
          <a:ln>
            <a:noFill/>
          </a:ln>
        </p:spPr>
        <p:style>
          <a:lnRef idx="0"/>
          <a:fillRef idx="0"/>
          <a:effectRef idx="0"/>
          <a:fontRef idx="minor"/>
        </p:style>
        <p:txBody>
          <a:bodyPr lIns="90000" rIns="90000" tIns="46800" bIns="46800" anchor="ctr">
            <a:spAutoFit/>
          </a:bodyPr>
          <a:p>
            <a:pPr/>
            <a:r>
              <a:rPr b="1" lang="es-MX" sz="2000" spc="-1" strike="noStrike" u="sng">
                <a:solidFill>
                  <a:srgbClr val="000000"/>
                </a:solidFill>
                <a:uFillTx/>
                <a:latin typeface="Arial"/>
                <a:ea typeface="Arial"/>
              </a:rPr>
              <a:t>Coeficiente de corrección “KT”</a:t>
            </a:r>
            <a:endParaRPr b="0" lang="en-US" sz="2000" spc="-1" strike="noStrike">
              <a:solidFill>
                <a:srgbClr val="000000"/>
              </a:solidFill>
              <a:latin typeface="Arial"/>
            </a:endParaRPr>
          </a:p>
          <a:p>
            <a:pPr/>
            <a:r>
              <a:rPr b="0" lang="es-MX" sz="2000" spc="-1" strike="noStrike">
                <a:solidFill>
                  <a:srgbClr val="000000"/>
                </a:solidFill>
                <a:latin typeface="Arial"/>
                <a:ea typeface="Arial"/>
              </a:rPr>
              <a:t>Penman introdujo una corrección por temperatura “KT”, que se efectúa solamente en zonas desérticas:</a:t>
            </a:r>
            <a:endParaRPr b="0" lang="en-US" sz="2000" spc="-1" strike="noStrike">
              <a:solidFill>
                <a:srgbClr val="000000"/>
              </a:solidFill>
              <a:latin typeface="Arial"/>
            </a:endParaRPr>
          </a:p>
          <a:p>
            <a:pPr/>
            <a:r>
              <a:rPr b="0" lang="es-MX" sz="2000" spc="-1" strike="noStrike">
                <a:solidFill>
                  <a:srgbClr val="000000"/>
                </a:solidFill>
                <a:latin typeface="Arial"/>
                <a:ea typeface="Arial"/>
              </a:rPr>
              <a:t> </a:t>
            </a:r>
            <a:endParaRPr b="0" lang="en-US" sz="2000" spc="-1" strike="noStrike">
              <a:solidFill>
                <a:srgbClr val="000000"/>
              </a:solidFill>
              <a:latin typeface="Arial"/>
            </a:endParaRPr>
          </a:p>
          <a:p>
            <a:pPr/>
            <a:r>
              <a:rPr b="0" i="1" lang="es-MX" sz="2000" spc="-1" strike="noStrike">
                <a:solidFill>
                  <a:srgbClr val="000000"/>
                </a:solidFill>
                <a:latin typeface="Arial"/>
                <a:ea typeface="Arial"/>
              </a:rPr>
              <a:t>KT</a:t>
            </a:r>
            <a:r>
              <a:rPr b="0" lang="es-MX" sz="2000" spc="-1" strike="noStrike">
                <a:solidFill>
                  <a:srgbClr val="000000"/>
                </a:solidFill>
                <a:latin typeface="Arial"/>
                <a:ea typeface="Arial"/>
              </a:rPr>
              <a:t>   = 0.031144 T + 0.2396</a:t>
            </a:r>
            <a:endParaRPr b="0" lang="en-US" sz="2000" spc="-1" strike="noStrike">
              <a:solidFill>
                <a:srgbClr val="000000"/>
              </a:solidFill>
              <a:latin typeface="Arial"/>
            </a:endParaRPr>
          </a:p>
          <a:p>
            <a:pPr/>
            <a:r>
              <a:rPr b="0" i="1" lang="es-MX" sz="2000" spc="-1" strike="noStrike">
                <a:solidFill>
                  <a:srgbClr val="000000"/>
                </a:solidFill>
                <a:latin typeface="Arial"/>
                <a:ea typeface="Arial"/>
              </a:rPr>
              <a:t>T  </a:t>
            </a:r>
            <a:r>
              <a:rPr b="0" lang="es-MX" sz="2000" spc="-1" strike="noStrike">
                <a:solidFill>
                  <a:srgbClr val="000000"/>
                </a:solidFill>
                <a:latin typeface="Arial"/>
                <a:ea typeface="Arial"/>
              </a:rPr>
              <a:t>   = temperatura media mensual (°C)</a:t>
            </a:r>
            <a:endParaRPr b="0" lang="en-US" sz="2000" spc="-1" strike="noStrike">
              <a:solidFill>
                <a:srgbClr val="000000"/>
              </a:solidFill>
              <a:latin typeface="Arial"/>
            </a:endParaRPr>
          </a:p>
          <a:p>
            <a:pPr/>
            <a:endParaRPr b="0" lang="en-US" sz="2000" spc="-1" strike="noStrike">
              <a:solidFill>
                <a:srgbClr val="000000"/>
              </a:solidFill>
              <a:latin typeface="Arial"/>
            </a:endParaRPr>
          </a:p>
          <a:p>
            <a:pPr/>
            <a:r>
              <a:rPr b="1" lang="es-MX" sz="2000" spc="-1" strike="noStrike">
                <a:solidFill>
                  <a:srgbClr val="000000"/>
                </a:solidFill>
                <a:latin typeface="Arial"/>
                <a:ea typeface="Arial"/>
              </a:rPr>
              <a:t>Luego se calcula la precipitación efectiva como Pe = P. (1- Kr) donde Kr representa en gran medida la escorrentìa y se asume como 0.20.</a:t>
            </a:r>
            <a:endParaRPr b="0" lang="en-US" sz="2000" spc="-1" strike="noStrike">
              <a:solidFill>
                <a:srgbClr val="000000"/>
              </a:solidFill>
              <a:latin typeface="Arial"/>
            </a:endParaRPr>
          </a:p>
          <a:p>
            <a:pPr/>
            <a:endParaRPr b="0" lang="en-US" sz="2000" spc="-1" strike="noStrike">
              <a:solidFill>
                <a:srgbClr val="000000"/>
              </a:solidFill>
              <a:latin typeface="Arial"/>
            </a:endParaRPr>
          </a:p>
          <a:p>
            <a:pPr/>
            <a:r>
              <a:rPr b="1" lang="es-MX" sz="2000" spc="-1" strike="noStrike">
                <a:solidFill>
                  <a:srgbClr val="000000"/>
                </a:solidFill>
                <a:latin typeface="Arial"/>
                <a:ea typeface="Arial"/>
              </a:rPr>
              <a:t>Pe = 0.8 . P </a:t>
            </a:r>
            <a:endParaRPr b="0" lang="en-US" sz="2000" spc="-1" strike="noStrike">
              <a:solidFill>
                <a:srgbClr val="000000"/>
              </a:solidFill>
              <a:latin typeface="Arial"/>
            </a:endParaRPr>
          </a:p>
          <a:p>
            <a:pPr/>
            <a:endParaRPr b="0" lang="en-US" sz="2000" spc="-1" strike="noStrike">
              <a:solidFill>
                <a:srgbClr val="000000"/>
              </a:solidFill>
              <a:latin typeface="Arial"/>
            </a:endParaRPr>
          </a:p>
          <a:p>
            <a:pPr/>
            <a:r>
              <a:rPr b="1" lang="es-MX" sz="2000" spc="-1" strike="noStrike">
                <a:solidFill>
                  <a:srgbClr val="000000"/>
                </a:solidFill>
                <a:latin typeface="Arial"/>
                <a:ea typeface="Arial"/>
              </a:rPr>
              <a:t>Finalmente: lámina de reposición se calcula como:</a:t>
            </a:r>
            <a:endParaRPr b="0" lang="en-US" sz="2000" spc="-1" strike="noStrike">
              <a:solidFill>
                <a:srgbClr val="000000"/>
              </a:solidFill>
              <a:latin typeface="Arial"/>
            </a:endParaRPr>
          </a:p>
          <a:p>
            <a:pPr/>
            <a:endParaRPr b="0" lang="en-US" sz="2000" spc="-1" strike="noStrike">
              <a:solidFill>
                <a:srgbClr val="000000"/>
              </a:solidFill>
              <a:latin typeface="Arial"/>
            </a:endParaRPr>
          </a:p>
          <a:p>
            <a:pPr/>
            <a:r>
              <a:rPr b="1" lang="es-MX" sz="2000" spc="-1" strike="noStrike">
                <a:solidFill>
                  <a:srgbClr val="000000"/>
                </a:solidFill>
                <a:latin typeface="Arial"/>
                <a:ea typeface="Arial"/>
              </a:rPr>
              <a:t>Uc - Pe</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CustomShape 1"/>
          <p:cNvSpPr/>
          <p:nvPr/>
        </p:nvSpPr>
        <p:spPr>
          <a:xfrm>
            <a:off x="560520" y="1533600"/>
            <a:ext cx="8353440" cy="2228400"/>
          </a:xfrm>
          <a:prstGeom prst="rect">
            <a:avLst/>
          </a:prstGeom>
          <a:noFill/>
          <a:ln>
            <a:noFill/>
          </a:ln>
        </p:spPr>
        <p:style>
          <a:lnRef idx="0"/>
          <a:fillRef idx="0"/>
          <a:effectRef idx="0"/>
          <a:fontRef idx="minor"/>
        </p:style>
        <p:txBody>
          <a:bodyPr lIns="90000" rIns="90000" tIns="46800" bIns="46800">
            <a:spAutoFit/>
          </a:bodyPr>
          <a:p>
            <a:pPr algn="just"/>
            <a:r>
              <a:rPr b="0" lang="es-AR" sz="2000" spc="-1" strike="noStrike">
                <a:solidFill>
                  <a:srgbClr val="001133"/>
                </a:solidFill>
                <a:latin typeface="Arial"/>
                <a:ea typeface="Arial"/>
              </a:rPr>
              <a:t>El balance del agua o balance hídrico es una parte fundamental de la hidrología agrícola, que también estudia el manejo del agua.</a:t>
            </a:r>
            <a:endParaRPr b="0" lang="en-US" sz="2000" spc="-1" strike="noStrike">
              <a:solidFill>
                <a:srgbClr val="000000"/>
              </a:solidFill>
              <a:latin typeface="Arial"/>
            </a:endParaRPr>
          </a:p>
          <a:p>
            <a:pPr algn="just"/>
            <a:endParaRPr b="0" lang="en-US" sz="2000" spc="-1" strike="noStrike">
              <a:solidFill>
                <a:srgbClr val="000000"/>
              </a:solidFill>
              <a:latin typeface="Arial"/>
            </a:endParaRPr>
          </a:p>
          <a:p>
            <a:pPr algn="just"/>
            <a:endParaRPr b="0" lang="en-US" sz="2000" spc="-1" strike="noStrike">
              <a:solidFill>
                <a:srgbClr val="000000"/>
              </a:solidFill>
              <a:latin typeface="Arial"/>
            </a:endParaRPr>
          </a:p>
          <a:p>
            <a:pPr algn="just"/>
            <a:r>
              <a:rPr b="0" lang="es-AR" sz="2000" spc="-1" strike="noStrike">
                <a:solidFill>
                  <a:srgbClr val="001133"/>
                </a:solidFill>
                <a:latin typeface="Arial"/>
                <a:ea typeface="Arial"/>
              </a:rPr>
              <a:t>Se basa en el balance de masas, ya que representa el equilibrio entre los recursos hídricos que entran al sistema y los que salen del mismo, en un período de tiempo dado.</a:t>
            </a:r>
            <a:endParaRPr b="0" lang="en-US" sz="2000" spc="-1" strike="noStrike">
              <a:solidFill>
                <a:srgbClr val="000000"/>
              </a:solidFill>
              <a:latin typeface="Arial"/>
            </a:endParaRPr>
          </a:p>
        </p:txBody>
      </p:sp>
      <p:sp>
        <p:nvSpPr>
          <p:cNvPr id="111" name="TextShape 2"/>
          <p:cNvSpPr txBox="1"/>
          <p:nvPr/>
        </p:nvSpPr>
        <p:spPr>
          <a:xfrm>
            <a:off x="650880" y="34560"/>
            <a:ext cx="4137120" cy="1244520"/>
          </a:xfrm>
          <a:prstGeom prst="rect">
            <a:avLst/>
          </a:prstGeom>
          <a:noFill/>
          <a:ln>
            <a:noFill/>
          </a:ln>
        </p:spPr>
        <p:txBody>
          <a:bodyPr anchor="ctr">
            <a:noAutofit/>
          </a:bodyPr>
          <a:p>
            <a:pPr/>
            <a:r>
              <a:rPr b="1" lang="es-ES" sz="3200" spc="-1" strike="noStrike">
                <a:solidFill>
                  <a:srgbClr val="330033"/>
                </a:solidFill>
                <a:latin typeface="Times New Roman"/>
              </a:rPr>
              <a:t>Uso consuntivo</a:t>
            </a:r>
            <a:endParaRPr b="0" lang="en-US" sz="3200" spc="-1" strike="noStrike">
              <a:solidFill>
                <a:srgbClr val="330033"/>
              </a:solidFill>
              <a:latin typeface="Times New Roman"/>
            </a:endParaRPr>
          </a:p>
        </p:txBody>
      </p:sp>
      <p:sp>
        <p:nvSpPr>
          <p:cNvPr id="112" name="CustomShape 3"/>
          <p:cNvSpPr/>
          <p:nvPr/>
        </p:nvSpPr>
        <p:spPr>
          <a:xfrm>
            <a:off x="650880" y="4365720"/>
            <a:ext cx="8292960" cy="1618560"/>
          </a:xfrm>
          <a:prstGeom prst="rect">
            <a:avLst/>
          </a:prstGeom>
          <a:noFill/>
          <a:ln>
            <a:noFill/>
          </a:ln>
        </p:spPr>
        <p:style>
          <a:lnRef idx="0"/>
          <a:fillRef idx="0"/>
          <a:effectRef idx="0"/>
          <a:fontRef idx="minor"/>
        </p:style>
        <p:txBody>
          <a:bodyPr lIns="90000" rIns="90000" tIns="46800" bIns="46800">
            <a:spAutoFit/>
          </a:bodyPr>
          <a:p>
            <a:pPr algn="just"/>
            <a:r>
              <a:rPr b="0" lang="es-AR" sz="2000" spc="-1" strike="noStrike">
                <a:solidFill>
                  <a:srgbClr val="001133"/>
                </a:solidFill>
                <a:latin typeface="Arial"/>
              </a:rPr>
              <a:t>El balance hídrico es la herramienta  que permite conocer la cantidad de agua que tiene disponible un cultivo en el suelo. El contenido inicial de agua en el perfil del mismo, las precipitaciones y el requerimiento de agua de acuerdo al estado de desarrollo del cultivo son algunos factores que deben tenerse en cuenta.</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TextShape 1"/>
          <p:cNvSpPr txBox="1"/>
          <p:nvPr/>
        </p:nvSpPr>
        <p:spPr>
          <a:xfrm>
            <a:off x="684000" y="3933360"/>
            <a:ext cx="8064360" cy="1630440"/>
          </a:xfrm>
          <a:prstGeom prst="rect">
            <a:avLst/>
          </a:prstGeom>
          <a:noFill/>
          <a:ln>
            <a:noFill/>
          </a:ln>
        </p:spPr>
        <p:txBody>
          <a:bodyPr anchor="ctr">
            <a:noAutofit/>
          </a:bodyPr>
          <a:p>
            <a:pPr algn="just">
              <a:lnSpc>
                <a:spcPct val="100000"/>
              </a:lnSpc>
            </a:pPr>
            <a:r>
              <a:rPr b="0" lang="es-AR" sz="2000" spc="-1" strike="noStrike">
                <a:solidFill>
                  <a:srgbClr val="001133"/>
                </a:solidFill>
                <a:latin typeface="Arial"/>
                <a:ea typeface="Arial"/>
              </a:rPr>
              <a:t>La cantidad y tasa de absorción de agua por las plantas no sólo depende de la habilidad de las raíces para tomar el agua del suelo con la cual están en contacto, sino también de la capacidad del suelo para suministrarla. La retención de agua característica es diferente para cada tipo de suelo.</a:t>
            </a:r>
            <a:endParaRPr b="0" lang="en-US" sz="2000" spc="-1" strike="noStrike">
              <a:solidFill>
                <a:srgbClr val="330033"/>
              </a:solidFill>
              <a:latin typeface="Times New Roman"/>
            </a:endParaRPr>
          </a:p>
        </p:txBody>
      </p:sp>
      <p:sp>
        <p:nvSpPr>
          <p:cNvPr id="114" name="CustomShape 2"/>
          <p:cNvSpPr/>
          <p:nvPr/>
        </p:nvSpPr>
        <p:spPr>
          <a:xfrm>
            <a:off x="684360" y="1628640"/>
            <a:ext cx="8208720" cy="1923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lgn="just"/>
            <a:r>
              <a:rPr b="0" lang="es-ES" sz="2000" spc="-1" strike="noStrike">
                <a:solidFill>
                  <a:srgbClr val="001133"/>
                </a:solidFill>
                <a:latin typeface="Arial"/>
                <a:ea typeface="Arial"/>
              </a:rPr>
              <a:t>Las ganancias o ingresos de agua se producen a través de las precipitaciones y las pérdidas o egresos ocurren debido a los procesos de evapotranspiración, que involucran a la evaporación directa de las superficies de agua y de la humedad del suelo y al agua que transpiran los vegetales a través de sus hojas luego de extraerla del suelo.</a:t>
            </a:r>
            <a:endParaRPr b="0" lang="en-US" sz="2000" spc="-1" strike="noStrike">
              <a:solidFill>
                <a:srgbClr val="000000"/>
              </a:solidFill>
              <a:latin typeface="Arial"/>
            </a:endParaRPr>
          </a:p>
        </p:txBody>
      </p:sp>
      <p:sp>
        <p:nvSpPr>
          <p:cNvPr id="115" name="CustomShape 3"/>
          <p:cNvSpPr/>
          <p:nvPr/>
        </p:nvSpPr>
        <p:spPr>
          <a:xfrm>
            <a:off x="650880" y="95400"/>
            <a:ext cx="4137120" cy="12445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ctr">
            <a:normAutofit/>
          </a:bodyPr>
          <a:p>
            <a:pPr>
              <a:lnSpc>
                <a:spcPct val="100000"/>
              </a:lnSpc>
            </a:pPr>
            <a:r>
              <a:rPr b="1" lang="es-ES" sz="3200" spc="-1" strike="noStrike">
                <a:solidFill>
                  <a:srgbClr val="330033"/>
                </a:solidFill>
                <a:latin typeface="Times New Roman"/>
                <a:ea typeface="Arial"/>
              </a:rPr>
              <a:t>Balance Hídrico</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684360" y="1628640"/>
            <a:ext cx="8135640" cy="2533320"/>
          </a:xfrm>
          <a:prstGeom prst="rect">
            <a:avLst/>
          </a:prstGeom>
          <a:noFill/>
          <a:ln>
            <a:noFill/>
          </a:ln>
        </p:spPr>
        <p:style>
          <a:lnRef idx="0"/>
          <a:fillRef idx="0"/>
          <a:effectRef idx="0"/>
          <a:fontRef idx="minor"/>
        </p:style>
        <p:txBody>
          <a:bodyPr lIns="90000" rIns="90000" tIns="46800" bIns="46800">
            <a:spAutoFit/>
          </a:bodyPr>
          <a:p>
            <a:pPr algn="just"/>
            <a:r>
              <a:rPr b="0" lang="es-AR" sz="2000" spc="-1" strike="noStrike">
                <a:solidFill>
                  <a:srgbClr val="001133"/>
                </a:solidFill>
                <a:latin typeface="Arial"/>
              </a:rPr>
              <a:t>Para caracterizarla se utilizan la capacidad de campo (CC) y el  punto de marchitez (PM) que son </a:t>
            </a:r>
            <a:r>
              <a:rPr b="0" lang="es-AR" sz="2000" spc="-1" strike="noStrike">
                <a:solidFill>
                  <a:srgbClr val="001133"/>
                </a:solidFill>
                <a:latin typeface="Helvetica Neue"/>
              </a:rPr>
              <a:t>los límites que definen la necesidad de agua de un cultivo para su óptimo desarrollo. </a:t>
            </a:r>
            <a:endParaRPr b="0" lang="en-US" sz="2000" spc="-1" strike="noStrike">
              <a:solidFill>
                <a:srgbClr val="000000"/>
              </a:solidFill>
              <a:latin typeface="Arial"/>
            </a:endParaRPr>
          </a:p>
          <a:p>
            <a:pPr algn="just">
              <a:lnSpc>
                <a:spcPct val="100000"/>
              </a:lnSpc>
            </a:pPr>
            <a:endParaRPr b="0" lang="en-US" sz="2000" spc="-1" strike="noStrike">
              <a:solidFill>
                <a:srgbClr val="000000"/>
              </a:solidFill>
              <a:latin typeface="Arial"/>
            </a:endParaRPr>
          </a:p>
          <a:p>
            <a:pPr algn="just">
              <a:lnSpc>
                <a:spcPct val="100000"/>
              </a:lnSpc>
            </a:pPr>
            <a:r>
              <a:rPr b="0" lang="es-AR" sz="2000" spc="-1" strike="noStrike">
                <a:solidFill>
                  <a:srgbClr val="001133"/>
                </a:solidFill>
                <a:latin typeface="Helvetica Neue"/>
              </a:rPr>
              <a:t>En el </a:t>
            </a:r>
            <a:r>
              <a:rPr b="0" lang="es-AR" sz="2000" spc="-1" strike="noStrike">
                <a:solidFill>
                  <a:srgbClr val="001133"/>
                </a:solidFill>
                <a:latin typeface="Arial"/>
              </a:rPr>
              <a:t>momento en que el agua presente está tan fuertemente retenida por el suelo que las plantas no pueden absorberla y se marchitan, sin reponerse ante un nuevo agregado de agua, se llega al punto de marchitez permanente. </a:t>
            </a:r>
            <a:endParaRPr b="0" lang="en-US" sz="2000" spc="-1" strike="noStrike">
              <a:solidFill>
                <a:srgbClr val="000000"/>
              </a:solidFill>
              <a:latin typeface="Arial"/>
            </a:endParaRPr>
          </a:p>
        </p:txBody>
      </p:sp>
      <p:sp>
        <p:nvSpPr>
          <p:cNvPr id="117" name="TextShape 2"/>
          <p:cNvSpPr txBox="1"/>
          <p:nvPr/>
        </p:nvSpPr>
        <p:spPr>
          <a:xfrm>
            <a:off x="650880" y="95040"/>
            <a:ext cx="4137120" cy="1244520"/>
          </a:xfrm>
          <a:prstGeom prst="rect">
            <a:avLst/>
          </a:prstGeom>
          <a:noFill/>
          <a:ln>
            <a:noFill/>
          </a:ln>
        </p:spPr>
        <p:txBody>
          <a:bodyPr anchor="ctr">
            <a:noAutofit/>
          </a:bodyPr>
          <a:p>
            <a:pPr/>
            <a:r>
              <a:rPr b="1" lang="es-ES" sz="3200" spc="-1" strike="noStrike">
                <a:solidFill>
                  <a:srgbClr val="330033"/>
                </a:solidFill>
                <a:latin typeface="Times New Roman"/>
              </a:rPr>
              <a:t>Balance Hídrico</a:t>
            </a:r>
            <a:endParaRPr b="0" lang="en-US" sz="3200" spc="-1" strike="noStrike">
              <a:solidFill>
                <a:srgbClr val="330033"/>
              </a:solidFill>
              <a:latin typeface="Times New Roman"/>
            </a:endParaRPr>
          </a:p>
        </p:txBody>
      </p:sp>
      <p:sp>
        <p:nvSpPr>
          <p:cNvPr id="118" name="CustomShape 3"/>
          <p:cNvSpPr/>
          <p:nvPr/>
        </p:nvSpPr>
        <p:spPr>
          <a:xfrm>
            <a:off x="792000" y="4797360"/>
            <a:ext cx="7920360" cy="1618560"/>
          </a:xfrm>
          <a:prstGeom prst="rect">
            <a:avLst/>
          </a:prstGeom>
          <a:noFill/>
          <a:ln>
            <a:noFill/>
          </a:ln>
        </p:spPr>
        <p:style>
          <a:lnRef idx="0"/>
          <a:fillRef idx="0"/>
          <a:effectRef idx="0"/>
          <a:fontRef idx="minor"/>
        </p:style>
        <p:txBody>
          <a:bodyPr lIns="90000" rIns="90000" tIns="46800" bIns="46800">
            <a:spAutoFit/>
          </a:bodyPr>
          <a:p>
            <a:pPr algn="just"/>
            <a:r>
              <a:rPr b="0" lang="es-AR" sz="2000" spc="-1" strike="noStrike">
                <a:solidFill>
                  <a:srgbClr val="001133"/>
                </a:solidFill>
                <a:latin typeface="Arial"/>
              </a:rPr>
              <a:t>El agua contenida en el suelo entre la capacidad de campo y el punto de marchitez es el agua útil. A medida que se va utilizando el agua útil, y las reservas se acercan al punto de marchitez permanente, el esfuerzo del vegetal para extraer agua es cada vez mayor.</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682560" y="1700280"/>
            <a:ext cx="7920000" cy="1618560"/>
          </a:xfrm>
          <a:prstGeom prst="rect">
            <a:avLst/>
          </a:prstGeom>
          <a:noFill/>
          <a:ln>
            <a:noFill/>
          </a:ln>
        </p:spPr>
        <p:style>
          <a:lnRef idx="0"/>
          <a:fillRef idx="0"/>
          <a:effectRef idx="0"/>
          <a:fontRef idx="minor"/>
        </p:style>
        <p:txBody>
          <a:bodyPr lIns="90000" rIns="90000" tIns="46800" bIns="46800">
            <a:spAutoFit/>
          </a:bodyPr>
          <a:p>
            <a:pPr algn="just"/>
            <a:r>
              <a:rPr b="0" lang="es-AR" sz="2000" spc="-1" strike="noStrike">
                <a:solidFill>
                  <a:srgbClr val="001133"/>
                </a:solidFill>
                <a:latin typeface="Arial"/>
              </a:rPr>
              <a:t>La cantidad de agua retenida por el suelo depende, entre otros factores, de la distribución de los diferentes componentes sólidos, distribución y tamaño de los poros, contenido de materia orgánica, estabilidad de la estructura del suelo y tipo de arcillas presentes. Una buena estructura del suelo aumenta la fracción de agua útil.</a:t>
            </a:r>
            <a:endParaRPr b="0" lang="en-US" sz="2000" spc="-1" strike="noStrike">
              <a:solidFill>
                <a:srgbClr val="000000"/>
              </a:solidFill>
              <a:latin typeface="Arial"/>
            </a:endParaRPr>
          </a:p>
        </p:txBody>
      </p:sp>
      <p:sp>
        <p:nvSpPr>
          <p:cNvPr id="120" name="TextShape 2"/>
          <p:cNvSpPr txBox="1"/>
          <p:nvPr/>
        </p:nvSpPr>
        <p:spPr>
          <a:xfrm>
            <a:off x="650880" y="95040"/>
            <a:ext cx="4137120" cy="1244520"/>
          </a:xfrm>
          <a:prstGeom prst="rect">
            <a:avLst/>
          </a:prstGeom>
          <a:noFill/>
          <a:ln>
            <a:noFill/>
          </a:ln>
        </p:spPr>
        <p:txBody>
          <a:bodyPr anchor="ctr">
            <a:noAutofit/>
          </a:bodyPr>
          <a:p>
            <a:pPr/>
            <a:r>
              <a:rPr b="1" lang="es-ES" sz="3200" spc="-1" strike="noStrike">
                <a:solidFill>
                  <a:srgbClr val="330033"/>
                </a:solidFill>
                <a:latin typeface="Times New Roman"/>
              </a:rPr>
              <a:t>Balance Hídrico</a:t>
            </a:r>
            <a:endParaRPr b="0" lang="en-US" sz="3200" spc="-1" strike="noStrike">
              <a:solidFill>
                <a:srgbClr val="330033"/>
              </a:solidFill>
              <a:latin typeface="Times New Roman"/>
            </a:endParaRPr>
          </a:p>
        </p:txBody>
      </p:sp>
      <p:sp>
        <p:nvSpPr>
          <p:cNvPr id="121" name="CustomShape 3"/>
          <p:cNvSpPr/>
          <p:nvPr/>
        </p:nvSpPr>
        <p:spPr>
          <a:xfrm>
            <a:off x="701640" y="4149720"/>
            <a:ext cx="7900920" cy="1923480"/>
          </a:xfrm>
          <a:prstGeom prst="rect">
            <a:avLst/>
          </a:prstGeom>
          <a:noFill/>
          <a:ln>
            <a:noFill/>
          </a:ln>
        </p:spPr>
        <p:style>
          <a:lnRef idx="0"/>
          <a:fillRef idx="0"/>
          <a:effectRef idx="0"/>
          <a:fontRef idx="minor"/>
        </p:style>
        <p:txBody>
          <a:bodyPr lIns="90000" rIns="90000" tIns="46800" bIns="46800">
            <a:spAutoFit/>
          </a:bodyPr>
          <a:p>
            <a:pPr algn="just"/>
            <a:r>
              <a:rPr b="0" lang="es-AR" sz="2000" spc="-1" strike="noStrike">
                <a:solidFill>
                  <a:srgbClr val="001133"/>
                </a:solidFill>
                <a:latin typeface="Arial"/>
              </a:rPr>
              <a:t>La humedad del suelo puede estar en su máxima capacidad de retención o capacidad de campo (en donde la extracción de agua por los vegetales se produce sin ninguna dificultad) o puede descender a valores por debajo del punto de marchitez permanente, en que un vegetal se marchitaría sin capacidad de recuperación ni aún dentro de una atmósfera saturada. </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extShape 1"/>
          <p:cNvSpPr txBox="1"/>
          <p:nvPr/>
        </p:nvSpPr>
        <p:spPr>
          <a:xfrm>
            <a:off x="650880" y="95040"/>
            <a:ext cx="4137120" cy="1244520"/>
          </a:xfrm>
          <a:prstGeom prst="rect">
            <a:avLst/>
          </a:prstGeom>
          <a:noFill/>
          <a:ln>
            <a:noFill/>
          </a:ln>
        </p:spPr>
        <p:txBody>
          <a:bodyPr anchor="ctr">
            <a:noAutofit/>
          </a:bodyPr>
          <a:p>
            <a:pPr/>
            <a:r>
              <a:rPr b="1" lang="es-ES" sz="3200" spc="-1" strike="noStrike">
                <a:solidFill>
                  <a:srgbClr val="330033"/>
                </a:solidFill>
                <a:latin typeface="Times New Roman"/>
              </a:rPr>
              <a:t>Balance Hídrico</a:t>
            </a:r>
            <a:endParaRPr b="0" lang="en-US" sz="3200" spc="-1" strike="noStrike">
              <a:solidFill>
                <a:srgbClr val="330033"/>
              </a:solidFill>
              <a:latin typeface="Times New Roman"/>
            </a:endParaRPr>
          </a:p>
        </p:txBody>
      </p:sp>
      <p:sp>
        <p:nvSpPr>
          <p:cNvPr id="123" name="CustomShape 2"/>
          <p:cNvSpPr/>
          <p:nvPr/>
        </p:nvSpPr>
        <p:spPr>
          <a:xfrm>
            <a:off x="625320" y="1700280"/>
            <a:ext cx="8085240" cy="3143160"/>
          </a:xfrm>
          <a:prstGeom prst="rect">
            <a:avLst/>
          </a:prstGeom>
          <a:noFill/>
          <a:ln>
            <a:noFill/>
          </a:ln>
        </p:spPr>
        <p:style>
          <a:lnRef idx="0"/>
          <a:fillRef idx="0"/>
          <a:effectRef idx="0"/>
          <a:fontRef idx="minor"/>
        </p:style>
        <p:txBody>
          <a:bodyPr lIns="90000" rIns="90000" tIns="46800" bIns="46800">
            <a:spAutoFit/>
          </a:bodyPr>
          <a:p>
            <a:pPr algn="just"/>
            <a:r>
              <a:rPr b="0" lang="es-AR" sz="2000" spc="-1" strike="noStrike">
                <a:solidFill>
                  <a:srgbClr val="001133"/>
                </a:solidFill>
                <a:latin typeface="Arial"/>
              </a:rPr>
              <a:t>Supongamos que llueve intensamente de tal forma que el agua llega a ocupar todos los poros del suelo. Se dice entonces que el suelo esta saturado. </a:t>
            </a:r>
            <a:endParaRPr b="0" lang="en-US" sz="2000" spc="-1" strike="noStrike">
              <a:solidFill>
                <a:srgbClr val="000000"/>
              </a:solidFill>
              <a:latin typeface="Arial"/>
            </a:endParaRPr>
          </a:p>
          <a:p>
            <a:pPr algn="just"/>
            <a:endParaRPr b="0" lang="en-US" sz="2000" spc="-1" strike="noStrike">
              <a:solidFill>
                <a:srgbClr val="000000"/>
              </a:solidFill>
              <a:latin typeface="Arial"/>
            </a:endParaRPr>
          </a:p>
          <a:p>
            <a:pPr algn="just"/>
            <a:endParaRPr b="0" lang="en-US" sz="2000" spc="-1" strike="noStrike">
              <a:solidFill>
                <a:srgbClr val="000000"/>
              </a:solidFill>
              <a:latin typeface="Arial"/>
            </a:endParaRPr>
          </a:p>
          <a:p>
            <a:pPr algn="just"/>
            <a:endParaRPr b="0" lang="en-US" sz="2000" spc="-1" strike="noStrike">
              <a:solidFill>
                <a:srgbClr val="000000"/>
              </a:solidFill>
              <a:latin typeface="Arial"/>
            </a:endParaRPr>
          </a:p>
          <a:p>
            <a:pPr algn="just"/>
            <a:r>
              <a:rPr b="0" lang="es-AR" sz="2000" spc="-1" strike="noStrike">
                <a:solidFill>
                  <a:srgbClr val="001133"/>
                </a:solidFill>
                <a:latin typeface="Arial"/>
              </a:rPr>
              <a:t>Luego, la acción de la gravedad hace que el agua drene hacia abajo hasta que el contenido de agua es muy pequeño y se estabiliza el sistema.  Cuando se alcanza este punto se dice que el suelo esta a la capacidad de campo. </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TextShape 1"/>
          <p:cNvSpPr txBox="1"/>
          <p:nvPr/>
        </p:nvSpPr>
        <p:spPr>
          <a:xfrm>
            <a:off x="650880" y="95040"/>
            <a:ext cx="4137120" cy="1244520"/>
          </a:xfrm>
          <a:prstGeom prst="rect">
            <a:avLst/>
          </a:prstGeom>
          <a:noFill/>
          <a:ln>
            <a:noFill/>
          </a:ln>
        </p:spPr>
        <p:txBody>
          <a:bodyPr anchor="ctr">
            <a:noAutofit/>
          </a:bodyPr>
          <a:p>
            <a:pPr/>
            <a:r>
              <a:rPr b="1" lang="es-ES" sz="3200" spc="-1" strike="noStrike">
                <a:solidFill>
                  <a:srgbClr val="330033"/>
                </a:solidFill>
                <a:latin typeface="Times New Roman"/>
              </a:rPr>
              <a:t>Balance Hídrico</a:t>
            </a:r>
            <a:endParaRPr b="0" lang="en-US" sz="3200" spc="-1" strike="noStrike">
              <a:solidFill>
                <a:srgbClr val="330033"/>
              </a:solidFill>
              <a:latin typeface="Times New Roman"/>
            </a:endParaRPr>
          </a:p>
        </p:txBody>
      </p:sp>
      <p:sp>
        <p:nvSpPr>
          <p:cNvPr id="125" name="CustomShape 2"/>
          <p:cNvSpPr/>
          <p:nvPr/>
        </p:nvSpPr>
        <p:spPr>
          <a:xfrm>
            <a:off x="650880" y="1628640"/>
            <a:ext cx="7734240" cy="2228400"/>
          </a:xfrm>
          <a:prstGeom prst="rect">
            <a:avLst/>
          </a:prstGeom>
          <a:noFill/>
          <a:ln>
            <a:noFill/>
          </a:ln>
        </p:spPr>
        <p:style>
          <a:lnRef idx="0"/>
          <a:fillRef idx="0"/>
          <a:effectRef idx="0"/>
          <a:fontRef idx="minor"/>
        </p:style>
        <p:txBody>
          <a:bodyPr lIns="90000" rIns="90000" tIns="46800" bIns="46800">
            <a:spAutoFit/>
          </a:bodyPr>
          <a:p>
            <a:pPr algn="just"/>
            <a:r>
              <a:rPr b="0" lang="es-AR" sz="2000" spc="-1" strike="noStrike">
                <a:solidFill>
                  <a:srgbClr val="001133"/>
                </a:solidFill>
                <a:latin typeface="Arial"/>
              </a:rPr>
              <a:t>Buena parte del agua retenida a la capacidad de campo puede ser utilizada por las plantas, pero a medida que el agua disminuye se llega a un punto en que la planta no puede absorberla. En este estado se dice que el suelo esta en el punto de marchitez. La diferencia entre la cc y el punto de marchitez representa la fracción de agua útil o disponible para el cultivo.</a:t>
            </a:r>
            <a:endParaRPr b="0" lang="en-US" sz="2000" spc="-1" strike="noStrike">
              <a:solidFill>
                <a:srgbClr val="000000"/>
              </a:solidFill>
              <a:latin typeface="Arial"/>
            </a:endParaRPr>
          </a:p>
          <a:p>
            <a:pPr algn="just"/>
            <a:r>
              <a:rPr b="0" lang="es-AR" sz="2000" spc="-1" strike="noStrike">
                <a:solidFill>
                  <a:srgbClr val="001133"/>
                </a:solidFill>
                <a:latin typeface="Arial"/>
              </a:rPr>
              <a:t>. </a:t>
            </a:r>
            <a:endParaRPr b="0" lang="en-US" sz="2000" spc="-1" strike="noStrike">
              <a:solidFill>
                <a:srgbClr val="000000"/>
              </a:solidFill>
              <a:latin typeface="Arial"/>
            </a:endParaRPr>
          </a:p>
        </p:txBody>
      </p:sp>
      <p:pic>
        <p:nvPicPr>
          <p:cNvPr id="126" name="Imagen 3" descr=""/>
          <p:cNvPicPr/>
          <p:nvPr/>
        </p:nvPicPr>
        <p:blipFill>
          <a:blip r:embed="rId1"/>
          <a:srcRect l="7938" t="25394" r="32845" b="25394"/>
          <a:stretch/>
        </p:blipFill>
        <p:spPr>
          <a:xfrm>
            <a:off x="1908000" y="3860640"/>
            <a:ext cx="4469040" cy="2087640"/>
          </a:xfrm>
          <a:prstGeom prst="rect">
            <a:avLst/>
          </a:prstGeom>
          <a:ln>
            <a:noFill/>
          </a:ln>
        </p:spPr>
      </p:pic>
      <p:sp>
        <p:nvSpPr>
          <p:cNvPr id="127" name="CustomShape 3"/>
          <p:cNvSpPr/>
          <p:nvPr/>
        </p:nvSpPr>
        <p:spPr>
          <a:xfrm>
            <a:off x="2050920" y="6093000"/>
            <a:ext cx="4572000" cy="215640"/>
          </a:xfrm>
          <a:prstGeom prst="rect">
            <a:avLst/>
          </a:prstGeom>
          <a:noFill/>
          <a:ln>
            <a:noFill/>
          </a:ln>
        </p:spPr>
        <p:style>
          <a:lnRef idx="0"/>
          <a:fillRef idx="0"/>
          <a:effectRef idx="0"/>
          <a:fontRef idx="minor"/>
        </p:style>
        <p:txBody>
          <a:bodyPr lIns="90000" rIns="90000" tIns="46800" bIns="46800">
            <a:spAutoFit/>
          </a:bodyPr>
          <a:p>
            <a:pPr/>
            <a:r>
              <a:rPr b="0" lang="es-AR" sz="800" spc="-1" strike="noStrike" u="sng">
                <a:solidFill>
                  <a:srgbClr val="990033"/>
                </a:solidFill>
                <a:uFillTx/>
                <a:latin typeface="Arial"/>
                <a:ea typeface="Arial"/>
                <a:hlinkClick r:id="rId2"/>
              </a:rPr>
              <a:t>https://www.portalfruticola.com/noticias/2018/01/25/la-capacidad-de-campo-de-un-suelo-tecnicas-para-su-medicion/</a:t>
            </a:r>
            <a:endParaRPr b="0" lang="en-US" sz="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611280" y="1574640"/>
            <a:ext cx="8532720" cy="3376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lgn="just">
              <a:lnSpc>
                <a:spcPct val="80000"/>
              </a:lnSpc>
              <a:spcBef>
                <a:spcPts val="499"/>
              </a:spcBef>
            </a:pPr>
            <a:r>
              <a:rPr b="1" lang="es-ES" sz="2000" spc="-1" strike="noStrike">
                <a:solidFill>
                  <a:srgbClr val="000000"/>
                </a:solidFill>
                <a:latin typeface="Arial"/>
                <a:ea typeface="Arial"/>
              </a:rPr>
              <a:t>Si la pérdida mensual o anual de humedad excede a la precipitación</a:t>
            </a:r>
            <a:endParaRPr b="0" lang="en-US" sz="2000" spc="-1" strike="noStrike">
              <a:solidFill>
                <a:srgbClr val="000000"/>
              </a:solidFill>
              <a:latin typeface="Arial"/>
            </a:endParaRPr>
          </a:p>
        </p:txBody>
      </p:sp>
      <p:sp>
        <p:nvSpPr>
          <p:cNvPr id="129" name="CustomShape 2"/>
          <p:cNvSpPr/>
          <p:nvPr/>
        </p:nvSpPr>
        <p:spPr>
          <a:xfrm>
            <a:off x="4284720" y="2079720"/>
            <a:ext cx="431640" cy="576000"/>
          </a:xfrm>
          <a:custGeom>
            <a:avLst/>
            <a:gdLst/>
            <a:ahLst/>
            <a:rect l="0" t="0" r="r" b="b"/>
            <a:pathLst>
              <a:path w="1201" h="1601">
                <a:moveTo>
                  <a:pt x="300" y="0"/>
                </a:moveTo>
                <a:lnTo>
                  <a:pt x="300" y="1200"/>
                </a:lnTo>
                <a:lnTo>
                  <a:pt x="0" y="1200"/>
                </a:lnTo>
                <a:lnTo>
                  <a:pt x="600" y="1600"/>
                </a:lnTo>
                <a:lnTo>
                  <a:pt x="1200" y="1200"/>
                </a:lnTo>
                <a:lnTo>
                  <a:pt x="900" y="1200"/>
                </a:lnTo>
                <a:lnTo>
                  <a:pt x="900" y="0"/>
                </a:lnTo>
                <a:lnTo>
                  <a:pt x="300" y="0"/>
                </a:lnTo>
              </a:path>
            </a:pathLst>
          </a:custGeom>
          <a:solidFill>
            <a:srgbClr val="cccc99"/>
          </a:solidFill>
          <a:ln w="9360">
            <a:solidFill>
              <a:srgbClr val="000000"/>
            </a:solidFill>
            <a:miter/>
          </a:ln>
        </p:spPr>
        <p:style>
          <a:lnRef idx="0"/>
          <a:fillRef idx="0"/>
          <a:effectRef idx="0"/>
          <a:fontRef idx="minor"/>
        </p:style>
      </p:sp>
      <p:sp>
        <p:nvSpPr>
          <p:cNvPr id="130" name="CustomShape 3"/>
          <p:cNvSpPr/>
          <p:nvPr/>
        </p:nvSpPr>
        <p:spPr>
          <a:xfrm>
            <a:off x="3564000" y="2870280"/>
            <a:ext cx="2808360" cy="3376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lgn="just">
              <a:lnSpc>
                <a:spcPct val="80000"/>
              </a:lnSpc>
              <a:spcBef>
                <a:spcPts val="499"/>
              </a:spcBef>
            </a:pPr>
            <a:r>
              <a:rPr b="1" lang="es-ES" sz="2000" spc="-1" strike="noStrike">
                <a:solidFill>
                  <a:srgbClr val="ff0000"/>
                </a:solidFill>
                <a:latin typeface="Arial"/>
                <a:ea typeface="Arial"/>
              </a:rPr>
              <a:t>Balance deficitario</a:t>
            </a:r>
            <a:endParaRPr b="0" lang="en-US" sz="2000" spc="-1" strike="noStrike">
              <a:solidFill>
                <a:srgbClr val="000000"/>
              </a:solidFill>
              <a:latin typeface="Arial"/>
            </a:endParaRPr>
          </a:p>
        </p:txBody>
      </p:sp>
      <p:sp>
        <p:nvSpPr>
          <p:cNvPr id="131" name="CustomShape 4"/>
          <p:cNvSpPr/>
          <p:nvPr/>
        </p:nvSpPr>
        <p:spPr>
          <a:xfrm>
            <a:off x="4284720" y="3375000"/>
            <a:ext cx="431640" cy="576360"/>
          </a:xfrm>
          <a:custGeom>
            <a:avLst/>
            <a:gdLst/>
            <a:ahLst/>
            <a:rect l="0" t="0" r="r" b="b"/>
            <a:pathLst>
              <a:path w="1201" h="1603">
                <a:moveTo>
                  <a:pt x="300" y="0"/>
                </a:moveTo>
                <a:lnTo>
                  <a:pt x="300" y="1201"/>
                </a:lnTo>
                <a:lnTo>
                  <a:pt x="0" y="1201"/>
                </a:lnTo>
                <a:lnTo>
                  <a:pt x="600" y="1602"/>
                </a:lnTo>
                <a:lnTo>
                  <a:pt x="1200" y="1201"/>
                </a:lnTo>
                <a:lnTo>
                  <a:pt x="900" y="1201"/>
                </a:lnTo>
                <a:lnTo>
                  <a:pt x="900" y="0"/>
                </a:lnTo>
                <a:lnTo>
                  <a:pt x="300" y="0"/>
                </a:lnTo>
              </a:path>
            </a:pathLst>
          </a:custGeom>
          <a:solidFill>
            <a:srgbClr val="cccc99"/>
          </a:solidFill>
          <a:ln w="9360">
            <a:solidFill>
              <a:srgbClr val="000000"/>
            </a:solidFill>
            <a:miter/>
          </a:ln>
        </p:spPr>
        <p:style>
          <a:lnRef idx="0"/>
          <a:fillRef idx="0"/>
          <a:effectRef idx="0"/>
          <a:fontRef idx="minor"/>
        </p:style>
      </p:sp>
      <p:sp>
        <p:nvSpPr>
          <p:cNvPr id="132" name="CustomShape 5"/>
          <p:cNvSpPr/>
          <p:nvPr/>
        </p:nvSpPr>
        <p:spPr>
          <a:xfrm>
            <a:off x="3708360" y="4095720"/>
            <a:ext cx="2374920" cy="3376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lgn="just">
              <a:lnSpc>
                <a:spcPct val="80000"/>
              </a:lnSpc>
              <a:spcBef>
                <a:spcPts val="499"/>
              </a:spcBef>
            </a:pPr>
            <a:r>
              <a:rPr b="1" lang="es-ES" sz="2000" spc="-1" strike="noStrike">
                <a:solidFill>
                  <a:srgbClr val="ff0000"/>
                </a:solidFill>
                <a:latin typeface="Arial"/>
                <a:ea typeface="Arial"/>
              </a:rPr>
              <a:t>Suelo seco</a:t>
            </a:r>
            <a:endParaRPr b="0" lang="en-US" sz="2000" spc="-1" strike="noStrike">
              <a:solidFill>
                <a:srgbClr val="000000"/>
              </a:solidFill>
              <a:latin typeface="Arial"/>
            </a:endParaRPr>
          </a:p>
        </p:txBody>
      </p:sp>
      <p:pic>
        <p:nvPicPr>
          <p:cNvPr id="133" name="Picture 271" descr="Ver imagen en tamaño completo"/>
          <p:cNvPicPr/>
          <p:nvPr/>
        </p:nvPicPr>
        <p:blipFill>
          <a:blip r:embed="rId1"/>
          <a:stretch/>
        </p:blipFill>
        <p:spPr>
          <a:xfrm>
            <a:off x="6227640" y="4815000"/>
            <a:ext cx="2519640" cy="1693800"/>
          </a:xfrm>
          <a:prstGeom prst="rect">
            <a:avLst/>
          </a:prstGeom>
          <a:ln>
            <a:noFill/>
          </a:ln>
        </p:spPr>
      </p:pic>
      <p:pic>
        <p:nvPicPr>
          <p:cNvPr id="134" name="Picture 273" descr="Sossusvlei_desert_in_Namibia_afrika"/>
          <p:cNvPicPr/>
          <p:nvPr/>
        </p:nvPicPr>
        <p:blipFill>
          <a:blip r:embed="rId2"/>
          <a:stretch/>
        </p:blipFill>
        <p:spPr>
          <a:xfrm>
            <a:off x="6084720" y="2006640"/>
            <a:ext cx="2657520" cy="2001960"/>
          </a:xfrm>
          <a:prstGeom prst="rect">
            <a:avLst/>
          </a:prstGeom>
          <a:ln>
            <a:noFill/>
          </a:ln>
        </p:spPr>
      </p:pic>
      <p:pic>
        <p:nvPicPr>
          <p:cNvPr id="135" name="Picture 275" descr="2008114162534932"/>
          <p:cNvPicPr/>
          <p:nvPr/>
        </p:nvPicPr>
        <p:blipFill>
          <a:blip r:embed="rId3"/>
          <a:stretch/>
        </p:blipFill>
        <p:spPr>
          <a:xfrm>
            <a:off x="826920" y="3357720"/>
            <a:ext cx="2586240" cy="2809800"/>
          </a:xfrm>
          <a:prstGeom prst="rect">
            <a:avLst/>
          </a:prstGeom>
          <a:ln>
            <a:noFill/>
          </a:ln>
        </p:spPr>
      </p:pic>
      <p:sp>
        <p:nvSpPr>
          <p:cNvPr id="136" name="TextShape 6"/>
          <p:cNvSpPr txBox="1"/>
          <p:nvPr/>
        </p:nvSpPr>
        <p:spPr>
          <a:xfrm>
            <a:off x="851040" y="12240"/>
            <a:ext cx="7772400" cy="1521000"/>
          </a:xfrm>
          <a:prstGeom prst="rect">
            <a:avLst/>
          </a:prstGeom>
          <a:noFill/>
          <a:ln>
            <a:noFill/>
          </a:ln>
        </p:spPr>
        <p:txBody>
          <a:bodyPr anchor="ctr">
            <a:noAutofit/>
          </a:bodyPr>
          <a:p>
            <a:pPr/>
            <a:r>
              <a:rPr b="1" lang="es-ES" sz="3200" spc="-1" strike="noStrike">
                <a:solidFill>
                  <a:srgbClr val="330033"/>
                </a:solidFill>
                <a:latin typeface="Times New Roman"/>
              </a:rPr>
              <a:t>Balance Hídrico</a:t>
            </a:r>
            <a:endParaRPr b="0" lang="en-US" sz="3200" spc="-1" strike="noStrike">
              <a:solidFill>
                <a:srgbClr val="330033"/>
              </a:solidFill>
              <a:latin typeface="Times New Roman"/>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LibreOffice/6.4.4.2$Linux_X86_64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2004-10-05T14:33:52Z</dcterms:created>
  <dc:creator>Usuario de WXP</dc:creator>
  <dc:description/>
  <dc:language>en-US</dc:language>
  <cp:lastModifiedBy>Monica</cp:lastModifiedBy>
  <dcterms:modified xsi:type="dcterms:W3CDTF">2020-05-13T16:05:39Z</dcterms:modified>
  <cp:revision>607</cp:revision>
  <dc:subject/>
  <dc:title>Seminario Ionosfera y medio Sol -Tierra</dc:title>
</cp:coreProperties>
</file>