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21.jpeg" ContentType="image/jpeg"/>
  <Override PartName="/ppt/media/image5.jpeg" ContentType="image/jpeg"/>
  <Override PartName="/ppt/media/image17.jpeg" ContentType="image/jpeg"/>
  <Override PartName="/ppt/media/image2.jpeg" ContentType="image/jpeg"/>
  <Override PartName="/ppt/media/image16.jpeg" ContentType="image/jpeg"/>
  <Override PartName="/ppt/media/image1.jpeg" ContentType="image/jpeg"/>
  <Override PartName="/ppt/media/image15.jpeg" ContentType="image/jpeg"/>
  <Override PartName="/ppt/media/image14.jpeg" ContentType="image/jpeg"/>
  <Override PartName="/ppt/media/image12.jpeg" ContentType="image/jpeg"/>
  <Override PartName="/ppt/media/image37.jpeg" ContentType="image/jpeg"/>
  <Override PartName="/ppt/media/image23.jpeg" ContentType="image/jpeg"/>
  <Override PartName="/ppt/media/image11.jpeg" ContentType="image/jpeg"/>
  <Override PartName="/ppt/media/image36.jpeg" ContentType="image/jpeg"/>
  <Override PartName="/ppt/media/image24.jpeg" ContentType="image/jpeg"/>
  <Override PartName="/ppt/media/image22.jpeg" ContentType="image/jpeg"/>
  <Override PartName="/ppt/media/image6.jpeg" ContentType="image/jpeg"/>
  <Override PartName="/ppt/media/image26.wmf" ContentType="image/x-wmf"/>
  <Override PartName="/ppt/media/image27.jpeg" ContentType="image/jpeg"/>
  <Override PartName="/ppt/media/image25.jpeg" ContentType="image/jpeg"/>
  <Override PartName="/ppt/media/image30.jpeg" ContentType="image/jpeg"/>
  <Override PartName="/ppt/media/image7.png" ContentType="image/png"/>
  <Override PartName="/ppt/media/image29.jpeg" ContentType="image/jpeg"/>
  <Override PartName="/ppt/media/image34.png" ContentType="image/png"/>
  <Override PartName="/ppt/media/image35.jpeg" ContentType="image/jpeg"/>
  <Override PartName="/ppt/media/image10.png" ContentType="image/png"/>
  <Override PartName="/ppt/media/image9.png" ContentType="image/png"/>
  <Override PartName="/ppt/media/image13.jpeg" ContentType="image/jpeg"/>
  <Override PartName="/ppt/media/image33.png" ContentType="image/png"/>
  <Override PartName="/ppt/media/image32.png" ContentType="image/png"/>
  <Override PartName="/ppt/media/image31.wmf" ContentType="image/x-wmf"/>
  <Override PartName="/ppt/media/image8.png" ContentType="image/png"/>
  <Override PartName="/ppt/media/image28.png" ContentType="image/png"/>
  <Override PartName="/ppt/media/image18.jpeg" ContentType="image/jpeg"/>
  <Override PartName="/ppt/media/image4.jpeg" ContentType="image/jpeg"/>
  <Override PartName="/ppt/media/image19.jpeg" ContentType="image/jpeg"/>
  <Override PartName="/ppt/media/image20.jpeg" ContentType="image/jpeg"/>
  <Override PartName="/ppt/media/image3.png" ContentType="image/png"/>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11.xml" ContentType="application/vnd.openxmlformats-officedocument.presentationml.notesSlide+xml"/>
  <Override PartName="/ppt/notesSlides/notesSlide28.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1.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_rels/notesSlide27.xml.rels" ContentType="application/vnd.openxmlformats-package.relationships+xml"/>
  <Override PartName="/ppt/notesSlides/_rels/notesSlide2.xml.rels" ContentType="application/vnd.openxmlformats-package.relationships+xml"/>
  <Override PartName="/ppt/notesSlides/_rels/notesSlide24.xml.rels" ContentType="application/vnd.openxmlformats-package.relationships+xml"/>
  <Override PartName="/ppt/notesSlides/_rels/notesSlide9.xml.rels" ContentType="application/vnd.openxmlformats-package.relationships+xml"/>
  <Override PartName="/ppt/notesSlides/notesSlide26.xml" ContentType="application/vnd.openxmlformats-officedocument.presentationml.notesSlide+xml"/>
  <Override PartName="/ppt/slides/_rels/slide11.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36.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3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p:notesSz cx="6670675" cy="9925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Rectangle 1"/>
          <p:cNvSpPr/>
          <p:nvPr/>
        </p:nvSpPr>
        <p:spPr>
          <a:xfrm>
            <a:off x="0" y="0"/>
            <a:ext cx="6670800" cy="9925200"/>
          </a:xfrm>
          <a:prstGeom prst="rect">
            <a:avLst/>
          </a:prstGeom>
          <a:solidFill>
            <a:srgbClr val="ffffff"/>
          </a:solidFill>
          <a:ln>
            <a:noFill/>
          </a:ln>
        </p:spPr>
      </p:sp>
      <p:sp>
        <p:nvSpPr>
          <p:cNvPr id="98" name="PlaceHolder 2"/>
          <p:cNvSpPr>
            <a:spLocks noGrp="1"/>
          </p:cNvSpPr>
          <p:nvPr>
            <p:ph type="hdr"/>
          </p:nvPr>
        </p:nvSpPr>
        <p:spPr>
          <a:xfrm>
            <a:off x="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99" name="PlaceHolder 3"/>
          <p:cNvSpPr>
            <a:spLocks noGrp="1"/>
          </p:cNvSpPr>
          <p:nvPr>
            <p:ph type="dt"/>
          </p:nvPr>
        </p:nvSpPr>
        <p:spPr>
          <a:xfrm>
            <a:off x="3778200" y="0"/>
            <a:ext cx="2889360" cy="496800"/>
          </a:xfrm>
          <a:prstGeom prst="rect">
            <a:avLst/>
          </a:prstGeom>
        </p:spPr>
        <p:txBody>
          <a:bodyPr lIns="90000" rIns="90000" tIns="46800" bIns="46800">
            <a:noAutofit/>
          </a:bodyPr>
          <a:p>
            <a:endParaRPr b="0" lang="en-US" sz="2400" spc="-1" strike="noStrike">
              <a:latin typeface="Times New Roman"/>
            </a:endParaRPr>
          </a:p>
        </p:txBody>
      </p:sp>
      <p:sp>
        <p:nvSpPr>
          <p:cNvPr id="100" name="PlaceHolder 4"/>
          <p:cNvSpPr>
            <a:spLocks noGrp="1"/>
          </p:cNvSpPr>
          <p:nvPr>
            <p:ph type="sldImg"/>
          </p:nvPr>
        </p:nvSpPr>
        <p:spPr>
          <a:xfrm>
            <a:off x="852120" y="744120"/>
            <a:ext cx="4964040" cy="3722760"/>
          </a:xfrm>
          <a:prstGeom prst="rect">
            <a:avLst/>
          </a:prstGeom>
        </p:spPr>
        <p:txBody>
          <a:bodyPr lIns="90000" rIns="90000" tIns="46800" bIns="46800" anchor="ctr">
            <a:noAutofit/>
          </a:bodyPr>
          <a:p>
            <a:r>
              <a:rPr b="0" lang="en-US" sz="4200" spc="-1" strike="noStrike">
                <a:solidFill>
                  <a:srgbClr val="330033"/>
                </a:solidFill>
                <a:latin typeface="Times New Roman"/>
              </a:rPr>
              <a:t>Pulse para desplazar la diapositiva</a:t>
            </a:r>
            <a:endParaRPr b="0" lang="en-US" sz="4200" spc="-1" strike="noStrike">
              <a:solidFill>
                <a:srgbClr val="330033"/>
              </a:solidFill>
              <a:latin typeface="Times New Roman"/>
            </a:endParaRPr>
          </a:p>
        </p:txBody>
      </p:sp>
      <p:sp>
        <p:nvSpPr>
          <p:cNvPr id="101" name="PlaceHolder 5"/>
          <p:cNvSpPr>
            <a:spLocks noGrp="1"/>
          </p:cNvSpPr>
          <p:nvPr>
            <p:ph type="body"/>
          </p:nvPr>
        </p:nvSpPr>
        <p:spPr>
          <a:xfrm>
            <a:off x="666360" y="4714560"/>
            <a:ext cx="5335560" cy="4467240"/>
          </a:xfrm>
          <a:prstGeom prst="rect">
            <a:avLst/>
          </a:prstGeom>
        </p:spPr>
        <p:txBody>
          <a:bodyPr lIns="90000" rIns="90000" tIns="46800" bIns="46800">
            <a:noAutofit/>
          </a:bodyPr>
          <a:p>
            <a:r>
              <a:rPr b="0" lang="en-US" sz="1200" spc="-1" strike="noStrike">
                <a:solidFill>
                  <a:srgbClr val="000000"/>
                </a:solidFill>
                <a:latin typeface="Arial"/>
              </a:rPr>
              <a:t>Pulse para editar el formato de las notas</a:t>
            </a:r>
            <a:endParaRPr b="0" lang="en-US" sz="1200" spc="-1" strike="noStrike">
              <a:solidFill>
                <a:srgbClr val="000000"/>
              </a:solidFill>
              <a:latin typeface="Arial"/>
            </a:endParaRPr>
          </a:p>
        </p:txBody>
      </p:sp>
      <p:sp>
        <p:nvSpPr>
          <p:cNvPr id="102" name="PlaceHolder 6"/>
          <p:cNvSpPr>
            <a:spLocks noGrp="1"/>
          </p:cNvSpPr>
          <p:nvPr>
            <p:ph type="ftr"/>
          </p:nvPr>
        </p:nvSpPr>
        <p:spPr>
          <a:xfrm>
            <a:off x="0" y="9427680"/>
            <a:ext cx="2889360" cy="497160"/>
          </a:xfrm>
          <a:prstGeom prst="rect">
            <a:avLst/>
          </a:prstGeom>
        </p:spPr>
        <p:txBody>
          <a:bodyPr lIns="90000" rIns="90000" tIns="46800" bIns="46800" anchor="b">
            <a:noAutofit/>
          </a:bodyPr>
          <a:p>
            <a:endParaRPr b="0" lang="en-US" sz="2400" spc="-1" strike="noStrike">
              <a:latin typeface="Times New Roman"/>
            </a:endParaRPr>
          </a:p>
        </p:txBody>
      </p:sp>
      <p:sp>
        <p:nvSpPr>
          <p:cNvPr id="103" name="PlaceHolder 7"/>
          <p:cNvSpPr>
            <a:spLocks noGrp="1"/>
          </p:cNvSpPr>
          <p:nvPr>
            <p:ph type="sldNum"/>
          </p:nvPr>
        </p:nvSpPr>
        <p:spPr>
          <a:xfrm>
            <a:off x="3778200" y="9427680"/>
            <a:ext cx="2889360" cy="497160"/>
          </a:xfrm>
          <a:prstGeom prst="rect">
            <a:avLst/>
          </a:prstGeom>
        </p:spPr>
        <p:txBody>
          <a:bodyPr lIns="90000" rIns="90000" tIns="46800" bIns="46800" anchor="b">
            <a:noAutofit/>
          </a:bodyPr>
          <a:p>
            <a:pPr marL="216000" indent="-216000" algn="r">
              <a:buClr>
                <a:srgbClr val="000000"/>
              </a:buClr>
              <a:buSzPct val="45000"/>
              <a:buFont typeface="Wingdings" charset="2"/>
              <a:buChar char=""/>
            </a:pPr>
            <a:fld id="{1E2A3F79-D921-4356-B971-85CF52626763}" type="slidenum">
              <a:rPr b="0" lang="es-ES" sz="1200" spc="-1" strike="noStrike">
                <a:latin typeface="Times New Roman"/>
              </a:rPr>
              <a:t>&lt;número&gt;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92B3A210-08A4-486E-A742-2FDCF3293595}"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07" name="PlaceHolder 2"/>
          <p:cNvSpPr>
            <a:spLocks noGrp="1"/>
          </p:cNvSpPr>
          <p:nvPr>
            <p:ph type="sldImg"/>
          </p:nvPr>
        </p:nvSpPr>
        <p:spPr>
          <a:xfrm>
            <a:off x="852480" y="744480"/>
            <a:ext cx="4964040" cy="3722760"/>
          </a:xfrm>
          <a:prstGeom prst="rect">
            <a:avLst/>
          </a:prstGeom>
        </p:spPr>
      </p:sp>
      <p:sp>
        <p:nvSpPr>
          <p:cNvPr id="308"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7928F1CF-0757-4C86-BA7F-FE4F7AFFE255}"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16" name="PlaceHolder 2"/>
          <p:cNvSpPr>
            <a:spLocks noGrp="1"/>
          </p:cNvSpPr>
          <p:nvPr>
            <p:ph type="sldImg"/>
          </p:nvPr>
        </p:nvSpPr>
        <p:spPr>
          <a:xfrm>
            <a:off x="852480" y="744480"/>
            <a:ext cx="4964040" cy="3722760"/>
          </a:xfrm>
          <a:prstGeom prst="rect">
            <a:avLst/>
          </a:prstGeom>
        </p:spPr>
      </p:sp>
      <p:sp>
        <p:nvSpPr>
          <p:cNvPr id="317" name="PlaceHolder 3"/>
          <p:cNvSpPr>
            <a:spLocks noGrp="1"/>
          </p:cNvSpPr>
          <p:nvPr>
            <p:ph type="body"/>
          </p:nvPr>
        </p:nvSpPr>
        <p:spPr>
          <a:xfrm>
            <a:off x="666360" y="4714560"/>
            <a:ext cx="5335560" cy="4467240"/>
          </a:xfrm>
          <a:prstGeom prst="rect">
            <a:avLst/>
          </a:prstGeom>
        </p:spPr>
        <p:txBody>
          <a:bodyPr>
            <a:noAutofit/>
          </a:bodyPr>
          <a:p>
            <a:pPr>
              <a:spcBef>
                <a:spcPts val="448"/>
              </a:spcBef>
            </a:pPr>
            <a:r>
              <a:rPr b="0" lang="es-ES" sz="1200" spc="-1" strike="noStrike">
                <a:solidFill>
                  <a:srgbClr val="000000"/>
                </a:solidFill>
                <a:latin typeface="Arial"/>
              </a:rPr>
              <a:t>Una fila contien la serie temporal para un determinado punto</a:t>
            </a:r>
            <a:endParaRPr b="0" lang="en-US" sz="1200" spc="-1" strike="noStrike">
              <a:solidFill>
                <a:srgbClr val="000000"/>
              </a:solidFill>
              <a:latin typeface="Arial"/>
            </a:endParaRPr>
          </a:p>
          <a:p>
            <a:pPr>
              <a:spcBef>
                <a:spcPts val="448"/>
              </a:spcBef>
            </a:pPr>
            <a:r>
              <a:rPr b="0" lang="es-ES" sz="1200" spc="-1" strike="noStrike">
                <a:solidFill>
                  <a:srgbClr val="000000"/>
                </a:solidFill>
                <a:latin typeface="Arial"/>
              </a:rPr>
              <a:t>Una columna contiene todas las posiciones para un determinado t</a:t>
            </a:r>
            <a:endParaRPr b="0" lang="en-US" sz="1200" spc="-1" strike="noStrike">
              <a:solidFill>
                <a:srgbClr val="000000"/>
              </a:solidFill>
              <a:latin typeface="Arial"/>
            </a:endParaRPr>
          </a:p>
          <a:p>
            <a:pPr>
              <a:spcBef>
                <a:spcPts val="448"/>
              </a:spcBef>
            </a:pPr>
            <a:r>
              <a:rPr b="0" lang="es-ES" sz="1200" spc="-1" strike="noStrike">
                <a:solidFill>
                  <a:srgbClr val="000000"/>
                </a:solidFill>
                <a:latin typeface="Arial"/>
              </a:rPr>
              <a:t>Solo consideramos aquellos lugares que tengan un valor de CSSH para todos los tiempos.</a:t>
            </a:r>
            <a:endParaRPr b="0" lang="en-US"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8D05C64A-ED0E-476C-8286-03C80918CAE3}"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19" name="PlaceHolder 2"/>
          <p:cNvSpPr>
            <a:spLocks noGrp="1"/>
          </p:cNvSpPr>
          <p:nvPr>
            <p:ph type="sldImg"/>
          </p:nvPr>
        </p:nvSpPr>
        <p:spPr>
          <a:xfrm>
            <a:off x="852480" y="744480"/>
            <a:ext cx="4964040" cy="3722760"/>
          </a:xfrm>
          <a:prstGeom prst="rect">
            <a:avLst/>
          </a:prstGeom>
        </p:spPr>
      </p:sp>
      <p:sp>
        <p:nvSpPr>
          <p:cNvPr id="320"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9560762C-5382-43B4-B94A-ADA9D351FCCF}"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10" name="PlaceHolder 2"/>
          <p:cNvSpPr>
            <a:spLocks noGrp="1"/>
          </p:cNvSpPr>
          <p:nvPr>
            <p:ph type="sldImg"/>
          </p:nvPr>
        </p:nvSpPr>
        <p:spPr>
          <a:xfrm>
            <a:off x="852480" y="744480"/>
            <a:ext cx="4964040" cy="3722760"/>
          </a:xfrm>
          <a:prstGeom prst="rect">
            <a:avLst/>
          </a:prstGeom>
        </p:spPr>
      </p:sp>
      <p:sp>
        <p:nvSpPr>
          <p:cNvPr id="311"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636D3F9C-C109-4F01-88AC-A5429D53F6C4}"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22" name="PlaceHolder 2"/>
          <p:cNvSpPr>
            <a:spLocks noGrp="1"/>
          </p:cNvSpPr>
          <p:nvPr>
            <p:ph type="sldImg"/>
          </p:nvPr>
        </p:nvSpPr>
        <p:spPr>
          <a:xfrm>
            <a:off x="852480" y="744480"/>
            <a:ext cx="4964040" cy="3722760"/>
          </a:xfrm>
          <a:prstGeom prst="rect">
            <a:avLst/>
          </a:prstGeom>
        </p:spPr>
      </p:sp>
      <p:sp>
        <p:nvSpPr>
          <p:cNvPr id="323"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10DD8E81-F237-48AA-BEEA-BA471136EEB4}"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25" name="PlaceHolder 2"/>
          <p:cNvSpPr>
            <a:spLocks noGrp="1"/>
          </p:cNvSpPr>
          <p:nvPr>
            <p:ph type="sldImg"/>
          </p:nvPr>
        </p:nvSpPr>
        <p:spPr>
          <a:xfrm>
            <a:off x="852480" y="744480"/>
            <a:ext cx="4964040" cy="3722760"/>
          </a:xfrm>
          <a:prstGeom prst="rect">
            <a:avLst/>
          </a:prstGeom>
        </p:spPr>
      </p:sp>
      <p:sp>
        <p:nvSpPr>
          <p:cNvPr id="326"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DA9438EB-49DC-454F-87DF-FCF8338D6D19}"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28" name="PlaceHolder 2"/>
          <p:cNvSpPr>
            <a:spLocks noGrp="1"/>
          </p:cNvSpPr>
          <p:nvPr>
            <p:ph type="sldImg"/>
          </p:nvPr>
        </p:nvSpPr>
        <p:spPr>
          <a:xfrm>
            <a:off x="852480" y="744480"/>
            <a:ext cx="4964040" cy="3722760"/>
          </a:xfrm>
          <a:prstGeom prst="rect">
            <a:avLst/>
          </a:prstGeom>
        </p:spPr>
      </p:sp>
      <p:sp>
        <p:nvSpPr>
          <p:cNvPr id="329"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59B47224-7299-4FD9-B7BF-D5E27FE8D62A}"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31" name="PlaceHolder 2"/>
          <p:cNvSpPr>
            <a:spLocks noGrp="1"/>
          </p:cNvSpPr>
          <p:nvPr>
            <p:ph type="sldImg"/>
          </p:nvPr>
        </p:nvSpPr>
        <p:spPr>
          <a:xfrm>
            <a:off x="852480" y="744480"/>
            <a:ext cx="4964040" cy="3722760"/>
          </a:xfrm>
          <a:prstGeom prst="rect">
            <a:avLst/>
          </a:prstGeom>
        </p:spPr>
      </p:sp>
      <p:sp>
        <p:nvSpPr>
          <p:cNvPr id="332"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6C89463B-3C50-4284-9579-D8DD7A588FFE}"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34" name="PlaceHolder 2"/>
          <p:cNvSpPr>
            <a:spLocks noGrp="1"/>
          </p:cNvSpPr>
          <p:nvPr>
            <p:ph type="sldImg"/>
          </p:nvPr>
        </p:nvSpPr>
        <p:spPr>
          <a:xfrm>
            <a:off x="852480" y="744480"/>
            <a:ext cx="4964040" cy="3722760"/>
          </a:xfrm>
          <a:prstGeom prst="rect">
            <a:avLst/>
          </a:prstGeom>
        </p:spPr>
      </p:sp>
      <p:sp>
        <p:nvSpPr>
          <p:cNvPr id="335"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693A2B76-9773-4601-80B3-4B5CB9D805A9}"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37" name="PlaceHolder 2"/>
          <p:cNvSpPr>
            <a:spLocks noGrp="1"/>
          </p:cNvSpPr>
          <p:nvPr>
            <p:ph type="sldImg"/>
          </p:nvPr>
        </p:nvSpPr>
        <p:spPr>
          <a:xfrm>
            <a:off x="852480" y="744480"/>
            <a:ext cx="4964040" cy="3722760"/>
          </a:xfrm>
          <a:prstGeom prst="rect">
            <a:avLst/>
          </a:prstGeom>
        </p:spPr>
      </p:sp>
      <p:sp>
        <p:nvSpPr>
          <p:cNvPr id="338"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6A2ED191-DEDF-4800-93A6-3C9C2D19A261}"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40" name="PlaceHolder 2"/>
          <p:cNvSpPr>
            <a:spLocks noGrp="1"/>
          </p:cNvSpPr>
          <p:nvPr>
            <p:ph type="sldImg"/>
          </p:nvPr>
        </p:nvSpPr>
        <p:spPr>
          <a:xfrm>
            <a:off x="852480" y="744480"/>
            <a:ext cx="4964040" cy="3722760"/>
          </a:xfrm>
          <a:prstGeom prst="rect">
            <a:avLst/>
          </a:prstGeom>
        </p:spPr>
      </p:sp>
      <p:sp>
        <p:nvSpPr>
          <p:cNvPr id="341"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8DDAF18F-3570-409A-973B-96D8D5991B1E}"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43" name="PlaceHolder 2"/>
          <p:cNvSpPr>
            <a:spLocks noGrp="1"/>
          </p:cNvSpPr>
          <p:nvPr>
            <p:ph type="sldImg"/>
          </p:nvPr>
        </p:nvSpPr>
        <p:spPr>
          <a:xfrm>
            <a:off x="852480" y="744480"/>
            <a:ext cx="4964040" cy="3722760"/>
          </a:xfrm>
          <a:prstGeom prst="rect">
            <a:avLst/>
          </a:prstGeom>
        </p:spPr>
      </p:sp>
      <p:sp>
        <p:nvSpPr>
          <p:cNvPr id="344"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54E28BD1-178E-4C4A-B4C8-6DFFF4795178}"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46" name="PlaceHolder 2"/>
          <p:cNvSpPr>
            <a:spLocks noGrp="1"/>
          </p:cNvSpPr>
          <p:nvPr>
            <p:ph type="sldImg"/>
          </p:nvPr>
        </p:nvSpPr>
        <p:spPr>
          <a:xfrm>
            <a:off x="852480" y="744480"/>
            <a:ext cx="4964040" cy="3722760"/>
          </a:xfrm>
          <a:prstGeom prst="rect">
            <a:avLst/>
          </a:prstGeom>
        </p:spPr>
      </p:sp>
      <p:sp>
        <p:nvSpPr>
          <p:cNvPr id="347"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778200" y="9428040"/>
            <a:ext cx="288936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fld id="{C55EDC7C-D205-4233-BEA8-DE070886E47D}" type="slidenum">
              <a:rPr b="0" lang="es-ES" sz="1200" spc="-1" strike="noStrike">
                <a:solidFill>
                  <a:srgbClr val="000000"/>
                </a:solidFill>
                <a:latin typeface="Arial"/>
              </a:rPr>
              <a:t>&lt;número&gt;</a:t>
            </a:fld>
            <a:endParaRPr b="0" lang="en-US" sz="1200" spc="-1" strike="noStrike">
              <a:solidFill>
                <a:srgbClr val="000000"/>
              </a:solidFill>
              <a:latin typeface="Arial"/>
            </a:endParaRPr>
          </a:p>
        </p:txBody>
      </p:sp>
      <p:sp>
        <p:nvSpPr>
          <p:cNvPr id="313" name="PlaceHolder 2"/>
          <p:cNvSpPr>
            <a:spLocks noGrp="1"/>
          </p:cNvSpPr>
          <p:nvPr>
            <p:ph type="sldImg"/>
          </p:nvPr>
        </p:nvSpPr>
        <p:spPr>
          <a:xfrm>
            <a:off x="852480" y="744480"/>
            <a:ext cx="4964040" cy="3722760"/>
          </a:xfrm>
          <a:prstGeom prst="rect">
            <a:avLst/>
          </a:prstGeom>
        </p:spPr>
      </p:sp>
      <p:sp>
        <p:nvSpPr>
          <p:cNvPr id="314" name="PlaceHolder 3"/>
          <p:cNvSpPr>
            <a:spLocks noGrp="1"/>
          </p:cNvSpPr>
          <p:nvPr>
            <p:ph type="body"/>
          </p:nvPr>
        </p:nvSpPr>
        <p:spPr>
          <a:xfrm>
            <a:off x="666360" y="4714560"/>
            <a:ext cx="5335560" cy="4467240"/>
          </a:xfrm>
          <a:prstGeom prst="rect">
            <a:avLst/>
          </a:prstGeom>
        </p:spPr>
        <p:txBody>
          <a:bodyPr lIns="0" rIns="0" tIns="0" bIns="0">
            <a:noAutofit/>
          </a:bodyPr>
          <a:p>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3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4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4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6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2" name="PlaceHolder 2"/>
          <p:cNvSpPr>
            <a:spLocks noGrp="1"/>
          </p:cNvSpPr>
          <p:nvPr>
            <p:ph type="subTitle"/>
          </p:nvPr>
        </p:nvSpPr>
        <p:spPr>
          <a:xfrm>
            <a:off x="914400" y="1599840"/>
            <a:ext cx="7772400" cy="453060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7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3" name="PlaceHolder 2"/>
          <p:cNvSpPr>
            <a:spLocks noGrp="1"/>
          </p:cNvSpPr>
          <p:nvPr>
            <p:ph type="body"/>
          </p:nvPr>
        </p:nvSpPr>
        <p:spPr>
          <a:xfrm>
            <a:off x="914400" y="159984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86"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7"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8"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89" name="PlaceHolder 5"/>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91" name="PlaceHolder 2"/>
          <p:cNvSpPr>
            <a:spLocks noGrp="1"/>
          </p:cNvSpPr>
          <p:nvPr>
            <p:ph type="body"/>
          </p:nvPr>
        </p:nvSpPr>
        <p:spPr>
          <a:xfrm>
            <a:off x="914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2" name="PlaceHolder 3"/>
          <p:cNvSpPr>
            <a:spLocks noGrp="1"/>
          </p:cNvSpPr>
          <p:nvPr>
            <p:ph type="body"/>
          </p:nvPr>
        </p:nvSpPr>
        <p:spPr>
          <a:xfrm>
            <a:off x="354240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3" name="PlaceHolder 4"/>
          <p:cNvSpPr>
            <a:spLocks noGrp="1"/>
          </p:cNvSpPr>
          <p:nvPr>
            <p:ph type="body"/>
          </p:nvPr>
        </p:nvSpPr>
        <p:spPr>
          <a:xfrm>
            <a:off x="6170040" y="159984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4" name="PlaceHolder 5"/>
          <p:cNvSpPr>
            <a:spLocks noGrp="1"/>
          </p:cNvSpPr>
          <p:nvPr>
            <p:ph type="body"/>
          </p:nvPr>
        </p:nvSpPr>
        <p:spPr>
          <a:xfrm>
            <a:off x="914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5" name="PlaceHolder 6"/>
          <p:cNvSpPr>
            <a:spLocks noGrp="1"/>
          </p:cNvSpPr>
          <p:nvPr>
            <p:ph type="body"/>
          </p:nvPr>
        </p:nvSpPr>
        <p:spPr>
          <a:xfrm>
            <a:off x="354240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96" name="PlaceHolder 7"/>
          <p:cNvSpPr>
            <a:spLocks noGrp="1"/>
          </p:cNvSpPr>
          <p:nvPr>
            <p:ph type="body"/>
          </p:nvPr>
        </p:nvSpPr>
        <p:spPr>
          <a:xfrm>
            <a:off x="6170040" y="3966480"/>
            <a:ext cx="250236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4" name="PlaceHolder 2"/>
          <p:cNvSpPr>
            <a:spLocks noGrp="1"/>
          </p:cNvSpPr>
          <p:nvPr>
            <p:ph type="body"/>
          </p:nvPr>
        </p:nvSpPr>
        <p:spPr>
          <a:xfrm>
            <a:off x="914400" y="1599840"/>
            <a:ext cx="77724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16"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914400" y="277560"/>
            <a:ext cx="7772400" cy="5299560"/>
          </a:xfrm>
          <a:prstGeom prst="rect">
            <a:avLst/>
          </a:prstGeom>
        </p:spPr>
        <p:txBody>
          <a:bodyPr lIns="0" rIns="0" tIns="0" bIns="0" anchor="ctr">
            <a:noAutofit/>
          </a:bodyPr>
          <a:p>
            <a:pPr algn="ctr">
              <a:spcBef>
                <a:spcPts val="697"/>
              </a:spcBef>
            </a:pPr>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1"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89708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91440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5" name="PlaceHolder 2"/>
          <p:cNvSpPr>
            <a:spLocks noGrp="1"/>
          </p:cNvSpPr>
          <p:nvPr>
            <p:ph type="body"/>
          </p:nvPr>
        </p:nvSpPr>
        <p:spPr>
          <a:xfrm>
            <a:off x="914400" y="1599840"/>
            <a:ext cx="3792600" cy="453060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897080" y="396648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277560"/>
            <a:ext cx="7772400" cy="1143000"/>
          </a:xfrm>
          <a:prstGeom prst="rect">
            <a:avLst/>
          </a:prstGeom>
        </p:spPr>
        <p:txBody>
          <a:bodyPr lIns="90000" rIns="90000" tIns="46800" bIns="46800" anchor="ctr">
            <a:noAutofit/>
          </a:bodyPr>
          <a:p>
            <a:endParaRPr b="0" lang="en-US" sz="4200" spc="-1" strike="noStrike">
              <a:solidFill>
                <a:srgbClr val="330033"/>
              </a:solidFill>
              <a:latin typeface="Times New Roman"/>
            </a:endParaRPr>
          </a:p>
        </p:txBody>
      </p:sp>
      <p:sp>
        <p:nvSpPr>
          <p:cNvPr id="29" name="PlaceHolder 2"/>
          <p:cNvSpPr>
            <a:spLocks noGrp="1"/>
          </p:cNvSpPr>
          <p:nvPr>
            <p:ph type="body"/>
          </p:nvPr>
        </p:nvSpPr>
        <p:spPr>
          <a:xfrm>
            <a:off x="91440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897080" y="1599840"/>
            <a:ext cx="37926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914400" y="3966480"/>
            <a:ext cx="7772400" cy="2161080"/>
          </a:xfrm>
          <a:prstGeom prst="rect">
            <a:avLst/>
          </a:prstGeom>
        </p:spPr>
        <p:txBody>
          <a:bodyPr lIns="90000" rIns="90000" tIns="46800" bIns="4680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0" name="Group 1"/>
          <p:cNvGrpSpPr/>
          <p:nvPr/>
        </p:nvGrpSpPr>
        <p:grpSpPr>
          <a:xfrm>
            <a:off x="0" y="0"/>
            <a:ext cx="8686800" cy="4876920"/>
            <a:chOff x="0" y="0"/>
            <a:chExt cx="8686800" cy="4876920"/>
          </a:xfrm>
        </p:grpSpPr>
        <p:sp>
          <p:nvSpPr>
            <p:cNvPr id="1" name="CustomShape 2"/>
            <p:cNvSpPr/>
            <p:nvPr/>
          </p:nvSpPr>
          <p:spPr>
            <a:xfrm>
              <a:off x="0" y="0"/>
              <a:ext cx="609480" cy="4876920"/>
            </a:xfrm>
            <a:prstGeom prst="rect">
              <a:avLst/>
            </a:prstGeom>
            <a:solidFill>
              <a:srgbClr val="cccc99"/>
            </a:solidFill>
            <a:ln>
              <a:noFill/>
            </a:ln>
          </p:spPr>
          <p:style>
            <a:lnRef idx="0"/>
            <a:fillRef idx="0"/>
            <a:effectRef idx="0"/>
            <a:fontRef idx="minor"/>
          </p:style>
        </p:sp>
        <p:grpSp>
          <p:nvGrpSpPr>
            <p:cNvPr id="2" name="Group 3"/>
            <p:cNvGrpSpPr/>
            <p:nvPr/>
          </p:nvGrpSpPr>
          <p:grpSpPr>
            <a:xfrm>
              <a:off x="380880" y="1417680"/>
              <a:ext cx="8305920" cy="182520"/>
              <a:chOff x="380880" y="1417680"/>
              <a:chExt cx="8305920" cy="182520"/>
            </a:xfrm>
          </p:grpSpPr>
          <p:sp>
            <p:nvSpPr>
              <p:cNvPr id="3" name="CustomShape 4"/>
              <p:cNvSpPr/>
              <p:nvPr/>
            </p:nvSpPr>
            <p:spPr>
              <a:xfrm>
                <a:off x="6858000" y="1417680"/>
                <a:ext cx="1828800" cy="182520"/>
              </a:xfrm>
              <a:prstGeom prst="rect">
                <a:avLst/>
              </a:prstGeom>
              <a:solidFill>
                <a:srgbClr val="b2b2b2"/>
              </a:solidFill>
              <a:ln>
                <a:noFill/>
              </a:ln>
            </p:spPr>
            <p:style>
              <a:lnRef idx="0"/>
              <a:fillRef idx="0"/>
              <a:effectRef idx="0"/>
              <a:fontRef idx="minor"/>
            </p:style>
          </p:sp>
          <p:sp>
            <p:nvSpPr>
              <p:cNvPr id="4" name="Line 5"/>
              <p:cNvSpPr/>
              <p:nvPr/>
            </p:nvSpPr>
            <p:spPr>
              <a:xfrm>
                <a:off x="380880" y="1494000"/>
                <a:ext cx="8305920" cy="0"/>
              </a:xfrm>
              <a:prstGeom prst="line">
                <a:avLst/>
              </a:prstGeom>
              <a:ln w="19080">
                <a:solidFill>
                  <a:srgbClr val="330033"/>
                </a:solidFill>
                <a:miter/>
              </a:ln>
            </p:spPr>
            <p:style>
              <a:lnRef idx="0"/>
              <a:fillRef idx="0"/>
              <a:effectRef idx="0"/>
              <a:fontRef idx="minor"/>
            </p:style>
          </p:sp>
        </p:grpSp>
      </p:grpSp>
      <p:sp>
        <p:nvSpPr>
          <p:cNvPr id="5" name="PlaceHolder 6"/>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6" name="PlaceHolder 7"/>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7" name="PlaceHolder 8"/>
          <p:cNvSpPr>
            <a:spLocks noGrp="1"/>
          </p:cNvSpPr>
          <p:nvPr>
            <p:ph type="dt"/>
          </p:nvPr>
        </p:nvSpPr>
        <p:spPr>
          <a:xfrm>
            <a:off x="914040" y="6251400"/>
            <a:ext cx="19810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8" name="PlaceHolder 9"/>
          <p:cNvSpPr>
            <a:spLocks noGrp="1"/>
          </p:cNvSpPr>
          <p:nvPr>
            <p:ph type="ftr"/>
          </p:nvPr>
        </p:nvSpPr>
        <p:spPr>
          <a:xfrm>
            <a:off x="3352320" y="6248520"/>
            <a:ext cx="297180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9" name="PlaceHolder 10"/>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pPr>
            <a:fld id="{B6B31FD5-F7B2-41F2-AED5-D21402B378AB}" type="slidenum">
              <a:rPr b="0" lang="es-ES" sz="1000" spc="-1" strike="noStrike">
                <a:latin typeface="Times New Roman"/>
              </a:rPr>
              <a:t>&lt;número&gt;</a:t>
            </a:fld>
            <a:endParaRPr b="0" lang="en-US" sz="1000" spc="-1" strike="noStrike">
              <a:latin typeface="Times New Roman"/>
            </a:endParaRPr>
          </a:p>
        </p:txBody>
      </p:sp>
      <p:sp>
        <p:nvSpPr>
          <p:cNvPr id="10" name="Line 11"/>
          <p:cNvSpPr/>
          <p:nvPr/>
        </p:nvSpPr>
        <p:spPr>
          <a:xfrm>
            <a:off x="0" y="4876920"/>
            <a:ext cx="609480" cy="0"/>
          </a:xfrm>
          <a:prstGeom prst="line">
            <a:avLst/>
          </a:prstGeom>
          <a:ln w="44280">
            <a:solidFill>
              <a:srgbClr val="330033"/>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e1"/>
        </a:solidFill>
      </p:bgPr>
    </p:bg>
    <p:spTree>
      <p:nvGrpSpPr>
        <p:cNvPr id="1" name=""/>
        <p:cNvGrpSpPr/>
        <p:nvPr/>
      </p:nvGrpSpPr>
      <p:grpSpPr>
        <a:xfrm>
          <a:off x="0" y="0"/>
          <a:ext cx="0" cy="0"/>
          <a:chOff x="0" y="0"/>
          <a:chExt cx="0" cy="0"/>
        </a:xfrm>
      </p:grpSpPr>
      <p:grpSp>
        <p:nvGrpSpPr>
          <p:cNvPr id="47" name="Group 1"/>
          <p:cNvGrpSpPr/>
          <p:nvPr/>
        </p:nvGrpSpPr>
        <p:grpSpPr>
          <a:xfrm>
            <a:off x="0" y="0"/>
            <a:ext cx="8763120" cy="5943600"/>
            <a:chOff x="0" y="0"/>
            <a:chExt cx="8763120" cy="5943600"/>
          </a:xfrm>
        </p:grpSpPr>
        <p:sp>
          <p:nvSpPr>
            <p:cNvPr id="48" name="CustomShape 2"/>
            <p:cNvSpPr/>
            <p:nvPr/>
          </p:nvSpPr>
          <p:spPr>
            <a:xfrm>
              <a:off x="0" y="0"/>
              <a:ext cx="1752480" cy="4876920"/>
            </a:xfrm>
            <a:prstGeom prst="rect">
              <a:avLst/>
            </a:prstGeom>
            <a:solidFill>
              <a:srgbClr val="cccc99"/>
            </a:solidFill>
            <a:ln>
              <a:noFill/>
            </a:ln>
          </p:spPr>
          <p:style>
            <a:lnRef idx="0"/>
            <a:fillRef idx="0"/>
            <a:effectRef idx="0"/>
            <a:fontRef idx="minor"/>
          </p:style>
        </p:sp>
        <p:grpSp>
          <p:nvGrpSpPr>
            <p:cNvPr id="49" name="Group 3"/>
            <p:cNvGrpSpPr/>
            <p:nvPr/>
          </p:nvGrpSpPr>
          <p:grpSpPr>
            <a:xfrm>
              <a:off x="0" y="3505320"/>
              <a:ext cx="8763120" cy="2438280"/>
              <a:chOff x="0" y="3505320"/>
              <a:chExt cx="8763120" cy="2438280"/>
            </a:xfrm>
          </p:grpSpPr>
          <p:sp>
            <p:nvSpPr>
              <p:cNvPr id="50" name="CustomShape 4"/>
              <p:cNvSpPr/>
              <p:nvPr/>
            </p:nvSpPr>
            <p:spPr>
              <a:xfrm>
                <a:off x="990720" y="3505320"/>
                <a:ext cx="7772400" cy="2438280"/>
              </a:xfrm>
              <a:prstGeom prst="rect">
                <a:avLst/>
              </a:prstGeom>
              <a:solidFill>
                <a:srgbClr val="330033"/>
              </a:solidFill>
              <a:ln>
                <a:noFill/>
              </a:ln>
            </p:spPr>
            <p:style>
              <a:lnRef idx="0"/>
              <a:fillRef idx="0"/>
              <a:effectRef idx="0"/>
              <a:fontRef idx="minor"/>
            </p:style>
          </p:sp>
          <p:sp>
            <p:nvSpPr>
              <p:cNvPr id="51" name="CustomShape 5"/>
              <p:cNvSpPr/>
              <p:nvPr/>
            </p:nvSpPr>
            <p:spPr>
              <a:xfrm>
                <a:off x="1038240" y="3733920"/>
                <a:ext cx="7648560" cy="2138400"/>
              </a:xfrm>
              <a:prstGeom prst="rect">
                <a:avLst/>
              </a:prstGeom>
              <a:solidFill>
                <a:srgbClr val="ffffe1"/>
              </a:solidFill>
              <a:ln>
                <a:noFill/>
              </a:ln>
            </p:spPr>
            <p:style>
              <a:lnRef idx="0"/>
              <a:fillRef idx="0"/>
              <a:effectRef idx="0"/>
              <a:fontRef idx="minor"/>
            </p:style>
          </p:sp>
          <p:sp>
            <p:nvSpPr>
              <p:cNvPr id="52" name="Line 6"/>
              <p:cNvSpPr/>
              <p:nvPr/>
            </p:nvSpPr>
            <p:spPr>
              <a:xfrm>
                <a:off x="0" y="4876920"/>
                <a:ext cx="990720" cy="0"/>
              </a:xfrm>
              <a:prstGeom prst="line">
                <a:avLst/>
              </a:prstGeom>
              <a:ln w="50760">
                <a:solidFill>
                  <a:srgbClr val="330033"/>
                </a:solidFill>
                <a:miter/>
              </a:ln>
            </p:spPr>
            <p:style>
              <a:lnRef idx="0"/>
              <a:fillRef idx="0"/>
              <a:effectRef idx="0"/>
              <a:fontRef idx="minor"/>
            </p:style>
          </p:sp>
        </p:grpSp>
        <p:grpSp>
          <p:nvGrpSpPr>
            <p:cNvPr id="53" name="Group 7"/>
            <p:cNvGrpSpPr/>
            <p:nvPr/>
          </p:nvGrpSpPr>
          <p:grpSpPr>
            <a:xfrm>
              <a:off x="635040" y="533520"/>
              <a:ext cx="8077320" cy="304560"/>
              <a:chOff x="635040" y="533520"/>
              <a:chExt cx="8077320" cy="304560"/>
            </a:xfrm>
          </p:grpSpPr>
          <p:sp>
            <p:nvSpPr>
              <p:cNvPr id="54" name="CustomShape 8"/>
              <p:cNvSpPr/>
              <p:nvPr/>
            </p:nvSpPr>
            <p:spPr>
              <a:xfrm>
                <a:off x="6273720" y="533520"/>
                <a:ext cx="2438640" cy="304560"/>
              </a:xfrm>
              <a:prstGeom prst="rect">
                <a:avLst/>
              </a:prstGeom>
              <a:solidFill>
                <a:srgbClr val="b2b2b2"/>
              </a:solidFill>
              <a:ln>
                <a:noFill/>
              </a:ln>
            </p:spPr>
            <p:style>
              <a:lnRef idx="0"/>
              <a:fillRef idx="0"/>
              <a:effectRef idx="0"/>
              <a:fontRef idx="minor"/>
            </p:style>
          </p:sp>
          <p:sp>
            <p:nvSpPr>
              <p:cNvPr id="55" name="Line 9"/>
              <p:cNvSpPr/>
              <p:nvPr/>
            </p:nvSpPr>
            <p:spPr>
              <a:xfrm>
                <a:off x="635040" y="685800"/>
                <a:ext cx="8077320" cy="0"/>
              </a:xfrm>
              <a:prstGeom prst="line">
                <a:avLst/>
              </a:prstGeom>
              <a:ln w="44280">
                <a:solidFill>
                  <a:srgbClr val="330033"/>
                </a:solidFill>
                <a:miter/>
              </a:ln>
            </p:spPr>
            <p:style>
              <a:lnRef idx="0"/>
              <a:fillRef idx="0"/>
              <a:effectRef idx="0"/>
              <a:fontRef idx="minor"/>
            </p:style>
          </p:sp>
        </p:grpSp>
      </p:grpSp>
      <p:sp>
        <p:nvSpPr>
          <p:cNvPr id="56" name="PlaceHolder 10"/>
          <p:cNvSpPr>
            <a:spLocks noGrp="1"/>
          </p:cNvSpPr>
          <p:nvPr>
            <p:ph type="title"/>
          </p:nvPr>
        </p:nvSpPr>
        <p:spPr>
          <a:xfrm>
            <a:off x="914400" y="277560"/>
            <a:ext cx="7772400" cy="1143000"/>
          </a:xfrm>
          <a:prstGeom prst="rect">
            <a:avLst/>
          </a:prstGeom>
        </p:spPr>
        <p:txBody>
          <a:bodyPr lIns="90000" rIns="90000" tIns="46800" bIns="46800" anchor="ctr">
            <a:noAutofit/>
          </a:bodyPr>
          <a:p>
            <a:r>
              <a:rPr b="0" lang="en-US" sz="4200" spc="-1" strike="noStrike">
                <a:solidFill>
                  <a:srgbClr val="330033"/>
                </a:solidFill>
                <a:latin typeface="Times New Roman"/>
              </a:rPr>
              <a:t>Pulse para editar el formato del texto de título</a:t>
            </a:r>
            <a:endParaRPr b="0" lang="en-US" sz="4200" spc="-1" strike="noStrike">
              <a:solidFill>
                <a:srgbClr val="330033"/>
              </a:solidFill>
              <a:latin typeface="Times New Roman"/>
            </a:endParaRPr>
          </a:p>
        </p:txBody>
      </p:sp>
      <p:sp>
        <p:nvSpPr>
          <p:cNvPr id="57" name="PlaceHolder 11"/>
          <p:cNvSpPr>
            <a:spLocks noGrp="1"/>
          </p:cNvSpPr>
          <p:nvPr>
            <p:ph type="body"/>
          </p:nvPr>
        </p:nvSpPr>
        <p:spPr>
          <a:xfrm>
            <a:off x="914400" y="1599840"/>
            <a:ext cx="7772400" cy="4530600"/>
          </a:xfrm>
          <a:prstGeom prst="rect">
            <a:avLst/>
          </a:prstGeom>
        </p:spPr>
        <p:txBody>
          <a:bodyPr lIns="90000" rIns="90000" tIns="46800" bIns="46800">
            <a:normAutofit/>
          </a:bodyPr>
          <a:p>
            <a:pPr marL="342720" indent="-342720">
              <a:spcBef>
                <a:spcPts val="697"/>
              </a:spcBef>
              <a:buClr>
                <a:srgbClr val="b2b2b2"/>
              </a:buClr>
              <a:buSzPct val="90000"/>
              <a:buFont typeface="Wingdings" charset="2"/>
              <a:buChar char=""/>
            </a:pPr>
            <a:r>
              <a:rPr b="0" lang="en-US" sz="2800" spc="-1" strike="noStrike">
                <a:solidFill>
                  <a:srgbClr val="000000"/>
                </a:solidFill>
                <a:latin typeface="Arial"/>
              </a:rPr>
              <a:t>Pulse para editar el formato de texto del esquema</a:t>
            </a:r>
            <a:endParaRPr b="0" lang="en-US" sz="2800" spc="-1" strike="noStrike">
              <a:solidFill>
                <a:srgbClr val="000000"/>
              </a:solidFill>
              <a:latin typeface="Arial"/>
            </a:endParaRPr>
          </a:p>
          <a:p>
            <a:pPr lvl="1" marL="742680" indent="-285480">
              <a:spcBef>
                <a:spcPts val="697"/>
              </a:spcBef>
              <a:buClr>
                <a:srgbClr val="cccc99"/>
              </a:buClr>
              <a:buSzPct val="75000"/>
              <a:buFont typeface="Wingdings" charset="2"/>
              <a:buChar char=""/>
            </a:pPr>
            <a:r>
              <a:rPr b="0" lang="en-US" sz="2800" spc="-1" strike="noStrike">
                <a:solidFill>
                  <a:srgbClr val="000000"/>
                </a:solidFill>
                <a:latin typeface="Arial"/>
              </a:rPr>
              <a:t>Segundo nivel del esquema</a:t>
            </a:r>
            <a:endParaRPr b="0" lang="en-US" sz="2800" spc="-1" strike="noStrike">
              <a:solidFill>
                <a:srgbClr val="000000"/>
              </a:solidFill>
              <a:latin typeface="Arial"/>
            </a:endParaRPr>
          </a:p>
          <a:p>
            <a:pPr lvl="2" marL="1143000" indent="-228600">
              <a:spcBef>
                <a:spcPts val="697"/>
              </a:spcBef>
              <a:buClr>
                <a:srgbClr val="b2b2b2"/>
              </a:buClr>
              <a:buSzPct val="55000"/>
              <a:buFont typeface="Wingdings" charset="2"/>
              <a:buChar char=""/>
            </a:pPr>
            <a:r>
              <a:rPr b="0" lang="en-US" sz="2800" spc="-1" strike="noStrike">
                <a:solidFill>
                  <a:srgbClr val="000000"/>
                </a:solidFill>
                <a:latin typeface="Arial"/>
              </a:rPr>
              <a:t>Tercer nivel del esquema</a:t>
            </a:r>
            <a:endParaRPr b="0" lang="en-US" sz="2800" spc="-1" strike="noStrike">
              <a:solidFill>
                <a:srgbClr val="000000"/>
              </a:solidFill>
              <a:latin typeface="Arial"/>
            </a:endParaRPr>
          </a:p>
          <a:p>
            <a:pPr lvl="3" marL="1600200" indent="-228600">
              <a:spcBef>
                <a:spcPts val="697"/>
              </a:spcBef>
              <a:buClr>
                <a:srgbClr val="cccc99"/>
              </a:buClr>
              <a:buFont typeface="Wingdings" charset="2"/>
              <a:buChar char=""/>
            </a:pPr>
            <a:r>
              <a:rPr b="0" lang="en-US" sz="2800" spc="-1" strike="noStrike">
                <a:solidFill>
                  <a:srgbClr val="000000"/>
                </a:solidFill>
                <a:latin typeface="Arial"/>
              </a:rPr>
              <a:t>Cuarto nivel del esquema</a:t>
            </a:r>
            <a:endParaRPr b="0" lang="en-US" sz="2800" spc="-1" strike="noStrike">
              <a:solidFill>
                <a:srgbClr val="000000"/>
              </a:solidFill>
              <a:latin typeface="Arial"/>
            </a:endParaRPr>
          </a:p>
          <a:p>
            <a:pPr lvl="4" marL="2057400" indent="-228600">
              <a:spcBef>
                <a:spcPts val="697"/>
              </a:spcBef>
              <a:buClr>
                <a:srgbClr val="cccc99"/>
              </a:buClr>
              <a:buFont typeface="Wingdings" charset="2"/>
              <a:buChar char=""/>
            </a:pPr>
            <a:r>
              <a:rPr b="0" lang="en-US" sz="2800" spc="-1" strike="noStrike">
                <a:solidFill>
                  <a:srgbClr val="000000"/>
                </a:solidFill>
                <a:latin typeface="Arial"/>
              </a:rPr>
              <a:t>Quinto nivel del esquema</a:t>
            </a:r>
            <a:endParaRPr b="0" lang="en-US" sz="2800" spc="-1" strike="noStrike">
              <a:solidFill>
                <a:srgbClr val="000000"/>
              </a:solidFill>
              <a:latin typeface="Arial"/>
            </a:endParaRPr>
          </a:p>
          <a:p>
            <a:pPr lvl="5" marL="2057400" indent="-228600">
              <a:spcBef>
                <a:spcPts val="697"/>
              </a:spcBef>
              <a:buClr>
                <a:srgbClr val="cccc99"/>
              </a:buClr>
              <a:buFont typeface="Wingdings" charset="2"/>
              <a:buChar char=""/>
            </a:pPr>
            <a:r>
              <a:rPr b="0" lang="en-US" sz="2800" spc="-1" strike="noStrike">
                <a:solidFill>
                  <a:srgbClr val="000000"/>
                </a:solidFill>
                <a:latin typeface="Arial"/>
              </a:rPr>
              <a:t>Sexto nivel del esquema</a:t>
            </a:r>
            <a:endParaRPr b="0" lang="en-US" sz="2800" spc="-1" strike="noStrike">
              <a:solidFill>
                <a:srgbClr val="000000"/>
              </a:solidFill>
              <a:latin typeface="Arial"/>
            </a:endParaRPr>
          </a:p>
          <a:p>
            <a:pPr lvl="6" marL="2057400" indent="-228600">
              <a:spcBef>
                <a:spcPts val="697"/>
              </a:spcBef>
              <a:buClr>
                <a:srgbClr val="cccc99"/>
              </a:buClr>
              <a:buFont typeface="Wingdings" charset="2"/>
              <a:buChar char=""/>
            </a:pPr>
            <a:r>
              <a:rPr b="0" lang="en-US" sz="2800" spc="-1" strike="noStrike">
                <a:solidFill>
                  <a:srgbClr val="000000"/>
                </a:solidFill>
                <a:latin typeface="Arial"/>
              </a:rPr>
              <a:t>Séptimo nivel del esquema</a:t>
            </a:r>
            <a:endParaRPr b="0" lang="en-US" sz="2800" spc="-1" strike="noStrike">
              <a:solidFill>
                <a:srgbClr val="000000"/>
              </a:solidFill>
              <a:latin typeface="Arial"/>
            </a:endParaRPr>
          </a:p>
        </p:txBody>
      </p:sp>
      <p:sp>
        <p:nvSpPr>
          <p:cNvPr id="58" name="PlaceHolder 12"/>
          <p:cNvSpPr>
            <a:spLocks noGrp="1"/>
          </p:cNvSpPr>
          <p:nvPr>
            <p:ph type="dt"/>
          </p:nvPr>
        </p:nvSpPr>
        <p:spPr>
          <a:xfrm>
            <a:off x="912600" y="6251400"/>
            <a:ext cx="190476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59" name="PlaceHolder 13"/>
          <p:cNvSpPr>
            <a:spLocks noGrp="1"/>
          </p:cNvSpPr>
          <p:nvPr>
            <p:ph type="ftr"/>
          </p:nvPr>
        </p:nvSpPr>
        <p:spPr>
          <a:xfrm>
            <a:off x="3354120" y="6248520"/>
            <a:ext cx="2895480" cy="457200"/>
          </a:xfrm>
          <a:prstGeom prst="rect">
            <a:avLst/>
          </a:prstGeom>
        </p:spPr>
        <p:txBody>
          <a:bodyPr lIns="90000" rIns="90000" tIns="46800" bIns="46800">
            <a:noAutofit/>
          </a:bodyPr>
          <a:p>
            <a:pPr/>
            <a:endParaRPr b="0" lang="en-US" sz="1800" spc="-1" strike="noStrike">
              <a:solidFill>
                <a:srgbClr val="000000"/>
              </a:solidFill>
              <a:latin typeface="Arial"/>
            </a:endParaRPr>
          </a:p>
        </p:txBody>
      </p:sp>
      <p:sp>
        <p:nvSpPr>
          <p:cNvPr id="60" name="PlaceHolder 14"/>
          <p:cNvSpPr>
            <a:spLocks noGrp="1"/>
          </p:cNvSpPr>
          <p:nvPr>
            <p:ph type="sldNum"/>
          </p:nvPr>
        </p:nvSpPr>
        <p:spPr>
          <a:xfrm>
            <a:off x="67816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pPr>
            <a:fld id="{3427691E-6808-4FC6-86E4-40A8845E79AE}" type="slidenum">
              <a:rPr b="0" lang="es-ES" sz="1000" spc="-1" strike="noStrike">
                <a:latin typeface="Times New Roman"/>
              </a:rPr>
              <a:t>&lt;número&gt;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1.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2057040" y="1143000"/>
            <a:ext cx="6629400" cy="2209680"/>
          </a:xfrm>
          <a:prstGeom prst="rect">
            <a:avLst/>
          </a:prstGeom>
          <a:noFill/>
          <a:ln>
            <a:noFill/>
          </a:ln>
        </p:spPr>
        <p:txBody>
          <a:bodyPr anchor="ctr">
            <a:noAutofit/>
          </a:bodyPr>
          <a:p>
            <a:pPr algn="ctr"/>
            <a:r>
              <a:rPr b="0" lang="es-ES" sz="4400" spc="-1" strike="noStrike">
                <a:solidFill>
                  <a:srgbClr val="330033"/>
                </a:solidFill>
                <a:latin typeface="Times New Roman"/>
              </a:rPr>
              <a:t>HIDRAULICA AGRICOLA Y SANEAMIENTO</a:t>
            </a:r>
            <a:endParaRPr b="0" lang="en-US" sz="4400" spc="-1" strike="noStrike">
              <a:solidFill>
                <a:srgbClr val="330033"/>
              </a:solidFill>
              <a:latin typeface="Times New Roman"/>
            </a:endParaRPr>
          </a:p>
        </p:txBody>
      </p:sp>
      <p:sp>
        <p:nvSpPr>
          <p:cNvPr id="105" name="TextShape 2"/>
          <p:cNvSpPr txBox="1"/>
          <p:nvPr/>
        </p:nvSpPr>
        <p:spPr>
          <a:xfrm>
            <a:off x="1371600" y="3962160"/>
            <a:ext cx="6858000" cy="1600200"/>
          </a:xfrm>
          <a:prstGeom prst="rect">
            <a:avLst/>
          </a:prstGeom>
          <a:noFill/>
          <a:ln>
            <a:noFill/>
          </a:ln>
        </p:spPr>
        <p:txBody>
          <a:bodyPr anchor="ctr">
            <a:noAutofit/>
          </a:bodyPr>
          <a:p>
            <a:pPr algn="ctr">
              <a:spcBef>
                <a:spcPts val="697"/>
              </a:spcBef>
            </a:pPr>
            <a:r>
              <a:rPr b="0" lang="es-ES" sz="2800" spc="-1" strike="noStrike">
                <a:solidFill>
                  <a:srgbClr val="000000"/>
                </a:solidFill>
                <a:latin typeface="Arial"/>
              </a:rPr>
              <a:t>Facultad de Ingeniería, UBA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755640" y="2319480"/>
            <a:ext cx="4897440" cy="165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rmAutofit fontScale="67000"/>
          </a:bodyPr>
          <a:p>
            <a:pPr>
              <a:lnSpc>
                <a:spcPct val="100000"/>
              </a:lnSpc>
            </a:pPr>
            <a:r>
              <a:rPr b="1" lang="es-ES" sz="2200" spc="-1" strike="noStrike">
                <a:solidFill>
                  <a:srgbClr val="0033cc"/>
                </a:solidFill>
                <a:latin typeface="Times New Roman"/>
              </a:rPr>
              <a:t>Percolación</a:t>
            </a:r>
            <a:r>
              <a:rPr b="1" lang="es-ES" sz="2200" spc="-1" strike="noStrike">
                <a:solidFill>
                  <a:srgbClr val="330033"/>
                </a:solidFill>
                <a:latin typeface="Times New Roman"/>
              </a:rPr>
              <a:t>: movimiento del agua hacia abajo</a:t>
            </a:r>
            <a:endParaRPr b="0" lang="en-US" sz="2200" spc="-1" strike="noStrike">
              <a:solidFill>
                <a:srgbClr val="000000"/>
              </a:solidFill>
              <a:latin typeface="Arial"/>
            </a:endParaRPr>
          </a:p>
          <a:p>
            <a:pPr>
              <a:lnSpc>
                <a:spcPct val="100000"/>
              </a:lnSpc>
            </a:pPr>
            <a:br/>
            <a:r>
              <a:rPr b="1" lang="es-ES" sz="2200" spc="-1" strike="noStrike">
                <a:solidFill>
                  <a:srgbClr val="0033cc"/>
                </a:solidFill>
                <a:latin typeface="Times New Roman"/>
              </a:rPr>
              <a:t>Transpiración</a:t>
            </a:r>
            <a:r>
              <a:rPr b="1" lang="es-ES" sz="2200" spc="-1" strike="noStrike">
                <a:solidFill>
                  <a:srgbClr val="000000"/>
                </a:solidFill>
                <a:latin typeface="Times New Roman"/>
              </a:rPr>
              <a:t>: es el flujo de agua hacia la atmósfera que se realiza a través de las plantas</a:t>
            </a:r>
            <a:endParaRPr b="0" lang="en-US" sz="2200" spc="-1" strike="noStrike">
              <a:solidFill>
                <a:srgbClr val="000000"/>
              </a:solidFill>
              <a:latin typeface="Arial"/>
            </a:endParaRPr>
          </a:p>
        </p:txBody>
      </p:sp>
      <p:sp>
        <p:nvSpPr>
          <p:cNvPr id="158" name="CustomShape 2"/>
          <p:cNvSpPr/>
          <p:nvPr/>
        </p:nvSpPr>
        <p:spPr>
          <a:xfrm>
            <a:off x="755640" y="333360"/>
            <a:ext cx="4680000" cy="91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1800" spc="-1" strike="noStrike">
                <a:solidFill>
                  <a:srgbClr val="0033cc"/>
                </a:solidFill>
                <a:latin typeface="Arial"/>
              </a:rPr>
              <a:t>Condensación</a:t>
            </a:r>
            <a:r>
              <a:rPr b="1" lang="es-ES" sz="1800" spc="-1" strike="noStrike">
                <a:solidFill>
                  <a:srgbClr val="000000"/>
                </a:solidFill>
                <a:latin typeface="Arial"/>
              </a:rPr>
              <a:t>: La condensación es el proceso por el cual el vapor de agua del aire se transforma en agua líquida.</a:t>
            </a:r>
            <a:endParaRPr b="0" lang="en-US" sz="1800" spc="-1" strike="noStrike">
              <a:solidFill>
                <a:srgbClr val="000000"/>
              </a:solidFill>
              <a:latin typeface="Arial"/>
            </a:endParaRPr>
          </a:p>
        </p:txBody>
      </p:sp>
      <p:pic>
        <p:nvPicPr>
          <p:cNvPr id="159" name="Picture 15" descr="condensacion"/>
          <p:cNvPicPr/>
          <p:nvPr/>
        </p:nvPicPr>
        <p:blipFill>
          <a:blip r:embed="rId1"/>
          <a:stretch/>
        </p:blipFill>
        <p:spPr>
          <a:xfrm>
            <a:off x="6084720" y="2133720"/>
            <a:ext cx="2470320" cy="1633320"/>
          </a:xfrm>
          <a:prstGeom prst="rect">
            <a:avLst/>
          </a:prstGeom>
          <a:ln>
            <a:noFill/>
          </a:ln>
        </p:spPr>
      </p:pic>
      <p:pic>
        <p:nvPicPr>
          <p:cNvPr id="160" name="Picture 17" descr="transpiracion"/>
          <p:cNvPicPr/>
          <p:nvPr/>
        </p:nvPicPr>
        <p:blipFill>
          <a:blip r:embed="rId2"/>
          <a:stretch/>
        </p:blipFill>
        <p:spPr>
          <a:xfrm>
            <a:off x="2700360" y="4516560"/>
            <a:ext cx="2232000" cy="1508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135840" y="5032440"/>
            <a:ext cx="18396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62" name="CustomShape 2"/>
          <p:cNvSpPr/>
          <p:nvPr/>
        </p:nvSpPr>
        <p:spPr>
          <a:xfrm>
            <a:off x="1332000" y="2060640"/>
            <a:ext cx="6985080" cy="36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163" name="Picture 22" descr="wcpicevaporation"/>
          <p:cNvPicPr/>
          <p:nvPr/>
        </p:nvPicPr>
        <p:blipFill>
          <a:blip r:embed="rId1"/>
          <a:stretch/>
        </p:blipFill>
        <p:spPr>
          <a:xfrm>
            <a:off x="5913360" y="260280"/>
            <a:ext cx="3230640" cy="2316240"/>
          </a:xfrm>
          <a:prstGeom prst="rect">
            <a:avLst/>
          </a:prstGeom>
          <a:ln>
            <a:noFill/>
          </a:ln>
        </p:spPr>
      </p:pic>
      <p:sp>
        <p:nvSpPr>
          <p:cNvPr id="164" name="CustomShape 3"/>
          <p:cNvSpPr/>
          <p:nvPr/>
        </p:nvSpPr>
        <p:spPr>
          <a:xfrm>
            <a:off x="684360" y="404640"/>
            <a:ext cx="5111640" cy="109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33cc"/>
                </a:solidFill>
                <a:latin typeface="Arial"/>
              </a:rPr>
              <a:t>Evaporación</a:t>
            </a:r>
            <a:r>
              <a:rPr b="1" lang="es-ES" sz="2200" spc="-1" strike="noStrike">
                <a:solidFill>
                  <a:srgbClr val="000000"/>
                </a:solidFill>
                <a:latin typeface="Arial"/>
              </a:rPr>
              <a:t>: es el principal proceso mediante el cual, el agua cambia de estado líquido a gaseoso.</a:t>
            </a:r>
            <a:r>
              <a:rPr b="1" lang="es-ES" sz="1800" spc="-1" strike="noStrike">
                <a:solidFill>
                  <a:srgbClr val="000000"/>
                </a:solidFill>
                <a:latin typeface="Arial"/>
              </a:rPr>
              <a:t> </a:t>
            </a:r>
            <a:endParaRPr b="0" lang="en-US" sz="1800" spc="-1" strike="noStrike">
              <a:solidFill>
                <a:srgbClr val="000000"/>
              </a:solidFill>
              <a:latin typeface="Arial"/>
            </a:endParaRPr>
          </a:p>
        </p:txBody>
      </p:sp>
      <p:sp>
        <p:nvSpPr>
          <p:cNvPr id="165" name="CustomShape 4"/>
          <p:cNvSpPr/>
          <p:nvPr/>
        </p:nvSpPr>
        <p:spPr>
          <a:xfrm>
            <a:off x="612720" y="1832040"/>
            <a:ext cx="4896000" cy="2104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0000"/>
                </a:solidFill>
                <a:latin typeface="Arial"/>
              </a:rPr>
              <a:t>Los océanos, mares, lagos y ríos proveen alrededor del 90% de humedad a la atmósfera vía evaporación; el restante 10% proviene de la transpiración de las plantas</a:t>
            </a:r>
            <a:r>
              <a:rPr b="1" lang="es-ES" sz="1800" spc="-1" strike="noStrike">
                <a:solidFill>
                  <a:srgbClr val="000000"/>
                </a:solidFill>
                <a:latin typeface="Arial"/>
              </a:rPr>
              <a:t>.</a:t>
            </a:r>
            <a:r>
              <a:rPr b="0" lang="es-ES" sz="1800" spc="-1" strike="noStrike">
                <a:solidFill>
                  <a:srgbClr val="000000"/>
                </a:solidFill>
                <a:latin typeface="Arial"/>
              </a:rPr>
              <a:t> </a:t>
            </a:r>
            <a:endParaRPr b="0" lang="en-US" sz="1800" spc="-1" strike="noStrike">
              <a:solidFill>
                <a:srgbClr val="000000"/>
              </a:solidFill>
              <a:latin typeface="Arial"/>
            </a:endParaRPr>
          </a:p>
        </p:txBody>
      </p:sp>
      <p:sp>
        <p:nvSpPr>
          <p:cNvPr id="166" name="CustomShape 5"/>
          <p:cNvSpPr/>
          <p:nvPr/>
        </p:nvSpPr>
        <p:spPr>
          <a:xfrm>
            <a:off x="755640" y="4149720"/>
            <a:ext cx="6696000" cy="2104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0000"/>
                </a:solidFill>
                <a:latin typeface="Arial"/>
              </a:rPr>
              <a:t>A escala global, la misma cantidad de agua evaporada vuelve a la Tierra como precipitación. Esto varia geográficamente. Sobre los océanos, la evaporación es más común que la precipitación; mientras que, sobre la tierra la precipitación supera a la evaporación. </a:t>
            </a:r>
            <a:endParaRPr b="0" lang="en-US" sz="2200" spc="-1" strike="noStrike">
              <a:solidFill>
                <a:srgbClr val="000000"/>
              </a:solidFill>
              <a:latin typeface="Arial"/>
            </a:endParaRPr>
          </a:p>
        </p:txBody>
      </p:sp>
      <p:pic>
        <p:nvPicPr>
          <p:cNvPr id="167" name="Picture 29" descr="495457508_c44c900021"/>
          <p:cNvPicPr/>
          <p:nvPr/>
        </p:nvPicPr>
        <p:blipFill>
          <a:blip r:embed="rId2"/>
          <a:stretch/>
        </p:blipFill>
        <p:spPr>
          <a:xfrm>
            <a:off x="6804000" y="2924280"/>
            <a:ext cx="1873440" cy="1204920"/>
          </a:xfrm>
          <a:prstGeom prst="rect">
            <a:avLst/>
          </a:prstGeom>
          <a:ln>
            <a:noFill/>
          </a:ln>
        </p:spPr>
      </p:pic>
      <p:pic>
        <p:nvPicPr>
          <p:cNvPr id="168" name="Picture 31" descr="Ozono-full"/>
          <p:cNvPicPr/>
          <p:nvPr/>
        </p:nvPicPr>
        <p:blipFill>
          <a:blip r:embed="rId3"/>
          <a:stretch/>
        </p:blipFill>
        <p:spPr>
          <a:xfrm>
            <a:off x="7380360" y="4941720"/>
            <a:ext cx="1533600" cy="1629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39640" y="115920"/>
            <a:ext cx="8839440" cy="1434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0000"/>
                </a:solidFill>
                <a:latin typeface="Arial"/>
              </a:rPr>
              <a:t>La mayor parte del agua evaporada de los océanos, cae sobre los mismos como precipitación.  Una vez evaporada, una molécula de agua permanece alrededor de diez días en  la atmósfera </a:t>
            </a:r>
            <a:r>
              <a:rPr b="1" lang="es-ES" sz="2200" spc="-1" strike="noStrike">
                <a:solidFill>
                  <a:srgbClr val="ff6600"/>
                </a:solidFill>
                <a:latin typeface="Arial"/>
              </a:rPr>
              <a:t>(Tiempo de residencia). </a:t>
            </a:r>
            <a:endParaRPr b="0" lang="en-US" sz="2200" spc="-1" strike="noStrike">
              <a:solidFill>
                <a:srgbClr val="000000"/>
              </a:solidFill>
              <a:latin typeface="Arial"/>
            </a:endParaRPr>
          </a:p>
        </p:txBody>
      </p:sp>
      <p:sp>
        <p:nvSpPr>
          <p:cNvPr id="170" name="CustomShape 2"/>
          <p:cNvSpPr/>
          <p:nvPr/>
        </p:nvSpPr>
        <p:spPr>
          <a:xfrm>
            <a:off x="611280" y="1592280"/>
            <a:ext cx="8424720" cy="9169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El </a:t>
            </a:r>
            <a:r>
              <a:rPr b="1" lang="es-AR" sz="1800" spc="-1" strike="noStrike">
                <a:solidFill>
                  <a:srgbClr val="ff6600"/>
                </a:solidFill>
                <a:latin typeface="Arial"/>
              </a:rPr>
              <a:t>tiempo de residencia </a:t>
            </a:r>
            <a:r>
              <a:rPr b="0" lang="es-AR" sz="1800" spc="-1" strike="noStrike">
                <a:solidFill>
                  <a:srgbClr val="000000"/>
                </a:solidFill>
                <a:latin typeface="Arial"/>
              </a:rPr>
              <a:t>es una medida de la edad media del agua en ese reservorio, aunque parte del agua pase mucho menos tiempo que el promedio y otra parte mucho más tiempo.</a:t>
            </a:r>
            <a:endParaRPr b="0" lang="en-US" sz="1800" spc="-1" strike="noStrike">
              <a:solidFill>
                <a:srgbClr val="000000"/>
              </a:solidFill>
              <a:latin typeface="Arial"/>
            </a:endParaRPr>
          </a:p>
        </p:txBody>
      </p:sp>
      <p:sp>
        <p:nvSpPr>
          <p:cNvPr id="171" name="CustomShape 3"/>
          <p:cNvSpPr/>
          <p:nvPr/>
        </p:nvSpPr>
        <p:spPr>
          <a:xfrm>
            <a:off x="684360" y="2565360"/>
            <a:ext cx="8135640" cy="91692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Se estiman como: </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0" lang="es-AR" sz="1800" spc="-1" strike="noStrike">
                <a:solidFill>
                  <a:srgbClr val="000000"/>
                </a:solidFill>
                <a:latin typeface="Arial"/>
              </a:rPr>
              <a:t>Tr= Volumen del reservorio / Tasa a la cual el agua entra o sale del mismo</a:t>
            </a:r>
            <a:endParaRPr b="0" lang="en-US" sz="1800" spc="-1" strike="noStrike">
              <a:solidFill>
                <a:srgbClr val="000000"/>
              </a:solidFill>
              <a:latin typeface="Arial"/>
            </a:endParaRPr>
          </a:p>
        </p:txBody>
      </p:sp>
      <p:graphicFrame>
        <p:nvGraphicFramePr>
          <p:cNvPr id="172" name="Table 4"/>
          <p:cNvGraphicFramePr/>
          <p:nvPr/>
        </p:nvGraphicFramePr>
        <p:xfrm>
          <a:off x="1192320" y="3789360"/>
          <a:ext cx="7772400" cy="1096920"/>
        </p:xfrm>
        <a:graphic>
          <a:graphicData uri="http://schemas.openxmlformats.org/drawingml/2006/table">
            <a:tbl>
              <a:tblPr/>
              <a:tblGrid>
                <a:gridCol w="3886200"/>
                <a:gridCol w="3886200"/>
              </a:tblGrid>
              <a:tr h="366120">
                <a:tc>
                  <a:txBody>
                    <a:bodyPr lIns="90000" rIns="90000" anchor="ctr">
                      <a:noAutofit/>
                    </a:bodyPr>
                    <a:p>
                      <a:pPr/>
                      <a:r>
                        <a:rPr b="0" lang="es-AR" sz="1800" spc="-1" strike="noStrike">
                          <a:solidFill>
                            <a:srgbClr val="c00000"/>
                          </a:solidFill>
                          <a:latin typeface="Arial"/>
                        </a:rPr>
                        <a:t>Reservorio de agua </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c00000"/>
                          </a:solidFill>
                          <a:latin typeface="Arial"/>
                        </a:rPr>
                        <a:t>Tiempo de residencia promedio </a:t>
                      </a:r>
                      <a:endParaRPr b="0" lang="en-US" sz="1800" spc="-1" strike="noStrike">
                        <a:solidFill>
                          <a:srgbClr val="000000"/>
                        </a:solidFill>
                        <a:latin typeface="Arial"/>
                      </a:endParaRPr>
                    </a:p>
                  </a:txBody>
                  <a:tcPr marL="90000" marR="90000">
                    <a:noFill/>
                  </a:tcPr>
                </a:tc>
              </a:tr>
              <a:tr h="366120">
                <a:tc>
                  <a:txBody>
                    <a:bodyPr lIns="90000" rIns="90000" anchor="ctr">
                      <a:noAutofit/>
                    </a:bodyPr>
                    <a:p>
                      <a:pPr/>
                      <a:r>
                        <a:rPr b="0" lang="es-AR" sz="1800" spc="-1" strike="noStrike">
                          <a:solidFill>
                            <a:srgbClr val="000000"/>
                          </a:solidFill>
                          <a:latin typeface="Arial"/>
                        </a:rPr>
                        <a:t>Océanos</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000000"/>
                          </a:solidFill>
                          <a:latin typeface="Arial"/>
                        </a:rPr>
                        <a:t>3200 años </a:t>
                      </a:r>
                      <a:endParaRPr b="0" lang="en-US" sz="1800" spc="-1" strike="noStrike">
                        <a:solidFill>
                          <a:srgbClr val="000000"/>
                        </a:solidFill>
                        <a:latin typeface="Arial"/>
                      </a:endParaRPr>
                    </a:p>
                  </a:txBody>
                  <a:tcPr marL="90000" marR="90000">
                    <a:noFill/>
                  </a:tcPr>
                </a:tc>
              </a:tr>
              <a:tr h="366120">
                <a:tc>
                  <a:txBody>
                    <a:bodyPr lIns="90000" rIns="90000" anchor="ctr">
                      <a:noAutofit/>
                    </a:bodyPr>
                    <a:p>
                      <a:pPr/>
                      <a:r>
                        <a:rPr b="0" lang="es-AR" sz="1800" spc="-1" strike="noStrike">
                          <a:solidFill>
                            <a:srgbClr val="000000"/>
                          </a:solidFill>
                          <a:latin typeface="Arial"/>
                        </a:rPr>
                        <a:t>Glaciares</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000000"/>
                          </a:solidFill>
                          <a:latin typeface="Arial"/>
                        </a:rPr>
                        <a:t>20 a 100 años </a:t>
                      </a:r>
                      <a:endParaRPr b="0" lang="en-US" sz="1800" spc="-1" strike="noStrike">
                        <a:solidFill>
                          <a:srgbClr val="000000"/>
                        </a:solidFill>
                        <a:latin typeface="Arial"/>
                      </a:endParaRPr>
                    </a:p>
                  </a:txBody>
                  <a:tcPr marL="90000" marR="90000">
                    <a:noFill/>
                  </a:tcPr>
                </a:tc>
              </a:tr>
            </a:tbl>
          </a:graphicData>
        </a:graphic>
      </p:graphicFrame>
      <p:graphicFrame>
        <p:nvGraphicFramePr>
          <p:cNvPr id="173" name="Table 5"/>
          <p:cNvGraphicFramePr/>
          <p:nvPr/>
        </p:nvGraphicFramePr>
        <p:xfrm>
          <a:off x="1192320" y="4941720"/>
          <a:ext cx="7772400" cy="1462320"/>
        </p:xfrm>
        <a:graphic>
          <a:graphicData uri="http://schemas.openxmlformats.org/drawingml/2006/table">
            <a:tbl>
              <a:tblPr/>
              <a:tblGrid>
                <a:gridCol w="3886200"/>
                <a:gridCol w="3886200"/>
              </a:tblGrid>
              <a:tr h="366120">
                <a:tc>
                  <a:txBody>
                    <a:bodyPr lIns="90000" rIns="90000" anchor="ctr">
                      <a:noAutofit/>
                    </a:bodyPr>
                    <a:p>
                      <a:pPr/>
                      <a:r>
                        <a:rPr b="0" lang="es-AR" sz="1800" spc="-1" strike="noStrike">
                          <a:solidFill>
                            <a:srgbClr val="000000"/>
                          </a:solidFill>
                          <a:latin typeface="Arial"/>
                        </a:rPr>
                        <a:t>Agua del suelo: profunda </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000000"/>
                          </a:solidFill>
                          <a:latin typeface="Arial"/>
                        </a:rPr>
                        <a:t>10000 años </a:t>
                      </a:r>
                      <a:endParaRPr b="0" lang="en-US" sz="1800" spc="-1" strike="noStrike">
                        <a:solidFill>
                          <a:srgbClr val="000000"/>
                        </a:solidFill>
                        <a:latin typeface="Arial"/>
                      </a:endParaRPr>
                    </a:p>
                  </a:txBody>
                  <a:tcPr marL="90000" marR="90000">
                    <a:noFill/>
                  </a:tcPr>
                </a:tc>
              </a:tr>
              <a:tr h="366120">
                <a:tc>
                  <a:txBody>
                    <a:bodyPr lIns="90000" rIns="90000" anchor="ctr">
                      <a:noAutofit/>
                    </a:bodyPr>
                    <a:p>
                      <a:pPr/>
                      <a:r>
                        <a:rPr b="0" lang="es-AR" sz="1800" spc="-1" strike="noStrike">
                          <a:solidFill>
                            <a:srgbClr val="000000"/>
                          </a:solidFill>
                          <a:latin typeface="Arial"/>
                        </a:rPr>
                        <a:t>Lagos</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000000"/>
                          </a:solidFill>
                          <a:latin typeface="Arial"/>
                        </a:rPr>
                        <a:t>50 a 100 años </a:t>
                      </a:r>
                      <a:endParaRPr b="0" lang="en-US" sz="1800" spc="-1" strike="noStrike">
                        <a:solidFill>
                          <a:srgbClr val="000000"/>
                        </a:solidFill>
                        <a:latin typeface="Arial"/>
                      </a:endParaRPr>
                    </a:p>
                  </a:txBody>
                  <a:tcPr marL="90000" marR="90000">
                    <a:noFill/>
                  </a:tcPr>
                </a:tc>
              </a:tr>
              <a:tr h="366120">
                <a:tc>
                  <a:txBody>
                    <a:bodyPr lIns="90000" rIns="90000" anchor="ctr">
                      <a:noAutofit/>
                    </a:bodyPr>
                    <a:p>
                      <a:pPr/>
                      <a:r>
                        <a:rPr b="0" lang="es-AR" sz="1800" spc="-1" strike="noStrike">
                          <a:solidFill>
                            <a:srgbClr val="000000"/>
                          </a:solidFill>
                          <a:latin typeface="Arial"/>
                        </a:rPr>
                        <a:t>Ríos</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000000"/>
                          </a:solidFill>
                          <a:latin typeface="Arial"/>
                        </a:rPr>
                        <a:t>2 a 6 meses</a:t>
                      </a:r>
                      <a:endParaRPr b="0" lang="en-US" sz="1800" spc="-1" strike="noStrike">
                        <a:solidFill>
                          <a:srgbClr val="000000"/>
                        </a:solidFill>
                        <a:latin typeface="Arial"/>
                      </a:endParaRPr>
                    </a:p>
                  </a:txBody>
                  <a:tcPr marL="90000" marR="90000">
                    <a:noFill/>
                  </a:tcPr>
                </a:tc>
              </a:tr>
              <a:tr h="366120">
                <a:tc>
                  <a:txBody>
                    <a:bodyPr lIns="90000" rIns="90000" anchor="ctr">
                      <a:noAutofit/>
                    </a:bodyPr>
                    <a:p>
                      <a:pPr/>
                      <a:r>
                        <a:rPr b="0" lang="es-AR" sz="1800" spc="-1" strike="noStrike">
                          <a:solidFill>
                            <a:srgbClr val="000000"/>
                          </a:solidFill>
                          <a:latin typeface="Arial"/>
                        </a:rPr>
                        <a:t>Atmósfera</a:t>
                      </a:r>
                      <a:endParaRPr b="0" lang="en-US" sz="1800" spc="-1" strike="noStrike">
                        <a:solidFill>
                          <a:srgbClr val="000000"/>
                        </a:solidFill>
                        <a:latin typeface="Arial"/>
                      </a:endParaRPr>
                    </a:p>
                  </a:txBody>
                  <a:tcPr marL="90000" marR="90000">
                    <a:noFill/>
                  </a:tcPr>
                </a:tc>
                <a:tc>
                  <a:txBody>
                    <a:bodyPr lIns="90000" rIns="90000" anchor="ctr">
                      <a:noAutofit/>
                    </a:bodyPr>
                    <a:p>
                      <a:pPr/>
                      <a:r>
                        <a:rPr b="0" lang="es-AR" sz="1800" spc="-1" strike="noStrike">
                          <a:solidFill>
                            <a:srgbClr val="000000"/>
                          </a:solidFill>
                          <a:latin typeface="Arial"/>
                        </a:rPr>
                        <a:t>9 días</a:t>
                      </a:r>
                      <a:endParaRPr b="0" lang="en-US" sz="1800" spc="-1" strike="noStrike">
                        <a:solidFill>
                          <a:srgbClr val="000000"/>
                        </a:solidFill>
                        <a:latin typeface="Arial"/>
                      </a:endParaRPr>
                    </a:p>
                  </a:txBody>
                  <a:tcPr marL="90000" marR="90000">
                    <a:no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611280" y="1628640"/>
            <a:ext cx="8229600" cy="2592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gn="just">
              <a:spcBef>
                <a:spcPts val="598"/>
              </a:spcBef>
            </a:pPr>
            <a:r>
              <a:rPr b="1" lang="en-US" sz="2400" spc="-1" strike="noStrike">
                <a:solidFill>
                  <a:srgbClr val="000000"/>
                </a:solidFill>
                <a:latin typeface="Arial"/>
              </a:rPr>
              <a:t>El agua al desplazarse a través del ciclo hidrológico transporta sólidos y gases en disolución. El C, el N y el S, son volátiles y  solubles, y por</a:t>
            </a:r>
            <a:endParaRPr b="0" lang="en-US" sz="2400" spc="-1" strike="noStrike">
              <a:solidFill>
                <a:srgbClr val="000000"/>
              </a:solidFill>
              <a:latin typeface="Arial"/>
            </a:endParaRPr>
          </a:p>
          <a:p>
            <a:pPr marL="342720" indent="-342720" algn="just">
              <a:spcBef>
                <a:spcPts val="598"/>
              </a:spcBef>
            </a:pPr>
            <a:r>
              <a:rPr b="1" lang="en-US" sz="2400" spc="-1" strike="noStrike">
                <a:solidFill>
                  <a:srgbClr val="000000"/>
                </a:solidFill>
                <a:latin typeface="Arial"/>
              </a:rPr>
              <a:t> </a:t>
            </a:r>
            <a:r>
              <a:rPr b="1" lang="en-US" sz="2400" spc="-1" strike="noStrike">
                <a:solidFill>
                  <a:srgbClr val="000000"/>
                </a:solidFill>
                <a:latin typeface="Arial"/>
              </a:rPr>
              <a:t>lo tanto,  pueden desplazarse por la </a:t>
            </a:r>
            <a:endParaRPr b="0" lang="en-US" sz="2400" spc="-1" strike="noStrike">
              <a:solidFill>
                <a:srgbClr val="000000"/>
              </a:solidFill>
              <a:latin typeface="Arial"/>
            </a:endParaRPr>
          </a:p>
          <a:p>
            <a:pPr marL="342720" indent="-342720" algn="just">
              <a:spcBef>
                <a:spcPts val="598"/>
              </a:spcBef>
            </a:pPr>
            <a:r>
              <a:rPr b="1" lang="en-US" sz="2400" spc="-1" strike="noStrike">
                <a:solidFill>
                  <a:srgbClr val="000000"/>
                </a:solidFill>
                <a:latin typeface="Arial"/>
              </a:rPr>
              <a:t>atmósfera y realizar ciclos completos,</a:t>
            </a:r>
            <a:endParaRPr b="0" lang="en-US" sz="2400" spc="-1" strike="noStrike">
              <a:solidFill>
                <a:srgbClr val="000000"/>
              </a:solidFill>
              <a:latin typeface="Arial"/>
            </a:endParaRPr>
          </a:p>
          <a:p>
            <a:pPr marL="342720" indent="-342720" algn="just">
              <a:spcBef>
                <a:spcPts val="598"/>
              </a:spcBef>
            </a:pPr>
            <a:r>
              <a:rPr b="1" lang="en-US" sz="2400" spc="-1" strike="noStrike">
                <a:solidFill>
                  <a:srgbClr val="000000"/>
                </a:solidFill>
                <a:latin typeface="Arial"/>
              </a:rPr>
              <a:t> </a:t>
            </a:r>
            <a:r>
              <a:rPr b="1" lang="en-US" sz="2400" spc="-1" strike="noStrike">
                <a:solidFill>
                  <a:srgbClr val="000000"/>
                </a:solidFill>
                <a:latin typeface="Arial"/>
              </a:rPr>
              <a:t>semejantes al ciclo del agua.</a:t>
            </a:r>
            <a:endParaRPr b="0" lang="en-US" sz="2400" spc="-1" strike="noStrike">
              <a:solidFill>
                <a:srgbClr val="000000"/>
              </a:solidFill>
              <a:latin typeface="Arial"/>
            </a:endParaRPr>
          </a:p>
          <a:p>
            <a:pPr marL="342720" indent="-342720" algn="just">
              <a:spcBef>
                <a:spcPts val="598"/>
              </a:spcBef>
            </a:pPr>
            <a:endParaRPr b="0" lang="en-US" sz="2400" spc="-1" strike="noStrike">
              <a:solidFill>
                <a:srgbClr val="000000"/>
              </a:solidFill>
              <a:latin typeface="Arial"/>
            </a:endParaRPr>
          </a:p>
          <a:p>
            <a:pPr marL="342720" indent="-342720" algn="just">
              <a:spcBef>
                <a:spcPts val="598"/>
              </a:spcBef>
            </a:pPr>
            <a:r>
              <a:rPr b="1" lang="es-ES" sz="2400" spc="-1" strike="noStrike">
                <a:solidFill>
                  <a:srgbClr val="000000"/>
                </a:solidFill>
                <a:latin typeface="Arial"/>
              </a:rPr>
              <a:t>Si el agua del suelo se mueve en sentido ascendente, por efecto de la capilaridad y se evapora en la superficie, las sales disueltas pueden ascender también en el suelo y concentrarse en la superficie, donde es frecuente ver un estrato blancuzco producido por la acumulación de sales.</a:t>
            </a:r>
            <a:endParaRPr b="0" lang="en-US" sz="2400" spc="-1" strike="noStrike">
              <a:solidFill>
                <a:srgbClr val="000000"/>
              </a:solidFill>
              <a:latin typeface="Arial"/>
            </a:endParaRPr>
          </a:p>
          <a:p>
            <a:pPr marL="342720" indent="-342720" algn="just">
              <a:spcBef>
                <a:spcPts val="598"/>
              </a:spcBef>
            </a:pPr>
            <a:endParaRPr b="0" lang="en-US" sz="2400" spc="-1" strike="noStrike">
              <a:solidFill>
                <a:srgbClr val="000000"/>
              </a:solidFill>
              <a:latin typeface="Arial"/>
            </a:endParaRPr>
          </a:p>
          <a:p>
            <a:pPr marL="342720" indent="-342720" algn="just">
              <a:spcBef>
                <a:spcPts val="598"/>
              </a:spcBef>
            </a:pPr>
            <a:endParaRPr b="0" lang="en-US" sz="2400" spc="-1" strike="noStrike">
              <a:solidFill>
                <a:srgbClr val="000000"/>
              </a:solidFill>
              <a:latin typeface="Arial"/>
            </a:endParaRPr>
          </a:p>
        </p:txBody>
      </p:sp>
      <p:sp>
        <p:nvSpPr>
          <p:cNvPr id="175" name="TextShape 2"/>
          <p:cNvSpPr txBox="1"/>
          <p:nvPr/>
        </p:nvSpPr>
        <p:spPr>
          <a:xfrm>
            <a:off x="628560" y="259920"/>
            <a:ext cx="8229600" cy="1143000"/>
          </a:xfrm>
          <a:prstGeom prst="rect">
            <a:avLst/>
          </a:prstGeom>
          <a:noFill/>
          <a:ln>
            <a:noFill/>
          </a:ln>
        </p:spPr>
        <p:txBody>
          <a:bodyPr anchor="ctr">
            <a:noAutofit/>
          </a:bodyPr>
          <a:p>
            <a:pPr/>
            <a:r>
              <a:rPr b="1" lang="en-US" sz="4200" spc="-1" strike="noStrike">
                <a:solidFill>
                  <a:srgbClr val="330033"/>
                </a:solidFill>
                <a:latin typeface="Times New Roman"/>
              </a:rPr>
              <a:t>Efectos químicos del ciclo del agua</a:t>
            </a:r>
            <a:endParaRPr b="0" lang="en-US" sz="4200" spc="-1" strike="noStrike">
              <a:solidFill>
                <a:srgbClr val="330033"/>
              </a:solidFill>
              <a:latin typeface="Times New Roman"/>
            </a:endParaRPr>
          </a:p>
        </p:txBody>
      </p:sp>
      <p:pic>
        <p:nvPicPr>
          <p:cNvPr id="176" name="Picture 13" descr="cicloagua"/>
          <p:cNvPicPr/>
          <p:nvPr/>
        </p:nvPicPr>
        <p:blipFill>
          <a:blip r:embed="rId1"/>
          <a:stretch/>
        </p:blipFill>
        <p:spPr>
          <a:xfrm>
            <a:off x="6364440" y="2739960"/>
            <a:ext cx="2520720" cy="1513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10" descr="Imagen-037"/>
          <p:cNvPicPr/>
          <p:nvPr/>
        </p:nvPicPr>
        <p:blipFill>
          <a:blip r:embed="rId1"/>
          <a:stretch/>
        </p:blipFill>
        <p:spPr>
          <a:xfrm>
            <a:off x="8215200" y="19080"/>
            <a:ext cx="928800" cy="1330200"/>
          </a:xfrm>
          <a:prstGeom prst="rect">
            <a:avLst/>
          </a:prstGeom>
          <a:ln>
            <a:noFill/>
          </a:ln>
        </p:spPr>
      </p:pic>
      <p:sp>
        <p:nvSpPr>
          <p:cNvPr id="178" name="CustomShape 1"/>
          <p:cNvSpPr/>
          <p:nvPr/>
        </p:nvSpPr>
        <p:spPr>
          <a:xfrm>
            <a:off x="785880" y="1549440"/>
            <a:ext cx="7602480" cy="3780720"/>
          </a:xfrm>
          <a:prstGeom prst="rect">
            <a:avLst/>
          </a:prstGeom>
          <a:noFill/>
          <a:ln>
            <a:noFill/>
          </a:ln>
        </p:spPr>
        <p:style>
          <a:lnRef idx="0"/>
          <a:fillRef idx="0"/>
          <a:effectRef idx="0"/>
          <a:fontRef idx="minor"/>
        </p:style>
        <p:txBody>
          <a:bodyPr lIns="90000" rIns="90000" tIns="46800" bIns="46800" anchor="ctr">
            <a:spAutoFit/>
          </a:bodyPr>
          <a:p>
            <a:pPr algn="just"/>
            <a:r>
              <a:rPr b="1" lang="es-ES" sz="2200" spc="-1" strike="noStrike">
                <a:solidFill>
                  <a:srgbClr val="000000"/>
                </a:solidFill>
                <a:latin typeface="Arial"/>
              </a:rPr>
              <a:t>La disponibilidad del agua para el ser humano siempre ha sido vital. El dominio del agua ha originado en la historia de la humanidad disputas y confrontaciones.</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 sz="2200" spc="-1" strike="noStrike">
                <a:solidFill>
                  <a:srgbClr val="000000"/>
                </a:solidFill>
                <a:latin typeface="Arial"/>
              </a:rPr>
              <a:t>En el 60% de los casos del mundo y en más del 80% en el caso de nuestro país el riego en general ocupa el 4% del área cultivable y origina el 35% de la producción.</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AR" sz="2200" spc="-1" strike="noStrike">
                <a:solidFill>
                  <a:srgbClr val="000000"/>
                </a:solidFill>
                <a:latin typeface="Arial"/>
              </a:rPr>
              <a:t>Tanto la calidad del agua de riego como el manejo adecuado del mismo son esenciales para la producción exitosa de cultivos.</a:t>
            </a:r>
            <a:endParaRPr b="0" lang="en-US" sz="2200" spc="-1" strike="noStrike">
              <a:solidFill>
                <a:srgbClr val="000000"/>
              </a:solidFill>
              <a:latin typeface="Arial"/>
            </a:endParaRPr>
          </a:p>
        </p:txBody>
      </p:sp>
      <p:sp>
        <p:nvSpPr>
          <p:cNvPr id="179" name="CustomShape 2"/>
          <p:cNvSpPr/>
          <p:nvPr/>
        </p:nvSpPr>
        <p:spPr>
          <a:xfrm>
            <a:off x="785880" y="26028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pic>
        <p:nvPicPr>
          <p:cNvPr id="180" name="Picture 12" descr="20070418klpcnaecl_268"/>
          <p:cNvPicPr/>
          <p:nvPr/>
        </p:nvPicPr>
        <p:blipFill>
          <a:blip r:embed="rId2"/>
          <a:stretch/>
        </p:blipFill>
        <p:spPr>
          <a:xfrm>
            <a:off x="162000" y="5516640"/>
            <a:ext cx="1247760" cy="1154160"/>
          </a:xfrm>
          <a:prstGeom prst="rect">
            <a:avLst/>
          </a:prstGeom>
          <a:ln>
            <a:noFill/>
          </a:ln>
        </p:spPr>
      </p:pic>
      <p:sp>
        <p:nvSpPr>
          <p:cNvPr id="181" name="CustomShape 3"/>
          <p:cNvSpPr/>
          <p:nvPr/>
        </p:nvSpPr>
        <p:spPr>
          <a:xfrm>
            <a:off x="1409760" y="5351760"/>
            <a:ext cx="7615080" cy="1434600"/>
          </a:xfrm>
          <a:prstGeom prst="rect">
            <a:avLst/>
          </a:prstGeom>
          <a:noFill/>
          <a:ln>
            <a:noFill/>
          </a:ln>
        </p:spPr>
        <p:style>
          <a:lnRef idx="0"/>
          <a:fillRef idx="0"/>
          <a:effectRef idx="0"/>
          <a:fontRef idx="minor"/>
        </p:style>
        <p:txBody>
          <a:bodyPr lIns="90000" rIns="90000" tIns="46800" bIns="46800" anchor="ctr">
            <a:spAutoFit/>
          </a:bodyPr>
          <a:p>
            <a:pPr algn="just"/>
            <a:r>
              <a:rPr b="1" lang="es-AR" sz="2200" spc="-1" strike="noStrike">
                <a:solidFill>
                  <a:srgbClr val="000000"/>
                </a:solidFill>
                <a:latin typeface="Arial"/>
              </a:rPr>
              <a:t>La calidad del agua para el riego es de gran importancia por razones de seguridad, debido a su potencial efecto sobre la salud humana y de los ecosistemas en general.</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755640" y="1700280"/>
            <a:ext cx="7931160" cy="1099440"/>
          </a:xfrm>
          <a:prstGeom prst="rect">
            <a:avLst/>
          </a:prstGeom>
          <a:noFill/>
          <a:ln>
            <a:noFill/>
          </a:ln>
        </p:spPr>
        <p:style>
          <a:lnRef idx="0"/>
          <a:fillRef idx="0"/>
          <a:effectRef idx="0"/>
          <a:fontRef idx="minor"/>
        </p:style>
        <p:txBody>
          <a:bodyPr lIns="90000" rIns="90000" tIns="46800" bIns="46800">
            <a:spAutoFit/>
          </a:bodyPr>
          <a:p>
            <a:pPr/>
            <a:r>
              <a:rPr b="1" lang="es-AR" sz="2200" spc="-1" strike="noStrike">
                <a:solidFill>
                  <a:srgbClr val="000000"/>
                </a:solidFill>
                <a:latin typeface="Arial"/>
              </a:rPr>
              <a:t>La calidad del agua constituye una variable a controlar en la agricultura de regadío, tanto a nivel fuente como a nivel sumidero.</a:t>
            </a:r>
            <a:endParaRPr b="0" lang="en-US" sz="2200" spc="-1" strike="noStrike">
              <a:solidFill>
                <a:srgbClr val="000000"/>
              </a:solidFill>
              <a:latin typeface="Arial"/>
            </a:endParaRPr>
          </a:p>
        </p:txBody>
      </p:sp>
      <p:sp>
        <p:nvSpPr>
          <p:cNvPr id="183" name="TextShape 2"/>
          <p:cNvSpPr txBox="1"/>
          <p:nvPr/>
        </p:nvSpPr>
        <p:spPr>
          <a:xfrm>
            <a:off x="1440" y="33120"/>
            <a:ext cx="7772400" cy="1143000"/>
          </a:xfrm>
          <a:prstGeom prst="rect">
            <a:avLst/>
          </a:prstGeom>
          <a:noFill/>
          <a:ln>
            <a:noFill/>
          </a:ln>
        </p:spPr>
        <p:txBody>
          <a:bodyPr anchor="ctr">
            <a:noAutofit/>
          </a:bodyPr>
          <a:p>
            <a:pPr algn="ctr">
              <a:lnSpc>
                <a:spcPct val="100000"/>
              </a:lnSpc>
            </a:pPr>
            <a:r>
              <a:rPr b="1" lang="es-MX" sz="2800" spc="-1" strike="noStrike">
                <a:solidFill>
                  <a:srgbClr val="000000"/>
                </a:solidFill>
                <a:latin typeface="Arial"/>
              </a:rPr>
              <a:t>Importancia del Agua para el Riego</a:t>
            </a:r>
            <a:endParaRPr b="0" lang="en-US" sz="2800" spc="-1" strike="noStrike">
              <a:solidFill>
                <a:srgbClr val="330033"/>
              </a:solidFill>
              <a:latin typeface="Times New Roman"/>
            </a:endParaRPr>
          </a:p>
        </p:txBody>
      </p:sp>
      <p:pic>
        <p:nvPicPr>
          <p:cNvPr id="184" name="Picture 10" descr="Imagen-037"/>
          <p:cNvPicPr/>
          <p:nvPr/>
        </p:nvPicPr>
        <p:blipFill>
          <a:blip r:embed="rId1"/>
          <a:stretch/>
        </p:blipFill>
        <p:spPr>
          <a:xfrm>
            <a:off x="8215200" y="19080"/>
            <a:ext cx="928800" cy="1330200"/>
          </a:xfrm>
          <a:prstGeom prst="rect">
            <a:avLst/>
          </a:prstGeom>
          <a:ln>
            <a:noFill/>
          </a:ln>
        </p:spPr>
      </p:pic>
      <p:sp>
        <p:nvSpPr>
          <p:cNvPr id="185" name="CustomShape 3"/>
          <p:cNvSpPr/>
          <p:nvPr/>
        </p:nvSpPr>
        <p:spPr>
          <a:xfrm>
            <a:off x="755640" y="2808360"/>
            <a:ext cx="8137440" cy="3445560"/>
          </a:xfrm>
          <a:prstGeom prst="rect">
            <a:avLst/>
          </a:prstGeom>
          <a:noFill/>
          <a:ln>
            <a:noFill/>
          </a:ln>
        </p:spPr>
        <p:style>
          <a:lnRef idx="0"/>
          <a:fillRef idx="0"/>
          <a:effectRef idx="0"/>
          <a:fontRef idx="minor"/>
        </p:style>
        <p:txBody>
          <a:bodyPr lIns="90000" rIns="90000" tIns="46800" bIns="46800">
            <a:spAutoFit/>
          </a:bodyPr>
          <a:p>
            <a:pPr/>
            <a:r>
              <a:rPr b="1" lang="es-AR" sz="2200" spc="-1" strike="noStrike">
                <a:solidFill>
                  <a:srgbClr val="000000"/>
                </a:solidFill>
                <a:latin typeface="Arial"/>
              </a:rPr>
              <a:t>La agricultura aporta constantemente diferentes tipos de contaminantes como sales procedentes del riego, pesticidas, fertilizantes, etc.</a:t>
            </a: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lang="es-AR" sz="2200" spc="-1" strike="noStrike">
                <a:solidFill>
                  <a:srgbClr val="000000"/>
                </a:solidFill>
                <a:latin typeface="Arial"/>
              </a:rPr>
              <a:t>Las aguas de retorno por su elevada salinidad y contenido en nutrientes pueden producir un impacto medioambiental negativo sobre las masas de agua (superficiales o subterráneas) que las reciben, condicionando la calidad de las aguas de ríos y acuíferos tanto para el riego como para otros usos.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785880" y="28584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sp>
        <p:nvSpPr>
          <p:cNvPr id="187" name="CustomShape 2"/>
          <p:cNvSpPr/>
          <p:nvPr/>
        </p:nvSpPr>
        <p:spPr>
          <a:xfrm>
            <a:off x="785880" y="1484280"/>
            <a:ext cx="8178840" cy="3448080"/>
          </a:xfrm>
          <a:prstGeom prst="rect">
            <a:avLst/>
          </a:prstGeom>
          <a:noFill/>
          <a:ln>
            <a:noFill/>
          </a:ln>
        </p:spPr>
        <p:style>
          <a:lnRef idx="0"/>
          <a:fillRef idx="0"/>
          <a:effectRef idx="0"/>
          <a:fontRef idx="minor"/>
        </p:style>
        <p:txBody>
          <a:bodyPr lIns="90000" rIns="90000" tIns="46800" bIns="46800">
            <a:spAutoFit/>
          </a:bodyPr>
          <a:p>
            <a:pPr algn="just"/>
            <a:r>
              <a:rPr b="1" lang="es-AR" sz="2000" spc="-1" strike="noStrike">
                <a:solidFill>
                  <a:srgbClr val="000000"/>
                </a:solidFill>
                <a:latin typeface="Arial"/>
              </a:rPr>
              <a:t>La calidad del agua de riego afecta principalmente al rendimientos de los cultivos y a las condiciones físicas del suelo.</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1" lang="es-AR" sz="2000" spc="-1" strike="noStrike">
                <a:solidFill>
                  <a:srgbClr val="000000"/>
                </a:solidFill>
                <a:latin typeface="Arial"/>
              </a:rPr>
              <a:t>Luego es fundamental tener en cuenta la calidad del agua. Se recomienda realizar análisis del agua de riego antes de seleccionar el sitio y los cultivos a producir. </a:t>
            </a:r>
            <a:endParaRPr b="0" lang="en-US" sz="2000" spc="-1" strike="noStrike">
              <a:solidFill>
                <a:srgbClr val="000000"/>
              </a:solidFill>
              <a:latin typeface="Arial"/>
            </a:endParaRPr>
          </a:p>
          <a:p>
            <a:pPr algn="just"/>
            <a:endParaRPr b="0" lang="en-US" sz="2000" spc="-1" strike="noStrike">
              <a:solidFill>
                <a:srgbClr val="000000"/>
              </a:solidFill>
              <a:latin typeface="Arial"/>
            </a:endParaRPr>
          </a:p>
          <a:p>
            <a:pPr algn="just"/>
            <a:r>
              <a:rPr b="1" lang="es-AR" sz="2000" spc="-1" strike="noStrike">
                <a:solidFill>
                  <a:srgbClr val="000000"/>
                </a:solidFill>
                <a:latin typeface="Arial"/>
              </a:rPr>
              <a:t>Es aconsejable no realizar un único análisis, debido a que la calidad de algunas fuentes de agua puede variar significativamente en función de la época del año. Se deben tomar más de una muestra, en distintos períodos de tiempo.</a:t>
            </a:r>
            <a:endParaRPr b="0" lang="en-US" sz="2000" spc="-1" strike="noStrike">
              <a:solidFill>
                <a:srgbClr val="000000"/>
              </a:solidFill>
              <a:latin typeface="Arial"/>
            </a:endParaRPr>
          </a:p>
        </p:txBody>
      </p:sp>
      <p:sp>
        <p:nvSpPr>
          <p:cNvPr id="188" name="CustomShape 3"/>
          <p:cNvSpPr/>
          <p:nvPr/>
        </p:nvSpPr>
        <p:spPr>
          <a:xfrm>
            <a:off x="785880" y="5300640"/>
            <a:ext cx="8178840" cy="1008720"/>
          </a:xfrm>
          <a:prstGeom prst="rect">
            <a:avLst/>
          </a:prstGeom>
          <a:noFill/>
          <a:ln>
            <a:noFill/>
          </a:ln>
        </p:spPr>
        <p:style>
          <a:lnRef idx="0"/>
          <a:fillRef idx="0"/>
          <a:effectRef idx="0"/>
          <a:fontRef idx="minor"/>
        </p:style>
        <p:txBody>
          <a:bodyPr lIns="90000" rIns="90000" tIns="46800" bIns="46800">
            <a:spAutoFit/>
          </a:bodyPr>
          <a:p>
            <a:pPr algn="just"/>
            <a:r>
              <a:rPr b="1" lang="es-AR" sz="2000" spc="-1" strike="noStrike">
                <a:solidFill>
                  <a:srgbClr val="000000"/>
                </a:solidFill>
                <a:latin typeface="Arial"/>
              </a:rPr>
              <a:t>La toxicidad se produce cuando determinados iones, absorbidos principalmente por las raíces, se acumulan en las hojas mediante la transpiración, llegando a alcanzar concentraciones nocivas.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85880" y="28584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sp>
        <p:nvSpPr>
          <p:cNvPr id="190" name="CustomShape 2"/>
          <p:cNvSpPr/>
          <p:nvPr/>
        </p:nvSpPr>
        <p:spPr>
          <a:xfrm>
            <a:off x="785880" y="1773360"/>
            <a:ext cx="8137440" cy="558036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373737"/>
                </a:solidFill>
                <a:latin typeface="Arial"/>
              </a:rPr>
              <a:t>Se deben analizar:</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1" lang="es-AR" sz="1800" spc="-1" strike="noStrike">
                <a:solidFill>
                  <a:srgbClr val="373737"/>
                </a:solidFill>
                <a:latin typeface="Arial"/>
              </a:rPr>
              <a:t>Las características químicas del agua de riego, es decir el contenido de sales en el agua, parámetros tales como la alcalinidad y la dureza del agua, etc.</a:t>
            </a:r>
            <a:endParaRPr b="0" lang="en-US" sz="1800" spc="-1" strike="noStrike">
              <a:solidFill>
                <a:srgbClr val="000000"/>
              </a:solidFill>
              <a:latin typeface="Arial"/>
            </a:endParaRPr>
          </a:p>
          <a:p>
            <a:pPr/>
            <a:r>
              <a:rPr b="1" lang="es-AR" sz="1800" spc="-1" strike="noStrike">
                <a:solidFill>
                  <a:srgbClr val="373737"/>
                </a:solidFill>
                <a:latin typeface="Arial"/>
              </a:rPr>
              <a:t> </a:t>
            </a:r>
            <a:endParaRPr b="0" lang="en-US" sz="1800" spc="-1" strike="noStrike">
              <a:solidFill>
                <a:srgbClr val="000000"/>
              </a:solidFill>
              <a:latin typeface="Arial"/>
            </a:endParaRPr>
          </a:p>
          <a:p>
            <a:pPr/>
            <a:r>
              <a:rPr b="1" lang="es-AR" sz="1800" spc="-1" strike="noStrike">
                <a:solidFill>
                  <a:srgbClr val="373737"/>
                </a:solidFill>
                <a:latin typeface="Arial"/>
              </a:rPr>
              <a:t>Los parámetros Físicos como Sabor y Olor (estos parámetros tienen interés muy evidente en las aguas para el consumo humano, no teniendo importancia relevante en el agua de riego agrícola).</a:t>
            </a:r>
            <a:endParaRPr b="0" lang="en-US" sz="1800" spc="-1" strike="noStrike">
              <a:solidFill>
                <a:srgbClr val="000000"/>
              </a:solidFill>
              <a:latin typeface="Arial"/>
            </a:endParaRPr>
          </a:p>
          <a:p>
            <a:pPr>
              <a:buClr>
                <a:srgbClr val="373737"/>
              </a:buClr>
              <a:buFont typeface="Arial"/>
              <a:buChar char="•"/>
            </a:pPr>
            <a:endParaRPr b="0" lang="en-US" sz="1800" spc="-1" strike="noStrike">
              <a:solidFill>
                <a:srgbClr val="000000"/>
              </a:solidFill>
              <a:latin typeface="Arial"/>
            </a:endParaRPr>
          </a:p>
          <a:p>
            <a:pPr/>
            <a:r>
              <a:rPr b="1" lang="es-AR" sz="1800" spc="-1" strike="noStrike">
                <a:solidFill>
                  <a:srgbClr val="373737"/>
                </a:solidFill>
                <a:latin typeface="Arial"/>
              </a:rPr>
              <a:t>La Conductividad y Resistividad: Son indicativas de la materia ionizable presente en el agua. El agua pura prácticamente no conduce la electricidad; por lo tanto la conductividad que podamos medir será consecuencia de las impurezas presentes en el agua. Es por lo tanto un parámetro físico bastante bueno para medir la calidad de un agua.</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1" lang="es-AR" sz="1800" spc="-1" strike="noStrike">
                <a:solidFill>
                  <a:srgbClr val="373737"/>
                </a:solidFill>
                <a:latin typeface="Arial"/>
                <a:ea typeface="Arial"/>
              </a:rPr>
              <a:t>Los parámetros biológicos son indicativos de la contaminación orgánica y biológica. </a:t>
            </a:r>
            <a:endParaRPr b="0" lang="en-US" sz="1800" spc="-1" strike="noStrike">
              <a:solidFill>
                <a:srgbClr val="000000"/>
              </a:solidFill>
              <a:latin typeface="Arial"/>
            </a:endParaRPr>
          </a:p>
          <a:p>
            <a:pPr/>
            <a:endParaRPr b="0" lang="en-US" sz="1800" spc="-1" strike="noStrike">
              <a:solidFill>
                <a:srgbClr val="000000"/>
              </a:solidFill>
              <a:latin typeface="Arial"/>
            </a:endParaRPr>
          </a:p>
          <a:p>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85880" y="28584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sp>
        <p:nvSpPr>
          <p:cNvPr id="192" name="CustomShape 2"/>
          <p:cNvSpPr/>
          <p:nvPr/>
        </p:nvSpPr>
        <p:spPr>
          <a:xfrm>
            <a:off x="785880" y="1557360"/>
            <a:ext cx="7818480" cy="2228400"/>
          </a:xfrm>
          <a:prstGeom prst="rect">
            <a:avLst/>
          </a:prstGeom>
          <a:noFill/>
          <a:ln>
            <a:noFill/>
          </a:ln>
        </p:spPr>
        <p:style>
          <a:lnRef idx="0"/>
          <a:fillRef idx="0"/>
          <a:effectRef idx="0"/>
          <a:fontRef idx="minor"/>
        </p:style>
        <p:txBody>
          <a:bodyPr lIns="90000" rIns="90000" tIns="46800" bIns="46800">
            <a:spAutoFit/>
          </a:bodyPr>
          <a:p>
            <a:pPr/>
            <a:r>
              <a:rPr b="1" lang="es-AR" sz="2000" spc="-1" strike="noStrike">
                <a:solidFill>
                  <a:srgbClr val="000000"/>
                </a:solidFill>
                <a:latin typeface="Arial"/>
              </a:rPr>
              <a:t>El incremento del contenido salino de las aguas usadas en el riego se debe a que las raíces de los cultivos toman el agua pero no sus sales disueltas, por lo que disminuye el volumen pero no la masa. Esto se ve agravado por el aumento de la transpiración de los cultivos debido al cambio climático (aumento en la temperatura y disminución en algunas regiones de las precipitaciones).</a:t>
            </a:r>
            <a:endParaRPr b="0" lang="en-US" sz="2000" spc="-1" strike="noStrike">
              <a:solidFill>
                <a:srgbClr val="000000"/>
              </a:solidFill>
              <a:latin typeface="Arial"/>
            </a:endParaRPr>
          </a:p>
        </p:txBody>
      </p:sp>
      <p:sp>
        <p:nvSpPr>
          <p:cNvPr id="193" name="CustomShape 3"/>
          <p:cNvSpPr/>
          <p:nvPr/>
        </p:nvSpPr>
        <p:spPr>
          <a:xfrm>
            <a:off x="785880" y="3933720"/>
            <a:ext cx="8107200" cy="2502720"/>
          </a:xfrm>
          <a:prstGeom prst="rect">
            <a:avLst/>
          </a:prstGeom>
          <a:noFill/>
          <a:ln>
            <a:noFill/>
          </a:ln>
        </p:spPr>
        <p:style>
          <a:lnRef idx="0"/>
          <a:fillRef idx="0"/>
          <a:effectRef idx="0"/>
          <a:fontRef idx="minor"/>
        </p:style>
        <p:txBody>
          <a:bodyPr lIns="90000" rIns="90000" tIns="46800" bIns="46800">
            <a:spAutoFit/>
          </a:bodyPr>
          <a:p>
            <a:pPr/>
            <a:r>
              <a:rPr b="1" lang="es-AR" sz="2000" spc="-1" strike="noStrike">
                <a:solidFill>
                  <a:srgbClr val="000000"/>
                </a:solidFill>
                <a:latin typeface="Arial"/>
              </a:rPr>
              <a:t>Varios autores (Ayers y Westcot 1987; Gholami y Shahinzadeh, 2014; Asamoah et al., 2015) señalan que para evaluar la calidad del agua para el riego se debe estudiar :</a:t>
            </a:r>
            <a:endParaRPr b="0" lang="en-US" sz="2000" spc="-1" strike="noStrike">
              <a:solidFill>
                <a:srgbClr val="000000"/>
              </a:solidFill>
              <a:latin typeface="Arial"/>
            </a:endParaRPr>
          </a:p>
          <a:p>
            <a:pPr/>
            <a:r>
              <a:rPr b="1" lang="es-AR" sz="2000" spc="-1" strike="noStrike">
                <a:solidFill>
                  <a:srgbClr val="000000"/>
                </a:solidFill>
                <a:latin typeface="Arial"/>
              </a:rPr>
              <a:t> </a:t>
            </a:r>
            <a:endParaRPr b="0" lang="en-US" sz="2000" spc="-1" strike="noStrike">
              <a:solidFill>
                <a:srgbClr val="000000"/>
              </a:solidFill>
              <a:latin typeface="Arial"/>
            </a:endParaRPr>
          </a:p>
          <a:p>
            <a:pPr/>
            <a:r>
              <a:rPr b="1" lang="es-AR" sz="2000" spc="-1" strike="noStrike">
                <a:solidFill>
                  <a:srgbClr val="000000"/>
                </a:solidFill>
                <a:latin typeface="Arial"/>
              </a:rPr>
              <a:t>                         </a:t>
            </a:r>
            <a:endParaRPr b="0" lang="en-US" sz="2000" spc="-1" strike="noStrike">
              <a:solidFill>
                <a:srgbClr val="000000"/>
              </a:solidFill>
              <a:latin typeface="Arial"/>
            </a:endParaRPr>
          </a:p>
          <a:p>
            <a:pPr/>
            <a:r>
              <a:rPr b="1" lang="es-AR" sz="2000" spc="-1" strike="noStrike">
                <a:solidFill>
                  <a:srgbClr val="000000"/>
                </a:solidFill>
                <a:latin typeface="Arial"/>
              </a:rPr>
              <a:t>                        </a:t>
            </a:r>
            <a:r>
              <a:rPr b="1" lang="es-AR" sz="2000" spc="-1" strike="noStrike">
                <a:solidFill>
                  <a:srgbClr val="000000"/>
                </a:solidFill>
                <a:latin typeface="Arial"/>
              </a:rPr>
              <a:t>Salinidad, Sodicidad y Toxicidad.</a:t>
            </a:r>
            <a:endParaRPr b="0" lang="en-US" sz="2000" spc="-1" strike="noStrike">
              <a:solidFill>
                <a:srgbClr val="000000"/>
              </a:solidFill>
              <a:latin typeface="Arial"/>
            </a:endParaRPr>
          </a:p>
          <a:p>
            <a:pPr/>
            <a:endParaRPr b="0" lang="en-US" sz="2000" spc="-1" strike="noStrike">
              <a:solidFill>
                <a:srgbClr val="000000"/>
              </a:solidFill>
              <a:latin typeface="Arial"/>
            </a:endParaRPr>
          </a:p>
          <a:p>
            <a:pPr/>
            <a:r>
              <a:rPr b="0" lang="es-AR" sz="1800" spc="-1" strike="noStrike">
                <a:solidFill>
                  <a:srgbClr val="000000"/>
                </a:solidFill>
                <a:latin typeface="Aria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85880" y="28584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sp>
        <p:nvSpPr>
          <p:cNvPr id="195" name="CustomShape 2"/>
          <p:cNvSpPr/>
          <p:nvPr/>
        </p:nvSpPr>
        <p:spPr>
          <a:xfrm>
            <a:off x="785880" y="1700280"/>
            <a:ext cx="7818480" cy="173988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Para evaluar la </a:t>
            </a:r>
            <a:r>
              <a:rPr b="1" lang="es-AR" sz="1800" spc="-1" strike="noStrike">
                <a:solidFill>
                  <a:srgbClr val="0033cc"/>
                </a:solidFill>
                <a:latin typeface="Arial"/>
              </a:rPr>
              <a:t>salinidad </a:t>
            </a:r>
            <a:r>
              <a:rPr b="1" lang="es-AR" sz="1800" spc="-1" strike="noStrike">
                <a:solidFill>
                  <a:srgbClr val="000000"/>
                </a:solidFill>
                <a:latin typeface="Arial"/>
              </a:rPr>
              <a:t>es necesario considerar el tipo y cantidad de sales disueltas. La salinidad es un problema externo de la planta y dificulta la absorción de agua. Cuando es alta aumenta la velocidad de infiltración, porque contrarresta el efecto dispersivo del sodio, mientras que cuando es baja disminuye, como resultado de su naturaleza corrosiva. </a:t>
            </a:r>
            <a:endParaRPr b="0" lang="en-US" sz="1800" spc="-1" strike="noStrike">
              <a:solidFill>
                <a:srgbClr val="000000"/>
              </a:solidFill>
              <a:latin typeface="Arial"/>
            </a:endParaRPr>
          </a:p>
        </p:txBody>
      </p:sp>
      <p:sp>
        <p:nvSpPr>
          <p:cNvPr id="196" name="CustomShape 3"/>
          <p:cNvSpPr/>
          <p:nvPr/>
        </p:nvSpPr>
        <p:spPr>
          <a:xfrm>
            <a:off x="785880" y="3573360"/>
            <a:ext cx="7962840" cy="119124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Los principales indicadores a tener en cuenta son la concentración total de sales solubles, los iones calcio, magnesio, sodio, potasio, sulfatos, cloruros, carbonatos,  bicarbonatos, la conductividad </a:t>
            </a:r>
            <a:endParaRPr b="0" lang="en-US" sz="1800" spc="-1" strike="noStrike">
              <a:solidFill>
                <a:srgbClr val="000000"/>
              </a:solidFill>
              <a:latin typeface="Arial"/>
            </a:endParaRPr>
          </a:p>
          <a:p>
            <a:pPr/>
            <a:r>
              <a:rPr b="1" lang="es-AR" sz="1800" spc="-1" strike="noStrike">
                <a:solidFill>
                  <a:srgbClr val="000000"/>
                </a:solidFill>
                <a:latin typeface="Arial"/>
              </a:rPr>
              <a:t>eléctrica y pH. </a:t>
            </a:r>
            <a:endParaRPr b="0" lang="en-US" sz="1800" spc="-1" strike="noStrike">
              <a:solidFill>
                <a:srgbClr val="000000"/>
              </a:solidFill>
              <a:latin typeface="Arial"/>
            </a:endParaRPr>
          </a:p>
        </p:txBody>
      </p:sp>
      <p:sp>
        <p:nvSpPr>
          <p:cNvPr id="197" name="CustomShape 4"/>
          <p:cNvSpPr/>
          <p:nvPr/>
        </p:nvSpPr>
        <p:spPr>
          <a:xfrm>
            <a:off x="785880" y="4906800"/>
            <a:ext cx="7881840" cy="173988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La </a:t>
            </a:r>
            <a:r>
              <a:rPr b="1" lang="es-AR" sz="1800" spc="-1" strike="noStrike">
                <a:solidFill>
                  <a:srgbClr val="0033cc"/>
                </a:solidFill>
                <a:latin typeface="Arial"/>
              </a:rPr>
              <a:t>sodicidad </a:t>
            </a:r>
            <a:r>
              <a:rPr b="1" lang="es-AR" sz="1800" spc="-1" strike="noStrike">
                <a:solidFill>
                  <a:srgbClr val="000000"/>
                </a:solidFill>
                <a:latin typeface="Arial"/>
              </a:rPr>
              <a:t>se mide en relación a la concentración relativa del sodio con respecto a otros cationes. Una proporción alta de Na sobre el Ca produce descenso en la infiltración debido a su efecto dispersante sobre los agregados del suelo. Para evaluar la to</a:t>
            </a:r>
            <a:endParaRPr b="0" lang="en-US" sz="1800" spc="-1" strike="noStrike">
              <a:solidFill>
                <a:srgbClr val="000000"/>
              </a:solidFill>
              <a:latin typeface="Arial"/>
            </a:endParaRPr>
          </a:p>
          <a:p>
            <a:pPr/>
            <a:r>
              <a:rPr b="1" lang="es-AR" sz="1800" spc="-1" strike="noStrike">
                <a:solidFill>
                  <a:srgbClr val="000000"/>
                </a:solidFill>
                <a:latin typeface="Arial"/>
              </a:rPr>
              <a:t>-</a:t>
            </a:r>
            <a:endParaRPr b="0" lang="en-US" sz="1800" spc="-1" strike="noStrike">
              <a:solidFill>
                <a:srgbClr val="000000"/>
              </a:solidFill>
              <a:latin typeface="Arial"/>
            </a:endParaRPr>
          </a:p>
          <a:p>
            <a:pPr/>
            <a:r>
              <a:rPr b="1" lang="es-AR" sz="1800" spc="-1" strike="noStrike">
                <a:solidFill>
                  <a:srgbClr val="000000"/>
                </a:solidFill>
                <a:latin typeface="Arial"/>
              </a:rPr>
              <a:t>xicidad se consideran la concentración de boro 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14400" y="277560"/>
            <a:ext cx="7772400" cy="1143000"/>
          </a:xfrm>
          <a:prstGeom prst="rect">
            <a:avLst/>
          </a:prstGeom>
          <a:noFill/>
          <a:ln>
            <a:noFill/>
          </a:ln>
        </p:spPr>
        <p:txBody>
          <a:bodyPr anchor="ctr">
            <a:noAutofit/>
          </a:bodyPr>
          <a:p>
            <a:pPr/>
            <a:r>
              <a:rPr b="1" lang="es-ES" sz="3800" spc="-1" strike="noStrike">
                <a:solidFill>
                  <a:srgbClr val="000000"/>
                </a:solidFill>
                <a:latin typeface="Times New Roman"/>
              </a:rPr>
              <a:t>HIDROLOGIA</a:t>
            </a:r>
            <a:endParaRPr b="0" lang="en-US" sz="3800" spc="-1" strike="noStrike">
              <a:solidFill>
                <a:srgbClr val="330033"/>
              </a:solidFill>
              <a:latin typeface="Times New Roman"/>
            </a:endParaRPr>
          </a:p>
        </p:txBody>
      </p:sp>
      <p:sp>
        <p:nvSpPr>
          <p:cNvPr id="107" name="CustomShape 2"/>
          <p:cNvSpPr/>
          <p:nvPr/>
        </p:nvSpPr>
        <p:spPr>
          <a:xfrm>
            <a:off x="0" y="1919160"/>
            <a:ext cx="9144000" cy="360"/>
          </a:xfrm>
          <a:prstGeom prst="rect">
            <a:avLst/>
          </a:prstGeom>
          <a:noFill/>
          <a:ln>
            <a:noFill/>
          </a:ln>
        </p:spPr>
        <p:style>
          <a:lnRef idx="0"/>
          <a:fillRef idx="0"/>
          <a:effectRef idx="0"/>
          <a:fontRef idx="minor"/>
        </p:style>
      </p:sp>
      <p:sp>
        <p:nvSpPr>
          <p:cNvPr id="108" name="CustomShape 3"/>
          <p:cNvSpPr/>
          <p:nvPr/>
        </p:nvSpPr>
        <p:spPr>
          <a:xfrm>
            <a:off x="1600200" y="1720800"/>
            <a:ext cx="513252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09" name="CustomShape 4"/>
          <p:cNvSpPr/>
          <p:nvPr/>
        </p:nvSpPr>
        <p:spPr>
          <a:xfrm>
            <a:off x="1800" y="1556640"/>
            <a:ext cx="180720" cy="642600"/>
          </a:xfrm>
          <a:prstGeom prst="rect">
            <a:avLst/>
          </a:prstGeom>
          <a:noFill/>
          <a:ln>
            <a:noFill/>
          </a:ln>
        </p:spPr>
        <p:style>
          <a:lnRef idx="0"/>
          <a:fillRef idx="0"/>
          <a:effectRef idx="0"/>
          <a:fontRef idx="minor"/>
        </p:style>
        <p:txBody>
          <a:bodyPr wrap="none" lIns="90000" rIns="90000" tIns="46800" bIns="46800" anchor="ctr">
            <a:spAutoFit/>
          </a:bodyPr>
          <a:p>
            <a:pPr/>
            <a:br/>
            <a:endParaRPr b="0" lang="en-US" sz="1800" spc="-1" strike="noStrike">
              <a:solidFill>
                <a:srgbClr val="000000"/>
              </a:solidFill>
              <a:latin typeface="Arial"/>
            </a:endParaRPr>
          </a:p>
        </p:txBody>
      </p:sp>
      <p:sp>
        <p:nvSpPr>
          <p:cNvPr id="110" name="CustomShape 5"/>
          <p:cNvSpPr/>
          <p:nvPr/>
        </p:nvSpPr>
        <p:spPr>
          <a:xfrm>
            <a:off x="611280" y="1916280"/>
            <a:ext cx="8246880" cy="1655640"/>
          </a:xfrm>
          <a:prstGeom prst="rect">
            <a:avLst/>
          </a:prstGeom>
          <a:noFill/>
          <a:ln>
            <a:noFill/>
          </a:ln>
        </p:spPr>
        <p:style>
          <a:lnRef idx="0"/>
          <a:fillRef idx="0"/>
          <a:effectRef idx="0"/>
          <a:fontRef idx="minor"/>
        </p:style>
        <p:txBody>
          <a:bodyPr lIns="90000" rIns="90000" tIns="46800" bIns="46800">
            <a:noAutofit/>
          </a:bodyPr>
          <a:p>
            <a:pPr marL="342720" indent="-342720">
              <a:spcBef>
                <a:spcPts val="550"/>
              </a:spcBef>
              <a:buClr>
                <a:srgbClr val="b2b2b2"/>
              </a:buClr>
              <a:buSzPct val="90000"/>
              <a:buFont typeface="Wingdings" charset="2"/>
              <a:buChar char=""/>
            </a:pPr>
            <a:r>
              <a:rPr b="1" lang="es-ES" sz="2200" spc="-1" strike="noStrike">
                <a:solidFill>
                  <a:srgbClr val="000000"/>
                </a:solidFill>
                <a:latin typeface="Arial"/>
              </a:rPr>
              <a:t>La Hidrología es la ciencia que estudia el agua. Su circulación y distribución en la superficie terrestre, sus propiedades químicas y físicas y su relación con el medio ambiente.</a:t>
            </a:r>
            <a:endParaRPr b="0" lang="en-US" sz="2200" spc="-1" strike="noStrike">
              <a:solidFill>
                <a:srgbClr val="000000"/>
              </a:solidFill>
              <a:latin typeface="Arial"/>
            </a:endParaRPr>
          </a:p>
          <a:p>
            <a:pPr marL="342720" indent="-342720">
              <a:spcBef>
                <a:spcPts val="550"/>
              </a:spcBef>
              <a:buClr>
                <a:srgbClr val="b2b2b2"/>
              </a:buClr>
              <a:buSzPct val="90000"/>
              <a:buFont typeface="Wingdings" charset="2"/>
              <a:buChar char=""/>
            </a:pPr>
            <a:endParaRPr b="0" lang="en-US" sz="2200" spc="-1" strike="noStrike">
              <a:solidFill>
                <a:srgbClr val="000000"/>
              </a:solidFill>
              <a:latin typeface="Arial"/>
            </a:endParaRPr>
          </a:p>
        </p:txBody>
      </p:sp>
      <p:pic>
        <p:nvPicPr>
          <p:cNvPr id="111" name="2 Imagen" descr="mapa-mundo-agua.jpg"/>
          <p:cNvPicPr/>
          <p:nvPr/>
        </p:nvPicPr>
        <p:blipFill>
          <a:blip r:embed="rId1"/>
          <a:stretch/>
        </p:blipFill>
        <p:spPr>
          <a:xfrm>
            <a:off x="2357280" y="3500280"/>
            <a:ext cx="4857840" cy="30164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755640" y="1700280"/>
            <a:ext cx="8280360" cy="119124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La </a:t>
            </a:r>
            <a:r>
              <a:rPr b="1" lang="es-AR" sz="1800" spc="-1" strike="noStrike">
                <a:solidFill>
                  <a:srgbClr val="0033cc"/>
                </a:solidFill>
                <a:latin typeface="Arial"/>
              </a:rPr>
              <a:t>Toxicidad</a:t>
            </a:r>
            <a:r>
              <a:rPr b="1" lang="es-AR" sz="1800" spc="-1" strike="noStrike">
                <a:solidFill>
                  <a:srgbClr val="000000"/>
                </a:solidFill>
                <a:latin typeface="Arial"/>
              </a:rPr>
              <a:t> es un problema interno que se produce cuando determinados iones, absorbidos principalmente por las raíces, se acumulan en las hojas mediante la transpiración, llegando a alcanzar concentraciones nocivas.</a:t>
            </a:r>
            <a:endParaRPr b="0" lang="en-US" sz="1800" spc="-1" strike="noStrike">
              <a:solidFill>
                <a:srgbClr val="000000"/>
              </a:solidFill>
              <a:latin typeface="Arial"/>
            </a:endParaRPr>
          </a:p>
        </p:txBody>
      </p:sp>
      <p:sp>
        <p:nvSpPr>
          <p:cNvPr id="199" name="TextShape 2"/>
          <p:cNvSpPr txBox="1"/>
          <p:nvPr/>
        </p:nvSpPr>
        <p:spPr>
          <a:xfrm>
            <a:off x="914400" y="277560"/>
            <a:ext cx="7772400" cy="1143000"/>
          </a:xfrm>
          <a:prstGeom prst="rect">
            <a:avLst/>
          </a:prstGeom>
          <a:noFill/>
          <a:ln>
            <a:noFill/>
          </a:ln>
        </p:spPr>
        <p:txBody>
          <a:bodyPr anchor="ctr">
            <a:noAutofit/>
          </a:bodyPr>
          <a:p>
            <a:pPr algn="ctr">
              <a:lnSpc>
                <a:spcPct val="100000"/>
              </a:lnSpc>
            </a:pPr>
            <a:r>
              <a:rPr b="1" lang="es-MX" sz="2800" spc="-1" strike="noStrike">
                <a:solidFill>
                  <a:srgbClr val="000000"/>
                </a:solidFill>
                <a:latin typeface="Arial"/>
              </a:rPr>
              <a:t>Importancia del Agua para el Riego</a:t>
            </a:r>
            <a:endParaRPr b="0" lang="en-US" sz="2800" spc="-1" strike="noStrike">
              <a:solidFill>
                <a:srgbClr val="330033"/>
              </a:solidFill>
              <a:latin typeface="Times New Roman"/>
            </a:endParaRPr>
          </a:p>
        </p:txBody>
      </p:sp>
      <p:sp>
        <p:nvSpPr>
          <p:cNvPr id="200" name="CustomShape 3"/>
          <p:cNvSpPr/>
          <p:nvPr/>
        </p:nvSpPr>
        <p:spPr>
          <a:xfrm>
            <a:off x="747720" y="3500280"/>
            <a:ext cx="6985080" cy="146556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La toxicidad del sodio depende en gran medida de los niveles de calcio y magnesio. Si el magnesio y calcio son altos, éstos atenúan el efecto dañino del sodio; esto explica que para una Relación de Absorción de Sodio) dada, la infiltración del </a:t>
            </a:r>
            <a:endParaRPr b="0" lang="en-US" sz="1800" spc="-1" strike="noStrike">
              <a:solidFill>
                <a:srgbClr val="000000"/>
              </a:solidFill>
              <a:latin typeface="Arial"/>
            </a:endParaRPr>
          </a:p>
          <a:p>
            <a:pPr/>
            <a:r>
              <a:rPr b="1" lang="es-AR" sz="1800" spc="-1" strike="noStrike">
                <a:solidFill>
                  <a:srgbClr val="000000"/>
                </a:solidFill>
                <a:latin typeface="Arial"/>
              </a:rPr>
              <a:t>agua aumenta conforme la salinidad se incrementa.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684360" y="2510280"/>
            <a:ext cx="7920000" cy="1008720"/>
          </a:xfrm>
          <a:prstGeom prst="rect">
            <a:avLst/>
          </a:prstGeom>
          <a:noFill/>
          <a:ln>
            <a:noFill/>
          </a:ln>
        </p:spPr>
        <p:style>
          <a:lnRef idx="0"/>
          <a:fillRef idx="0"/>
          <a:effectRef idx="0"/>
          <a:fontRef idx="minor"/>
        </p:style>
        <p:txBody>
          <a:bodyPr lIns="90000" rIns="90000" tIns="46800" bIns="46800" anchor="ctr">
            <a:spAutoFit/>
          </a:bodyPr>
          <a:p>
            <a:pPr algn="just"/>
            <a:r>
              <a:rPr b="1" lang="es-ES" sz="2000" spc="-1" strike="noStrike">
                <a:solidFill>
                  <a:srgbClr val="000000"/>
                </a:solidFill>
                <a:latin typeface="Arial"/>
              </a:rPr>
              <a:t>Las zonas húmedas ocupan un tercio del país, del cual un 30% corresponde a bosques y montes subtropicales del nordeste y el resto, a la llanura pampeana de 600.000 km</a:t>
            </a:r>
            <a:r>
              <a:rPr b="1" lang="es-ES" sz="2000" spc="-1" strike="noStrike" baseline="30000">
                <a:solidFill>
                  <a:srgbClr val="000000"/>
                </a:solidFill>
                <a:latin typeface="Arial"/>
              </a:rPr>
              <a:t>2</a:t>
            </a:r>
            <a:r>
              <a:rPr b="0" lang="es-ES" sz="2000" spc="-1" strike="noStrike" baseline="30000">
                <a:solidFill>
                  <a:srgbClr val="000000"/>
                </a:solidFill>
                <a:latin typeface="Arial"/>
              </a:rPr>
              <a:t> </a:t>
            </a:r>
            <a:endParaRPr b="0" lang="en-US" sz="2000" spc="-1" strike="noStrike">
              <a:solidFill>
                <a:srgbClr val="000000"/>
              </a:solidFill>
              <a:latin typeface="Arial"/>
            </a:endParaRPr>
          </a:p>
        </p:txBody>
      </p:sp>
      <p:sp>
        <p:nvSpPr>
          <p:cNvPr id="202" name="CustomShape 2"/>
          <p:cNvSpPr/>
          <p:nvPr/>
        </p:nvSpPr>
        <p:spPr>
          <a:xfrm>
            <a:off x="785880" y="28584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pic>
        <p:nvPicPr>
          <p:cNvPr id="203" name="Picture 5" descr="tendClimatica"/>
          <p:cNvPicPr/>
          <p:nvPr/>
        </p:nvPicPr>
        <p:blipFill>
          <a:blip r:embed="rId1"/>
          <a:stretch/>
        </p:blipFill>
        <p:spPr>
          <a:xfrm>
            <a:off x="2124000" y="3583080"/>
            <a:ext cx="4599000" cy="3171600"/>
          </a:xfrm>
          <a:prstGeom prst="rect">
            <a:avLst/>
          </a:prstGeom>
          <a:ln>
            <a:noFill/>
          </a:ln>
        </p:spPr>
      </p:pic>
      <p:sp>
        <p:nvSpPr>
          <p:cNvPr id="204" name="CustomShape 3"/>
          <p:cNvSpPr/>
          <p:nvPr/>
        </p:nvSpPr>
        <p:spPr>
          <a:xfrm>
            <a:off x="684360" y="1628640"/>
            <a:ext cx="7816680" cy="703800"/>
          </a:xfrm>
          <a:prstGeom prst="rect">
            <a:avLst/>
          </a:prstGeom>
          <a:noFill/>
          <a:ln>
            <a:noFill/>
          </a:ln>
        </p:spPr>
        <p:style>
          <a:lnRef idx="0"/>
          <a:fillRef idx="0"/>
          <a:effectRef idx="0"/>
          <a:fontRef idx="minor"/>
        </p:style>
        <p:txBody>
          <a:bodyPr lIns="90000" rIns="90000" tIns="46800" bIns="46800">
            <a:spAutoFit/>
          </a:bodyPr>
          <a:p>
            <a:pPr algn="just"/>
            <a:r>
              <a:rPr b="1" lang="es-ES" sz="2000" spc="-1" strike="noStrike">
                <a:solidFill>
                  <a:srgbClr val="000000"/>
                </a:solidFill>
                <a:latin typeface="Arial"/>
              </a:rPr>
              <a:t>El clima es un factor fundamenta a tener en cuenta. Argentina posee todos los climas, aunque predomina el templado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85880" y="285840"/>
            <a:ext cx="6858000" cy="520560"/>
          </a:xfrm>
          <a:prstGeom prst="rect">
            <a:avLst/>
          </a:prstGeom>
          <a:noFill/>
          <a:ln>
            <a:noFill/>
          </a:ln>
        </p:spPr>
        <p:style>
          <a:lnRef idx="0"/>
          <a:fillRef idx="0"/>
          <a:effectRef idx="0"/>
          <a:fontRef idx="minor"/>
        </p:style>
        <p:txBody>
          <a:bodyPr lIns="90000" rIns="90000" tIns="46800" bIns="46800">
            <a:spAutoFit/>
          </a:bodyPr>
          <a:p>
            <a:pPr algn="ctr"/>
            <a:r>
              <a:rPr b="1" lang="es-MX" sz="2800" spc="-1" strike="noStrike">
                <a:solidFill>
                  <a:srgbClr val="000000"/>
                </a:solidFill>
                <a:latin typeface="Arial"/>
              </a:rPr>
              <a:t>Importancia del Agua para el Riego</a:t>
            </a:r>
            <a:endParaRPr b="0" lang="en-US" sz="2800" spc="-1" strike="noStrike">
              <a:solidFill>
                <a:srgbClr val="000000"/>
              </a:solidFill>
              <a:latin typeface="Arial"/>
            </a:endParaRPr>
          </a:p>
        </p:txBody>
      </p:sp>
      <p:sp>
        <p:nvSpPr>
          <p:cNvPr id="206" name="CustomShape 2"/>
          <p:cNvSpPr/>
          <p:nvPr/>
        </p:nvSpPr>
        <p:spPr>
          <a:xfrm>
            <a:off x="714240" y="1729800"/>
            <a:ext cx="3816360" cy="3385800"/>
          </a:xfrm>
          <a:prstGeom prst="rect">
            <a:avLst/>
          </a:prstGeom>
          <a:noFill/>
          <a:ln>
            <a:noFill/>
          </a:ln>
        </p:spPr>
        <p:style>
          <a:lnRef idx="0"/>
          <a:fillRef idx="0"/>
          <a:effectRef idx="0"/>
          <a:fontRef idx="minor"/>
        </p:style>
        <p:txBody>
          <a:bodyPr lIns="90000" rIns="90000" tIns="46800" bIns="46800" anchor="ctr">
            <a:spAutoFit/>
          </a:bodyPr>
          <a:p>
            <a:pPr algn="just"/>
            <a:r>
              <a:rPr b="1" lang="es-ES" sz="1800" spc="-1" strike="noStrike">
                <a:solidFill>
                  <a:srgbClr val="000000"/>
                </a:solidFill>
                <a:latin typeface="Arial"/>
              </a:rPr>
              <a:t>La isoyeta de 700 mm indica la zona de </a:t>
            </a:r>
            <a:r>
              <a:rPr b="1" i="1" lang="es-ES" sz="1800" spc="-1" strike="noStrike">
                <a:solidFill>
                  <a:srgbClr val="000000"/>
                </a:solidFill>
                <a:latin typeface="Arial"/>
              </a:rPr>
              <a:t>secano*</a:t>
            </a:r>
            <a:r>
              <a:rPr b="1" lang="es-ES" sz="1800" spc="-1" strike="noStrike">
                <a:solidFill>
                  <a:srgbClr val="000000"/>
                </a:solidFill>
                <a:latin typeface="Arial"/>
              </a:rPr>
              <a:t>, que es el lugar en donde llueve 700 mm o más por año o donde tengo las expectativas que llueva esa cantidad. </a:t>
            </a:r>
            <a:endParaRPr b="0" lang="en-US" sz="1800" spc="-1" strike="noStrike">
              <a:solidFill>
                <a:srgbClr val="000000"/>
              </a:solidFill>
              <a:latin typeface="Arial"/>
            </a:endParaRPr>
          </a:p>
          <a:p>
            <a:pPr algn="just"/>
            <a:endParaRPr b="0" lang="en-US" sz="1800" spc="-1" strike="noStrike">
              <a:solidFill>
                <a:srgbClr val="000000"/>
              </a:solidFill>
              <a:latin typeface="Arial"/>
            </a:endParaRPr>
          </a:p>
          <a:p>
            <a:pPr algn="just"/>
            <a:r>
              <a:rPr b="1" lang="es-ES" sz="1800" spc="-1" strike="noStrike">
                <a:solidFill>
                  <a:srgbClr val="000000"/>
                </a:solidFill>
                <a:latin typeface="Arial"/>
              </a:rPr>
              <a:t>Desplazamiento hacia el Oeste de las isoyetas (hasta 100 Km). Las rojas representan el periodo 1911-1980. Las verdes el periodo 1981-1994, (INTA).</a:t>
            </a:r>
            <a:endParaRPr b="0" lang="en-US" sz="1800" spc="-1" strike="noStrike">
              <a:solidFill>
                <a:srgbClr val="000000"/>
              </a:solidFill>
              <a:latin typeface="Arial"/>
            </a:endParaRPr>
          </a:p>
        </p:txBody>
      </p:sp>
      <p:pic>
        <p:nvPicPr>
          <p:cNvPr id="207" name="Picture 4" descr=""/>
          <p:cNvPicPr/>
          <p:nvPr/>
        </p:nvPicPr>
        <p:blipFill>
          <a:blip r:embed="rId1"/>
          <a:stretch/>
        </p:blipFill>
        <p:spPr>
          <a:xfrm>
            <a:off x="5148360" y="1749600"/>
            <a:ext cx="2923920" cy="4270320"/>
          </a:xfrm>
          <a:prstGeom prst="rect">
            <a:avLst/>
          </a:prstGeom>
          <a:ln>
            <a:noFill/>
          </a:ln>
        </p:spPr>
      </p:pic>
      <p:sp>
        <p:nvSpPr>
          <p:cNvPr id="208" name="CustomShape 3"/>
          <p:cNvSpPr/>
          <p:nvPr/>
        </p:nvSpPr>
        <p:spPr>
          <a:xfrm>
            <a:off x="642960" y="5429160"/>
            <a:ext cx="4572000" cy="119124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*La agricultura</a:t>
            </a:r>
            <a:r>
              <a:rPr b="1" lang="es-AR" sz="1800" spc="-1" strike="noStrike">
                <a:solidFill>
                  <a:srgbClr val="000000"/>
                </a:solidFill>
                <a:latin typeface="Arial"/>
              </a:rPr>
              <a:t> de secano</a:t>
            </a:r>
            <a:r>
              <a:rPr b="0" lang="es-AR" sz="1800" spc="-1" strike="noStrike">
                <a:solidFill>
                  <a:srgbClr val="000000"/>
                </a:solidFill>
                <a:latin typeface="Arial"/>
              </a:rPr>
              <a:t> es aquella en la que el hombre no contribuye a la irrigación de los campos, sino que utiliza únicamente la que proviene de la lluvia.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217160" y="428760"/>
            <a:ext cx="3736080" cy="642600"/>
          </a:xfrm>
          <a:prstGeom prst="rect">
            <a:avLst/>
          </a:prstGeom>
          <a:noFill/>
          <a:ln>
            <a:noFill/>
          </a:ln>
        </p:spPr>
        <p:style>
          <a:lnRef idx="0"/>
          <a:fillRef idx="0"/>
          <a:effectRef idx="0"/>
          <a:fontRef idx="minor"/>
        </p:style>
        <p:txBody>
          <a:bodyPr wrap="none" lIns="90000" rIns="90000" tIns="46800" bIns="46800">
            <a:spAutoFit/>
          </a:bodyPr>
          <a:p>
            <a:pPr/>
            <a:r>
              <a:rPr b="0" lang="es-CR" sz="3600" spc="-1" strike="noStrike">
                <a:solidFill>
                  <a:srgbClr val="000000"/>
                </a:solidFill>
                <a:latin typeface="Arial"/>
              </a:rPr>
              <a:t>PRECIPITACIÓN</a:t>
            </a:r>
            <a:endParaRPr b="0" lang="en-US" sz="3600" spc="-1" strike="noStrike">
              <a:solidFill>
                <a:srgbClr val="000000"/>
              </a:solidFill>
              <a:latin typeface="Arial"/>
            </a:endParaRPr>
          </a:p>
        </p:txBody>
      </p:sp>
      <p:sp>
        <p:nvSpPr>
          <p:cNvPr id="210" name="CustomShape 2"/>
          <p:cNvSpPr/>
          <p:nvPr/>
        </p:nvSpPr>
        <p:spPr>
          <a:xfrm>
            <a:off x="873000" y="1558800"/>
            <a:ext cx="2614680" cy="368280"/>
          </a:xfrm>
          <a:prstGeom prst="rect">
            <a:avLst/>
          </a:prstGeom>
          <a:noFill/>
          <a:ln>
            <a:noFill/>
          </a:ln>
        </p:spPr>
        <p:style>
          <a:lnRef idx="0"/>
          <a:fillRef idx="0"/>
          <a:effectRef idx="0"/>
          <a:fontRef idx="minor"/>
        </p:style>
        <p:txBody>
          <a:bodyPr wrap="none" lIns="90000" rIns="90000" tIns="46800" bIns="46800">
            <a:spAutoFit/>
          </a:bodyPr>
          <a:p>
            <a:pPr/>
            <a:r>
              <a:rPr b="0" lang="es-CR" sz="1800" spc="-1" strike="noStrike">
                <a:solidFill>
                  <a:srgbClr val="000000"/>
                </a:solidFill>
                <a:latin typeface="Arial"/>
              </a:rPr>
              <a:t>Formas de precipitación</a:t>
            </a:r>
            <a:endParaRPr b="0" lang="en-US" sz="1800" spc="-1" strike="noStrike">
              <a:solidFill>
                <a:srgbClr val="000000"/>
              </a:solidFill>
              <a:latin typeface="Arial"/>
            </a:endParaRPr>
          </a:p>
        </p:txBody>
      </p:sp>
      <p:sp>
        <p:nvSpPr>
          <p:cNvPr id="211" name="CustomShape 3"/>
          <p:cNvSpPr/>
          <p:nvPr/>
        </p:nvSpPr>
        <p:spPr>
          <a:xfrm>
            <a:off x="530280" y="2236680"/>
            <a:ext cx="5184720" cy="4764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80000"/>
              </a:lnSpc>
              <a:spcBef>
                <a:spcPts val="448"/>
              </a:spcBef>
              <a:buClr>
                <a:srgbClr val="b2b2b2"/>
              </a:buClr>
              <a:buSzPct val="90000"/>
              <a:buFont typeface="Wingdings" charset="2"/>
              <a:buChar char=""/>
            </a:pPr>
            <a:r>
              <a:rPr b="0" lang="es-CR" sz="1800" spc="-1" strike="noStrike">
                <a:solidFill>
                  <a:srgbClr val="000000"/>
                </a:solidFill>
                <a:latin typeface="Arial"/>
              </a:rPr>
              <a:t>Llovizna</a:t>
            </a:r>
            <a:endParaRPr b="0" lang="en-US" sz="18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Gotas con diámetros de 0.1 a 0.5 mm</a:t>
            </a:r>
            <a:endParaRPr b="0" lang="en-US" sz="16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Velocidad de caída baja: 1 m/seg a </a:t>
            </a:r>
            <a:r>
              <a:rPr b="0" lang="en-US" sz="1600" spc="-1" strike="noStrike">
                <a:solidFill>
                  <a:srgbClr val="000000"/>
                </a:solidFill>
                <a:latin typeface="Arial"/>
                <a:ea typeface="Tahoma"/>
              </a:rPr>
              <a:t>&lt; 3 m/seg</a:t>
            </a:r>
            <a:endParaRPr b="0" lang="en-US" sz="1600" spc="-1" strike="noStrike">
              <a:solidFill>
                <a:srgbClr val="000000"/>
              </a:solidFill>
              <a:latin typeface="Arial"/>
            </a:endParaRPr>
          </a:p>
          <a:p>
            <a:pPr marL="342720" indent="-342720">
              <a:lnSpc>
                <a:spcPct val="80000"/>
              </a:lnSpc>
              <a:spcBef>
                <a:spcPts val="448"/>
              </a:spcBef>
              <a:buClr>
                <a:srgbClr val="b2b2b2"/>
              </a:buClr>
              <a:buSzPct val="90000"/>
              <a:buFont typeface="Wingdings" charset="2"/>
              <a:buChar char=""/>
            </a:pPr>
            <a:r>
              <a:rPr b="0" lang="es-CR" sz="1800" spc="-1" strike="noStrike">
                <a:solidFill>
                  <a:srgbClr val="000000"/>
                </a:solidFill>
                <a:latin typeface="Arial"/>
              </a:rPr>
              <a:t>Lluvia</a:t>
            </a:r>
            <a:endParaRPr b="0" lang="en-US" sz="18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Gotas con diámetros </a:t>
            </a:r>
            <a:r>
              <a:rPr b="0" lang="en-US" sz="1600" spc="-1" strike="noStrike">
                <a:solidFill>
                  <a:srgbClr val="000000"/>
                </a:solidFill>
                <a:latin typeface="Arial"/>
                <a:ea typeface="Tahoma"/>
              </a:rPr>
              <a:t>&gt;</a:t>
            </a:r>
            <a:r>
              <a:rPr b="0" lang="es-CR" sz="1600" spc="-1" strike="noStrike">
                <a:solidFill>
                  <a:srgbClr val="000000"/>
                </a:solidFill>
                <a:latin typeface="Arial"/>
              </a:rPr>
              <a:t> 0.5 mm</a:t>
            </a:r>
            <a:endParaRPr b="0" lang="en-US" sz="16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Velocidad de caída media: 3 m/seg a </a:t>
            </a:r>
            <a:r>
              <a:rPr b="0" lang="en-US" sz="1600" spc="-1" strike="noStrike">
                <a:solidFill>
                  <a:srgbClr val="000000"/>
                </a:solidFill>
                <a:latin typeface="Arial"/>
                <a:ea typeface="Tahoma"/>
              </a:rPr>
              <a:t>&lt; 7 m/seg</a:t>
            </a:r>
            <a:endParaRPr b="0" lang="en-US" sz="1600" spc="-1" strike="noStrike">
              <a:solidFill>
                <a:srgbClr val="000000"/>
              </a:solidFill>
              <a:latin typeface="Arial"/>
            </a:endParaRPr>
          </a:p>
          <a:p>
            <a:pPr marL="342720" indent="-342720">
              <a:lnSpc>
                <a:spcPct val="80000"/>
              </a:lnSpc>
              <a:spcBef>
                <a:spcPts val="448"/>
              </a:spcBef>
              <a:buClr>
                <a:srgbClr val="b2b2b2"/>
              </a:buClr>
              <a:buSzPct val="90000"/>
              <a:buFont typeface="Wingdings" charset="2"/>
              <a:buChar char=""/>
            </a:pPr>
            <a:r>
              <a:rPr b="0" lang="es-CR" sz="1800" spc="-1" strike="noStrike">
                <a:solidFill>
                  <a:srgbClr val="000000"/>
                </a:solidFill>
                <a:latin typeface="Arial"/>
              </a:rPr>
              <a:t>Chubasco</a:t>
            </a:r>
            <a:endParaRPr b="0" lang="en-US" sz="18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Gotas grandes y dispersas con diámetros </a:t>
            </a:r>
            <a:r>
              <a:rPr b="0" lang="en-US" sz="1600" spc="-1" strike="noStrike">
                <a:solidFill>
                  <a:srgbClr val="000000"/>
                </a:solidFill>
                <a:latin typeface="Arial"/>
                <a:ea typeface="Tahoma"/>
              </a:rPr>
              <a:t>&gt; 3 mm</a:t>
            </a:r>
            <a:endParaRPr b="0" lang="en-US" sz="16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Velocidad de caída </a:t>
            </a:r>
            <a:r>
              <a:rPr b="0" lang="en-US" sz="1600" spc="-1" strike="noStrike">
                <a:solidFill>
                  <a:srgbClr val="000000"/>
                </a:solidFill>
                <a:latin typeface="Arial"/>
                <a:ea typeface="Tahoma"/>
              </a:rPr>
              <a:t>&gt; 7 m/seg</a:t>
            </a:r>
            <a:endParaRPr b="0" lang="en-US" sz="1600" spc="-1" strike="noStrike">
              <a:solidFill>
                <a:srgbClr val="000000"/>
              </a:solidFill>
              <a:latin typeface="Arial"/>
            </a:endParaRPr>
          </a:p>
          <a:p>
            <a:pPr marL="342720" indent="-342720">
              <a:lnSpc>
                <a:spcPct val="80000"/>
              </a:lnSpc>
              <a:spcBef>
                <a:spcPts val="448"/>
              </a:spcBef>
              <a:buClr>
                <a:srgbClr val="b2b2b2"/>
              </a:buClr>
              <a:buSzPct val="90000"/>
              <a:buFont typeface="Wingdings" charset="2"/>
              <a:buChar char=""/>
            </a:pPr>
            <a:r>
              <a:rPr b="0" lang="es-CR" sz="1800" spc="-1" strike="noStrike">
                <a:solidFill>
                  <a:srgbClr val="000000"/>
                </a:solidFill>
                <a:latin typeface="Arial"/>
              </a:rPr>
              <a:t>Escarcha</a:t>
            </a:r>
            <a:endParaRPr b="0" lang="en-US" sz="18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Capa de hielo con bolsas de aire</a:t>
            </a:r>
            <a:endParaRPr b="0" lang="en-US" sz="1600" spc="-1" strike="noStrike">
              <a:solidFill>
                <a:srgbClr val="000000"/>
              </a:solidFill>
              <a:latin typeface="Arial"/>
            </a:endParaRPr>
          </a:p>
          <a:p>
            <a:pPr marL="342720" indent="-342720">
              <a:lnSpc>
                <a:spcPct val="80000"/>
              </a:lnSpc>
              <a:spcBef>
                <a:spcPts val="448"/>
              </a:spcBef>
              <a:buClr>
                <a:srgbClr val="b2b2b2"/>
              </a:buClr>
              <a:buSzPct val="90000"/>
              <a:buFont typeface="Wingdings" charset="2"/>
              <a:buChar char=""/>
            </a:pPr>
            <a:r>
              <a:rPr b="0" lang="es-CR" sz="1800" spc="-1" strike="noStrike">
                <a:solidFill>
                  <a:srgbClr val="000000"/>
                </a:solidFill>
                <a:latin typeface="Arial"/>
              </a:rPr>
              <a:t>Nieve</a:t>
            </a:r>
            <a:endParaRPr b="0" lang="en-US" sz="18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Cristales complejos de hielo</a:t>
            </a:r>
            <a:endParaRPr b="0" lang="en-US" sz="1600" spc="-1" strike="noStrike">
              <a:solidFill>
                <a:srgbClr val="000000"/>
              </a:solidFill>
              <a:latin typeface="Arial"/>
            </a:endParaRPr>
          </a:p>
          <a:p>
            <a:pPr marL="342720" indent="-342720">
              <a:lnSpc>
                <a:spcPct val="80000"/>
              </a:lnSpc>
              <a:spcBef>
                <a:spcPts val="448"/>
              </a:spcBef>
              <a:buClr>
                <a:srgbClr val="b2b2b2"/>
              </a:buClr>
              <a:buSzPct val="90000"/>
              <a:buFont typeface="Wingdings" charset="2"/>
              <a:buChar char=""/>
            </a:pPr>
            <a:r>
              <a:rPr b="0" lang="es-CR" sz="1800" spc="-1" strike="noStrike">
                <a:solidFill>
                  <a:srgbClr val="000000"/>
                </a:solidFill>
                <a:latin typeface="Arial"/>
              </a:rPr>
              <a:t>Granizo</a:t>
            </a:r>
            <a:endParaRPr b="0" lang="en-US" sz="18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Precipitación con formas irregulares de hielo</a:t>
            </a:r>
            <a:endParaRPr b="0" lang="en-US" sz="1600" spc="-1" strike="noStrike">
              <a:solidFill>
                <a:srgbClr val="000000"/>
              </a:solidFill>
              <a:latin typeface="Arial"/>
            </a:endParaRPr>
          </a:p>
          <a:p>
            <a:pPr lvl="1" marL="742680" indent="-285480">
              <a:lnSpc>
                <a:spcPct val="80000"/>
              </a:lnSpc>
              <a:spcBef>
                <a:spcPts val="400"/>
              </a:spcBef>
              <a:buClr>
                <a:srgbClr val="cccc99"/>
              </a:buClr>
              <a:buSzPct val="75000"/>
              <a:buFont typeface="Tahoma"/>
              <a:buChar char="–"/>
            </a:pPr>
            <a:r>
              <a:rPr b="0" lang="es-CR" sz="1600" spc="-1" strike="noStrike">
                <a:solidFill>
                  <a:srgbClr val="000000"/>
                </a:solidFill>
                <a:latin typeface="Arial"/>
              </a:rPr>
              <a:t>Diámetro entre 5 y 125 mm</a:t>
            </a:r>
            <a:endParaRPr b="0" lang="en-US" sz="1600" spc="-1" strike="noStrike">
              <a:solidFill>
                <a:srgbClr val="000000"/>
              </a:solidFill>
              <a:latin typeface="Arial"/>
            </a:endParaRPr>
          </a:p>
        </p:txBody>
      </p:sp>
      <p:pic>
        <p:nvPicPr>
          <p:cNvPr id="212" name="Picture 5" descr="hail stone photographs"/>
          <p:cNvPicPr/>
          <p:nvPr/>
        </p:nvPicPr>
        <p:blipFill>
          <a:blip r:embed="rId1"/>
          <a:stretch/>
        </p:blipFill>
        <p:spPr>
          <a:xfrm>
            <a:off x="5572080" y="1714680"/>
            <a:ext cx="3157560" cy="21412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55640" y="115920"/>
            <a:ext cx="7893000" cy="91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1800" spc="-1" strike="noStrike">
                <a:solidFill>
                  <a:srgbClr val="0033cc"/>
                </a:solidFill>
                <a:latin typeface="Arial"/>
              </a:rPr>
              <a:t>Precipitación</a:t>
            </a:r>
            <a:endParaRPr b="0" lang="en-US" sz="1800" spc="-1" strike="noStrike">
              <a:solidFill>
                <a:srgbClr val="000000"/>
              </a:solidFill>
              <a:latin typeface="Arial"/>
            </a:endParaRPr>
          </a:p>
          <a:p>
            <a:pPr/>
            <a:r>
              <a:rPr b="1" lang="es-ES" sz="1800" spc="-1" strike="noStrike">
                <a:solidFill>
                  <a:srgbClr val="000000"/>
                </a:solidFill>
                <a:latin typeface="Arial"/>
              </a:rPr>
              <a:t> </a:t>
            </a:r>
            <a:r>
              <a:rPr b="1" lang="es-ES" sz="1800" spc="-1" strike="noStrike">
                <a:solidFill>
                  <a:srgbClr val="000000"/>
                </a:solidFill>
                <a:latin typeface="Arial"/>
              </a:rPr>
              <a:t>La mayor parte de la precipitación cae como lluvia. La tasa de precipitación varia geográficamente y temporalmente.</a:t>
            </a:r>
            <a:r>
              <a:rPr b="0" lang="es-ES" sz="1800" spc="-1" strike="noStrike">
                <a:solidFill>
                  <a:srgbClr val="000000"/>
                </a:solidFill>
                <a:latin typeface="Arial"/>
              </a:rPr>
              <a:t> </a:t>
            </a:r>
            <a:endParaRPr b="0" lang="en-US" sz="1800" spc="-1" strike="noStrike">
              <a:solidFill>
                <a:srgbClr val="000000"/>
              </a:solidFill>
              <a:latin typeface="Arial"/>
            </a:endParaRPr>
          </a:p>
        </p:txBody>
      </p:sp>
      <p:pic>
        <p:nvPicPr>
          <p:cNvPr id="214" name="Picture 11" descr="wcprecipitationworldmap"/>
          <p:cNvPicPr/>
          <p:nvPr/>
        </p:nvPicPr>
        <p:blipFill>
          <a:blip r:embed="rId1"/>
          <a:stretch/>
        </p:blipFill>
        <p:spPr>
          <a:xfrm>
            <a:off x="971640" y="1628640"/>
            <a:ext cx="7770600" cy="4467240"/>
          </a:xfrm>
          <a:prstGeom prst="rect">
            <a:avLst/>
          </a:prstGeom>
          <a:ln>
            <a:noFill/>
          </a:ln>
        </p:spPr>
      </p:pic>
      <p:sp>
        <p:nvSpPr>
          <p:cNvPr id="215" name="CustomShape 2"/>
          <p:cNvSpPr/>
          <p:nvPr/>
        </p:nvSpPr>
        <p:spPr>
          <a:xfrm>
            <a:off x="2695680" y="6165720"/>
            <a:ext cx="340704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pPr>
            <a:r>
              <a:rPr b="1" lang="es-ES" sz="2000" spc="-1" strike="noStrike">
                <a:solidFill>
                  <a:srgbClr val="000000"/>
                </a:solidFill>
                <a:latin typeface="Times New Roman"/>
              </a:rPr>
              <a:t>Precipitación promedio anual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0" y="1533600"/>
            <a:ext cx="9144000" cy="360"/>
          </a:xfrm>
          <a:prstGeom prst="rect">
            <a:avLst/>
          </a:prstGeom>
          <a:noFill/>
          <a:ln>
            <a:noFill/>
          </a:ln>
        </p:spPr>
        <p:style>
          <a:lnRef idx="0"/>
          <a:fillRef idx="0"/>
          <a:effectRef idx="0"/>
          <a:fontRef idx="minor"/>
        </p:style>
      </p:sp>
      <p:sp>
        <p:nvSpPr>
          <p:cNvPr id="217" name="CustomShape 2"/>
          <p:cNvSpPr/>
          <p:nvPr/>
        </p:nvSpPr>
        <p:spPr>
          <a:xfrm>
            <a:off x="684360" y="243360"/>
            <a:ext cx="8135640" cy="1099440"/>
          </a:xfrm>
          <a:prstGeom prst="rect">
            <a:avLst/>
          </a:prstGeom>
          <a:noFill/>
          <a:ln>
            <a:noFill/>
          </a:ln>
        </p:spPr>
        <p:style>
          <a:lnRef idx="0"/>
          <a:fillRef idx="0"/>
          <a:effectRef idx="0"/>
          <a:fontRef idx="minor"/>
        </p:style>
        <p:txBody>
          <a:bodyPr lIns="90000" rIns="90000" tIns="46800" bIns="46800" anchor="ctr">
            <a:spAutoFit/>
          </a:bodyPr>
          <a:p>
            <a:pPr marL="342720" indent="-342720"/>
            <a:r>
              <a:rPr b="1" lang="es-ES" sz="2200" spc="-1" strike="noStrike">
                <a:solidFill>
                  <a:srgbClr val="000000"/>
                </a:solidFill>
                <a:latin typeface="Arial"/>
              </a:rPr>
              <a:t>     </a:t>
            </a:r>
            <a:r>
              <a:rPr b="1" lang="es-ES" sz="2200" spc="-1" strike="noStrike">
                <a:solidFill>
                  <a:srgbClr val="000000"/>
                </a:solidFill>
                <a:latin typeface="Arial"/>
              </a:rPr>
              <a:t>La lluvia caída es función principalmente de la latitud. En líneas generales, a nivel mundial se pueden establecer las siguientes zonas:</a:t>
            </a:r>
            <a:endParaRPr b="0" lang="en-US" sz="2200" spc="-1" strike="noStrike">
              <a:solidFill>
                <a:srgbClr val="000000"/>
              </a:solidFill>
              <a:latin typeface="Arial"/>
            </a:endParaRPr>
          </a:p>
        </p:txBody>
      </p:sp>
      <p:sp>
        <p:nvSpPr>
          <p:cNvPr id="218" name="CustomShape 3"/>
          <p:cNvSpPr/>
          <p:nvPr/>
        </p:nvSpPr>
        <p:spPr>
          <a:xfrm>
            <a:off x="539640" y="1788480"/>
            <a:ext cx="8425080" cy="4451040"/>
          </a:xfrm>
          <a:prstGeom prst="rect">
            <a:avLst/>
          </a:prstGeom>
          <a:noFill/>
          <a:ln>
            <a:noFill/>
          </a:ln>
        </p:spPr>
        <p:style>
          <a:lnRef idx="0"/>
          <a:fillRef idx="0"/>
          <a:effectRef idx="0"/>
          <a:fontRef idx="minor"/>
        </p:style>
        <p:txBody>
          <a:bodyPr lIns="90000" rIns="90000" tIns="46800" bIns="46800" anchor="ctr">
            <a:spAutoFit/>
          </a:bodyPr>
          <a:p>
            <a:pPr marL="342720" indent="-342720"/>
            <a:r>
              <a:rPr b="1" lang="es-ES" sz="2200" spc="-1" strike="noStrike">
                <a:solidFill>
                  <a:srgbClr val="0033cc"/>
                </a:solidFill>
                <a:latin typeface="Arial"/>
              </a:rPr>
              <a:t>Zona polar</a:t>
            </a:r>
            <a:r>
              <a:rPr b="1" lang="es-ES" sz="2200" spc="-1" strike="noStrike">
                <a:solidFill>
                  <a:srgbClr val="000000"/>
                </a:solidFill>
                <a:latin typeface="Arial"/>
              </a:rPr>
              <a:t> 100-200 mm/año, todas ellas en forma de nieve durante el inicio del invierno.</a:t>
            </a:r>
            <a:endParaRPr b="0" lang="en-US" sz="2200" spc="-1" strike="noStrike">
              <a:solidFill>
                <a:srgbClr val="000000"/>
              </a:solidFill>
              <a:latin typeface="Arial"/>
            </a:endParaRPr>
          </a:p>
          <a:p>
            <a:pPr marL="342720" indent="-342720"/>
            <a:endParaRPr b="0" lang="en-US" sz="2200" spc="-1" strike="noStrike">
              <a:solidFill>
                <a:srgbClr val="000000"/>
              </a:solidFill>
              <a:latin typeface="Arial"/>
            </a:endParaRPr>
          </a:p>
          <a:p>
            <a:pPr marL="342720" indent="-342720"/>
            <a:r>
              <a:rPr b="1" lang="es-ES" sz="2200" spc="-1" strike="noStrike">
                <a:solidFill>
                  <a:srgbClr val="0033cc"/>
                </a:solidFill>
                <a:latin typeface="Arial"/>
              </a:rPr>
              <a:t>Zona templada</a:t>
            </a:r>
            <a:r>
              <a:rPr b="1" lang="es-ES" sz="2200" spc="-1" strike="noStrike">
                <a:solidFill>
                  <a:srgbClr val="000000"/>
                </a:solidFill>
                <a:latin typeface="Arial"/>
              </a:rPr>
              <a:t> 800-900 mm/año, producidas en su mayor parte por los ciclones extratropicales al inicio del invierno y de la primavera; puntualmente precipitaciones tormentosas de verano.</a:t>
            </a:r>
            <a:endParaRPr b="0" lang="en-US" sz="2200" spc="-1" strike="noStrike">
              <a:solidFill>
                <a:srgbClr val="000000"/>
              </a:solidFill>
              <a:latin typeface="Arial"/>
            </a:endParaRPr>
          </a:p>
          <a:p>
            <a:pPr marL="342720" indent="-342720"/>
            <a:endParaRPr b="0" lang="en-US" sz="2200" spc="-1" strike="noStrike">
              <a:solidFill>
                <a:srgbClr val="000000"/>
              </a:solidFill>
              <a:latin typeface="Arial"/>
            </a:endParaRPr>
          </a:p>
          <a:p>
            <a:pPr marL="342720" indent="-342720"/>
            <a:r>
              <a:rPr b="1" lang="es-ES" sz="2200" spc="-1" strike="noStrike">
                <a:solidFill>
                  <a:srgbClr val="0033cc"/>
                </a:solidFill>
                <a:latin typeface="Arial"/>
              </a:rPr>
              <a:t>Zona desértica</a:t>
            </a:r>
            <a:r>
              <a:rPr b="1" lang="es-ES" sz="2200" spc="-1" strike="noStrike">
                <a:solidFill>
                  <a:srgbClr val="000000"/>
                </a:solidFill>
                <a:latin typeface="Arial"/>
              </a:rPr>
              <a:t> 50-100 mm/año y muy irregulares (tanto en el espacio como en el tiempo).</a:t>
            </a:r>
            <a:endParaRPr b="0" lang="en-US" sz="2200" spc="-1" strike="noStrike">
              <a:solidFill>
                <a:srgbClr val="000000"/>
              </a:solidFill>
              <a:latin typeface="Arial"/>
            </a:endParaRPr>
          </a:p>
          <a:p>
            <a:pPr marL="342720" indent="-342720"/>
            <a:endParaRPr b="0" lang="en-US" sz="2200" spc="-1" strike="noStrike">
              <a:solidFill>
                <a:srgbClr val="000000"/>
              </a:solidFill>
              <a:latin typeface="Arial"/>
            </a:endParaRPr>
          </a:p>
          <a:p>
            <a:pPr marL="342720" indent="-342720"/>
            <a:r>
              <a:rPr b="1" lang="es-ES" sz="2200" spc="-1" strike="noStrike">
                <a:solidFill>
                  <a:srgbClr val="0033cc"/>
                </a:solidFill>
                <a:latin typeface="Arial"/>
              </a:rPr>
              <a:t>Zona tropical</a:t>
            </a:r>
            <a:r>
              <a:rPr b="1" lang="es-ES" sz="2200" spc="-1" strike="noStrike">
                <a:solidFill>
                  <a:srgbClr val="000000"/>
                </a:solidFill>
                <a:latin typeface="Arial"/>
              </a:rPr>
              <a:t> 3000 mm/año, con lluvias diarias que pueden alcanzar los 5.000 e incluso 10.000 mm/año.</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258920" y="433800"/>
            <a:ext cx="6095880" cy="764280"/>
          </a:xfrm>
          <a:prstGeom prst="rect">
            <a:avLst/>
          </a:prstGeom>
          <a:noFill/>
          <a:ln>
            <a:noFill/>
          </a:ln>
        </p:spPr>
        <p:style>
          <a:lnRef idx="0"/>
          <a:fillRef idx="0"/>
          <a:effectRef idx="0"/>
          <a:fontRef idx="minor"/>
        </p:style>
        <p:txBody>
          <a:bodyPr lIns="90000" rIns="90000" tIns="46800" bIns="46800" anchor="ctr">
            <a:spAutoFit/>
          </a:bodyPr>
          <a:p>
            <a:pPr algn="ctr"/>
            <a:r>
              <a:rPr b="1" lang="es-ES" sz="2200" spc="-1" strike="noStrike">
                <a:solidFill>
                  <a:srgbClr val="000000"/>
                </a:solidFill>
                <a:latin typeface="Arial"/>
              </a:rPr>
              <a:t>Instrumentos para medir precipitación</a:t>
            </a:r>
            <a:endParaRPr b="0" lang="en-US" sz="2200" spc="-1" strike="noStrike">
              <a:solidFill>
                <a:srgbClr val="000000"/>
              </a:solidFill>
              <a:latin typeface="Arial"/>
            </a:endParaRPr>
          </a:p>
          <a:p>
            <a:pPr algn="ctr"/>
            <a:endParaRPr b="0" lang="en-US" sz="2200" spc="-1" strike="noStrike">
              <a:solidFill>
                <a:srgbClr val="000000"/>
              </a:solidFill>
              <a:latin typeface="Arial"/>
            </a:endParaRPr>
          </a:p>
        </p:txBody>
      </p:sp>
      <p:sp>
        <p:nvSpPr>
          <p:cNvPr id="220" name="CustomShape 2"/>
          <p:cNvSpPr/>
          <p:nvPr/>
        </p:nvSpPr>
        <p:spPr>
          <a:xfrm>
            <a:off x="900000" y="1517760"/>
            <a:ext cx="7632720" cy="2104920"/>
          </a:xfrm>
          <a:prstGeom prst="rect">
            <a:avLst/>
          </a:prstGeom>
          <a:noFill/>
          <a:ln>
            <a:noFill/>
          </a:ln>
        </p:spPr>
        <p:style>
          <a:lnRef idx="0"/>
          <a:fillRef idx="0"/>
          <a:effectRef idx="0"/>
          <a:fontRef idx="minor"/>
        </p:style>
        <p:txBody>
          <a:bodyPr lIns="90000" rIns="90000" tIns="46800" bIns="46800" anchor="ctr">
            <a:spAutoFit/>
          </a:bodyPr>
          <a:p>
            <a:pPr algn="just"/>
            <a:r>
              <a:rPr b="1" lang="es-ES" sz="2200" spc="-1" strike="noStrike">
                <a:solidFill>
                  <a:srgbClr val="000000"/>
                </a:solidFill>
                <a:latin typeface="Arial"/>
              </a:rPr>
              <a:t>La cantidad de lluvia que cae se mide con  pluviómetros. </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 sz="2200" spc="-1" strike="noStrike">
                <a:solidFill>
                  <a:srgbClr val="000000"/>
                </a:solidFill>
                <a:latin typeface="Arial"/>
              </a:rPr>
              <a:t>Se expresa en mm de agua y equivale al agua que se acumularía en una superficie horizontal e impermeable de 1 m</a:t>
            </a:r>
            <a:r>
              <a:rPr b="1" lang="es-ES" sz="2200" spc="-1" strike="noStrike" baseline="30000">
                <a:solidFill>
                  <a:srgbClr val="000000"/>
                </a:solidFill>
                <a:latin typeface="Arial"/>
              </a:rPr>
              <a:t>2</a:t>
            </a:r>
            <a:r>
              <a:rPr b="1" lang="es-ES" sz="2200" spc="-1" strike="noStrike">
                <a:solidFill>
                  <a:srgbClr val="000000"/>
                </a:solidFill>
                <a:latin typeface="Arial"/>
              </a:rPr>
              <a:t> durante el tiempo que dure la precipitación.</a:t>
            </a:r>
            <a:endParaRPr b="0" lang="en-US" sz="2200" spc="-1" strike="noStrike">
              <a:solidFill>
                <a:srgbClr val="000000"/>
              </a:solidFill>
              <a:latin typeface="Arial"/>
            </a:endParaRPr>
          </a:p>
        </p:txBody>
      </p:sp>
      <p:grpSp>
        <p:nvGrpSpPr>
          <p:cNvPr id="221" name="Group 3"/>
          <p:cNvGrpSpPr/>
          <p:nvPr/>
        </p:nvGrpSpPr>
        <p:grpSpPr>
          <a:xfrm>
            <a:off x="2050560" y="4579920"/>
            <a:ext cx="5185440" cy="1009440"/>
            <a:chOff x="2050560" y="4579920"/>
            <a:chExt cx="5185440" cy="1009440"/>
          </a:xfrm>
        </p:grpSpPr>
        <p:grpSp>
          <p:nvGrpSpPr>
            <p:cNvPr id="222" name="Group 4"/>
            <p:cNvGrpSpPr/>
            <p:nvPr/>
          </p:nvGrpSpPr>
          <p:grpSpPr>
            <a:xfrm>
              <a:off x="2050920" y="4579920"/>
              <a:ext cx="5185080" cy="1009440"/>
              <a:chOff x="2050920" y="4579920"/>
              <a:chExt cx="5185080" cy="1009440"/>
            </a:xfrm>
          </p:grpSpPr>
          <p:sp>
            <p:nvSpPr>
              <p:cNvPr id="223" name="CustomShape 5"/>
              <p:cNvSpPr/>
              <p:nvPr/>
            </p:nvSpPr>
            <p:spPr>
              <a:xfrm>
                <a:off x="3851280" y="4579920"/>
                <a:ext cx="3384720" cy="360360"/>
              </a:xfrm>
              <a:prstGeom prst="rect">
                <a:avLst/>
              </a:prstGeom>
              <a:solidFill>
                <a:srgbClr val="cccc99"/>
              </a:solidFill>
              <a:ln w="9360">
                <a:solidFill>
                  <a:srgbClr val="000000"/>
                </a:solidFill>
                <a:miter/>
              </a:ln>
            </p:spPr>
            <p:style>
              <a:lnRef idx="0"/>
              <a:fillRef idx="0"/>
              <a:effectRef idx="0"/>
              <a:fontRef idx="minor"/>
            </p:style>
          </p:sp>
          <p:sp>
            <p:nvSpPr>
              <p:cNvPr id="224" name="CustomShape 6"/>
              <p:cNvSpPr/>
              <p:nvPr/>
            </p:nvSpPr>
            <p:spPr>
              <a:xfrm>
                <a:off x="2050920" y="5229000"/>
                <a:ext cx="3384720" cy="360360"/>
              </a:xfrm>
              <a:prstGeom prst="rect">
                <a:avLst/>
              </a:prstGeom>
              <a:solidFill>
                <a:srgbClr val="cccc99"/>
              </a:solidFill>
              <a:ln w="9360">
                <a:solidFill>
                  <a:srgbClr val="000000"/>
                </a:solidFill>
                <a:miter/>
              </a:ln>
            </p:spPr>
            <p:style>
              <a:lnRef idx="0"/>
              <a:fillRef idx="0"/>
              <a:effectRef idx="0"/>
              <a:fontRef idx="minor"/>
            </p:style>
          </p:sp>
        </p:grpSp>
        <p:sp>
          <p:nvSpPr>
            <p:cNvPr id="225" name="Line 7"/>
            <p:cNvSpPr/>
            <p:nvPr/>
          </p:nvSpPr>
          <p:spPr>
            <a:xfrm flipH="1">
              <a:off x="5435280" y="4579920"/>
              <a:ext cx="1800360" cy="649080"/>
            </a:xfrm>
            <a:prstGeom prst="line">
              <a:avLst/>
            </a:prstGeom>
            <a:ln w="9360">
              <a:solidFill>
                <a:srgbClr val="000000"/>
              </a:solidFill>
              <a:miter/>
            </a:ln>
          </p:spPr>
          <p:style>
            <a:lnRef idx="0"/>
            <a:fillRef idx="0"/>
            <a:effectRef idx="0"/>
            <a:fontRef idx="minor"/>
          </p:style>
        </p:sp>
        <p:sp>
          <p:nvSpPr>
            <p:cNvPr id="226" name="Line 8"/>
            <p:cNvSpPr/>
            <p:nvPr/>
          </p:nvSpPr>
          <p:spPr>
            <a:xfrm flipH="1">
              <a:off x="5435280" y="4940280"/>
              <a:ext cx="1800360" cy="649080"/>
            </a:xfrm>
            <a:prstGeom prst="line">
              <a:avLst/>
            </a:prstGeom>
            <a:ln w="9360">
              <a:solidFill>
                <a:srgbClr val="000000"/>
              </a:solidFill>
              <a:miter/>
            </a:ln>
          </p:spPr>
          <p:style>
            <a:lnRef idx="0"/>
            <a:fillRef idx="0"/>
            <a:effectRef idx="0"/>
            <a:fontRef idx="minor"/>
          </p:style>
        </p:sp>
        <p:sp>
          <p:nvSpPr>
            <p:cNvPr id="227" name="Line 9"/>
            <p:cNvSpPr/>
            <p:nvPr/>
          </p:nvSpPr>
          <p:spPr>
            <a:xfrm flipH="1">
              <a:off x="2050560" y="4579920"/>
              <a:ext cx="1800360" cy="649080"/>
            </a:xfrm>
            <a:prstGeom prst="line">
              <a:avLst/>
            </a:prstGeom>
            <a:ln w="9360">
              <a:solidFill>
                <a:srgbClr val="000000"/>
              </a:solidFill>
              <a:miter/>
            </a:ln>
          </p:spPr>
          <p:style>
            <a:lnRef idx="0"/>
            <a:fillRef idx="0"/>
            <a:effectRef idx="0"/>
            <a:fontRef idx="minor"/>
          </p:style>
        </p:sp>
        <p:sp>
          <p:nvSpPr>
            <p:cNvPr id="228" name="Line 10"/>
            <p:cNvSpPr/>
            <p:nvPr/>
          </p:nvSpPr>
          <p:spPr>
            <a:xfrm flipH="1">
              <a:off x="2123640" y="4940280"/>
              <a:ext cx="1800360" cy="649080"/>
            </a:xfrm>
            <a:prstGeom prst="line">
              <a:avLst/>
            </a:prstGeom>
            <a:ln w="9360">
              <a:solidFill>
                <a:srgbClr val="000000"/>
              </a:solidFill>
              <a:miter/>
            </a:ln>
          </p:spPr>
          <p:style>
            <a:lnRef idx="0"/>
            <a:fillRef idx="0"/>
            <a:effectRef idx="0"/>
            <a:fontRef idx="minor"/>
          </p:style>
        </p:sp>
      </p:grpSp>
      <p:sp>
        <p:nvSpPr>
          <p:cNvPr id="229" name="CustomShape 11"/>
          <p:cNvSpPr/>
          <p:nvPr/>
        </p:nvSpPr>
        <p:spPr>
          <a:xfrm>
            <a:off x="4213800" y="4869000"/>
            <a:ext cx="7383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litro</a:t>
            </a:r>
            <a:endParaRPr b="0" lang="en-US" sz="1800" spc="-1" strike="noStrike">
              <a:solidFill>
                <a:srgbClr val="000000"/>
              </a:solidFill>
              <a:latin typeface="Arial"/>
            </a:endParaRPr>
          </a:p>
        </p:txBody>
      </p:sp>
      <p:sp>
        <p:nvSpPr>
          <p:cNvPr id="230" name="CustomShape 12"/>
          <p:cNvSpPr/>
          <p:nvPr/>
        </p:nvSpPr>
        <p:spPr>
          <a:xfrm>
            <a:off x="6373800" y="5157720"/>
            <a:ext cx="561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m</a:t>
            </a:r>
            <a:endParaRPr b="0" lang="en-US" sz="1800" spc="-1" strike="noStrike">
              <a:solidFill>
                <a:srgbClr val="000000"/>
              </a:solidFill>
              <a:latin typeface="Arial"/>
            </a:endParaRPr>
          </a:p>
        </p:txBody>
      </p:sp>
      <p:sp>
        <p:nvSpPr>
          <p:cNvPr id="231" name="CustomShape 13"/>
          <p:cNvSpPr/>
          <p:nvPr/>
        </p:nvSpPr>
        <p:spPr>
          <a:xfrm>
            <a:off x="3349800" y="5661000"/>
            <a:ext cx="561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m</a:t>
            </a:r>
            <a:endParaRPr b="0" lang="en-US" sz="1800" spc="-1" strike="noStrike">
              <a:solidFill>
                <a:srgbClr val="000000"/>
              </a:solidFill>
              <a:latin typeface="Arial"/>
            </a:endParaRPr>
          </a:p>
        </p:txBody>
      </p:sp>
      <p:sp>
        <p:nvSpPr>
          <p:cNvPr id="232" name="CustomShape 14"/>
          <p:cNvSpPr/>
          <p:nvPr/>
        </p:nvSpPr>
        <p:spPr>
          <a:xfrm>
            <a:off x="7237440" y="4581360"/>
            <a:ext cx="7524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mm</a:t>
            </a:r>
            <a:endParaRPr b="0" lang="en-US" sz="1800" spc="-1" strike="noStrike">
              <a:solidFill>
                <a:srgbClr val="000000"/>
              </a:solidFill>
              <a:latin typeface="Arial"/>
            </a:endParaRPr>
          </a:p>
        </p:txBody>
      </p:sp>
      <p:grpSp>
        <p:nvGrpSpPr>
          <p:cNvPr id="233" name="Group 15"/>
          <p:cNvGrpSpPr/>
          <p:nvPr/>
        </p:nvGrpSpPr>
        <p:grpSpPr>
          <a:xfrm>
            <a:off x="2050560" y="4581360"/>
            <a:ext cx="5939280" cy="1449360"/>
            <a:chOff x="2050560" y="4581360"/>
            <a:chExt cx="5939280" cy="1449360"/>
          </a:xfrm>
        </p:grpSpPr>
        <p:grpSp>
          <p:nvGrpSpPr>
            <p:cNvPr id="234" name="Group 16"/>
            <p:cNvGrpSpPr/>
            <p:nvPr/>
          </p:nvGrpSpPr>
          <p:grpSpPr>
            <a:xfrm>
              <a:off x="2050560" y="4581360"/>
              <a:ext cx="5185440" cy="1009440"/>
              <a:chOff x="2050560" y="4581360"/>
              <a:chExt cx="5185440" cy="1009440"/>
            </a:xfrm>
          </p:grpSpPr>
          <p:grpSp>
            <p:nvGrpSpPr>
              <p:cNvPr id="235" name="Group 17"/>
              <p:cNvGrpSpPr/>
              <p:nvPr/>
            </p:nvGrpSpPr>
            <p:grpSpPr>
              <a:xfrm>
                <a:off x="2050920" y="4581360"/>
                <a:ext cx="5185080" cy="1009440"/>
                <a:chOff x="2050920" y="4581360"/>
                <a:chExt cx="5185080" cy="1009440"/>
              </a:xfrm>
            </p:grpSpPr>
            <p:sp>
              <p:nvSpPr>
                <p:cNvPr id="236" name="CustomShape 18"/>
                <p:cNvSpPr/>
                <p:nvPr/>
              </p:nvSpPr>
              <p:spPr>
                <a:xfrm>
                  <a:off x="3851280" y="4581360"/>
                  <a:ext cx="3384720" cy="360360"/>
                </a:xfrm>
                <a:prstGeom prst="rect">
                  <a:avLst/>
                </a:prstGeom>
                <a:solidFill>
                  <a:srgbClr val="cccc99"/>
                </a:solidFill>
                <a:ln w="9360">
                  <a:solidFill>
                    <a:srgbClr val="000000"/>
                  </a:solidFill>
                  <a:miter/>
                </a:ln>
              </p:spPr>
              <p:style>
                <a:lnRef idx="0"/>
                <a:fillRef idx="0"/>
                <a:effectRef idx="0"/>
                <a:fontRef idx="minor"/>
              </p:style>
            </p:sp>
            <p:sp>
              <p:nvSpPr>
                <p:cNvPr id="237" name="CustomShape 19"/>
                <p:cNvSpPr/>
                <p:nvPr/>
              </p:nvSpPr>
              <p:spPr>
                <a:xfrm>
                  <a:off x="2050920" y="5230440"/>
                  <a:ext cx="3384720" cy="360360"/>
                </a:xfrm>
                <a:prstGeom prst="rect">
                  <a:avLst/>
                </a:prstGeom>
                <a:solidFill>
                  <a:srgbClr val="cccc99"/>
                </a:solidFill>
                <a:ln w="9360">
                  <a:solidFill>
                    <a:srgbClr val="000000"/>
                  </a:solidFill>
                  <a:miter/>
                </a:ln>
              </p:spPr>
              <p:style>
                <a:lnRef idx="0"/>
                <a:fillRef idx="0"/>
                <a:effectRef idx="0"/>
                <a:fontRef idx="minor"/>
              </p:style>
            </p:sp>
          </p:grpSp>
          <p:sp>
            <p:nvSpPr>
              <p:cNvPr id="238" name="Line 20"/>
              <p:cNvSpPr/>
              <p:nvPr/>
            </p:nvSpPr>
            <p:spPr>
              <a:xfrm flipH="1">
                <a:off x="5435280" y="4581360"/>
                <a:ext cx="1800360" cy="649080"/>
              </a:xfrm>
              <a:prstGeom prst="line">
                <a:avLst/>
              </a:prstGeom>
              <a:ln w="9360">
                <a:solidFill>
                  <a:srgbClr val="000000"/>
                </a:solidFill>
                <a:miter/>
              </a:ln>
            </p:spPr>
            <p:style>
              <a:lnRef idx="0"/>
              <a:fillRef idx="0"/>
              <a:effectRef idx="0"/>
              <a:fontRef idx="minor"/>
            </p:style>
          </p:sp>
          <p:sp>
            <p:nvSpPr>
              <p:cNvPr id="239" name="Line 21"/>
              <p:cNvSpPr/>
              <p:nvPr/>
            </p:nvSpPr>
            <p:spPr>
              <a:xfrm flipH="1">
                <a:off x="5435280" y="4941720"/>
                <a:ext cx="1800360" cy="649080"/>
              </a:xfrm>
              <a:prstGeom prst="line">
                <a:avLst/>
              </a:prstGeom>
              <a:ln w="9360">
                <a:solidFill>
                  <a:srgbClr val="000000"/>
                </a:solidFill>
                <a:miter/>
              </a:ln>
            </p:spPr>
            <p:style>
              <a:lnRef idx="0"/>
              <a:fillRef idx="0"/>
              <a:effectRef idx="0"/>
              <a:fontRef idx="minor"/>
            </p:style>
          </p:sp>
          <p:sp>
            <p:nvSpPr>
              <p:cNvPr id="240" name="Line 22"/>
              <p:cNvSpPr/>
              <p:nvPr/>
            </p:nvSpPr>
            <p:spPr>
              <a:xfrm flipH="1">
                <a:off x="2050560" y="4581360"/>
                <a:ext cx="1800360" cy="649080"/>
              </a:xfrm>
              <a:prstGeom prst="line">
                <a:avLst/>
              </a:prstGeom>
              <a:ln w="9360">
                <a:solidFill>
                  <a:srgbClr val="000000"/>
                </a:solidFill>
                <a:miter/>
              </a:ln>
            </p:spPr>
            <p:style>
              <a:lnRef idx="0"/>
              <a:fillRef idx="0"/>
              <a:effectRef idx="0"/>
              <a:fontRef idx="minor"/>
            </p:style>
          </p:sp>
          <p:sp>
            <p:nvSpPr>
              <p:cNvPr id="241" name="Line 23"/>
              <p:cNvSpPr/>
              <p:nvPr/>
            </p:nvSpPr>
            <p:spPr>
              <a:xfrm flipH="1">
                <a:off x="2123640" y="4941720"/>
                <a:ext cx="1800360" cy="649080"/>
              </a:xfrm>
              <a:prstGeom prst="line">
                <a:avLst/>
              </a:prstGeom>
              <a:ln w="9360">
                <a:solidFill>
                  <a:srgbClr val="000000"/>
                </a:solidFill>
                <a:miter/>
              </a:ln>
            </p:spPr>
            <p:style>
              <a:lnRef idx="0"/>
              <a:fillRef idx="0"/>
              <a:effectRef idx="0"/>
              <a:fontRef idx="minor"/>
            </p:style>
          </p:sp>
        </p:grpSp>
        <p:sp>
          <p:nvSpPr>
            <p:cNvPr id="242" name="CustomShape 24"/>
            <p:cNvSpPr/>
            <p:nvPr/>
          </p:nvSpPr>
          <p:spPr>
            <a:xfrm>
              <a:off x="4213800" y="4870440"/>
              <a:ext cx="73836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litro</a:t>
              </a:r>
              <a:endParaRPr b="0" lang="en-US" sz="1800" spc="-1" strike="noStrike">
                <a:solidFill>
                  <a:srgbClr val="000000"/>
                </a:solidFill>
                <a:latin typeface="Arial"/>
              </a:endParaRPr>
            </a:p>
          </p:txBody>
        </p:sp>
        <p:sp>
          <p:nvSpPr>
            <p:cNvPr id="243" name="CustomShape 25"/>
            <p:cNvSpPr/>
            <p:nvPr/>
          </p:nvSpPr>
          <p:spPr>
            <a:xfrm>
              <a:off x="6373800" y="5159520"/>
              <a:ext cx="561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m</a:t>
              </a:r>
              <a:endParaRPr b="0" lang="en-US" sz="1800" spc="-1" strike="noStrike">
                <a:solidFill>
                  <a:srgbClr val="000000"/>
                </a:solidFill>
                <a:latin typeface="Arial"/>
              </a:endParaRPr>
            </a:p>
          </p:txBody>
        </p:sp>
        <p:sp>
          <p:nvSpPr>
            <p:cNvPr id="244" name="CustomShape 26"/>
            <p:cNvSpPr/>
            <p:nvPr/>
          </p:nvSpPr>
          <p:spPr>
            <a:xfrm>
              <a:off x="3349800" y="5662440"/>
              <a:ext cx="5616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m</a:t>
              </a:r>
              <a:endParaRPr b="0" lang="en-US" sz="1800" spc="-1" strike="noStrike">
                <a:solidFill>
                  <a:srgbClr val="000000"/>
                </a:solidFill>
                <a:latin typeface="Arial"/>
              </a:endParaRPr>
            </a:p>
          </p:txBody>
        </p:sp>
        <p:sp>
          <p:nvSpPr>
            <p:cNvPr id="245" name="CustomShape 27"/>
            <p:cNvSpPr/>
            <p:nvPr/>
          </p:nvSpPr>
          <p:spPr>
            <a:xfrm>
              <a:off x="7237440" y="4583160"/>
              <a:ext cx="7524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r>
                <a:rPr b="0" lang="es-ES" sz="1800" spc="-1" strike="noStrike">
                  <a:solidFill>
                    <a:srgbClr val="000000"/>
                  </a:solidFill>
                  <a:latin typeface="Arial"/>
                </a:rPr>
                <a:t>1 mm</a:t>
              </a:r>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15" descr="Vista exterior de un pluviómetro"/>
          <p:cNvPicPr/>
          <p:nvPr/>
        </p:nvPicPr>
        <p:blipFill>
          <a:blip r:embed="rId1"/>
          <a:stretch/>
        </p:blipFill>
        <p:spPr>
          <a:xfrm>
            <a:off x="5435640" y="4149720"/>
            <a:ext cx="3048120" cy="2305080"/>
          </a:xfrm>
          <a:prstGeom prst="rect">
            <a:avLst/>
          </a:prstGeom>
          <a:ln>
            <a:noFill/>
          </a:ln>
        </p:spPr>
      </p:pic>
      <p:sp>
        <p:nvSpPr>
          <p:cNvPr id="247" name="CustomShape 1"/>
          <p:cNvSpPr/>
          <p:nvPr/>
        </p:nvSpPr>
        <p:spPr>
          <a:xfrm>
            <a:off x="755640" y="1698840"/>
            <a:ext cx="6480360" cy="2440080"/>
          </a:xfrm>
          <a:prstGeom prst="rect">
            <a:avLst/>
          </a:prstGeom>
          <a:noFill/>
          <a:ln>
            <a:noFill/>
          </a:ln>
        </p:spPr>
        <p:style>
          <a:lnRef idx="0"/>
          <a:fillRef idx="0"/>
          <a:effectRef idx="0"/>
          <a:fontRef idx="minor"/>
        </p:style>
        <p:txBody>
          <a:bodyPr lIns="90000" rIns="90000" tIns="46800" bIns="46800" anchor="ctr">
            <a:spAutoFit/>
          </a:bodyPr>
          <a:p>
            <a:pPr algn="just"/>
            <a:r>
              <a:rPr b="1" lang="es-ES" sz="2200" spc="-1" strike="noStrike">
                <a:solidFill>
                  <a:srgbClr val="000000"/>
                </a:solidFill>
                <a:latin typeface="Arial"/>
              </a:rPr>
              <a:t>Los más sencillos constan de un embudo colector, habitualmente de 8 pulgadas, que recoge la lluvia y la vierte en un tubo medidor de sección menor (1/10 del diámetro del colector), donde por lectura directa (dos veces al día) se conoce la cantidad de lluvia recogida.</a:t>
            </a:r>
            <a:endParaRPr b="0" lang="en-US" sz="2200" spc="-1" strike="noStrike">
              <a:solidFill>
                <a:srgbClr val="000000"/>
              </a:solidFill>
              <a:latin typeface="Arial"/>
            </a:endParaRPr>
          </a:p>
        </p:txBody>
      </p:sp>
      <p:sp>
        <p:nvSpPr>
          <p:cNvPr id="248" name="CustomShape 2"/>
          <p:cNvSpPr/>
          <p:nvPr/>
        </p:nvSpPr>
        <p:spPr>
          <a:xfrm>
            <a:off x="1332000" y="619560"/>
            <a:ext cx="2592360" cy="429120"/>
          </a:xfrm>
          <a:prstGeom prst="rect">
            <a:avLst/>
          </a:prstGeom>
          <a:noFill/>
          <a:ln>
            <a:noFill/>
          </a:ln>
        </p:spPr>
        <p:style>
          <a:lnRef idx="0"/>
          <a:fillRef idx="0"/>
          <a:effectRef idx="0"/>
          <a:fontRef idx="minor"/>
        </p:style>
        <p:txBody>
          <a:bodyPr lIns="90000" rIns="90000" tIns="46800" bIns="46800" anchor="ctr">
            <a:spAutoFit/>
          </a:bodyPr>
          <a:p>
            <a:pPr algn="just"/>
            <a:r>
              <a:rPr b="1" lang="es-ES" sz="2200" spc="-1" strike="noStrike">
                <a:solidFill>
                  <a:srgbClr val="000000"/>
                </a:solidFill>
                <a:latin typeface="Arial"/>
              </a:rPr>
              <a:t>Pluviómetros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0" y="0"/>
            <a:ext cx="9144000" cy="360"/>
          </a:xfrm>
          <a:prstGeom prst="rect">
            <a:avLst/>
          </a:prstGeom>
          <a:noFill/>
          <a:ln>
            <a:noFill/>
          </a:ln>
        </p:spPr>
        <p:style>
          <a:lnRef idx="0"/>
          <a:fillRef idx="0"/>
          <a:effectRef idx="0"/>
          <a:fontRef idx="minor"/>
        </p:style>
      </p:sp>
      <p:sp>
        <p:nvSpPr>
          <p:cNvPr id="250" name="CustomShape 2"/>
          <p:cNvSpPr/>
          <p:nvPr/>
        </p:nvSpPr>
        <p:spPr>
          <a:xfrm>
            <a:off x="1332000" y="332280"/>
            <a:ext cx="2592360" cy="429120"/>
          </a:xfrm>
          <a:prstGeom prst="rect">
            <a:avLst/>
          </a:prstGeom>
          <a:noFill/>
          <a:ln>
            <a:noFill/>
          </a:ln>
        </p:spPr>
        <p:style>
          <a:lnRef idx="0"/>
          <a:fillRef idx="0"/>
          <a:effectRef idx="0"/>
          <a:fontRef idx="minor"/>
        </p:style>
        <p:txBody>
          <a:bodyPr lIns="90000" rIns="90000" tIns="46800" bIns="46800" anchor="ctr">
            <a:spAutoFit/>
          </a:bodyPr>
          <a:p>
            <a:pPr algn="just"/>
            <a:r>
              <a:rPr b="1" lang="es-ES" sz="2200" spc="-1" strike="noStrike">
                <a:solidFill>
                  <a:srgbClr val="000000"/>
                </a:solidFill>
                <a:latin typeface="Arial"/>
              </a:rPr>
              <a:t>Pluviógrafos</a:t>
            </a:r>
            <a:endParaRPr b="0" lang="en-US" sz="2200" spc="-1" strike="noStrike">
              <a:solidFill>
                <a:srgbClr val="000000"/>
              </a:solidFill>
              <a:latin typeface="Arial"/>
            </a:endParaRPr>
          </a:p>
        </p:txBody>
      </p:sp>
      <p:pic>
        <p:nvPicPr>
          <p:cNvPr id="251" name="Picture 17" descr="pluviografo"/>
          <p:cNvPicPr/>
          <p:nvPr/>
        </p:nvPicPr>
        <p:blipFill>
          <a:blip r:embed="rId1"/>
          <a:stretch/>
        </p:blipFill>
        <p:spPr>
          <a:xfrm>
            <a:off x="5796000" y="1052640"/>
            <a:ext cx="3147840" cy="3463920"/>
          </a:xfrm>
          <a:prstGeom prst="rect">
            <a:avLst/>
          </a:prstGeom>
          <a:ln>
            <a:noFill/>
          </a:ln>
        </p:spPr>
      </p:pic>
      <p:sp>
        <p:nvSpPr>
          <p:cNvPr id="252" name="CustomShape 3"/>
          <p:cNvSpPr/>
          <p:nvPr/>
        </p:nvSpPr>
        <p:spPr>
          <a:xfrm>
            <a:off x="900000" y="1555920"/>
            <a:ext cx="4680000" cy="2440080"/>
          </a:xfrm>
          <a:prstGeom prst="rect">
            <a:avLst/>
          </a:prstGeom>
          <a:noFill/>
          <a:ln>
            <a:noFill/>
          </a:ln>
        </p:spPr>
        <p:style>
          <a:lnRef idx="0"/>
          <a:fillRef idx="0"/>
          <a:effectRef idx="0"/>
          <a:fontRef idx="minor"/>
        </p:style>
        <p:txBody>
          <a:bodyPr lIns="90000" rIns="90000" tIns="46800" bIns="46800" anchor="ctr">
            <a:spAutoFit/>
          </a:bodyPr>
          <a:p>
            <a:pPr algn="just">
              <a:lnSpc>
                <a:spcPct val="100000"/>
              </a:lnSpc>
            </a:pPr>
            <a:r>
              <a:rPr b="1" lang="es-ES" sz="2200" spc="-1" strike="noStrike">
                <a:solidFill>
                  <a:srgbClr val="000000"/>
                </a:solidFill>
                <a:latin typeface="Times New Roman"/>
              </a:rPr>
              <a:t>Poseen un brocal en la parte superior por donde ingresa el agua hacia un depósito en cuyo interior existe un  flotador, el cual al recibir una cierta cantidad de precipitación (10 mm) envía el agua a un colector que esta en la parte inferior del instrumento. </a:t>
            </a:r>
            <a:endParaRPr b="0" lang="en-US" sz="2200" spc="-1" strike="noStrike">
              <a:solidFill>
                <a:srgbClr val="000000"/>
              </a:solidFill>
              <a:latin typeface="Arial"/>
            </a:endParaRPr>
          </a:p>
        </p:txBody>
      </p:sp>
      <p:sp>
        <p:nvSpPr>
          <p:cNvPr id="253" name="CustomShape 4"/>
          <p:cNvSpPr/>
          <p:nvPr/>
        </p:nvSpPr>
        <p:spPr>
          <a:xfrm>
            <a:off x="900000" y="4494240"/>
            <a:ext cx="7782120" cy="1769760"/>
          </a:xfrm>
          <a:prstGeom prst="rect">
            <a:avLst/>
          </a:prstGeom>
          <a:noFill/>
          <a:ln>
            <a:noFill/>
          </a:ln>
        </p:spPr>
        <p:style>
          <a:lnRef idx="0"/>
          <a:fillRef idx="0"/>
          <a:effectRef idx="0"/>
          <a:fontRef idx="minor"/>
        </p:style>
        <p:txBody>
          <a:bodyPr lIns="90000" rIns="90000" tIns="46800" bIns="46800" anchor="ctr">
            <a:spAutoFit/>
          </a:bodyPr>
          <a:p>
            <a:pPr algn="just">
              <a:lnSpc>
                <a:spcPct val="100000"/>
              </a:lnSpc>
            </a:pPr>
            <a:r>
              <a:rPr b="1" lang="es-ES" sz="2200" spc="-1" strike="noStrike">
                <a:solidFill>
                  <a:srgbClr val="000000"/>
                </a:solidFill>
                <a:latin typeface="Times New Roman"/>
              </a:rPr>
              <a:t>Este ciclo se va repitiendo hasta que el periodo de precipitación termina. El flotador tiene incorporado un pequeño brazo con un plumón de tinta,  el cual, grafica las variaciones de la precipitación en un diagrama que está adherido a un sistema de relojería.</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55640" y="1742400"/>
            <a:ext cx="8064360" cy="4786200"/>
          </a:xfrm>
          <a:prstGeom prst="rect">
            <a:avLst/>
          </a:prstGeom>
          <a:noFill/>
          <a:ln>
            <a:noFill/>
          </a:ln>
        </p:spPr>
        <p:style>
          <a:lnRef idx="0"/>
          <a:fillRef idx="0"/>
          <a:effectRef idx="0"/>
          <a:fontRef idx="minor"/>
        </p:style>
        <p:txBody>
          <a:bodyPr lIns="90000" rIns="90000" tIns="46800" bIns="46800" anchor="ctr">
            <a:spAutoFit/>
          </a:bodyPr>
          <a:p>
            <a:pPr algn="just"/>
            <a:r>
              <a:rPr b="1" lang="es-ES_tradnl" sz="2200" spc="-1" strike="noStrike">
                <a:solidFill>
                  <a:srgbClr val="000000"/>
                </a:solidFill>
                <a:latin typeface="Arial"/>
              </a:rPr>
              <a:t>En general, las precipitaciones que caen en un sitio dado difieren de las que caen en los alrededores, aunque sean sitios cercanos. </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_tradnl" sz="2200" spc="-1" strike="noStrike">
                <a:solidFill>
                  <a:srgbClr val="000000"/>
                </a:solidFill>
                <a:latin typeface="Arial"/>
              </a:rPr>
              <a:t>Los aparatos antes descriptos registran la lluvia puntual, es decir, la que se produce en el punto en que está instalado el aparato.</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_tradnl" sz="2200" spc="-1" strike="noStrike">
                <a:solidFill>
                  <a:srgbClr val="000000"/>
                </a:solidFill>
                <a:latin typeface="Arial"/>
              </a:rPr>
              <a:t>Para el diseño de obras es necesario conocer la lluvia media en una zona dada, como puede ser una cuenca.</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_tradnl" sz="2200" spc="-1" strike="noStrike">
                <a:solidFill>
                  <a:srgbClr val="000000"/>
                </a:solidFill>
                <a:latin typeface="Arial"/>
              </a:rPr>
              <a:t>Existe una diversidad de metodologías utilizadas en hidrología para la estimación de las precipitaciones medias para una zona geográfica. </a:t>
            </a:r>
            <a:endParaRPr b="0" lang="en-US" sz="2200" spc="-1" strike="noStrike">
              <a:solidFill>
                <a:srgbClr val="000000"/>
              </a:solidFill>
              <a:latin typeface="Arial"/>
            </a:endParaRPr>
          </a:p>
        </p:txBody>
      </p:sp>
      <p:sp>
        <p:nvSpPr>
          <p:cNvPr id="255" name="CustomShape 2"/>
          <p:cNvSpPr/>
          <p:nvPr/>
        </p:nvSpPr>
        <p:spPr>
          <a:xfrm>
            <a:off x="1476360" y="581760"/>
            <a:ext cx="7128000" cy="429120"/>
          </a:xfrm>
          <a:prstGeom prst="rect">
            <a:avLst/>
          </a:prstGeom>
          <a:noFill/>
          <a:ln>
            <a:noFill/>
          </a:ln>
        </p:spPr>
        <p:style>
          <a:lnRef idx="0"/>
          <a:fillRef idx="0"/>
          <a:effectRef idx="0"/>
          <a:fontRef idx="minor"/>
        </p:style>
        <p:txBody>
          <a:bodyPr lIns="90000" rIns="90000" tIns="46800" bIns="46800" anchor="ctr">
            <a:spAutoFit/>
          </a:bodyPr>
          <a:p>
            <a:pPr algn="just"/>
            <a:r>
              <a:rPr b="1" lang="es-ES_tradnl" sz="2200" spc="-1" strike="noStrike">
                <a:solidFill>
                  <a:srgbClr val="000000"/>
                </a:solidFill>
                <a:latin typeface="Arial"/>
              </a:rPr>
              <a:t>Medición espacial de las precipitaciones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85880" y="2602080"/>
            <a:ext cx="3500280" cy="2562840"/>
          </a:xfrm>
          <a:prstGeom prst="rect">
            <a:avLst/>
          </a:prstGeom>
          <a:noFill/>
          <a:ln>
            <a:noFill/>
          </a:ln>
        </p:spPr>
        <p:style>
          <a:lnRef idx="0"/>
          <a:fillRef idx="0"/>
          <a:effectRef idx="0"/>
          <a:fontRef idx="minor"/>
        </p:style>
        <p:txBody>
          <a:bodyPr lIns="90000" rIns="90000" tIns="46800" bIns="46800">
            <a:spAutoFit/>
          </a:bodyPr>
          <a:p>
            <a:pPr/>
            <a:r>
              <a:rPr b="1" lang="en-US" sz="1800" spc="-1" strike="noStrike">
                <a:solidFill>
                  <a:srgbClr val="000000"/>
                </a:solidFill>
                <a:latin typeface="Arial"/>
              </a:rPr>
              <a:t>Nuestro planeta está cubierto por agua en más de sus dos terceras partes.</a:t>
            </a:r>
            <a:endParaRPr b="0" lang="en-US" sz="1800" spc="-1" strike="noStrike">
              <a:solidFill>
                <a:srgbClr val="000000"/>
              </a:solidFill>
              <a:latin typeface="Arial"/>
            </a:endParaRPr>
          </a:p>
          <a:p>
            <a:pPr/>
            <a:endParaRPr b="0" lang="en-US" sz="1800" spc="-1" strike="noStrike">
              <a:solidFill>
                <a:srgbClr val="000000"/>
              </a:solidFill>
              <a:latin typeface="Arial"/>
            </a:endParaRPr>
          </a:p>
          <a:p>
            <a:pPr/>
            <a:r>
              <a:rPr b="1" lang="en-US" sz="1800" spc="-1" strike="noStrike">
                <a:solidFill>
                  <a:srgbClr val="000000"/>
                </a:solidFill>
                <a:latin typeface="Arial"/>
              </a:rPr>
              <a:t>Visto desde el espacio los continentes son islas rodeadas de mares (agua líquida) y cubiertos por nubes (agua gaseosa</a:t>
            </a:r>
            <a:r>
              <a:rPr b="0" lang="en-US" sz="1800" spc="-1" strike="noStrike">
                <a:solidFill>
                  <a:srgbClr val="000000"/>
                </a:solidFill>
                <a:latin typeface="Arial"/>
              </a:rPr>
              <a:t>). </a:t>
            </a:r>
            <a:endParaRPr b="0" lang="en-US" sz="1800" spc="-1" strike="noStrike">
              <a:solidFill>
                <a:srgbClr val="000000"/>
              </a:solidFill>
              <a:latin typeface="Arial"/>
            </a:endParaRPr>
          </a:p>
        </p:txBody>
      </p:sp>
      <p:sp>
        <p:nvSpPr>
          <p:cNvPr id="113" name="CustomShape 2"/>
          <p:cNvSpPr/>
          <p:nvPr/>
        </p:nvSpPr>
        <p:spPr>
          <a:xfrm>
            <a:off x="914400" y="277920"/>
            <a:ext cx="7772400" cy="1143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nSpc>
                <a:spcPct val="100000"/>
              </a:lnSpc>
            </a:pPr>
            <a:r>
              <a:rPr b="1" lang="es-ES" sz="3800" spc="-1" strike="noStrike">
                <a:solidFill>
                  <a:srgbClr val="000000"/>
                </a:solidFill>
                <a:latin typeface="Times New Roman"/>
              </a:rPr>
              <a:t>HIDROLOGIA</a:t>
            </a:r>
            <a:endParaRPr b="0" lang="en-US" sz="3800" spc="-1" strike="noStrike">
              <a:solidFill>
                <a:srgbClr val="000000"/>
              </a:solidFill>
              <a:latin typeface="Arial"/>
            </a:endParaRPr>
          </a:p>
        </p:txBody>
      </p:sp>
      <p:pic>
        <p:nvPicPr>
          <p:cNvPr id="114" name="Picture 254" descr="Figura%204_1"/>
          <p:cNvPicPr/>
          <p:nvPr/>
        </p:nvPicPr>
        <p:blipFill>
          <a:blip r:embed="rId1"/>
          <a:stretch/>
        </p:blipFill>
        <p:spPr>
          <a:xfrm>
            <a:off x="5214960" y="571680"/>
            <a:ext cx="3155760" cy="60926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971640" y="426960"/>
            <a:ext cx="5113080" cy="734040"/>
          </a:xfrm>
          <a:prstGeom prst="rect">
            <a:avLst/>
          </a:prstGeom>
          <a:noFill/>
          <a:ln>
            <a:noFill/>
          </a:ln>
        </p:spPr>
        <p:style>
          <a:lnRef idx="0"/>
          <a:fillRef idx="0"/>
          <a:effectRef idx="0"/>
          <a:fontRef idx="minor"/>
        </p:style>
        <p:txBody>
          <a:bodyPr lIns="90000" rIns="90000" tIns="47520" bIns="15840" anchor="ctr">
            <a:spAutoFit/>
          </a:bodyPr>
          <a:p>
            <a:pPr/>
            <a:r>
              <a:rPr b="1" lang="es-ES" sz="2200" spc="-1" strike="noStrike">
                <a:solidFill>
                  <a:srgbClr val="000000"/>
                </a:solidFill>
                <a:latin typeface="Arial"/>
              </a:rPr>
              <a:t>Método de la Media Aritmética</a:t>
            </a:r>
            <a:endParaRPr b="0" lang="en-US" sz="2200" spc="-1" strike="noStrike">
              <a:solidFill>
                <a:srgbClr val="000000"/>
              </a:solidFill>
              <a:latin typeface="Arial"/>
            </a:endParaRPr>
          </a:p>
          <a:p>
            <a:pPr/>
            <a:endParaRPr b="0" lang="en-US" sz="2200" spc="-1" strike="noStrike">
              <a:solidFill>
                <a:srgbClr val="000000"/>
              </a:solidFill>
              <a:latin typeface="Arial"/>
            </a:endParaRPr>
          </a:p>
        </p:txBody>
      </p:sp>
      <p:sp>
        <p:nvSpPr>
          <p:cNvPr id="257" name="CustomShape 2"/>
          <p:cNvSpPr/>
          <p:nvPr/>
        </p:nvSpPr>
        <p:spPr>
          <a:xfrm>
            <a:off x="684360" y="1556280"/>
            <a:ext cx="8146800" cy="3750480"/>
          </a:xfrm>
          <a:prstGeom prst="rect">
            <a:avLst/>
          </a:prstGeom>
          <a:noFill/>
          <a:ln>
            <a:noFill/>
          </a:ln>
        </p:spPr>
        <p:style>
          <a:lnRef idx="0"/>
          <a:fillRef idx="0"/>
          <a:effectRef idx="0"/>
          <a:fontRef idx="minor"/>
        </p:style>
        <p:txBody>
          <a:bodyPr lIns="90000" rIns="90000" tIns="47520" bIns="15840" anchor="ctr">
            <a:spAutoFit/>
          </a:bodyPr>
          <a:p>
            <a:pPr/>
            <a:r>
              <a:rPr b="1" lang="es-ES" sz="2200" spc="-1" strike="noStrike">
                <a:solidFill>
                  <a:srgbClr val="000000"/>
                </a:solidFill>
                <a:latin typeface="Arial"/>
              </a:rPr>
              <a:t>Consiste en realizar la suma del valor registrado en cada una de las estaciones pluviométricas y/o pluviográficas ubicadas dentro del área de estudio y dividirla por el número total de estaciones.</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 sz="2200" spc="-1" strike="noStrike">
                <a:solidFill>
                  <a:srgbClr val="000000"/>
                </a:solidFill>
                <a:latin typeface="Arial"/>
              </a:rPr>
              <a:t>Se trata de un método de resolución rápida y que tiene un grado de precisión muy relativo, el cual depende: del número de estaciones, de la ubicación de las mismas y de la distribución de la lluvia estudiada. El valor buscado se calcula haciendo el promedio.</a:t>
            </a:r>
            <a:endParaRPr b="0" lang="en-US" sz="2200" spc="-1" strike="noStrike">
              <a:solidFill>
                <a:srgbClr val="000000"/>
              </a:solidFill>
              <a:latin typeface="Arial"/>
            </a:endParaRPr>
          </a:p>
          <a:p>
            <a:pPr algn="just"/>
            <a:endParaRPr b="0" lang="en-US" sz="2200" spc="-1" strike="noStrike">
              <a:solidFill>
                <a:srgbClr val="000000"/>
              </a:solidFill>
              <a:latin typeface="Arial"/>
            </a:endParaRPr>
          </a:p>
        </p:txBody>
      </p:sp>
      <p:sp>
        <p:nvSpPr>
          <p:cNvPr id="258" name="CustomShape 3"/>
          <p:cNvSpPr/>
          <p:nvPr/>
        </p:nvSpPr>
        <p:spPr>
          <a:xfrm>
            <a:off x="0" y="3214800"/>
            <a:ext cx="9144000" cy="360"/>
          </a:xfrm>
          <a:prstGeom prst="rect">
            <a:avLst/>
          </a:prstGeom>
          <a:noFill/>
          <a:ln>
            <a:noFill/>
          </a:ln>
        </p:spPr>
        <p:style>
          <a:lnRef idx="0"/>
          <a:fillRef idx="0"/>
          <a:effectRef idx="0"/>
          <a:fontRef idx="minor"/>
        </p:style>
      </p:sp>
      <mc:AlternateContent>
        <mc:Choice xmlns:a14="http://schemas.microsoft.com/office/drawing/2010/main" Requires="a14">
          <p:sp>
            <p:nvSpPr>
              <p:cNvPr id="259" name="Formula 4"/>
              <p:cNvSpPr txBox="1"/>
              <p:nvPr/>
            </p:nvSpPr>
            <p:spPr>
              <a:xfrm>
                <a:off x="7164360" y="5589720"/>
                <a:ext cx="1616040" cy="920520"/>
              </a:xfrm>
              <a:prstGeom prst="rect">
                <a:avLst/>
              </a:prstGeom>
            </p:spPr>
            <p:txBody>
              <a:bodyPr/>
              <a:p>
                <a14:m>
                  <m:oMath xmlns:m="http://schemas.openxmlformats.org/officeDocument/2006/math">
                    <m:r>
                      <m:rPr>
                        <m:lit/>
                        <m:nor/>
                      </m:rPr>
                      <m:t xml:space="preserve">Pm</m:t>
                    </m:r>
                    <m:r>
                      <m:t xml:space="preserve">=</m:t>
                    </m:r>
                    <m:f>
                      <m:num>
                        <m:nary>
                          <m:naryPr>
                            <m:chr m:val="∑"/>
                            <m:subHide m:val="1"/>
                            <m:supHide m:val="1"/>
                          </m:naryPr>
                          <m:sub/>
                          <m:sup/>
                          <m:e>
                            <m:sSub>
                              <m:e>
                                <m:r>
                                  <m:t xml:space="preserve">P</m:t>
                                </m:r>
                              </m:e>
                              <m:sub>
                                <m:r>
                                  <m:t xml:space="preserve">i</m:t>
                                </m:r>
                              </m:sub>
                            </m:sSub>
                          </m:e>
                        </m:nary>
                      </m:num>
                      <m:den>
                        <m:r>
                          <m:t xml:space="preserve">n</m:t>
                        </m:r>
                      </m:den>
                    </m:f>
                  </m:oMath>
                </a14:m>
              </a:p>
            </p:txBody>
          </p:sp>
        </mc:Choice>
        <mc:Fallback/>
      </mc:AlternateContent>
      <p:sp>
        <p:nvSpPr>
          <p:cNvPr id="260" name="CustomShape 5"/>
          <p:cNvSpPr/>
          <p:nvPr/>
        </p:nvSpPr>
        <p:spPr>
          <a:xfrm>
            <a:off x="685800" y="5358600"/>
            <a:ext cx="5553000" cy="947520"/>
          </a:xfrm>
          <a:prstGeom prst="rect">
            <a:avLst/>
          </a:prstGeom>
          <a:noFill/>
          <a:ln>
            <a:noFill/>
          </a:ln>
        </p:spPr>
        <p:style>
          <a:lnRef idx="0"/>
          <a:fillRef idx="0"/>
          <a:effectRef idx="0"/>
          <a:fontRef idx="minor"/>
        </p:style>
        <p:txBody>
          <a:bodyPr wrap="none" lIns="90000" rIns="90000" tIns="46800" bIns="46800" anchor="ctr">
            <a:spAutoFit/>
          </a:bodyPr>
          <a:p>
            <a:pPr>
              <a:lnSpc>
                <a:spcPct val="100000"/>
              </a:lnSpc>
            </a:pPr>
            <a:r>
              <a:rPr b="0" lang="es-ES_tradnl" sz="2000" spc="-1" strike="noStrike">
                <a:solidFill>
                  <a:srgbClr val="000000"/>
                </a:solidFill>
                <a:latin typeface="Times New Roman"/>
              </a:rPr>
              <a:t>Pm= Precipitación media del área en estudio</a:t>
            </a:r>
            <a:endParaRPr b="0" lang="en-US" sz="2000" spc="-1" strike="noStrike">
              <a:solidFill>
                <a:srgbClr val="000000"/>
              </a:solidFill>
              <a:latin typeface="Arial"/>
            </a:endParaRPr>
          </a:p>
          <a:p>
            <a:pPr/>
            <a:r>
              <a:rPr b="0" lang="es-ES_tradnl" sz="1800" spc="-1" strike="noStrike">
                <a:solidFill>
                  <a:srgbClr val="000000"/>
                </a:solidFill>
                <a:latin typeface="Arial"/>
              </a:rPr>
              <a:t>Pi= Precipitación de la estación i en el tiempo j (mm).</a:t>
            </a:r>
            <a:endParaRPr b="0" lang="en-US" sz="1800" spc="-1" strike="noStrike">
              <a:solidFill>
                <a:srgbClr val="000000"/>
              </a:solidFill>
              <a:latin typeface="Arial"/>
            </a:endParaRPr>
          </a:p>
          <a:p>
            <a:pPr/>
            <a:r>
              <a:rPr b="0" lang="es-ES_tradnl" sz="1800" spc="-1" strike="noStrike">
                <a:solidFill>
                  <a:srgbClr val="000000"/>
                </a:solidFill>
                <a:latin typeface="Arial"/>
              </a:rPr>
              <a:t>n = Número de estaciones.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93600" y="2009880"/>
            <a:ext cx="9144000" cy="360"/>
          </a:xfrm>
          <a:prstGeom prst="rect">
            <a:avLst/>
          </a:prstGeom>
          <a:noFill/>
          <a:ln>
            <a:noFill/>
          </a:ln>
        </p:spPr>
        <p:style>
          <a:lnRef idx="0"/>
          <a:fillRef idx="0"/>
          <a:effectRef idx="0"/>
          <a:fontRef idx="minor"/>
        </p:style>
      </p:sp>
      <p:sp>
        <p:nvSpPr>
          <p:cNvPr id="262" name="CustomShape 2"/>
          <p:cNvSpPr/>
          <p:nvPr/>
        </p:nvSpPr>
        <p:spPr>
          <a:xfrm>
            <a:off x="-93600" y="2009880"/>
            <a:ext cx="9144000" cy="360"/>
          </a:xfrm>
          <a:prstGeom prst="rect">
            <a:avLst/>
          </a:prstGeom>
          <a:solidFill>
            <a:srgbClr val="ebf3e4"/>
          </a:solidFill>
          <a:ln>
            <a:noFill/>
          </a:ln>
        </p:spPr>
        <p:style>
          <a:lnRef idx="0"/>
          <a:fillRef idx="0"/>
          <a:effectRef idx="0"/>
          <a:fontRef idx="minor"/>
        </p:style>
      </p:sp>
      <p:pic>
        <p:nvPicPr>
          <p:cNvPr id="263" name="Picture 566" descr=""/>
          <p:cNvPicPr/>
          <p:nvPr/>
        </p:nvPicPr>
        <p:blipFill>
          <a:blip r:embed="rId1"/>
          <a:stretch/>
        </p:blipFill>
        <p:spPr>
          <a:xfrm>
            <a:off x="4500720" y="2852640"/>
            <a:ext cx="4338360" cy="3548160"/>
          </a:xfrm>
          <a:prstGeom prst="rect">
            <a:avLst/>
          </a:prstGeom>
          <a:ln>
            <a:noFill/>
          </a:ln>
        </p:spPr>
      </p:pic>
      <p:sp>
        <p:nvSpPr>
          <p:cNvPr id="264" name="CustomShape 3"/>
          <p:cNvSpPr/>
          <p:nvPr/>
        </p:nvSpPr>
        <p:spPr>
          <a:xfrm>
            <a:off x="1116000" y="476280"/>
            <a:ext cx="5832360" cy="398880"/>
          </a:xfrm>
          <a:prstGeom prst="rect">
            <a:avLst/>
          </a:prstGeom>
          <a:noFill/>
          <a:ln>
            <a:noFill/>
          </a:ln>
        </p:spPr>
        <p:style>
          <a:lnRef idx="0"/>
          <a:fillRef idx="0"/>
          <a:effectRef idx="0"/>
          <a:fontRef idx="minor"/>
        </p:style>
        <p:txBody>
          <a:bodyPr lIns="90000" rIns="90000" tIns="47520" bIns="15840" anchor="ctr">
            <a:spAutoFit/>
          </a:bodyPr>
          <a:p>
            <a:pPr/>
            <a:r>
              <a:rPr b="1" lang="es-ES" sz="2200" spc="-1" strike="noStrike">
                <a:solidFill>
                  <a:srgbClr val="000000"/>
                </a:solidFill>
                <a:latin typeface="Arial"/>
              </a:rPr>
              <a:t>Método de los Polígonos de Thiessen</a:t>
            </a:r>
            <a:endParaRPr b="0" lang="en-US" sz="2200" spc="-1" strike="noStrike">
              <a:solidFill>
                <a:srgbClr val="000000"/>
              </a:solidFill>
              <a:latin typeface="Arial"/>
            </a:endParaRPr>
          </a:p>
        </p:txBody>
      </p:sp>
      <p:sp>
        <p:nvSpPr>
          <p:cNvPr id="265" name="CustomShape 4"/>
          <p:cNvSpPr/>
          <p:nvPr/>
        </p:nvSpPr>
        <p:spPr>
          <a:xfrm>
            <a:off x="611280" y="3196440"/>
            <a:ext cx="3384360" cy="3080160"/>
          </a:xfrm>
          <a:prstGeom prst="rect">
            <a:avLst/>
          </a:prstGeom>
          <a:noFill/>
          <a:ln>
            <a:noFill/>
          </a:ln>
        </p:spPr>
        <p:style>
          <a:lnRef idx="0"/>
          <a:fillRef idx="0"/>
          <a:effectRef idx="0"/>
          <a:fontRef idx="minor"/>
        </p:style>
        <p:txBody>
          <a:bodyPr lIns="90000" rIns="90000" tIns="47520" bIns="15840" anchor="ctr">
            <a:spAutoFit/>
          </a:bodyPr>
          <a:p>
            <a:pPr algn="just"/>
            <a:r>
              <a:rPr b="1" lang="es-ES_tradnl" sz="2200" spc="-1" strike="noStrike">
                <a:solidFill>
                  <a:srgbClr val="000000"/>
                </a:solidFill>
                <a:latin typeface="Arial"/>
              </a:rPr>
              <a:t>Este método asigna a cada estación una superficie, la cual es obtenida representando las estaciones en un plano, las que luego se unen a través de líneas rectas.</a:t>
            </a:r>
            <a:endParaRPr b="0" lang="en-US" sz="2200" spc="-1" strike="noStrike">
              <a:solidFill>
                <a:srgbClr val="000000"/>
              </a:solidFill>
              <a:latin typeface="Arial"/>
            </a:endParaRPr>
          </a:p>
          <a:p>
            <a:pPr/>
            <a:endParaRPr b="0" lang="en-US" sz="2200" spc="-1" strike="noStrike">
              <a:solidFill>
                <a:srgbClr val="000000"/>
              </a:solidFill>
              <a:latin typeface="Arial"/>
            </a:endParaRPr>
          </a:p>
        </p:txBody>
      </p:sp>
      <p:sp>
        <p:nvSpPr>
          <p:cNvPr id="266" name="CustomShape 5"/>
          <p:cNvSpPr/>
          <p:nvPr/>
        </p:nvSpPr>
        <p:spPr>
          <a:xfrm>
            <a:off x="717480" y="1568160"/>
            <a:ext cx="8318520" cy="1069200"/>
          </a:xfrm>
          <a:prstGeom prst="rect">
            <a:avLst/>
          </a:prstGeom>
          <a:noFill/>
          <a:ln>
            <a:noFill/>
          </a:ln>
        </p:spPr>
        <p:style>
          <a:lnRef idx="0"/>
          <a:fillRef idx="0"/>
          <a:effectRef idx="0"/>
          <a:fontRef idx="minor"/>
        </p:style>
        <p:txBody>
          <a:bodyPr lIns="90000" rIns="90000" tIns="47520" bIns="15840" anchor="ctr">
            <a:spAutoFit/>
          </a:bodyPr>
          <a:p>
            <a:pPr/>
            <a:r>
              <a:rPr b="1" lang="es-ES" sz="2200" spc="-1" strike="noStrike">
                <a:solidFill>
                  <a:srgbClr val="000000"/>
                </a:solidFill>
                <a:latin typeface="Arial"/>
              </a:rPr>
              <a:t>Tiene en cuenta la no uniformidad en la distribución de los pluviómetros mediante un factor de ponderación para cada uno de ellos.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26920" y="404640"/>
            <a:ext cx="7848720" cy="734040"/>
          </a:xfrm>
          <a:prstGeom prst="rect">
            <a:avLst/>
          </a:prstGeom>
          <a:noFill/>
          <a:ln>
            <a:noFill/>
          </a:ln>
        </p:spPr>
        <p:style>
          <a:lnRef idx="0"/>
          <a:fillRef idx="0"/>
          <a:effectRef idx="0"/>
          <a:fontRef idx="minor"/>
        </p:style>
        <p:txBody>
          <a:bodyPr lIns="90000" rIns="90000" tIns="47520" bIns="15840" anchor="ctr">
            <a:spAutoFit/>
          </a:bodyPr>
          <a:p>
            <a:pPr algn="just"/>
            <a:r>
              <a:rPr b="1" lang="es-ES_tradnl" sz="1800" spc="-1" strike="noStrike">
                <a:solidFill>
                  <a:srgbClr val="000000"/>
                </a:solidFill>
                <a:latin typeface="Arial"/>
              </a:rPr>
              <a:t>A </a:t>
            </a:r>
            <a:r>
              <a:rPr b="1" lang="es-ES_tradnl" sz="2200" spc="-1" strike="noStrike">
                <a:solidFill>
                  <a:srgbClr val="000000"/>
                </a:solidFill>
                <a:latin typeface="Arial"/>
              </a:rPr>
              <a:t>estas rectas posteriormente se les trazan sus mediatrices hasta que se interceptan entre sí. </a:t>
            </a:r>
            <a:endParaRPr b="0" lang="en-US" sz="2200" spc="-1" strike="noStrike">
              <a:solidFill>
                <a:srgbClr val="000000"/>
              </a:solidFill>
              <a:latin typeface="Arial"/>
            </a:endParaRPr>
          </a:p>
        </p:txBody>
      </p:sp>
      <p:sp>
        <p:nvSpPr>
          <p:cNvPr id="268" name="CustomShape 2"/>
          <p:cNvSpPr/>
          <p:nvPr/>
        </p:nvSpPr>
        <p:spPr>
          <a:xfrm>
            <a:off x="826920" y="1557000"/>
            <a:ext cx="7848720" cy="1069200"/>
          </a:xfrm>
          <a:prstGeom prst="rect">
            <a:avLst/>
          </a:prstGeom>
          <a:noFill/>
          <a:ln>
            <a:noFill/>
          </a:ln>
        </p:spPr>
        <p:style>
          <a:lnRef idx="0"/>
          <a:fillRef idx="0"/>
          <a:effectRef idx="0"/>
          <a:fontRef idx="minor"/>
        </p:style>
        <p:txBody>
          <a:bodyPr lIns="90000" rIns="90000" tIns="47520" bIns="15840" anchor="ctr">
            <a:spAutoFit/>
          </a:bodyPr>
          <a:p>
            <a:pPr/>
            <a:r>
              <a:rPr b="1" lang="es-ES_tradnl" sz="2200" spc="-1" strike="noStrike">
                <a:solidFill>
                  <a:srgbClr val="000000"/>
                </a:solidFill>
                <a:latin typeface="Arial"/>
              </a:rPr>
              <a:t>Con los límites del área en estudio y los límites que definen las mediatrices, se obtiene la superficie de influencia asignada para cada estación. </a:t>
            </a:r>
            <a:endParaRPr b="0" lang="en-US" sz="2200" spc="-1" strike="noStrike">
              <a:solidFill>
                <a:srgbClr val="000000"/>
              </a:solidFill>
              <a:latin typeface="Arial"/>
            </a:endParaRPr>
          </a:p>
        </p:txBody>
      </p:sp>
      <p:sp>
        <p:nvSpPr>
          <p:cNvPr id="269" name="CustomShape 3"/>
          <p:cNvSpPr/>
          <p:nvPr/>
        </p:nvSpPr>
        <p:spPr>
          <a:xfrm>
            <a:off x="0" y="2948040"/>
            <a:ext cx="9144000" cy="360"/>
          </a:xfrm>
          <a:prstGeom prst="rect">
            <a:avLst/>
          </a:prstGeom>
          <a:noFill/>
          <a:ln>
            <a:noFill/>
          </a:ln>
        </p:spPr>
        <p:style>
          <a:lnRef idx="0"/>
          <a:fillRef idx="0"/>
          <a:effectRef idx="0"/>
          <a:fontRef idx="minor"/>
        </p:style>
      </p:sp>
      <mc:AlternateContent>
        <mc:Choice xmlns:a14="http://schemas.microsoft.com/office/drawing/2010/main" Requires="a14">
          <p:sp>
            <p:nvSpPr>
              <p:cNvPr id="270" name="Formula 4"/>
              <p:cNvSpPr txBox="1"/>
              <p:nvPr/>
            </p:nvSpPr>
            <p:spPr>
              <a:xfrm>
                <a:off x="1476360" y="2852640"/>
                <a:ext cx="1762200" cy="1521000"/>
              </a:xfrm>
              <a:prstGeom prst="rect">
                <a:avLst/>
              </a:prstGeom>
            </p:spPr>
            <p:txBody>
              <a:bodyPr/>
              <a:p>
                <a14:m>
                  <m:oMath xmlns:m="http://schemas.openxmlformats.org/officeDocument/2006/math">
                    <m:r>
                      <m:t xml:space="preserve">j</m:t>
                    </m:r>
                    <m:r>
                      <m:t xml:space="preserve">=</m:t>
                    </m:r>
                    <m:r>
                      <m:t xml:space="preserve">1</m:t>
                    </m:r>
                    <m:limLow>
                      <m:e/>
                      <m:lim>
                        <m:r>
                          <m:t xml:space="preserve">n</m:t>
                        </m:r>
                      </m:lim>
                    </m:limLow>
                    <m:f>
                      <m:num/>
                      <m:den>
                        <m:nary>
                          <m:naryPr>
                            <m:chr m:val="∑"/>
                          </m:naryPr>
                          <m:sub>
                            <m:r>
                              <m:t xml:space="preserve">i</m:t>
                            </m:r>
                            <m:r>
                              <m:t xml:space="preserve">=</m:t>
                            </m:r>
                            <m:r>
                              <m:t xml:space="preserve">1</m:t>
                            </m:r>
                          </m:sub>
                          <m:sup>
                            <m:r>
                              <m:t xml:space="preserve">n</m:t>
                            </m:r>
                          </m:sup>
                          <m:e>
                            <m:sSub>
                              <m:e>
                                <m:r>
                                  <m:t xml:space="preserve">S</m:t>
                                </m:r>
                              </m:e>
                              <m:sub>
                                <m:r>
                                  <m:t xml:space="preserve">i</m:t>
                                </m:r>
                              </m:sub>
                            </m:sSub>
                          </m:e>
                        </m:nary>
                      </m:den>
                    </m:f>
                  </m:oMath>
                </a14:m>
              </a:p>
            </p:txBody>
          </p:sp>
        </mc:Choice>
        <mc:Fallback/>
      </mc:AlternateContent>
      <p:sp>
        <p:nvSpPr>
          <p:cNvPr id="271" name="CustomShape 5"/>
          <p:cNvSpPr/>
          <p:nvPr/>
        </p:nvSpPr>
        <p:spPr>
          <a:xfrm>
            <a:off x="468360" y="4429080"/>
            <a:ext cx="3816360" cy="1739880"/>
          </a:xfrm>
          <a:prstGeom prst="rect">
            <a:avLst/>
          </a:prstGeom>
          <a:noFill/>
          <a:ln>
            <a:noFill/>
          </a:ln>
        </p:spPr>
        <p:style>
          <a:lnRef idx="0"/>
          <a:fillRef idx="0"/>
          <a:effectRef idx="0"/>
          <a:fontRef idx="minor"/>
        </p:style>
        <p:txBody>
          <a:bodyPr lIns="90000" rIns="90000" tIns="46800" bIns="46800" anchor="ctr">
            <a:spAutoFit/>
          </a:bodyPr>
          <a:p>
            <a:pPr algn="ctr"/>
            <a:r>
              <a:rPr b="0" lang="es-ES_tradnl" sz="1800" spc="-1" strike="noStrike">
                <a:solidFill>
                  <a:srgbClr val="000000"/>
                </a:solidFill>
                <a:latin typeface="Arial"/>
              </a:rPr>
              <a:t>Pmj= Precipitación media areal, en el tiempo j.</a:t>
            </a:r>
            <a:endParaRPr b="0" lang="en-US" sz="1800" spc="-1" strike="noStrike">
              <a:solidFill>
                <a:srgbClr val="000000"/>
              </a:solidFill>
              <a:latin typeface="Arial"/>
            </a:endParaRPr>
          </a:p>
          <a:p>
            <a:pPr algn="ctr"/>
            <a:r>
              <a:rPr b="0" lang="es-ES_tradnl" sz="1800" spc="-1" strike="noStrike">
                <a:solidFill>
                  <a:srgbClr val="000000"/>
                </a:solidFill>
                <a:latin typeface="Arial"/>
              </a:rPr>
              <a:t>Si= Superficie de la influencia de la estación i.</a:t>
            </a:r>
            <a:endParaRPr b="0" lang="en-US" sz="1800" spc="-1" strike="noStrike">
              <a:solidFill>
                <a:srgbClr val="000000"/>
              </a:solidFill>
              <a:latin typeface="Arial"/>
            </a:endParaRPr>
          </a:p>
          <a:p>
            <a:pPr algn="ctr"/>
            <a:r>
              <a:rPr b="0" lang="es-ES_tradnl" sz="1800" spc="-1" strike="noStrike">
                <a:solidFill>
                  <a:srgbClr val="000000"/>
                </a:solidFill>
                <a:latin typeface="Arial"/>
              </a:rPr>
              <a:t>Pij= Precipitación de la estación i, en el tiempo j .</a:t>
            </a:r>
            <a:endParaRPr b="0" lang="en-US" sz="1800" spc="-1" strike="noStrike">
              <a:solidFill>
                <a:srgbClr val="000000"/>
              </a:solidFill>
              <a:latin typeface="Arial"/>
            </a:endParaRPr>
          </a:p>
        </p:txBody>
      </p:sp>
      <p:pic>
        <p:nvPicPr>
          <p:cNvPr id="272" name="Picture 5" descr=""/>
          <p:cNvPicPr/>
          <p:nvPr/>
        </p:nvPicPr>
        <p:blipFill>
          <a:blip r:embed="rId1"/>
          <a:stretch/>
        </p:blipFill>
        <p:spPr>
          <a:xfrm>
            <a:off x="4500720" y="2857680"/>
            <a:ext cx="3929040" cy="2554200"/>
          </a:xfrm>
          <a:prstGeom prst="rect">
            <a:avLst/>
          </a:prstGeom>
          <a:ln>
            <a:noFill/>
          </a:ln>
        </p:spPr>
      </p:pic>
      <p:pic>
        <p:nvPicPr>
          <p:cNvPr id="273" name="Picture 6" descr=""/>
          <p:cNvPicPr/>
          <p:nvPr/>
        </p:nvPicPr>
        <p:blipFill>
          <a:blip r:embed="rId2"/>
          <a:stretch/>
        </p:blipFill>
        <p:spPr>
          <a:xfrm>
            <a:off x="5214960" y="5572080"/>
            <a:ext cx="2563920" cy="8650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826920" y="1844280"/>
            <a:ext cx="5651640" cy="734040"/>
          </a:xfrm>
          <a:prstGeom prst="rect">
            <a:avLst/>
          </a:prstGeom>
          <a:noFill/>
          <a:ln>
            <a:noFill/>
          </a:ln>
        </p:spPr>
        <p:style>
          <a:lnRef idx="0"/>
          <a:fillRef idx="0"/>
          <a:effectRef idx="0"/>
          <a:fontRef idx="minor"/>
        </p:style>
        <p:txBody>
          <a:bodyPr lIns="90000" rIns="90000" tIns="47520" bIns="15840" anchor="ctr">
            <a:spAutoFit/>
          </a:bodyPr>
          <a:p>
            <a:pPr algn="just"/>
            <a:r>
              <a:rPr b="1" lang="es-ES" sz="2200" spc="-1" strike="noStrike">
                <a:solidFill>
                  <a:srgbClr val="000000"/>
                </a:solidFill>
                <a:latin typeface="Arial"/>
              </a:rPr>
              <a:t>Las </a:t>
            </a:r>
            <a:r>
              <a:rPr b="1" lang="es-ES" sz="2200" spc="-1" strike="noStrike">
                <a:solidFill>
                  <a:srgbClr val="990033"/>
                </a:solidFill>
                <a:latin typeface="Arial"/>
              </a:rPr>
              <a:t>isoyetas</a:t>
            </a:r>
            <a:r>
              <a:rPr b="1" lang="es-ES" sz="2200" spc="-1" strike="noStrike">
                <a:solidFill>
                  <a:srgbClr val="000000"/>
                </a:solidFill>
                <a:latin typeface="Arial"/>
              </a:rPr>
              <a:t> son curvas que unen puntos de igual precipitación</a:t>
            </a:r>
            <a:endParaRPr b="0" lang="en-US" sz="2200" spc="-1" strike="noStrike">
              <a:solidFill>
                <a:srgbClr val="000000"/>
              </a:solidFill>
              <a:latin typeface="Arial"/>
            </a:endParaRPr>
          </a:p>
        </p:txBody>
      </p:sp>
      <p:sp>
        <p:nvSpPr>
          <p:cNvPr id="275" name="CustomShape 2"/>
          <p:cNvSpPr/>
          <p:nvPr/>
        </p:nvSpPr>
        <p:spPr>
          <a:xfrm>
            <a:off x="755640" y="519120"/>
            <a:ext cx="8147160" cy="398880"/>
          </a:xfrm>
          <a:prstGeom prst="rect">
            <a:avLst/>
          </a:prstGeom>
          <a:noFill/>
          <a:ln>
            <a:noFill/>
          </a:ln>
        </p:spPr>
        <p:style>
          <a:lnRef idx="0"/>
          <a:fillRef idx="0"/>
          <a:effectRef idx="0"/>
          <a:fontRef idx="minor"/>
        </p:style>
        <p:txBody>
          <a:bodyPr lIns="90000" rIns="90000" tIns="47520" bIns="15840" anchor="ctr">
            <a:spAutoFit/>
          </a:bodyPr>
          <a:p>
            <a:pPr algn="just"/>
            <a:r>
              <a:rPr b="1" lang="es-ES" sz="2200" spc="-1" strike="noStrike">
                <a:solidFill>
                  <a:srgbClr val="000000"/>
                </a:solidFill>
                <a:latin typeface="Arial"/>
              </a:rPr>
              <a:t>Método de las Curvas Isoyetas</a:t>
            </a:r>
            <a:endParaRPr b="0" lang="en-US" sz="2200" spc="-1" strike="noStrike">
              <a:solidFill>
                <a:srgbClr val="000000"/>
              </a:solidFill>
              <a:latin typeface="Arial"/>
            </a:endParaRPr>
          </a:p>
        </p:txBody>
      </p:sp>
      <p:pic>
        <p:nvPicPr>
          <p:cNvPr id="276" name="Picture 13" descr="isoh"/>
          <p:cNvPicPr/>
          <p:nvPr/>
        </p:nvPicPr>
        <p:blipFill>
          <a:blip r:embed="rId1"/>
          <a:stretch/>
        </p:blipFill>
        <p:spPr>
          <a:xfrm>
            <a:off x="4500720" y="2708280"/>
            <a:ext cx="4286160" cy="3781440"/>
          </a:xfrm>
          <a:prstGeom prst="rect">
            <a:avLst/>
          </a:prstGeom>
          <a:ln>
            <a:noFill/>
          </a:ln>
        </p:spPr>
      </p:pic>
      <p:sp>
        <p:nvSpPr>
          <p:cNvPr id="277" name="CustomShape 3"/>
          <p:cNvSpPr/>
          <p:nvPr/>
        </p:nvSpPr>
        <p:spPr>
          <a:xfrm>
            <a:off x="900000" y="3418920"/>
            <a:ext cx="3384720" cy="1739520"/>
          </a:xfrm>
          <a:prstGeom prst="rect">
            <a:avLst/>
          </a:prstGeom>
          <a:noFill/>
          <a:ln>
            <a:noFill/>
          </a:ln>
        </p:spPr>
        <p:style>
          <a:lnRef idx="0"/>
          <a:fillRef idx="0"/>
          <a:effectRef idx="0"/>
          <a:fontRef idx="minor"/>
        </p:style>
        <p:txBody>
          <a:bodyPr lIns="90000" rIns="90000" tIns="47520" bIns="15840" anchor="ctr">
            <a:spAutoFit/>
          </a:bodyPr>
          <a:p>
            <a:pPr/>
            <a:r>
              <a:rPr b="1" lang="es-ES" sz="2200" spc="-1" strike="noStrike">
                <a:solidFill>
                  <a:srgbClr val="000000"/>
                </a:solidFill>
                <a:latin typeface="Arial"/>
              </a:rPr>
              <a:t>Isoyetas correspondientes a la precipitación media anual de la Provincia de Misiones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611280" y="259920"/>
            <a:ext cx="8146800" cy="1069200"/>
          </a:xfrm>
          <a:prstGeom prst="rect">
            <a:avLst/>
          </a:prstGeom>
          <a:noFill/>
          <a:ln>
            <a:noFill/>
          </a:ln>
        </p:spPr>
        <p:style>
          <a:lnRef idx="0"/>
          <a:fillRef idx="0"/>
          <a:effectRef idx="0"/>
          <a:fontRef idx="minor"/>
        </p:style>
        <p:txBody>
          <a:bodyPr lIns="90000" rIns="90000" tIns="47520" bIns="15840" anchor="ctr">
            <a:spAutoFit/>
          </a:bodyPr>
          <a:p>
            <a:pPr algn="just"/>
            <a:r>
              <a:rPr b="1" lang="es-ES" sz="2200" spc="-1" strike="noStrike">
                <a:solidFill>
                  <a:srgbClr val="000000"/>
                </a:solidFill>
                <a:latin typeface="Arial"/>
              </a:rPr>
              <a:t>Una vez que las isoyetas se han trazado sobre el plano de la cuenca se procede a determinar la superficie encerrada entre curvas.</a:t>
            </a:r>
            <a:endParaRPr b="0" lang="en-US" sz="2200" spc="-1" strike="noStrike">
              <a:solidFill>
                <a:srgbClr val="000000"/>
              </a:solidFill>
              <a:latin typeface="Arial"/>
            </a:endParaRPr>
          </a:p>
        </p:txBody>
      </p:sp>
      <mc:AlternateContent>
        <mc:Choice xmlns:a14="http://schemas.microsoft.com/office/drawing/2010/main" Requires="a14">
          <p:sp>
            <p:nvSpPr>
              <p:cNvPr id="279" name="Formula 2"/>
              <p:cNvSpPr txBox="1"/>
              <p:nvPr/>
            </p:nvSpPr>
            <p:spPr>
              <a:xfrm>
                <a:off x="1547640" y="3860640"/>
                <a:ext cx="1762200" cy="1521000"/>
              </a:xfrm>
              <a:prstGeom prst="rect">
                <a:avLst/>
              </a:prstGeom>
            </p:spPr>
            <p:txBody>
              <a:bodyPr/>
              <a:p>
                <a14:m>
                  <m:oMath xmlns:m="http://schemas.openxmlformats.org/officeDocument/2006/math">
                    <m:r>
                      <m:t xml:space="preserve">j</m:t>
                    </m:r>
                    <m:r>
                      <m:t xml:space="preserve">=</m:t>
                    </m:r>
                    <m:r>
                      <m:t xml:space="preserve">1</m:t>
                    </m:r>
                    <m:limLow>
                      <m:e/>
                      <m:lim>
                        <m:r>
                          <m:t xml:space="preserve">n</m:t>
                        </m:r>
                      </m:lim>
                    </m:limLow>
                    <m:f>
                      <m:num/>
                      <m:den>
                        <m:nary>
                          <m:naryPr>
                            <m:chr m:val="∑"/>
                          </m:naryPr>
                          <m:sub>
                            <m:r>
                              <m:t xml:space="preserve">i</m:t>
                            </m:r>
                            <m:r>
                              <m:t xml:space="preserve">=</m:t>
                            </m:r>
                            <m:r>
                              <m:t xml:space="preserve">1</m:t>
                            </m:r>
                          </m:sub>
                          <m:sup>
                            <m:r>
                              <m:t xml:space="preserve">n</m:t>
                            </m:r>
                          </m:sup>
                          <m:e>
                            <m:sSub>
                              <m:e>
                                <m:r>
                                  <m:t xml:space="preserve">S</m:t>
                                </m:r>
                              </m:e>
                              <m:sub>
                                <m:r>
                                  <m:t xml:space="preserve">i</m:t>
                                </m:r>
                              </m:sub>
                            </m:sSub>
                          </m:e>
                        </m:nary>
                      </m:den>
                    </m:f>
                  </m:oMath>
                </a14:m>
              </a:p>
            </p:txBody>
          </p:sp>
        </mc:Choice>
        <mc:Fallback/>
      </mc:AlternateContent>
      <p:sp>
        <p:nvSpPr>
          <p:cNvPr id="280" name="CustomShape 3"/>
          <p:cNvSpPr/>
          <p:nvPr/>
        </p:nvSpPr>
        <p:spPr>
          <a:xfrm>
            <a:off x="684360" y="1773360"/>
            <a:ext cx="4535280" cy="1769760"/>
          </a:xfrm>
          <a:prstGeom prst="rect">
            <a:avLst/>
          </a:prstGeom>
          <a:noFill/>
          <a:ln>
            <a:noFill/>
          </a:ln>
        </p:spPr>
        <p:style>
          <a:lnRef idx="0"/>
          <a:fillRef idx="0"/>
          <a:effectRef idx="0"/>
          <a:fontRef idx="minor"/>
        </p:style>
        <p:txBody>
          <a:bodyPr lIns="90000" rIns="90000" tIns="46800" bIns="46800">
            <a:spAutoFit/>
          </a:bodyPr>
          <a:p>
            <a:pPr algn="just"/>
            <a:r>
              <a:rPr b="1" lang="es-ES" sz="2200" spc="-1" strike="noStrike">
                <a:solidFill>
                  <a:srgbClr val="000000"/>
                </a:solidFill>
                <a:latin typeface="Arial"/>
              </a:rPr>
              <a:t>El área comprendida entre dos isoyetas se calcula mediante el empleo de papel milimétrico,  planímetro o de sistemas de información geográfica.</a:t>
            </a:r>
            <a:endParaRPr b="0" lang="en-US" sz="2200" spc="-1" strike="noStrike">
              <a:solidFill>
                <a:srgbClr val="000000"/>
              </a:solidFill>
              <a:latin typeface="Arial"/>
            </a:endParaRPr>
          </a:p>
        </p:txBody>
      </p:sp>
      <p:pic>
        <p:nvPicPr>
          <p:cNvPr id="281" name="Picture 21" descr="image007"/>
          <p:cNvPicPr/>
          <p:nvPr/>
        </p:nvPicPr>
        <p:blipFill>
          <a:blip r:embed="rId1"/>
          <a:stretch/>
        </p:blipFill>
        <p:spPr>
          <a:xfrm>
            <a:off x="5435640" y="1916280"/>
            <a:ext cx="2894040" cy="429228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900000" y="288360"/>
            <a:ext cx="8147160" cy="490320"/>
          </a:xfrm>
          <a:prstGeom prst="rect">
            <a:avLst/>
          </a:prstGeom>
          <a:noFill/>
          <a:ln>
            <a:noFill/>
          </a:ln>
        </p:spPr>
        <p:style>
          <a:lnRef idx="0"/>
          <a:fillRef idx="0"/>
          <a:effectRef idx="0"/>
          <a:fontRef idx="minor"/>
        </p:style>
        <p:txBody>
          <a:bodyPr lIns="90000" rIns="90000" tIns="47520" bIns="15840" anchor="ctr">
            <a:spAutoFit/>
          </a:bodyPr>
          <a:p>
            <a:pPr algn="just"/>
            <a:r>
              <a:rPr b="1" lang="es-ES" sz="2800" spc="-1" strike="noStrike">
                <a:solidFill>
                  <a:srgbClr val="000000"/>
                </a:solidFill>
                <a:latin typeface="Arial"/>
              </a:rPr>
              <a:t>Red Pluviométrica</a:t>
            </a:r>
            <a:endParaRPr b="0" lang="en-US" sz="2800" spc="-1" strike="noStrike">
              <a:solidFill>
                <a:srgbClr val="000000"/>
              </a:solidFill>
              <a:latin typeface="Arial"/>
            </a:endParaRPr>
          </a:p>
        </p:txBody>
      </p:sp>
      <p:sp>
        <p:nvSpPr>
          <p:cNvPr id="283" name="CustomShape 2"/>
          <p:cNvSpPr/>
          <p:nvPr/>
        </p:nvSpPr>
        <p:spPr>
          <a:xfrm>
            <a:off x="611280" y="1506960"/>
            <a:ext cx="8146800" cy="1069200"/>
          </a:xfrm>
          <a:prstGeom prst="rect">
            <a:avLst/>
          </a:prstGeom>
          <a:noFill/>
          <a:ln>
            <a:noFill/>
          </a:ln>
        </p:spPr>
        <p:style>
          <a:lnRef idx="0"/>
          <a:fillRef idx="0"/>
          <a:effectRef idx="0"/>
          <a:fontRef idx="minor"/>
        </p:style>
        <p:txBody>
          <a:bodyPr lIns="90000" rIns="90000" tIns="47520" bIns="15840" anchor="ctr">
            <a:spAutoFit/>
          </a:bodyPr>
          <a:p>
            <a:pPr algn="just"/>
            <a:r>
              <a:rPr b="1" lang="es-ES" sz="2200" spc="-1" strike="noStrike">
                <a:solidFill>
                  <a:srgbClr val="000000"/>
                </a:solidFill>
                <a:latin typeface="Arial"/>
              </a:rPr>
              <a:t>La densidad de la red pluviométrica queda determinada según los usos para los cuales se va a utilizar la información.</a:t>
            </a:r>
            <a:endParaRPr b="0" lang="en-US" sz="2200" spc="-1" strike="noStrike">
              <a:solidFill>
                <a:srgbClr val="000000"/>
              </a:solidFill>
              <a:latin typeface="Arial"/>
            </a:endParaRPr>
          </a:p>
        </p:txBody>
      </p:sp>
      <p:sp>
        <p:nvSpPr>
          <p:cNvPr id="284" name="CustomShape 3"/>
          <p:cNvSpPr/>
          <p:nvPr/>
        </p:nvSpPr>
        <p:spPr>
          <a:xfrm>
            <a:off x="611280" y="2610360"/>
            <a:ext cx="8146800" cy="734040"/>
          </a:xfrm>
          <a:prstGeom prst="rect">
            <a:avLst/>
          </a:prstGeom>
          <a:noFill/>
          <a:ln>
            <a:noFill/>
          </a:ln>
        </p:spPr>
        <p:style>
          <a:lnRef idx="0"/>
          <a:fillRef idx="0"/>
          <a:effectRef idx="0"/>
          <a:fontRef idx="minor"/>
        </p:style>
        <p:txBody>
          <a:bodyPr lIns="90000" rIns="90000" tIns="47520" bIns="15840" anchor="ctr">
            <a:spAutoFit/>
          </a:bodyPr>
          <a:p>
            <a:pPr algn="just"/>
            <a:r>
              <a:rPr b="1" lang="es-ES" sz="2200" spc="-1" strike="noStrike">
                <a:solidFill>
                  <a:srgbClr val="000000"/>
                </a:solidFill>
                <a:latin typeface="Arial"/>
              </a:rPr>
              <a:t>La Organización Meteorológica Mundial recomienda para propósitos hidrometeorológicos las siguientes densidades:</a:t>
            </a:r>
            <a:endParaRPr b="0" lang="en-US" sz="2200" spc="-1" strike="noStrike">
              <a:solidFill>
                <a:srgbClr val="000000"/>
              </a:solidFill>
              <a:latin typeface="Arial"/>
            </a:endParaRPr>
          </a:p>
        </p:txBody>
      </p:sp>
      <p:graphicFrame>
        <p:nvGraphicFramePr>
          <p:cNvPr id="285" name="Table 4"/>
          <p:cNvGraphicFramePr/>
          <p:nvPr/>
        </p:nvGraphicFramePr>
        <p:xfrm>
          <a:off x="1116000" y="3789360"/>
          <a:ext cx="6769080" cy="2303640"/>
        </p:xfrm>
        <a:graphic>
          <a:graphicData uri="http://schemas.openxmlformats.org/drawingml/2006/table">
            <a:tbl>
              <a:tblPr/>
              <a:tblGrid>
                <a:gridCol w="3384720"/>
                <a:gridCol w="3384360"/>
              </a:tblGrid>
              <a:tr h="660240">
                <a:tc>
                  <a:txBody>
                    <a:bodyPr lIns="68760" rIns="68760" tIns="0" bIns="0">
                      <a:noAutofit/>
                    </a:bodyPr>
                    <a:p>
                      <a:pPr>
                        <a:lnSpc>
                          <a:spcPct val="107000"/>
                        </a:lnSpc>
                      </a:pPr>
                      <a:r>
                        <a:rPr b="1" lang="es-AR" sz="1400" spc="-1" strike="noStrike">
                          <a:solidFill>
                            <a:srgbClr val="002060"/>
                          </a:solidFill>
                          <a:latin typeface="Arial"/>
                        </a:rPr>
                        <a:t>Regiones de llanura en zonas tropicales mediterráneas o templadas</a:t>
                      </a:r>
                      <a:endParaRPr b="0" lang="en-US" sz="1400" spc="-1" strike="noStrike">
                        <a:solidFill>
                          <a:srgbClr val="000000"/>
                        </a:solidFill>
                        <a:latin typeface="Arial"/>
                      </a:endParaRPr>
                    </a:p>
                  </a:txBody>
                  <a:tcPr marL="68760" marR="68760">
                    <a:solidFill>
                      <a:srgbClr val="d3d3ae"/>
                    </a:solidFill>
                  </a:tcPr>
                </a:tc>
                <a:tc>
                  <a:txBody>
                    <a:bodyPr lIns="68760" rIns="68760" tIns="0" bIns="0">
                      <a:noAutofit/>
                    </a:bodyPr>
                    <a:p>
                      <a:pPr>
                        <a:lnSpc>
                          <a:spcPct val="107000"/>
                        </a:lnSpc>
                      </a:pPr>
                      <a:r>
                        <a:rPr b="1" lang="es-AR" sz="1400" spc="-1" strike="noStrike">
                          <a:solidFill>
                            <a:srgbClr val="002060"/>
                          </a:solidFill>
                          <a:latin typeface="Arial"/>
                        </a:rPr>
                        <a:t>1 estación cada 600 a 900 km</a:t>
                      </a:r>
                      <a:r>
                        <a:rPr b="1" lang="es-AR" sz="1400" spc="-1" strike="noStrike" baseline="30000">
                          <a:solidFill>
                            <a:srgbClr val="002060"/>
                          </a:solidFill>
                          <a:latin typeface="Arial"/>
                        </a:rPr>
                        <a:t>2</a:t>
                      </a:r>
                      <a:endParaRPr b="0" lang="en-US" sz="1400" spc="-1" strike="noStrike">
                        <a:solidFill>
                          <a:srgbClr val="000000"/>
                        </a:solidFill>
                        <a:latin typeface="Arial"/>
                      </a:endParaRPr>
                    </a:p>
                  </a:txBody>
                  <a:tcPr marL="68760" marR="68760">
                    <a:solidFill>
                      <a:srgbClr val="d3d3ae"/>
                    </a:solidFill>
                  </a:tcPr>
                </a:tc>
              </a:tr>
              <a:tr h="660600">
                <a:tc>
                  <a:txBody>
                    <a:bodyPr lIns="68760" rIns="68760" tIns="0" bIns="0">
                      <a:noAutofit/>
                    </a:bodyPr>
                    <a:p>
                      <a:pPr>
                        <a:lnSpc>
                          <a:spcPct val="107000"/>
                        </a:lnSpc>
                      </a:pPr>
                      <a:r>
                        <a:rPr b="1" lang="es-AR" sz="1400" spc="-1" strike="noStrike">
                          <a:solidFill>
                            <a:srgbClr val="002060"/>
                          </a:solidFill>
                          <a:latin typeface="Arial"/>
                        </a:rPr>
                        <a:t>Regiones montañosas en zonas tropicales mediterráneas o templadas </a:t>
                      </a:r>
                      <a:endParaRPr b="0" lang="en-US" sz="1400" spc="-1" strike="noStrike">
                        <a:solidFill>
                          <a:srgbClr val="000000"/>
                        </a:solidFill>
                        <a:latin typeface="Arial"/>
                      </a:endParaRPr>
                    </a:p>
                  </a:txBody>
                  <a:tcPr marL="68760" marR="68760">
                    <a:solidFill>
                      <a:srgbClr val="d3d3ae"/>
                    </a:solidFill>
                  </a:tcPr>
                </a:tc>
                <a:tc>
                  <a:txBody>
                    <a:bodyPr lIns="68760" rIns="68760" tIns="0" bIns="0">
                      <a:noAutofit/>
                    </a:bodyPr>
                    <a:p>
                      <a:pPr>
                        <a:lnSpc>
                          <a:spcPct val="107000"/>
                        </a:lnSpc>
                      </a:pPr>
                      <a:r>
                        <a:rPr b="1" lang="es-AR" sz="1400" spc="-1" strike="noStrike">
                          <a:solidFill>
                            <a:srgbClr val="002060"/>
                          </a:solidFill>
                          <a:latin typeface="Arial"/>
                        </a:rPr>
                        <a:t>1 estación cada 100 o 250 km</a:t>
                      </a:r>
                      <a:r>
                        <a:rPr b="1" lang="es-AR" sz="1400" spc="-1" strike="noStrike" baseline="30000">
                          <a:solidFill>
                            <a:srgbClr val="002060"/>
                          </a:solidFill>
                          <a:latin typeface="Arial"/>
                        </a:rPr>
                        <a:t>2</a:t>
                      </a:r>
                      <a:endParaRPr b="0" lang="en-US" sz="1400" spc="-1" strike="noStrike">
                        <a:solidFill>
                          <a:srgbClr val="000000"/>
                        </a:solidFill>
                        <a:latin typeface="Arial"/>
                      </a:endParaRPr>
                    </a:p>
                  </a:txBody>
                  <a:tcPr marL="68760" marR="68760">
                    <a:solidFill>
                      <a:srgbClr val="d3d3ae"/>
                    </a:solidFill>
                  </a:tcPr>
                </a:tc>
              </a:tr>
              <a:tr h="660240">
                <a:tc>
                  <a:txBody>
                    <a:bodyPr lIns="68760" rIns="68760" tIns="0" bIns="0">
                      <a:noAutofit/>
                    </a:bodyPr>
                    <a:p>
                      <a:pPr>
                        <a:lnSpc>
                          <a:spcPct val="107000"/>
                        </a:lnSpc>
                      </a:pPr>
                      <a:r>
                        <a:rPr b="1" lang="es-AR" sz="1400" spc="-1" strike="noStrike">
                          <a:solidFill>
                            <a:srgbClr val="002060"/>
                          </a:solidFill>
                          <a:latin typeface="Arial"/>
                        </a:rPr>
                        <a:t>Regiones montañosas pequeñas con precipitación irregular </a:t>
                      </a:r>
                      <a:endParaRPr b="0" lang="en-US" sz="1400" spc="-1" strike="noStrike">
                        <a:solidFill>
                          <a:srgbClr val="000000"/>
                        </a:solidFill>
                        <a:latin typeface="Arial"/>
                      </a:endParaRPr>
                    </a:p>
                  </a:txBody>
                  <a:tcPr marL="68760" marR="68760">
                    <a:solidFill>
                      <a:srgbClr val="d3d3ae"/>
                    </a:solidFill>
                  </a:tcPr>
                </a:tc>
                <a:tc>
                  <a:txBody>
                    <a:bodyPr lIns="68760" rIns="68760" tIns="0" bIns="0">
                      <a:noAutofit/>
                    </a:bodyPr>
                    <a:p>
                      <a:pPr>
                        <a:lnSpc>
                          <a:spcPct val="107000"/>
                        </a:lnSpc>
                      </a:pPr>
                      <a:r>
                        <a:rPr b="1" lang="es-AR" sz="1400" spc="-1" strike="noStrike">
                          <a:solidFill>
                            <a:srgbClr val="002060"/>
                          </a:solidFill>
                          <a:latin typeface="Arial"/>
                        </a:rPr>
                        <a:t>1 estación cada 25 km</a:t>
                      </a:r>
                      <a:r>
                        <a:rPr b="1" lang="es-AR" sz="1400" spc="-1" strike="noStrike" baseline="30000">
                          <a:solidFill>
                            <a:srgbClr val="002060"/>
                          </a:solidFill>
                          <a:latin typeface="Arial"/>
                        </a:rPr>
                        <a:t>2</a:t>
                      </a:r>
                      <a:endParaRPr b="0" lang="en-US" sz="1400" spc="-1" strike="noStrike">
                        <a:solidFill>
                          <a:srgbClr val="000000"/>
                        </a:solidFill>
                        <a:latin typeface="Arial"/>
                      </a:endParaRPr>
                    </a:p>
                  </a:txBody>
                  <a:tcPr marL="68760" marR="68760">
                    <a:solidFill>
                      <a:srgbClr val="d3d3ae"/>
                    </a:solidFill>
                  </a:tcPr>
                </a:tc>
              </a:tr>
              <a:tr h="322560">
                <a:tc>
                  <a:txBody>
                    <a:bodyPr lIns="68760" rIns="68760" tIns="0" bIns="0">
                      <a:noAutofit/>
                    </a:bodyPr>
                    <a:p>
                      <a:pPr>
                        <a:lnSpc>
                          <a:spcPct val="107000"/>
                        </a:lnSpc>
                      </a:pPr>
                      <a:r>
                        <a:rPr b="1" lang="es-AR" sz="1400" spc="-1" strike="noStrike">
                          <a:solidFill>
                            <a:srgbClr val="002060"/>
                          </a:solidFill>
                          <a:latin typeface="Arial"/>
                        </a:rPr>
                        <a:t>Zonas áridas y polares </a:t>
                      </a:r>
                      <a:endParaRPr b="0" lang="en-US" sz="1400" spc="-1" strike="noStrike">
                        <a:solidFill>
                          <a:srgbClr val="000000"/>
                        </a:solidFill>
                        <a:latin typeface="Arial"/>
                      </a:endParaRPr>
                    </a:p>
                  </a:txBody>
                  <a:tcPr marL="68760" marR="68760">
                    <a:solidFill>
                      <a:srgbClr val="d3d3ae"/>
                    </a:solidFill>
                  </a:tcPr>
                </a:tc>
                <a:tc>
                  <a:txBody>
                    <a:bodyPr lIns="68760" rIns="68760" tIns="0" bIns="0">
                      <a:noAutofit/>
                    </a:bodyPr>
                    <a:p>
                      <a:pPr>
                        <a:lnSpc>
                          <a:spcPct val="107000"/>
                        </a:lnSpc>
                      </a:pPr>
                      <a:r>
                        <a:rPr b="1" lang="es-AR" sz="1400" spc="-1" strike="noStrike">
                          <a:solidFill>
                            <a:srgbClr val="002060"/>
                          </a:solidFill>
                          <a:latin typeface="Arial"/>
                        </a:rPr>
                        <a:t>1 estación cada 1500 a 10000 km</a:t>
                      </a:r>
                      <a:r>
                        <a:rPr b="1" lang="es-AR" sz="1400" spc="-1" strike="noStrike" baseline="30000">
                          <a:solidFill>
                            <a:srgbClr val="002060"/>
                          </a:solidFill>
                          <a:latin typeface="Arial"/>
                        </a:rPr>
                        <a:t>2</a:t>
                      </a:r>
                      <a:endParaRPr b="0" lang="en-US" sz="1400" spc="-1" strike="noStrike">
                        <a:solidFill>
                          <a:srgbClr val="000000"/>
                        </a:solidFill>
                        <a:latin typeface="Arial"/>
                      </a:endParaRPr>
                    </a:p>
                  </a:txBody>
                  <a:tcPr marL="68760" marR="68760">
                    <a:solidFill>
                      <a:srgbClr val="d3d3ae"/>
                    </a:solid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900000" y="288360"/>
            <a:ext cx="8147160" cy="490320"/>
          </a:xfrm>
          <a:prstGeom prst="rect">
            <a:avLst/>
          </a:prstGeom>
          <a:noFill/>
          <a:ln>
            <a:noFill/>
          </a:ln>
        </p:spPr>
        <p:style>
          <a:lnRef idx="0"/>
          <a:fillRef idx="0"/>
          <a:effectRef idx="0"/>
          <a:fontRef idx="minor"/>
        </p:style>
        <p:txBody>
          <a:bodyPr lIns="90000" rIns="90000" tIns="47520" bIns="15840" anchor="ctr">
            <a:spAutoFit/>
          </a:bodyPr>
          <a:p>
            <a:pPr algn="just"/>
            <a:r>
              <a:rPr b="1" lang="es-ES" sz="2800" spc="-1" strike="noStrike">
                <a:solidFill>
                  <a:srgbClr val="000000"/>
                </a:solidFill>
                <a:latin typeface="Arial"/>
              </a:rPr>
              <a:t>Variaciones Geográficas</a:t>
            </a:r>
            <a:endParaRPr b="0" lang="en-US" sz="2800" spc="-1" strike="noStrike">
              <a:solidFill>
                <a:srgbClr val="000000"/>
              </a:solidFill>
              <a:latin typeface="Arial"/>
            </a:endParaRPr>
          </a:p>
        </p:txBody>
      </p:sp>
      <p:sp>
        <p:nvSpPr>
          <p:cNvPr id="287" name="CustomShape 2"/>
          <p:cNvSpPr/>
          <p:nvPr/>
        </p:nvSpPr>
        <p:spPr>
          <a:xfrm>
            <a:off x="684360" y="1801080"/>
            <a:ext cx="8208720" cy="2409840"/>
          </a:xfrm>
          <a:prstGeom prst="rect">
            <a:avLst/>
          </a:prstGeom>
          <a:noFill/>
          <a:ln>
            <a:noFill/>
          </a:ln>
        </p:spPr>
        <p:style>
          <a:lnRef idx="0"/>
          <a:fillRef idx="0"/>
          <a:effectRef idx="0"/>
          <a:fontRef idx="minor"/>
        </p:style>
        <p:txBody>
          <a:bodyPr lIns="90000" rIns="90000" tIns="47520" bIns="15840" anchor="ctr">
            <a:spAutoFit/>
          </a:bodyPr>
          <a:p>
            <a:pPr algn="just"/>
            <a:r>
              <a:rPr b="1" lang="es-ES_tradnl" sz="2200" spc="-1" strike="noStrike">
                <a:solidFill>
                  <a:srgbClr val="000000"/>
                </a:solidFill>
                <a:latin typeface="Arial"/>
              </a:rPr>
              <a:t>En general la precipitación es mayor en las zonas ecuatoriales y va disminuyendo al aumentar la latitud.</a:t>
            </a:r>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endParaRPr b="0" lang="en-US" sz="2200" spc="-1" strike="noStrike">
              <a:solidFill>
                <a:srgbClr val="000000"/>
              </a:solidFill>
              <a:latin typeface="Arial"/>
            </a:endParaRPr>
          </a:p>
          <a:p>
            <a:pPr algn="just"/>
            <a:r>
              <a:rPr b="1" lang="es-ES_tradnl" sz="2200" spc="-1" strike="noStrike">
                <a:solidFill>
                  <a:srgbClr val="000000"/>
                </a:solidFill>
                <a:latin typeface="Arial"/>
              </a:rPr>
              <a:t>Sin embargo la orientación de las isoyetas indican que su distribución geográfica depende de factores más relevantes que la simple distancia al Ecuador.</a:t>
            </a:r>
            <a:endParaRPr b="0" lang="en-US" sz="2200" spc="-1" strike="noStrike">
              <a:solidFill>
                <a:srgbClr val="000000"/>
              </a:solidFill>
              <a:latin typeface="Arial"/>
            </a:endParaRPr>
          </a:p>
        </p:txBody>
      </p:sp>
      <p:sp>
        <p:nvSpPr>
          <p:cNvPr id="288" name="CustomShape 3"/>
          <p:cNvSpPr/>
          <p:nvPr/>
        </p:nvSpPr>
        <p:spPr>
          <a:xfrm>
            <a:off x="684360" y="4946760"/>
            <a:ext cx="8208720" cy="1069200"/>
          </a:xfrm>
          <a:prstGeom prst="rect">
            <a:avLst/>
          </a:prstGeom>
          <a:noFill/>
          <a:ln>
            <a:noFill/>
          </a:ln>
        </p:spPr>
        <p:style>
          <a:lnRef idx="0"/>
          <a:fillRef idx="0"/>
          <a:effectRef idx="0"/>
          <a:fontRef idx="minor"/>
        </p:style>
        <p:txBody>
          <a:bodyPr lIns="90000" rIns="90000" tIns="47520" bIns="15840" anchor="ctr">
            <a:spAutoFit/>
          </a:bodyPr>
          <a:p>
            <a:pPr algn="just"/>
            <a:r>
              <a:rPr b="1" lang="es-ES_tradnl" sz="2200" spc="-1" strike="noStrike">
                <a:solidFill>
                  <a:srgbClr val="000000"/>
                </a:solidFill>
                <a:latin typeface="Arial"/>
              </a:rPr>
              <a:t>La fuente principal de humedad para la precipitación es la evaporación de las grandes masas de agua, esto hace que la precipitación sea mayor cerca de las costas.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857160" y="428760"/>
            <a:ext cx="6858000" cy="1068840"/>
          </a:xfrm>
          <a:prstGeom prst="rect">
            <a:avLst/>
          </a:prstGeom>
          <a:noFill/>
          <a:ln>
            <a:noFill/>
          </a:ln>
        </p:spPr>
        <p:style>
          <a:lnRef idx="0"/>
          <a:fillRef idx="0"/>
          <a:effectRef idx="0"/>
          <a:fontRef idx="minor"/>
        </p:style>
        <p:txBody>
          <a:bodyPr lIns="90000" rIns="90000" tIns="46800" bIns="46800">
            <a:spAutoFit/>
          </a:bodyPr>
          <a:p>
            <a:pPr/>
            <a:r>
              <a:rPr b="0" lang="es-CR" sz="3200" spc="-1" strike="noStrike">
                <a:solidFill>
                  <a:srgbClr val="000000"/>
                </a:solidFill>
                <a:latin typeface="Arial"/>
              </a:rPr>
              <a:t>ESTUDIO DE UNA TORMENTA</a:t>
            </a:r>
            <a:br/>
            <a:endParaRPr b="0" lang="en-US" sz="3200" spc="-1" strike="noStrike">
              <a:solidFill>
                <a:srgbClr val="000000"/>
              </a:solidFill>
              <a:latin typeface="Arial"/>
            </a:endParaRPr>
          </a:p>
        </p:txBody>
      </p:sp>
      <p:sp>
        <p:nvSpPr>
          <p:cNvPr id="290" name="CustomShape 2"/>
          <p:cNvSpPr/>
          <p:nvPr/>
        </p:nvSpPr>
        <p:spPr>
          <a:xfrm>
            <a:off x="642960" y="1571760"/>
            <a:ext cx="8286840" cy="825480"/>
          </a:xfrm>
          <a:prstGeom prst="rect">
            <a:avLst/>
          </a:prstGeom>
          <a:noFill/>
          <a:ln>
            <a:noFill/>
          </a:ln>
        </p:spPr>
        <p:style>
          <a:lnRef idx="0"/>
          <a:fillRef idx="0"/>
          <a:effectRef idx="0"/>
          <a:fontRef idx="minor"/>
        </p:style>
        <p:txBody>
          <a:bodyPr lIns="90000" rIns="90000" tIns="46800" bIns="46800">
            <a:spAutoFit/>
          </a:bodyPr>
          <a:p>
            <a:pPr algn="just"/>
            <a:r>
              <a:rPr b="0" lang="es-AR" sz="2400" spc="-1" strike="noStrike">
                <a:solidFill>
                  <a:srgbClr val="000000"/>
                </a:solidFill>
                <a:latin typeface="Arial"/>
              </a:rPr>
              <a:t>Una tormenta se define como el conjunto de lluvias que obedece a una misma perturbación meteorológica.</a:t>
            </a:r>
            <a:endParaRPr b="0" lang="en-US" sz="2400" spc="-1" strike="noStrike">
              <a:solidFill>
                <a:srgbClr val="000000"/>
              </a:solidFill>
              <a:latin typeface="Arial"/>
            </a:endParaRPr>
          </a:p>
        </p:txBody>
      </p:sp>
      <p:pic>
        <p:nvPicPr>
          <p:cNvPr id="291" name="Picture 2" descr="http://1.bp.blogspot.com/_QfntF85vqtk/TH77YECIU1I/AAAAAAAABm8/OSMhxv_6Wy8/s400/13.jpg"/>
          <p:cNvPicPr/>
          <p:nvPr/>
        </p:nvPicPr>
        <p:blipFill>
          <a:blip r:embed="rId1"/>
          <a:stretch/>
        </p:blipFill>
        <p:spPr>
          <a:xfrm>
            <a:off x="7286760" y="0"/>
            <a:ext cx="1857240" cy="1285920"/>
          </a:xfrm>
          <a:prstGeom prst="rect">
            <a:avLst/>
          </a:prstGeom>
          <a:ln>
            <a:noFill/>
          </a:ln>
        </p:spPr>
      </p:pic>
      <p:sp>
        <p:nvSpPr>
          <p:cNvPr id="292" name="CustomShape 3"/>
          <p:cNvSpPr/>
          <p:nvPr/>
        </p:nvSpPr>
        <p:spPr>
          <a:xfrm>
            <a:off x="642960" y="2851200"/>
            <a:ext cx="8143920" cy="1191240"/>
          </a:xfrm>
          <a:prstGeom prst="rect">
            <a:avLst/>
          </a:prstGeom>
          <a:noFill/>
          <a:ln>
            <a:noFill/>
          </a:ln>
        </p:spPr>
        <p:style>
          <a:lnRef idx="0"/>
          <a:fillRef idx="0"/>
          <a:effectRef idx="0"/>
          <a:fontRef idx="minor"/>
        </p:style>
        <p:txBody>
          <a:bodyPr lIns="90000" rIns="90000" tIns="46800" bIns="46800">
            <a:spAutoFit/>
          </a:bodyPr>
          <a:p>
            <a:pPr algn="just"/>
            <a:r>
              <a:rPr b="0" lang="es-AR" sz="2400" spc="-1" strike="noStrike">
                <a:solidFill>
                  <a:srgbClr val="000000"/>
                </a:solidFill>
                <a:latin typeface="Arial"/>
              </a:rPr>
              <a:t>Puede durar desde unos pocos minutos hasta varias horas y aún días; pueden abarcar extensiones de terrenos muy variables, desde pequeñas zonas hasta vastas regiones. </a:t>
            </a:r>
            <a:endParaRPr b="0" lang="en-US" sz="2400" spc="-1" strike="noStrike">
              <a:solidFill>
                <a:srgbClr val="000000"/>
              </a:solidFill>
              <a:latin typeface="Arial"/>
            </a:endParaRPr>
          </a:p>
        </p:txBody>
      </p:sp>
      <p:sp>
        <p:nvSpPr>
          <p:cNvPr id="293" name="CustomShape 4"/>
          <p:cNvSpPr/>
          <p:nvPr/>
        </p:nvSpPr>
        <p:spPr>
          <a:xfrm>
            <a:off x="714240" y="4869000"/>
            <a:ext cx="8215560" cy="1191240"/>
          </a:xfrm>
          <a:prstGeom prst="rect">
            <a:avLst/>
          </a:prstGeom>
          <a:noFill/>
          <a:ln>
            <a:noFill/>
          </a:ln>
        </p:spPr>
        <p:style>
          <a:lnRef idx="0"/>
          <a:fillRef idx="0"/>
          <a:effectRef idx="0"/>
          <a:fontRef idx="minor"/>
        </p:style>
        <p:txBody>
          <a:bodyPr lIns="90000" rIns="90000" tIns="46800" bIns="46800">
            <a:spAutoFit/>
          </a:bodyPr>
          <a:p>
            <a:pPr algn="just"/>
            <a:r>
              <a:rPr b="0" lang="es-AR" sz="2400" spc="-1" strike="noStrike">
                <a:solidFill>
                  <a:srgbClr val="000000"/>
                </a:solidFill>
                <a:latin typeface="Arial"/>
              </a:rPr>
              <a:t>Es necesario determinar las variaciones de las tormenta en el tiempo. De estas variaciones dependerá el diseño de las obras hidráulicas.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611280" y="1700280"/>
            <a:ext cx="8143920" cy="2288520"/>
          </a:xfrm>
          <a:prstGeom prst="rect">
            <a:avLst/>
          </a:prstGeom>
          <a:noFill/>
          <a:ln>
            <a:noFill/>
          </a:ln>
        </p:spPr>
        <p:style>
          <a:lnRef idx="0"/>
          <a:fillRef idx="0"/>
          <a:effectRef idx="0"/>
          <a:fontRef idx="minor"/>
        </p:style>
        <p:txBody>
          <a:bodyPr lIns="90000" rIns="90000" tIns="46800" bIns="46800">
            <a:spAutoFit/>
          </a:bodyPr>
          <a:p>
            <a:pPr algn="just"/>
            <a:r>
              <a:rPr b="0" lang="es-AR" sz="2400" spc="-1" strike="noStrike">
                <a:solidFill>
                  <a:srgbClr val="000000"/>
                </a:solidFill>
                <a:latin typeface="Arial"/>
              </a:rPr>
              <a:t>Estas variaciones se estudian mediante el hietograma y la curva masa.</a:t>
            </a:r>
            <a:endParaRPr b="0" lang="en-US" sz="2400" spc="-1" strike="noStrike">
              <a:solidFill>
                <a:srgbClr val="000000"/>
              </a:solidFill>
              <a:latin typeface="Arial"/>
            </a:endParaRPr>
          </a:p>
          <a:p>
            <a:pPr algn="just"/>
            <a:endParaRPr b="0" lang="en-US" sz="2400" spc="-1" strike="noStrike">
              <a:solidFill>
                <a:srgbClr val="000000"/>
              </a:solidFill>
              <a:latin typeface="Arial"/>
            </a:endParaRPr>
          </a:p>
          <a:p>
            <a:pPr algn="just"/>
            <a:r>
              <a:rPr b="0" lang="de-DE" sz="2400" spc="-1" strike="noStrike">
                <a:solidFill>
                  <a:srgbClr val="000000"/>
                </a:solidFill>
                <a:latin typeface="Arial"/>
              </a:rPr>
              <a:t>El hietograma representa la intensidad de la lluvia en función del tiempo. La curva masa representa la lluvia acumulada en función del tiempo.</a:t>
            </a:r>
            <a:endParaRPr b="0" lang="en-US" sz="2400" spc="-1" strike="noStrike">
              <a:solidFill>
                <a:srgbClr val="000000"/>
              </a:solidFill>
              <a:latin typeface="Arial"/>
            </a:endParaRPr>
          </a:p>
        </p:txBody>
      </p:sp>
      <p:sp>
        <p:nvSpPr>
          <p:cNvPr id="295" name="CustomShape 2"/>
          <p:cNvSpPr/>
          <p:nvPr/>
        </p:nvSpPr>
        <p:spPr>
          <a:xfrm>
            <a:off x="857160" y="428760"/>
            <a:ext cx="6858000" cy="1068840"/>
          </a:xfrm>
          <a:prstGeom prst="rect">
            <a:avLst/>
          </a:prstGeom>
          <a:noFill/>
          <a:ln>
            <a:noFill/>
          </a:ln>
        </p:spPr>
        <p:style>
          <a:lnRef idx="0"/>
          <a:fillRef idx="0"/>
          <a:effectRef idx="0"/>
          <a:fontRef idx="minor"/>
        </p:style>
        <p:txBody>
          <a:bodyPr lIns="90000" rIns="90000" tIns="46800" bIns="46800">
            <a:spAutoFit/>
          </a:bodyPr>
          <a:p>
            <a:pPr/>
            <a:r>
              <a:rPr b="0" lang="es-CR" sz="3200" spc="-1" strike="noStrike">
                <a:solidFill>
                  <a:srgbClr val="000000"/>
                </a:solidFill>
                <a:latin typeface="Arial"/>
              </a:rPr>
              <a:t>ESTUDIO DE UNA TORMENTA</a:t>
            </a:r>
            <a:b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714240" y="1571760"/>
            <a:ext cx="8429760" cy="91692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Intensidad:</a:t>
            </a:r>
            <a:r>
              <a:rPr b="0" lang="es-AR" sz="1800" spc="-1" strike="noStrike">
                <a:solidFill>
                  <a:srgbClr val="000000"/>
                </a:solidFill>
                <a:latin typeface="Arial"/>
              </a:rPr>
              <a:t> Es la cantidad de agua caída por unidad de tiempo. Lo que interesa particularmente de cada tormenta es la intensidad máxima. La intensidad se expresa :               I</a:t>
            </a:r>
            <a:r>
              <a:rPr b="0" lang="es-AR" sz="1600" spc="-1" strike="noStrike">
                <a:solidFill>
                  <a:srgbClr val="000000"/>
                </a:solidFill>
                <a:latin typeface="Arial"/>
              </a:rPr>
              <a:t>m</a:t>
            </a:r>
            <a:r>
              <a:rPr b="0" lang="es-AR" sz="1800" spc="-1" strike="noStrike">
                <a:solidFill>
                  <a:srgbClr val="000000"/>
                </a:solidFill>
                <a:latin typeface="Arial"/>
              </a:rPr>
              <a:t>=P/t</a:t>
            </a:r>
            <a:endParaRPr b="0" lang="en-US" sz="1800" spc="-1" strike="noStrike">
              <a:solidFill>
                <a:srgbClr val="000000"/>
              </a:solidFill>
              <a:latin typeface="Arial"/>
            </a:endParaRPr>
          </a:p>
        </p:txBody>
      </p:sp>
      <p:sp>
        <p:nvSpPr>
          <p:cNvPr id="297" name="CustomShape 2"/>
          <p:cNvSpPr/>
          <p:nvPr/>
        </p:nvSpPr>
        <p:spPr>
          <a:xfrm>
            <a:off x="857160" y="428760"/>
            <a:ext cx="6858000" cy="1068840"/>
          </a:xfrm>
          <a:prstGeom prst="rect">
            <a:avLst/>
          </a:prstGeom>
          <a:noFill/>
          <a:ln>
            <a:noFill/>
          </a:ln>
        </p:spPr>
        <p:style>
          <a:lnRef idx="0"/>
          <a:fillRef idx="0"/>
          <a:effectRef idx="0"/>
          <a:fontRef idx="minor"/>
        </p:style>
        <p:txBody>
          <a:bodyPr lIns="90000" rIns="90000" tIns="46800" bIns="46800">
            <a:spAutoFit/>
          </a:bodyPr>
          <a:p>
            <a:pPr/>
            <a:r>
              <a:rPr b="0" lang="es-CR" sz="3200" spc="-1" strike="noStrike">
                <a:solidFill>
                  <a:srgbClr val="000000"/>
                </a:solidFill>
                <a:latin typeface="Arial"/>
              </a:rPr>
              <a:t>ESTUDIO DE UNA TORMENTA</a:t>
            </a:r>
            <a:br/>
            <a:endParaRPr b="0" lang="en-US" sz="3200" spc="-1" strike="noStrike">
              <a:solidFill>
                <a:srgbClr val="000000"/>
              </a:solidFill>
              <a:latin typeface="Arial"/>
            </a:endParaRPr>
          </a:p>
        </p:txBody>
      </p:sp>
      <p:sp>
        <p:nvSpPr>
          <p:cNvPr id="298" name="CustomShape 3"/>
          <p:cNvSpPr/>
          <p:nvPr/>
        </p:nvSpPr>
        <p:spPr>
          <a:xfrm>
            <a:off x="714240" y="2571840"/>
            <a:ext cx="4572000" cy="119124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donde :</a:t>
            </a: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Im = Intensidad máxima (mm/h)</a:t>
            </a: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t = Tiempo en horas</a:t>
            </a:r>
            <a:endParaRPr b="0" lang="en-US" sz="1800" spc="-1" strike="noStrike">
              <a:solidFill>
                <a:srgbClr val="000000"/>
              </a:solidFill>
              <a:latin typeface="Arial"/>
            </a:endParaRPr>
          </a:p>
          <a:p>
            <a:pPr/>
            <a:r>
              <a:rPr b="0" lang="es-AR" sz="1800" spc="-1" strike="noStrike">
                <a:solidFill>
                  <a:srgbClr val="000000"/>
                </a:solidFill>
                <a:latin typeface="Arial"/>
              </a:rPr>
              <a:t> </a:t>
            </a:r>
            <a:r>
              <a:rPr b="0" lang="es-AR" sz="1800" spc="-1" strike="noStrike">
                <a:solidFill>
                  <a:srgbClr val="000000"/>
                </a:solidFill>
                <a:latin typeface="Arial"/>
              </a:rPr>
              <a:t>P = Precipitación (mm)</a:t>
            </a:r>
            <a:endParaRPr b="0" lang="en-US" sz="1800" spc="-1" strike="noStrike">
              <a:solidFill>
                <a:srgbClr val="000000"/>
              </a:solidFill>
              <a:latin typeface="Arial"/>
            </a:endParaRPr>
          </a:p>
        </p:txBody>
      </p:sp>
      <p:sp>
        <p:nvSpPr>
          <p:cNvPr id="299" name="CustomShape 4"/>
          <p:cNvSpPr/>
          <p:nvPr/>
        </p:nvSpPr>
        <p:spPr>
          <a:xfrm>
            <a:off x="714240" y="4005360"/>
            <a:ext cx="7929720" cy="91692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Duración:</a:t>
            </a:r>
            <a:r>
              <a:rPr b="0" lang="es-AR" sz="1800" spc="-1" strike="noStrike">
                <a:solidFill>
                  <a:srgbClr val="000000"/>
                </a:solidFill>
                <a:latin typeface="Arial"/>
              </a:rPr>
              <a:t> Es el tiempo que transcurre entre el comienzo y el fin de la tormenta, tomado en minutos u horas, dentro del total que dura la tormenta. Tiene mucha importancia en la determinación de las intensidades máximas. </a:t>
            </a:r>
            <a:endParaRPr b="0" lang="en-US" sz="1800" spc="-1" strike="noStrike">
              <a:solidFill>
                <a:srgbClr val="000000"/>
              </a:solidFill>
              <a:latin typeface="Arial"/>
            </a:endParaRPr>
          </a:p>
        </p:txBody>
      </p:sp>
      <p:pic>
        <p:nvPicPr>
          <p:cNvPr id="300" name="Picture 2" descr="http://kayakeros.com.ar/wp-content/uploads/2016/01/DSC_0004-678x381.jpg"/>
          <p:cNvPicPr/>
          <p:nvPr/>
        </p:nvPicPr>
        <p:blipFill>
          <a:blip r:embed="rId1"/>
          <a:stretch/>
        </p:blipFill>
        <p:spPr>
          <a:xfrm>
            <a:off x="7135920" y="285840"/>
            <a:ext cx="2008080" cy="1128600"/>
          </a:xfrm>
          <a:prstGeom prst="rect">
            <a:avLst/>
          </a:prstGeom>
          <a:ln>
            <a:noFill/>
          </a:ln>
        </p:spPr>
      </p:pic>
      <p:sp>
        <p:nvSpPr>
          <p:cNvPr id="301" name="CustomShape 5"/>
          <p:cNvSpPr/>
          <p:nvPr/>
        </p:nvSpPr>
        <p:spPr>
          <a:xfrm>
            <a:off x="714240" y="5286240"/>
            <a:ext cx="7858440" cy="916920"/>
          </a:xfrm>
          <a:prstGeom prst="rect">
            <a:avLst/>
          </a:prstGeom>
          <a:noFill/>
          <a:ln>
            <a:noFill/>
          </a:ln>
        </p:spPr>
        <p:style>
          <a:lnRef idx="0"/>
          <a:fillRef idx="0"/>
          <a:effectRef idx="0"/>
          <a:fontRef idx="minor"/>
        </p:style>
        <p:txBody>
          <a:bodyPr lIns="90000" rIns="90000" tIns="46800" bIns="46800">
            <a:spAutoFit/>
          </a:bodyPr>
          <a:p>
            <a:pPr/>
            <a:r>
              <a:rPr b="1" lang="es-AR" sz="1800" spc="-1" strike="noStrike">
                <a:solidFill>
                  <a:srgbClr val="000000"/>
                </a:solidFill>
                <a:latin typeface="Arial"/>
              </a:rPr>
              <a:t>Frecuencia:</a:t>
            </a:r>
            <a:r>
              <a:rPr b="0" lang="es-AR" sz="1800" spc="-1" strike="noStrike">
                <a:solidFill>
                  <a:srgbClr val="000000"/>
                </a:solidFill>
                <a:latin typeface="Arial"/>
              </a:rPr>
              <a:t> Es el número de veces que se repite una tormenta de características de intensidad y duración definidas en un período de tiempo más o menos largo, tomado generalmente en años.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914400" y="277560"/>
            <a:ext cx="7772400" cy="1143000"/>
          </a:xfrm>
          <a:prstGeom prst="rect">
            <a:avLst/>
          </a:prstGeom>
          <a:noFill/>
          <a:ln>
            <a:noFill/>
          </a:ln>
        </p:spPr>
        <p:txBody>
          <a:bodyPr anchor="ctr">
            <a:noAutofit/>
          </a:bodyPr>
          <a:p>
            <a:pPr/>
            <a:r>
              <a:rPr b="0" lang="es-AR" sz="4200" spc="-1" strike="noStrike">
                <a:solidFill>
                  <a:srgbClr val="330033"/>
                </a:solidFill>
                <a:latin typeface="Times New Roman"/>
              </a:rPr>
              <a:t>Propiedades el agua pura</a:t>
            </a:r>
            <a:endParaRPr b="0" lang="en-US" sz="4200" spc="-1" strike="noStrike">
              <a:solidFill>
                <a:srgbClr val="330033"/>
              </a:solidFill>
              <a:latin typeface="Times New Roman"/>
            </a:endParaRPr>
          </a:p>
        </p:txBody>
      </p:sp>
      <p:grpSp>
        <p:nvGrpSpPr>
          <p:cNvPr id="116" name="Group 2"/>
          <p:cNvGrpSpPr/>
          <p:nvPr/>
        </p:nvGrpSpPr>
        <p:grpSpPr>
          <a:xfrm>
            <a:off x="1212840" y="4243320"/>
            <a:ext cx="1467000" cy="762120"/>
            <a:chOff x="1212840" y="4243320"/>
            <a:chExt cx="1467000" cy="762120"/>
          </a:xfrm>
        </p:grpSpPr>
        <p:sp>
          <p:nvSpPr>
            <p:cNvPr id="117" name="CustomShape 3"/>
            <p:cNvSpPr/>
            <p:nvPr/>
          </p:nvSpPr>
          <p:spPr>
            <a:xfrm>
              <a:off x="1460520" y="4319640"/>
              <a:ext cx="762120" cy="685800"/>
            </a:xfrm>
            <a:prstGeom prst="ellipse">
              <a:avLst/>
            </a:prstGeom>
            <a:gradFill rotWithShape="0">
              <a:gsLst>
                <a:gs pos="0">
                  <a:srgbClr val="00ffff"/>
                </a:gs>
                <a:gs pos="100000">
                  <a:srgbClr val="007676"/>
                </a:gs>
              </a:gsLst>
              <a:path path="rect"/>
            </a:gradFill>
            <a:ln w="9360">
              <a:solidFill>
                <a:srgbClr val="000000"/>
              </a:solidFill>
              <a:miter/>
            </a:ln>
          </p:spPr>
          <p:style>
            <a:lnRef idx="0"/>
            <a:fillRef idx="0"/>
            <a:effectRef idx="0"/>
            <a:fontRef idx="minor"/>
          </p:style>
        </p:sp>
        <p:sp>
          <p:nvSpPr>
            <p:cNvPr id="118" name="CustomShape 4"/>
            <p:cNvSpPr/>
            <p:nvPr/>
          </p:nvSpPr>
          <p:spPr>
            <a:xfrm>
              <a:off x="2070000" y="4243320"/>
              <a:ext cx="457200" cy="381240"/>
            </a:xfrm>
            <a:prstGeom prst="ellipse">
              <a:avLst/>
            </a:prstGeom>
            <a:gradFill rotWithShape="0">
              <a:gsLst>
                <a:gs pos="0">
                  <a:srgbClr val="ffffe1"/>
                </a:gs>
                <a:gs pos="100000">
                  <a:srgbClr val="767668"/>
                </a:gs>
              </a:gsLst>
              <a:path path="rect"/>
            </a:gradFill>
            <a:ln w="9360">
              <a:solidFill>
                <a:srgbClr val="000000"/>
              </a:solidFill>
              <a:miter/>
            </a:ln>
          </p:spPr>
          <p:style>
            <a:lnRef idx="0"/>
            <a:fillRef idx="0"/>
            <a:effectRef idx="0"/>
            <a:fontRef idx="minor"/>
          </p:style>
        </p:sp>
        <p:sp>
          <p:nvSpPr>
            <p:cNvPr id="119" name="CustomShape 5"/>
            <p:cNvSpPr/>
            <p:nvPr/>
          </p:nvSpPr>
          <p:spPr>
            <a:xfrm>
              <a:off x="1212840" y="4243320"/>
              <a:ext cx="457200" cy="381240"/>
            </a:xfrm>
            <a:prstGeom prst="ellipse">
              <a:avLst/>
            </a:prstGeom>
            <a:gradFill rotWithShape="0">
              <a:gsLst>
                <a:gs pos="0">
                  <a:srgbClr val="ffffe1"/>
                </a:gs>
                <a:gs pos="100000">
                  <a:srgbClr val="767668"/>
                </a:gs>
              </a:gsLst>
              <a:path path="rect"/>
            </a:gradFill>
            <a:ln w="9360">
              <a:solidFill>
                <a:srgbClr val="000000"/>
              </a:solidFill>
              <a:miter/>
            </a:ln>
          </p:spPr>
          <p:style>
            <a:lnRef idx="0"/>
            <a:fillRef idx="0"/>
            <a:effectRef idx="0"/>
            <a:fontRef idx="minor"/>
          </p:style>
        </p:sp>
        <p:sp>
          <p:nvSpPr>
            <p:cNvPr id="120" name="CustomShape 6"/>
            <p:cNvSpPr/>
            <p:nvPr/>
          </p:nvSpPr>
          <p:spPr>
            <a:xfrm>
              <a:off x="1276200" y="4310280"/>
              <a:ext cx="1403640" cy="55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60000"/>
                </a:lnSpc>
                <a:spcBef>
                  <a:spcPts val="1247"/>
                </a:spcBef>
              </a:pPr>
              <a:r>
                <a:rPr b="0" lang="en-US" sz="2000" spc="-1" strike="noStrike">
                  <a:solidFill>
                    <a:srgbClr val="000000"/>
                  </a:solidFill>
                  <a:latin typeface="Arial"/>
                </a:rPr>
                <a:t>H         </a:t>
              </a:r>
              <a:r>
                <a:rPr b="0" lang="en-US" sz="1000" spc="-1" strike="noStrike">
                  <a:solidFill>
                    <a:srgbClr val="000000"/>
                  </a:solidFill>
                  <a:latin typeface="Arial"/>
                </a:rPr>
                <a:t> </a:t>
              </a:r>
              <a:r>
                <a:rPr b="0" lang="en-US" sz="2000" spc="-1" strike="noStrike">
                  <a:solidFill>
                    <a:srgbClr val="000000"/>
                  </a:solidFill>
                  <a:latin typeface="Arial"/>
                </a:rPr>
                <a:t>H</a:t>
              </a:r>
              <a:endParaRPr b="0" lang="en-US" sz="2000" spc="-1" strike="noStrike">
                <a:solidFill>
                  <a:srgbClr val="000000"/>
                </a:solidFill>
                <a:latin typeface="Arial"/>
              </a:endParaRPr>
            </a:p>
            <a:p>
              <a:pPr>
                <a:lnSpc>
                  <a:spcPct val="40000"/>
                </a:lnSpc>
                <a:spcBef>
                  <a:spcPts val="1247"/>
                </a:spcBef>
              </a:pPr>
              <a:r>
                <a:rPr b="0" lang="en-US" sz="2000" spc="-1" strike="noStrike">
                  <a:solidFill>
                    <a:srgbClr val="000000"/>
                  </a:solidFill>
                  <a:latin typeface="Arial"/>
                </a:rPr>
                <a:t>     </a:t>
              </a:r>
              <a:r>
                <a:rPr b="0" lang="en-US" sz="1000" spc="-1" strike="noStrike">
                  <a:solidFill>
                    <a:srgbClr val="000000"/>
                  </a:solidFill>
                  <a:latin typeface="Arial"/>
                </a:rPr>
                <a:t> </a:t>
              </a:r>
              <a:r>
                <a:rPr b="0" lang="en-US" sz="2000" spc="-1" strike="noStrike">
                  <a:solidFill>
                    <a:srgbClr val="000000"/>
                  </a:solidFill>
                  <a:latin typeface="Arial"/>
                </a:rPr>
                <a:t>O </a:t>
              </a:r>
              <a:endParaRPr b="0" lang="en-US" sz="2000" spc="-1" strike="noStrike">
                <a:solidFill>
                  <a:srgbClr val="000000"/>
                </a:solidFill>
                <a:latin typeface="Arial"/>
              </a:endParaRPr>
            </a:p>
          </p:txBody>
        </p:sp>
      </p:grpSp>
      <p:grpSp>
        <p:nvGrpSpPr>
          <p:cNvPr id="121" name="Group 7"/>
          <p:cNvGrpSpPr/>
          <p:nvPr/>
        </p:nvGrpSpPr>
        <p:grpSpPr>
          <a:xfrm>
            <a:off x="1262160" y="5688000"/>
            <a:ext cx="1466280" cy="762120"/>
            <a:chOff x="1262160" y="5688000"/>
            <a:chExt cx="1466280" cy="762120"/>
          </a:xfrm>
        </p:grpSpPr>
        <p:sp>
          <p:nvSpPr>
            <p:cNvPr id="122" name="CustomShape 8"/>
            <p:cNvSpPr/>
            <p:nvPr/>
          </p:nvSpPr>
          <p:spPr>
            <a:xfrm>
              <a:off x="1509480" y="5764320"/>
              <a:ext cx="761760" cy="685800"/>
            </a:xfrm>
            <a:prstGeom prst="ellipse">
              <a:avLst/>
            </a:prstGeom>
            <a:gradFill rotWithShape="0">
              <a:gsLst>
                <a:gs pos="0">
                  <a:srgbClr val="00ffff"/>
                </a:gs>
                <a:gs pos="100000">
                  <a:srgbClr val="007676"/>
                </a:gs>
              </a:gsLst>
              <a:path path="rect"/>
            </a:gradFill>
            <a:ln w="9360">
              <a:solidFill>
                <a:srgbClr val="000000"/>
              </a:solidFill>
              <a:miter/>
            </a:ln>
          </p:spPr>
          <p:style>
            <a:lnRef idx="0"/>
            <a:fillRef idx="0"/>
            <a:effectRef idx="0"/>
            <a:fontRef idx="minor"/>
          </p:style>
        </p:sp>
        <p:sp>
          <p:nvSpPr>
            <p:cNvPr id="123" name="CustomShape 9"/>
            <p:cNvSpPr/>
            <p:nvPr/>
          </p:nvSpPr>
          <p:spPr>
            <a:xfrm>
              <a:off x="2118960" y="5688000"/>
              <a:ext cx="456840" cy="381240"/>
            </a:xfrm>
            <a:prstGeom prst="ellipse">
              <a:avLst/>
            </a:prstGeom>
            <a:gradFill rotWithShape="0">
              <a:gsLst>
                <a:gs pos="0">
                  <a:srgbClr val="ffffe1"/>
                </a:gs>
                <a:gs pos="100000">
                  <a:srgbClr val="767668"/>
                </a:gs>
              </a:gsLst>
              <a:path path="rect"/>
            </a:gradFill>
            <a:ln w="9360">
              <a:solidFill>
                <a:srgbClr val="000000"/>
              </a:solidFill>
              <a:miter/>
            </a:ln>
          </p:spPr>
          <p:style>
            <a:lnRef idx="0"/>
            <a:fillRef idx="0"/>
            <a:effectRef idx="0"/>
            <a:fontRef idx="minor"/>
          </p:style>
        </p:sp>
        <p:sp>
          <p:nvSpPr>
            <p:cNvPr id="124" name="CustomShape 10"/>
            <p:cNvSpPr/>
            <p:nvPr/>
          </p:nvSpPr>
          <p:spPr>
            <a:xfrm>
              <a:off x="1262160" y="5688000"/>
              <a:ext cx="456840" cy="381240"/>
            </a:xfrm>
            <a:prstGeom prst="ellipse">
              <a:avLst/>
            </a:prstGeom>
            <a:gradFill rotWithShape="0">
              <a:gsLst>
                <a:gs pos="0">
                  <a:srgbClr val="ffffe1"/>
                </a:gs>
                <a:gs pos="100000">
                  <a:srgbClr val="767668"/>
                </a:gs>
              </a:gsLst>
              <a:path path="rect"/>
            </a:gradFill>
            <a:ln w="9360">
              <a:solidFill>
                <a:srgbClr val="000000"/>
              </a:solidFill>
              <a:miter/>
            </a:ln>
          </p:spPr>
          <p:style>
            <a:lnRef idx="0"/>
            <a:fillRef idx="0"/>
            <a:effectRef idx="0"/>
            <a:fontRef idx="minor"/>
          </p:style>
        </p:sp>
        <p:sp>
          <p:nvSpPr>
            <p:cNvPr id="125" name="CustomShape 11"/>
            <p:cNvSpPr/>
            <p:nvPr/>
          </p:nvSpPr>
          <p:spPr>
            <a:xfrm>
              <a:off x="1325160" y="5754960"/>
              <a:ext cx="1403280" cy="556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60000"/>
                </a:lnSpc>
                <a:spcBef>
                  <a:spcPts val="1247"/>
                </a:spcBef>
              </a:pPr>
              <a:r>
                <a:rPr b="0" lang="en-US" sz="2000" spc="-1" strike="noStrike">
                  <a:solidFill>
                    <a:srgbClr val="000000"/>
                  </a:solidFill>
                  <a:latin typeface="Arial"/>
                </a:rPr>
                <a:t>+        </a:t>
              </a:r>
              <a:r>
                <a:rPr b="0" lang="en-US" sz="1600" spc="-1" strike="noStrike">
                  <a:solidFill>
                    <a:srgbClr val="000000"/>
                  </a:solidFill>
                  <a:latin typeface="Arial"/>
                </a:rPr>
                <a:t> </a:t>
              </a:r>
              <a:r>
                <a:rPr b="0" lang="en-US" sz="2000" spc="-1" strike="noStrike">
                  <a:solidFill>
                    <a:srgbClr val="000000"/>
                  </a:solidFill>
                  <a:latin typeface="Arial"/>
                </a:rPr>
                <a:t> </a:t>
              </a:r>
              <a:r>
                <a:rPr b="0" lang="en-US" sz="1000" spc="-1" strike="noStrike">
                  <a:solidFill>
                    <a:srgbClr val="000000"/>
                  </a:solidFill>
                  <a:latin typeface="Arial"/>
                </a:rPr>
                <a:t> </a:t>
              </a:r>
              <a:r>
                <a:rPr b="0" lang="en-US" sz="2000" spc="-1" strike="noStrike">
                  <a:solidFill>
                    <a:srgbClr val="000000"/>
                  </a:solidFill>
                  <a:latin typeface="Arial"/>
                </a:rPr>
                <a:t>+</a:t>
              </a:r>
              <a:endParaRPr b="0" lang="en-US" sz="2000" spc="-1" strike="noStrike">
                <a:solidFill>
                  <a:srgbClr val="000000"/>
                </a:solidFill>
                <a:latin typeface="Arial"/>
              </a:endParaRPr>
            </a:p>
            <a:p>
              <a:pPr>
                <a:lnSpc>
                  <a:spcPct val="40000"/>
                </a:lnSpc>
                <a:spcBef>
                  <a:spcPts val="1247"/>
                </a:spcBef>
              </a:pPr>
              <a:r>
                <a:rPr b="0" lang="en-US" sz="2000" spc="-1" strike="noStrike">
                  <a:solidFill>
                    <a:srgbClr val="000000"/>
                  </a:solidFill>
                  <a:latin typeface="Arial"/>
                </a:rPr>
                <a:t>     </a:t>
              </a:r>
              <a:r>
                <a:rPr b="0" lang="en-US" sz="1000" spc="-1" strike="noStrike">
                  <a:solidFill>
                    <a:srgbClr val="000000"/>
                  </a:solidFill>
                  <a:latin typeface="Arial"/>
                </a:rPr>
                <a:t>  </a:t>
              </a:r>
              <a:r>
                <a:rPr b="0" lang="en-US" sz="2000" spc="-1" strike="noStrike">
                  <a:solidFill>
                    <a:srgbClr val="000000"/>
                  </a:solidFill>
                  <a:latin typeface="Arial"/>
                </a:rPr>
                <a:t>- </a:t>
              </a:r>
              <a:endParaRPr b="0" lang="en-US" sz="2000" spc="-1" strike="noStrike">
                <a:solidFill>
                  <a:srgbClr val="000000"/>
                </a:solidFill>
                <a:latin typeface="Arial"/>
              </a:endParaRPr>
            </a:p>
          </p:txBody>
        </p:sp>
      </p:grpSp>
      <p:pic>
        <p:nvPicPr>
          <p:cNvPr id="126" name="Picture 14" descr="000286270"/>
          <p:cNvPicPr/>
          <p:nvPr/>
        </p:nvPicPr>
        <p:blipFill>
          <a:blip r:embed="rId1"/>
          <a:stretch/>
        </p:blipFill>
        <p:spPr>
          <a:xfrm>
            <a:off x="3772080" y="4121280"/>
            <a:ext cx="4055760" cy="2684160"/>
          </a:xfrm>
          <a:prstGeom prst="rect">
            <a:avLst/>
          </a:prstGeom>
          <a:ln>
            <a:noFill/>
          </a:ln>
        </p:spPr>
      </p:pic>
      <p:pic>
        <p:nvPicPr>
          <p:cNvPr id="127" name="Picture 15" descr="http://upload.wikimedia.org/wikipedia/commons/9/95/Henry_cavendish.JPG"/>
          <p:cNvPicPr/>
          <p:nvPr/>
        </p:nvPicPr>
        <p:blipFill>
          <a:blip r:embed="rId2"/>
          <a:stretch/>
        </p:blipFill>
        <p:spPr>
          <a:xfrm>
            <a:off x="703440" y="1606680"/>
            <a:ext cx="844200" cy="1382760"/>
          </a:xfrm>
          <a:prstGeom prst="rect">
            <a:avLst/>
          </a:prstGeom>
          <a:ln>
            <a:noFill/>
          </a:ln>
        </p:spPr>
      </p:pic>
      <p:sp>
        <p:nvSpPr>
          <p:cNvPr id="128" name="CustomShape 12"/>
          <p:cNvSpPr/>
          <p:nvPr/>
        </p:nvSpPr>
        <p:spPr>
          <a:xfrm>
            <a:off x="1648800" y="1587600"/>
            <a:ext cx="2248920" cy="520200"/>
          </a:xfrm>
          <a:prstGeom prst="rect">
            <a:avLst/>
          </a:prstGeom>
          <a:noFill/>
          <a:ln>
            <a:noFill/>
          </a:ln>
        </p:spPr>
        <p:style>
          <a:lnRef idx="0"/>
          <a:fillRef idx="0"/>
          <a:effectRef idx="0"/>
          <a:fontRef idx="minor"/>
        </p:style>
        <p:txBody>
          <a:bodyPr wrap="none" lIns="90000" rIns="90000" tIns="46800" bIns="46800">
            <a:spAutoFit/>
          </a:bodyPr>
          <a:p>
            <a:pPr/>
            <a:r>
              <a:rPr b="0" lang="es-AR" sz="1400" spc="-1" strike="noStrike">
                <a:solidFill>
                  <a:srgbClr val="000000"/>
                </a:solidFill>
                <a:latin typeface="Arial"/>
              </a:rPr>
              <a:t>Lord Henry Cavendish.</a:t>
            </a:r>
            <a:endParaRPr b="0" lang="en-US" sz="1400" spc="-1" strike="noStrike">
              <a:solidFill>
                <a:srgbClr val="000000"/>
              </a:solidFill>
              <a:latin typeface="Arial"/>
            </a:endParaRPr>
          </a:p>
          <a:p>
            <a:pPr/>
            <a:r>
              <a:rPr b="0" lang="es-AR" sz="1400" spc="-1" strike="noStrike">
                <a:solidFill>
                  <a:srgbClr val="000000"/>
                </a:solidFill>
                <a:latin typeface="Arial"/>
              </a:rPr>
              <a:t>Físico y químico británico.</a:t>
            </a:r>
            <a:endParaRPr b="0" lang="en-US" sz="1400" spc="-1" strike="noStrike">
              <a:solidFill>
                <a:srgbClr val="000000"/>
              </a:solidFill>
              <a:latin typeface="Arial"/>
            </a:endParaRPr>
          </a:p>
        </p:txBody>
      </p:sp>
      <p:sp>
        <p:nvSpPr>
          <p:cNvPr id="129" name="CustomShape 13"/>
          <p:cNvSpPr/>
          <p:nvPr/>
        </p:nvSpPr>
        <p:spPr>
          <a:xfrm>
            <a:off x="2271600" y="2308320"/>
            <a:ext cx="5224680" cy="642600"/>
          </a:xfrm>
          <a:prstGeom prst="rect">
            <a:avLst/>
          </a:prstGeom>
          <a:noFill/>
          <a:ln>
            <a:noFill/>
          </a:ln>
        </p:spPr>
        <p:style>
          <a:lnRef idx="0"/>
          <a:fillRef idx="0"/>
          <a:effectRef idx="0"/>
          <a:fontRef idx="minor"/>
        </p:style>
        <p:txBody>
          <a:bodyPr lIns="90000" rIns="90000" tIns="46800" bIns="46800">
            <a:spAutoFit/>
          </a:bodyPr>
          <a:p>
            <a:pPr/>
            <a:r>
              <a:rPr b="0" lang="es-AR" sz="1800" spc="-1" strike="noStrike">
                <a:solidFill>
                  <a:srgbClr val="000000"/>
                </a:solidFill>
                <a:latin typeface="Arial"/>
              </a:rPr>
              <a:t> </a:t>
            </a:r>
            <a:r>
              <a:rPr b="0" lang="es-AR" sz="1800" spc="-1" strike="noStrike">
                <a:solidFill>
                  <a:srgbClr val="000000"/>
                </a:solidFill>
                <a:latin typeface="Arial"/>
              </a:rPr>
              <a:t>Sintetiza agua y demuestra que no era un elemento sino un compuesto</a:t>
            </a:r>
            <a:endParaRPr b="0" lang="en-US" sz="1800" spc="-1" strike="noStrike">
              <a:solidFill>
                <a:srgbClr val="000000"/>
              </a:solidFill>
              <a:latin typeface="Arial"/>
            </a:endParaRPr>
          </a:p>
        </p:txBody>
      </p:sp>
      <p:sp>
        <p:nvSpPr>
          <p:cNvPr id="130" name="CustomShape 14"/>
          <p:cNvSpPr/>
          <p:nvPr/>
        </p:nvSpPr>
        <p:spPr>
          <a:xfrm>
            <a:off x="543240" y="3002040"/>
            <a:ext cx="2021760" cy="246240"/>
          </a:xfrm>
          <a:prstGeom prst="rect">
            <a:avLst/>
          </a:prstGeom>
          <a:noFill/>
          <a:ln>
            <a:noFill/>
          </a:ln>
        </p:spPr>
        <p:style>
          <a:lnRef idx="0"/>
          <a:fillRef idx="0"/>
          <a:effectRef idx="0"/>
          <a:fontRef idx="minor"/>
        </p:style>
        <p:txBody>
          <a:bodyPr wrap="none" lIns="90000" rIns="90000" tIns="46800" bIns="46800">
            <a:spAutoFit/>
          </a:bodyPr>
          <a:p>
            <a:pPr/>
            <a:r>
              <a:rPr b="0" lang="es-AR" sz="1000" spc="-1" strike="noStrike">
                <a:solidFill>
                  <a:srgbClr val="000000"/>
                </a:solidFill>
                <a:latin typeface="Arial"/>
              </a:rPr>
              <a:t>http://www.biografiasyvidas.com/</a:t>
            </a:r>
            <a:endParaRPr b="0" lang="en-US" sz="1000" spc="-1" strike="noStrike">
              <a:solidFill>
                <a:srgbClr val="000000"/>
              </a:solidFill>
              <a:latin typeface="Arial"/>
            </a:endParaRPr>
          </a:p>
        </p:txBody>
      </p:sp>
      <p:pic>
        <p:nvPicPr>
          <p:cNvPr id="131" name="Picture 21" descr="https://upload.wikimedia.org/wikipedia/commons/thumb/4/4e/David_-_Portrait_of_Monsieur_Lavoisier_and_His_Wife.jpg/800px-David_-_Portrait_of_Monsieur_Lavoisier_and_His_Wife.jpg"/>
          <p:cNvPicPr/>
          <p:nvPr/>
        </p:nvPicPr>
        <p:blipFill>
          <a:blip r:embed="rId3"/>
          <a:stretch/>
        </p:blipFill>
        <p:spPr>
          <a:xfrm>
            <a:off x="7827840" y="1619280"/>
            <a:ext cx="919440" cy="1225440"/>
          </a:xfrm>
          <a:prstGeom prst="rect">
            <a:avLst/>
          </a:prstGeom>
          <a:ln>
            <a:noFill/>
          </a:ln>
        </p:spPr>
      </p:pic>
      <p:sp>
        <p:nvSpPr>
          <p:cNvPr id="132" name="CustomShape 15"/>
          <p:cNvSpPr/>
          <p:nvPr/>
        </p:nvSpPr>
        <p:spPr>
          <a:xfrm>
            <a:off x="6319800" y="2847960"/>
            <a:ext cx="2824200" cy="946440"/>
          </a:xfrm>
          <a:prstGeom prst="rect">
            <a:avLst/>
          </a:prstGeom>
          <a:noFill/>
          <a:ln>
            <a:noFill/>
          </a:ln>
        </p:spPr>
        <p:style>
          <a:lnRef idx="0"/>
          <a:fillRef idx="0"/>
          <a:effectRef idx="0"/>
          <a:fontRef idx="minor"/>
        </p:style>
        <p:txBody>
          <a:bodyPr lIns="90000" rIns="90000" tIns="46800" bIns="46800">
            <a:spAutoFit/>
          </a:bodyPr>
          <a:p>
            <a:pPr/>
            <a:r>
              <a:rPr b="0" lang="es-AR" sz="1400" spc="-1" strike="noStrike">
                <a:solidFill>
                  <a:srgbClr val="000000"/>
                </a:solidFill>
                <a:latin typeface="Arial"/>
              </a:rPr>
              <a:t>Antoine-Laurent de Lavoisier</a:t>
            </a:r>
            <a:endParaRPr b="0" lang="en-US" sz="1400" spc="-1" strike="noStrike">
              <a:solidFill>
                <a:srgbClr val="000000"/>
              </a:solidFill>
              <a:latin typeface="Arial"/>
            </a:endParaRPr>
          </a:p>
          <a:p>
            <a:pPr/>
            <a:r>
              <a:rPr b="0" lang="es-AR" sz="1400" spc="-1" strike="noStrike">
                <a:solidFill>
                  <a:srgbClr val="000000"/>
                </a:solidFill>
                <a:latin typeface="Arial"/>
              </a:rPr>
              <a:t>Químico, biólogo y economista </a:t>
            </a:r>
            <a:endParaRPr b="0" lang="en-US" sz="1400" spc="-1" strike="noStrike">
              <a:solidFill>
                <a:srgbClr val="000000"/>
              </a:solidFill>
              <a:latin typeface="Arial"/>
            </a:endParaRPr>
          </a:p>
          <a:p>
            <a:pPr/>
            <a:r>
              <a:rPr b="0" lang="es-AR" sz="1400" spc="-1" strike="noStrike">
                <a:solidFill>
                  <a:srgbClr val="000000"/>
                </a:solidFill>
                <a:latin typeface="Arial"/>
              </a:rPr>
              <a:t>Frances  y  Marie Anne Pierrette Paulze</a:t>
            </a:r>
            <a:r>
              <a:rPr b="0" lang="es-AR" sz="1400" spc="-1" strike="noStrike" u="sng">
                <a:solidFill>
                  <a:srgbClr val="000000"/>
                </a:solidFill>
                <a:uFillTx/>
                <a:latin typeface="Arial"/>
              </a:rPr>
              <a:t>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499"/>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857160" y="428760"/>
            <a:ext cx="6858000" cy="1068840"/>
          </a:xfrm>
          <a:prstGeom prst="rect">
            <a:avLst/>
          </a:prstGeom>
          <a:noFill/>
          <a:ln>
            <a:noFill/>
          </a:ln>
        </p:spPr>
        <p:style>
          <a:lnRef idx="0"/>
          <a:fillRef idx="0"/>
          <a:effectRef idx="0"/>
          <a:fontRef idx="minor"/>
        </p:style>
        <p:txBody>
          <a:bodyPr lIns="90000" rIns="90000" tIns="46800" bIns="46800">
            <a:spAutoFit/>
          </a:bodyPr>
          <a:p>
            <a:pPr/>
            <a:r>
              <a:rPr b="0" lang="es-CR" sz="3200" spc="-1" strike="noStrike">
                <a:solidFill>
                  <a:srgbClr val="000000"/>
                </a:solidFill>
                <a:latin typeface="Arial"/>
              </a:rPr>
              <a:t>ESTUDIO DE UNA TORMENTA</a:t>
            </a:r>
            <a:br/>
            <a:endParaRPr b="0" lang="en-US" sz="3200" spc="-1" strike="noStrike">
              <a:solidFill>
                <a:srgbClr val="000000"/>
              </a:solidFill>
              <a:latin typeface="Arial"/>
            </a:endParaRPr>
          </a:p>
        </p:txBody>
      </p:sp>
      <p:sp>
        <p:nvSpPr>
          <p:cNvPr id="303" name="CustomShape 2"/>
          <p:cNvSpPr/>
          <p:nvPr/>
        </p:nvSpPr>
        <p:spPr>
          <a:xfrm>
            <a:off x="468360" y="1542960"/>
            <a:ext cx="8229600" cy="3470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spcBef>
                <a:spcPts val="598"/>
              </a:spcBef>
            </a:pPr>
            <a:r>
              <a:rPr b="0" lang="es-CR" sz="2400" spc="-1" strike="noStrike">
                <a:solidFill>
                  <a:srgbClr val="000000"/>
                </a:solidFill>
                <a:latin typeface="Arial"/>
              </a:rPr>
              <a:t>    </a:t>
            </a:r>
            <a:r>
              <a:rPr b="0" lang="es-CR" sz="2400" spc="-1" strike="noStrike">
                <a:solidFill>
                  <a:srgbClr val="0033cc"/>
                </a:solidFill>
                <a:latin typeface="Arial"/>
              </a:rPr>
              <a:t>El análisis de las tormentas está relacionado con los cálculos o estudios previos al diseño de obras de ingeniería hidráulica como</a:t>
            </a:r>
            <a:endParaRPr b="0" lang="en-US" sz="2400" spc="-1" strike="noStrike">
              <a:solidFill>
                <a:srgbClr val="000000"/>
              </a:solidFill>
              <a:latin typeface="Arial"/>
            </a:endParaRPr>
          </a:p>
          <a:p>
            <a:pPr marL="342720" indent="-342720">
              <a:spcBef>
                <a:spcPts val="598"/>
              </a:spcBef>
            </a:pPr>
            <a:endParaRPr b="0" lang="en-US" sz="2400" spc="-1" strike="noStrike">
              <a:solidFill>
                <a:srgbClr val="000000"/>
              </a:solidFill>
              <a:latin typeface="Arial"/>
            </a:endParaRPr>
          </a:p>
          <a:p>
            <a:pPr lvl="1" marL="742680" indent="-285480">
              <a:lnSpc>
                <a:spcPct val="100000"/>
              </a:lnSpc>
              <a:spcBef>
                <a:spcPts val="598"/>
              </a:spcBef>
              <a:buClr>
                <a:srgbClr val="7f7f7f"/>
              </a:buClr>
              <a:buSzPct val="75000"/>
              <a:buFont typeface="Wingdings" charset="2"/>
              <a:buChar char=""/>
            </a:pPr>
            <a:r>
              <a:rPr b="0" lang="es-CR" sz="2400" spc="-1" strike="noStrike">
                <a:solidFill>
                  <a:srgbClr val="000000"/>
                </a:solidFill>
                <a:latin typeface="Arial"/>
              </a:rPr>
              <a:t>Drenajes</a:t>
            </a:r>
            <a:endParaRPr b="0" lang="en-US" sz="2400" spc="-1" strike="noStrike">
              <a:solidFill>
                <a:srgbClr val="000000"/>
              </a:solidFill>
              <a:latin typeface="Arial"/>
            </a:endParaRPr>
          </a:p>
          <a:p>
            <a:pPr lvl="1" marL="742680" indent="-285480">
              <a:lnSpc>
                <a:spcPct val="100000"/>
              </a:lnSpc>
              <a:spcBef>
                <a:spcPts val="598"/>
              </a:spcBef>
              <a:buClr>
                <a:srgbClr val="7f7f7f"/>
              </a:buClr>
              <a:buSzPct val="75000"/>
              <a:buFont typeface="Wingdings" charset="2"/>
              <a:buChar char=""/>
            </a:pPr>
            <a:r>
              <a:rPr b="0" lang="es-CR" sz="2400" spc="-1" strike="noStrike">
                <a:solidFill>
                  <a:srgbClr val="000000"/>
                </a:solidFill>
                <a:latin typeface="Arial"/>
              </a:rPr>
              <a:t>Q máximos para el diseño de aliviaderos de represas</a:t>
            </a:r>
            <a:endParaRPr b="0" lang="en-US" sz="2400" spc="-1" strike="noStrike">
              <a:solidFill>
                <a:srgbClr val="000000"/>
              </a:solidFill>
              <a:latin typeface="Arial"/>
            </a:endParaRPr>
          </a:p>
          <a:p>
            <a:pPr lvl="1" marL="742680" indent="-285480">
              <a:lnSpc>
                <a:spcPct val="100000"/>
              </a:lnSpc>
              <a:spcBef>
                <a:spcPts val="598"/>
              </a:spcBef>
              <a:buClr>
                <a:srgbClr val="7f7f7f"/>
              </a:buClr>
              <a:buSzPct val="75000"/>
              <a:buFont typeface="Wingdings" charset="2"/>
              <a:buChar char=""/>
            </a:pPr>
            <a:r>
              <a:rPr b="0" lang="es-CR" sz="2400" spc="-1" strike="noStrike">
                <a:solidFill>
                  <a:srgbClr val="000000"/>
                </a:solidFill>
                <a:latin typeface="Arial"/>
              </a:rPr>
              <a:t>Diseño del galibo de un puente</a:t>
            </a:r>
            <a:endParaRPr b="0" lang="en-US" sz="2400" spc="-1" strike="noStrike">
              <a:solidFill>
                <a:srgbClr val="000000"/>
              </a:solidFill>
              <a:latin typeface="Arial"/>
            </a:endParaRPr>
          </a:p>
          <a:p>
            <a:pPr lvl="1" marL="742680" indent="-285480">
              <a:lnSpc>
                <a:spcPct val="100000"/>
              </a:lnSpc>
              <a:spcBef>
                <a:spcPts val="598"/>
              </a:spcBef>
              <a:buClr>
                <a:srgbClr val="7f7f7f"/>
              </a:buClr>
              <a:buSzPct val="75000"/>
              <a:buFont typeface="Wingdings" charset="2"/>
              <a:buChar char=""/>
            </a:pPr>
            <a:r>
              <a:rPr b="0" lang="es-CR" sz="2400" spc="-1" strike="noStrike">
                <a:solidFill>
                  <a:srgbClr val="000000"/>
                </a:solidFill>
                <a:latin typeface="Arial"/>
              </a:rPr>
              <a:t>Conservación de suelos</a:t>
            </a:r>
            <a:endParaRPr b="0" lang="en-US" sz="2400" spc="-1" strike="noStrike">
              <a:solidFill>
                <a:srgbClr val="000000"/>
              </a:solidFill>
              <a:latin typeface="Arial"/>
            </a:endParaRPr>
          </a:p>
          <a:p>
            <a:pPr lvl="1" marL="742680" indent="-285480">
              <a:lnSpc>
                <a:spcPct val="100000"/>
              </a:lnSpc>
              <a:spcBef>
                <a:spcPts val="598"/>
              </a:spcBef>
              <a:buClr>
                <a:srgbClr val="7f7f7f"/>
              </a:buClr>
              <a:buSzPct val="75000"/>
              <a:buFont typeface="Wingdings" charset="2"/>
              <a:buChar char=""/>
            </a:pPr>
            <a:r>
              <a:rPr b="0" lang="es-CR" sz="2400" spc="-1" strike="noStrike">
                <a:solidFill>
                  <a:srgbClr val="000000"/>
                </a:solidFill>
                <a:latin typeface="Arial"/>
              </a:rPr>
              <a:t>Diámetro de alcantarillas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890640" y="1773360"/>
            <a:ext cx="7929360" cy="3020040"/>
          </a:xfrm>
          <a:prstGeom prst="rect">
            <a:avLst/>
          </a:prstGeom>
          <a:noFill/>
          <a:ln>
            <a:noFill/>
          </a:ln>
        </p:spPr>
        <p:style>
          <a:lnRef idx="0"/>
          <a:fillRef idx="0"/>
          <a:effectRef idx="0"/>
          <a:fontRef idx="minor"/>
        </p:style>
        <p:txBody>
          <a:bodyPr lIns="90000" rIns="90000" tIns="46800" bIns="46800">
            <a:spAutoFit/>
          </a:bodyPr>
          <a:p>
            <a:pPr/>
            <a:r>
              <a:rPr b="0" lang="es-AR" sz="2400" spc="-1" strike="noStrike">
                <a:solidFill>
                  <a:srgbClr val="000000"/>
                </a:solidFill>
                <a:latin typeface="Arial"/>
              </a:rPr>
              <a:t>Lo ideal será diseñar una obra para tormentas extremas, </a:t>
            </a:r>
            <a:endParaRPr b="0" lang="en-US" sz="2400" spc="-1" strike="noStrike">
              <a:solidFill>
                <a:srgbClr val="000000"/>
              </a:solidFill>
              <a:latin typeface="Arial"/>
            </a:endParaRPr>
          </a:p>
          <a:p>
            <a:pPr/>
            <a:r>
              <a:rPr b="0" lang="de-DE" sz="2400" spc="-1" strike="noStrike">
                <a:solidFill>
                  <a:srgbClr val="000000"/>
                </a:solidFill>
                <a:latin typeface="Arial"/>
              </a:rPr>
              <a:t>es decir de máxima intensidad y duración. Esto implica obras de grandes dimensiones y costos elevados.</a:t>
            </a:r>
            <a:endParaRPr b="0" lang="en-US" sz="2400" spc="-1" strike="noStrike">
              <a:solidFill>
                <a:srgbClr val="000000"/>
              </a:solidFill>
              <a:latin typeface="Arial"/>
            </a:endParaRPr>
          </a:p>
          <a:p>
            <a:pPr/>
            <a:endParaRPr b="0" lang="en-US" sz="2400" spc="-1" strike="noStrike">
              <a:solidFill>
                <a:srgbClr val="000000"/>
              </a:solidFill>
              <a:latin typeface="Arial"/>
            </a:endParaRPr>
          </a:p>
          <a:p>
            <a:pPr/>
            <a:r>
              <a:rPr b="0" lang="de-DE" sz="2400" spc="-1" strike="noStrike">
                <a:solidFill>
                  <a:srgbClr val="000000"/>
                </a:solidFill>
                <a:latin typeface="Arial"/>
              </a:rPr>
              <a:t>En la práctica no se busca una protección absoluta, sino un dise</a:t>
            </a:r>
            <a:r>
              <a:rPr b="0" lang="es-AR" sz="2400" spc="-1" strike="noStrike">
                <a:solidFill>
                  <a:srgbClr val="000000"/>
                </a:solidFill>
                <a:latin typeface="Arial"/>
              </a:rPr>
              <a:t>ñ</a:t>
            </a:r>
            <a:r>
              <a:rPr b="0" lang="de-DE" sz="2400" spc="-1" strike="noStrike">
                <a:solidFill>
                  <a:srgbClr val="000000"/>
                </a:solidFill>
                <a:latin typeface="Arial"/>
              </a:rPr>
              <a:t>o para una tormenta de características bien definidas o de una determinada probabilidad de ocurrencia.</a:t>
            </a:r>
            <a:endParaRPr b="0" lang="en-US" sz="2400" spc="-1" strike="noStrike">
              <a:solidFill>
                <a:srgbClr val="000000"/>
              </a:solidFill>
              <a:latin typeface="Arial"/>
            </a:endParaRPr>
          </a:p>
        </p:txBody>
      </p:sp>
      <p:sp>
        <p:nvSpPr>
          <p:cNvPr id="305" name="CustomShape 2"/>
          <p:cNvSpPr/>
          <p:nvPr/>
        </p:nvSpPr>
        <p:spPr>
          <a:xfrm>
            <a:off x="857160" y="428760"/>
            <a:ext cx="6858000" cy="1068840"/>
          </a:xfrm>
          <a:prstGeom prst="rect">
            <a:avLst/>
          </a:prstGeom>
          <a:noFill/>
          <a:ln>
            <a:noFill/>
          </a:ln>
        </p:spPr>
        <p:style>
          <a:lnRef idx="0"/>
          <a:fillRef idx="0"/>
          <a:effectRef idx="0"/>
          <a:fontRef idx="minor"/>
        </p:style>
        <p:txBody>
          <a:bodyPr lIns="90000" rIns="90000" tIns="46800" bIns="46800">
            <a:spAutoFit/>
          </a:bodyPr>
          <a:p>
            <a:pPr/>
            <a:r>
              <a:rPr b="0" lang="es-CR" sz="3200" spc="-1" strike="noStrike">
                <a:solidFill>
                  <a:srgbClr val="000000"/>
                </a:solidFill>
                <a:latin typeface="Arial"/>
              </a:rPr>
              <a:t>ESTUDIO DE UNA TORMENTA</a:t>
            </a:r>
            <a:b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914400" y="277560"/>
            <a:ext cx="7772400" cy="1143000"/>
          </a:xfrm>
          <a:prstGeom prst="rect">
            <a:avLst/>
          </a:prstGeom>
          <a:noFill/>
          <a:ln>
            <a:noFill/>
          </a:ln>
        </p:spPr>
        <p:txBody>
          <a:bodyPr anchor="ctr">
            <a:noAutofit/>
          </a:bodyPr>
          <a:p>
            <a:pPr/>
            <a:r>
              <a:rPr b="0" lang="es-AR" sz="4200" spc="-1" strike="noStrike">
                <a:solidFill>
                  <a:srgbClr val="330033"/>
                </a:solidFill>
                <a:latin typeface="Times New Roman"/>
              </a:rPr>
              <a:t>Propiedades del agua pura</a:t>
            </a:r>
            <a:endParaRPr b="0" lang="en-US" sz="4200" spc="-1" strike="noStrike">
              <a:solidFill>
                <a:srgbClr val="330033"/>
              </a:solidFill>
              <a:latin typeface="Times New Roman"/>
            </a:endParaRPr>
          </a:p>
        </p:txBody>
      </p:sp>
      <p:sp>
        <p:nvSpPr>
          <p:cNvPr id="134" name="CustomShape 2"/>
          <p:cNvSpPr/>
          <p:nvPr/>
        </p:nvSpPr>
        <p:spPr>
          <a:xfrm>
            <a:off x="900000" y="1483200"/>
            <a:ext cx="5256360" cy="1923480"/>
          </a:xfrm>
          <a:prstGeom prst="rect">
            <a:avLst/>
          </a:prstGeom>
          <a:noFill/>
          <a:ln>
            <a:noFill/>
          </a:ln>
        </p:spPr>
        <p:style>
          <a:lnRef idx="0"/>
          <a:fillRef idx="0"/>
          <a:effectRef idx="0"/>
          <a:fontRef idx="minor"/>
        </p:style>
        <p:txBody>
          <a:bodyPr lIns="90000" rIns="90000" tIns="46800" bIns="46800" anchor="ctr">
            <a:spAutoFit/>
          </a:bodyPr>
          <a:p>
            <a:pPr/>
            <a:r>
              <a:rPr b="1" lang="es-ES" sz="2000" spc="-1" strike="noStrike">
                <a:solidFill>
                  <a:srgbClr val="000000"/>
                </a:solidFill>
                <a:latin typeface="Arial"/>
              </a:rPr>
              <a:t>Punto de Fusión: 0ºC</a:t>
            </a:r>
            <a:endParaRPr b="0" lang="en-US" sz="2000" spc="-1" strike="noStrike">
              <a:solidFill>
                <a:srgbClr val="000000"/>
              </a:solidFill>
              <a:latin typeface="Arial"/>
            </a:endParaRPr>
          </a:p>
          <a:p>
            <a:pPr/>
            <a:r>
              <a:rPr b="1" lang="es-ES" sz="2000" spc="-1" strike="noStrike">
                <a:solidFill>
                  <a:srgbClr val="000000"/>
                </a:solidFill>
                <a:latin typeface="Arial"/>
              </a:rPr>
              <a:t>Punto de ebullición: 100ºC</a:t>
            </a:r>
            <a:r>
              <a:rPr b="0" lang="es-ES" sz="1800" spc="-1" strike="noStrike">
                <a:solidFill>
                  <a:srgbClr val="000000"/>
                </a:solidFill>
                <a:latin typeface="Arial"/>
              </a:rPr>
              <a:t> </a:t>
            </a:r>
            <a:endParaRPr b="0" lang="en-US" sz="1800" spc="-1" strike="noStrike">
              <a:solidFill>
                <a:srgbClr val="000000"/>
              </a:solidFill>
              <a:latin typeface="Arial"/>
            </a:endParaRPr>
          </a:p>
          <a:p>
            <a:pPr/>
            <a:r>
              <a:rPr b="1" lang="es-ES" sz="2000" spc="-1" strike="noStrike">
                <a:solidFill>
                  <a:srgbClr val="000000"/>
                </a:solidFill>
                <a:latin typeface="Arial"/>
              </a:rPr>
              <a:t>Capacidad calorífica muy elevada es decir, es necesaria una gran cantidad de calor para elevar su temperatura 1 °K. </a:t>
            </a:r>
            <a:endParaRPr b="0" lang="en-US" sz="2000" spc="-1" strike="noStrike">
              <a:solidFill>
                <a:srgbClr val="000000"/>
              </a:solidFill>
              <a:latin typeface="Arial"/>
            </a:endParaRPr>
          </a:p>
          <a:p>
            <a:pPr/>
            <a:endParaRPr b="0" lang="en-US" sz="2000" spc="-1" strike="noStrike">
              <a:solidFill>
                <a:srgbClr val="000000"/>
              </a:solidFill>
              <a:latin typeface="Arial"/>
            </a:endParaRPr>
          </a:p>
        </p:txBody>
      </p:sp>
      <p:pic>
        <p:nvPicPr>
          <p:cNvPr id="135" name="Picture 7" descr="densidad agua pura"/>
          <p:cNvPicPr/>
          <p:nvPr/>
        </p:nvPicPr>
        <p:blipFill>
          <a:blip r:embed="rId1"/>
          <a:stretch/>
        </p:blipFill>
        <p:spPr>
          <a:xfrm>
            <a:off x="1476360" y="3141720"/>
            <a:ext cx="3127320" cy="3500280"/>
          </a:xfrm>
          <a:prstGeom prst="rect">
            <a:avLst/>
          </a:prstGeom>
          <a:ln>
            <a:noFill/>
          </a:ln>
        </p:spPr>
      </p:pic>
      <p:sp>
        <p:nvSpPr>
          <p:cNvPr id="136" name="CustomShape 3"/>
          <p:cNvSpPr/>
          <p:nvPr/>
        </p:nvSpPr>
        <p:spPr>
          <a:xfrm>
            <a:off x="5076720" y="4365720"/>
            <a:ext cx="3168720" cy="642600"/>
          </a:xfrm>
          <a:prstGeom prst="rect">
            <a:avLst/>
          </a:prstGeom>
          <a:noFill/>
          <a:ln>
            <a:noFill/>
          </a:ln>
        </p:spPr>
        <p:style>
          <a:lnRef idx="0"/>
          <a:fillRef idx="0"/>
          <a:effectRef idx="0"/>
          <a:fontRef idx="minor"/>
        </p:style>
        <p:txBody>
          <a:bodyPr lIns="90000" rIns="90000" tIns="46800" bIns="46800">
            <a:spAutoFit/>
          </a:bodyPr>
          <a:p>
            <a:pPr/>
            <a:r>
              <a:rPr b="1" lang="es-ES" sz="1800" spc="-1" strike="noStrike">
                <a:solidFill>
                  <a:srgbClr val="000000"/>
                </a:solidFill>
                <a:latin typeface="Arial"/>
              </a:rPr>
              <a:t>Temperatura de máxima densidad: 3.7ºC</a:t>
            </a:r>
            <a:r>
              <a:rPr b="0" lang="es-ES" sz="1800" spc="-1" strike="noStrike">
                <a:solidFill>
                  <a:srgbClr val="000000"/>
                </a:solidFill>
                <a:latin typeface="Aria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914400" y="277560"/>
            <a:ext cx="7772400" cy="1143000"/>
          </a:xfrm>
          <a:prstGeom prst="rect">
            <a:avLst/>
          </a:prstGeom>
          <a:noFill/>
          <a:ln>
            <a:noFill/>
          </a:ln>
        </p:spPr>
        <p:txBody>
          <a:bodyPr anchor="ctr">
            <a:noAutofit/>
          </a:bodyPr>
          <a:p>
            <a:pPr/>
            <a:r>
              <a:rPr b="1" lang="es-ES" sz="4200" spc="-1" strike="noStrike">
                <a:solidFill>
                  <a:srgbClr val="330033"/>
                </a:solidFill>
                <a:latin typeface="Times New Roman"/>
              </a:rPr>
              <a:t>HIDROLOGIA</a:t>
            </a:r>
            <a:endParaRPr b="0" lang="en-US" sz="4200" spc="-1" strike="noStrike">
              <a:solidFill>
                <a:srgbClr val="330033"/>
              </a:solidFill>
              <a:latin typeface="Times New Roman"/>
            </a:endParaRPr>
          </a:p>
        </p:txBody>
      </p:sp>
      <p:sp>
        <p:nvSpPr>
          <p:cNvPr id="138" name="CustomShape 2"/>
          <p:cNvSpPr/>
          <p:nvPr/>
        </p:nvSpPr>
        <p:spPr>
          <a:xfrm>
            <a:off x="1187280" y="1989000"/>
            <a:ext cx="4038840" cy="4114800"/>
          </a:xfrm>
          <a:prstGeom prst="rect">
            <a:avLst/>
          </a:prstGeom>
          <a:noFill/>
          <a:ln>
            <a:noFill/>
          </a:ln>
        </p:spPr>
        <p:style>
          <a:lnRef idx="0"/>
          <a:fillRef idx="0"/>
          <a:effectRef idx="0"/>
          <a:fontRef idx="minor"/>
        </p:style>
        <p:txBody>
          <a:bodyPr lIns="90000" rIns="90000" tIns="46800" bIns="46800">
            <a:noAutofit/>
          </a:bodyPr>
          <a:p>
            <a:pPr marL="342720" indent="-342720">
              <a:lnSpc>
                <a:spcPct val="80000"/>
              </a:lnSpc>
              <a:spcBef>
                <a:spcPts val="499"/>
              </a:spcBef>
            </a:pPr>
            <a:r>
              <a:rPr b="0" lang="es-ES" sz="2000" spc="-1" strike="noStrike">
                <a:solidFill>
                  <a:srgbClr val="000000"/>
                </a:solidFill>
                <a:latin typeface="Arial"/>
              </a:rPr>
              <a:t>La importancia radica en:</a:t>
            </a:r>
            <a:endParaRPr b="0" lang="en-US" sz="2000" spc="-1" strike="noStrike">
              <a:solidFill>
                <a:srgbClr val="000000"/>
              </a:solidFill>
              <a:latin typeface="Arial"/>
            </a:endParaRPr>
          </a:p>
          <a:p>
            <a:pPr marL="342720" indent="-342720">
              <a:lnSpc>
                <a:spcPct val="80000"/>
              </a:lnSpc>
              <a:spcBef>
                <a:spcPts val="499"/>
              </a:spcBef>
              <a:buClr>
                <a:srgbClr val="b2b2b2"/>
              </a:buClr>
              <a:buSzPct val="90000"/>
              <a:buFont typeface="Wingdings" charset="2"/>
              <a:buChar char=""/>
            </a:pPr>
            <a:endParaRPr b="0" lang="en-US" sz="2000" spc="-1" strike="noStrike">
              <a:solidFill>
                <a:srgbClr val="000000"/>
              </a:solidFill>
              <a:latin typeface="Arial"/>
            </a:endParaRPr>
          </a:p>
          <a:p>
            <a:pPr marL="342720" indent="-342720">
              <a:lnSpc>
                <a:spcPct val="80000"/>
              </a:lnSpc>
              <a:spcBef>
                <a:spcPts val="499"/>
              </a:spcBef>
              <a:buClr>
                <a:srgbClr val="b2b2b2"/>
              </a:buClr>
              <a:buSzPct val="90000"/>
              <a:buFont typeface="Wingdings" charset="2"/>
              <a:buChar char=""/>
            </a:pPr>
            <a:r>
              <a:rPr b="0" lang="es-ES" sz="2000" spc="-1" strike="noStrike">
                <a:solidFill>
                  <a:srgbClr val="000000"/>
                </a:solidFill>
                <a:latin typeface="Arial"/>
              </a:rPr>
              <a:t>Determinar caudales de una fuente (río, nacimiento, pozo) para:</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abastecimiento de agua potable a una población</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abastecimiento de agua a una industria</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satisfacer la demanda de un proyecto de irrigación</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satisfacer la demanda de un proyecto de generación de energía eléctrica</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permitir la navegación</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endParaRPr b="0" lang="en-US" sz="2000" spc="-1" strike="noStrike">
              <a:solidFill>
                <a:srgbClr val="000000"/>
              </a:solidFill>
              <a:latin typeface="Arial"/>
            </a:endParaRPr>
          </a:p>
          <a:p>
            <a:pPr marL="342720" indent="-342720">
              <a:lnSpc>
                <a:spcPct val="80000"/>
              </a:lnSpc>
              <a:spcBef>
                <a:spcPts val="499"/>
              </a:spcBef>
              <a:buClr>
                <a:srgbClr val="b2b2b2"/>
              </a:buClr>
              <a:buSzPct val="90000"/>
              <a:buFont typeface="Wingdings" charset="2"/>
              <a:buChar char=""/>
            </a:pPr>
            <a:endParaRPr b="0" lang="en-US" sz="2000" spc="-1" strike="noStrike">
              <a:solidFill>
                <a:srgbClr val="000000"/>
              </a:solidFill>
              <a:latin typeface="Arial"/>
            </a:endParaRPr>
          </a:p>
        </p:txBody>
      </p:sp>
      <p:pic>
        <p:nvPicPr>
          <p:cNvPr id="139" name="Picture 6" descr=""/>
          <p:cNvPicPr/>
          <p:nvPr/>
        </p:nvPicPr>
        <p:blipFill>
          <a:blip r:embed="rId1"/>
          <a:stretch/>
        </p:blipFill>
        <p:spPr>
          <a:xfrm>
            <a:off x="6084720" y="1557360"/>
            <a:ext cx="2613240" cy="1741320"/>
          </a:xfrm>
          <a:prstGeom prst="rect">
            <a:avLst/>
          </a:prstGeom>
          <a:ln>
            <a:noFill/>
          </a:ln>
        </p:spPr>
      </p:pic>
      <p:pic>
        <p:nvPicPr>
          <p:cNvPr id="140" name="Picture 7" descr=""/>
          <p:cNvPicPr/>
          <p:nvPr/>
        </p:nvPicPr>
        <p:blipFill>
          <a:blip r:embed="rId2"/>
          <a:stretch/>
        </p:blipFill>
        <p:spPr>
          <a:xfrm>
            <a:off x="6732720" y="3645000"/>
            <a:ext cx="2041560" cy="2708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26920" y="1844640"/>
            <a:ext cx="4038840" cy="3673440"/>
          </a:xfrm>
          <a:prstGeom prst="rect">
            <a:avLst/>
          </a:prstGeom>
          <a:noFill/>
          <a:ln>
            <a:noFill/>
          </a:ln>
        </p:spPr>
        <p:style>
          <a:lnRef idx="0"/>
          <a:fillRef idx="0"/>
          <a:effectRef idx="0"/>
          <a:fontRef idx="minor"/>
        </p:style>
        <p:txBody>
          <a:bodyPr lIns="90000" rIns="90000" tIns="46800" bIns="46800">
            <a:noAutofit/>
          </a:bodyPr>
          <a:p>
            <a:pPr marL="342720" indent="-342720">
              <a:lnSpc>
                <a:spcPct val="80000"/>
              </a:lnSpc>
              <a:spcBef>
                <a:spcPts val="499"/>
              </a:spcBef>
              <a:buClr>
                <a:srgbClr val="b2b2b2"/>
              </a:buClr>
              <a:buSzPct val="90000"/>
              <a:buFont typeface="Wingdings" charset="2"/>
              <a:buChar char=""/>
            </a:pPr>
            <a:r>
              <a:rPr b="0" lang="es-ES" sz="2000" spc="-1" strike="noStrike">
                <a:solidFill>
                  <a:srgbClr val="000000"/>
                </a:solidFill>
                <a:latin typeface="Arial"/>
              </a:rPr>
              <a:t>Diseñar obras como:</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alcantarillas</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puentes</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presas</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vertedores</a:t>
            </a:r>
            <a:endParaRPr b="0" lang="en-US" sz="20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r>
              <a:rPr b="0" lang="es-ES" sz="2000" spc="-1" strike="noStrike">
                <a:solidFill>
                  <a:srgbClr val="000000"/>
                </a:solidFill>
                <a:latin typeface="Arial"/>
              </a:rPr>
              <a:t>sistemas de drenaje</a:t>
            </a:r>
            <a:endParaRPr b="0" lang="en-US" sz="2000" spc="-1" strike="noStrike">
              <a:solidFill>
                <a:srgbClr val="000000"/>
              </a:solidFill>
              <a:latin typeface="Arial"/>
            </a:endParaRPr>
          </a:p>
          <a:p>
            <a:pPr lvl="2" marL="1143000" indent="-228600">
              <a:lnSpc>
                <a:spcPct val="80000"/>
              </a:lnSpc>
              <a:spcBef>
                <a:spcPts val="473"/>
              </a:spcBef>
              <a:buClr>
                <a:srgbClr val="b2b2b2"/>
              </a:buClr>
              <a:buSzPct val="55000"/>
              <a:buFont typeface="Wingdings" charset="2"/>
              <a:buChar char=""/>
            </a:pPr>
            <a:r>
              <a:rPr b="0" lang="es-ES" sz="1900" spc="-1" strike="noStrike">
                <a:solidFill>
                  <a:srgbClr val="000000"/>
                </a:solidFill>
                <a:latin typeface="Arial"/>
              </a:rPr>
              <a:t>agrícola</a:t>
            </a:r>
            <a:endParaRPr b="0" lang="en-US" sz="1900" spc="-1" strike="noStrike">
              <a:solidFill>
                <a:srgbClr val="000000"/>
              </a:solidFill>
              <a:latin typeface="Arial"/>
            </a:endParaRPr>
          </a:p>
          <a:p>
            <a:pPr lvl="2" marL="1143000" indent="-228600">
              <a:lnSpc>
                <a:spcPct val="80000"/>
              </a:lnSpc>
              <a:spcBef>
                <a:spcPts val="473"/>
              </a:spcBef>
              <a:buClr>
                <a:srgbClr val="b2b2b2"/>
              </a:buClr>
              <a:buSzPct val="55000"/>
              <a:buFont typeface="Wingdings" charset="2"/>
              <a:buChar char=""/>
            </a:pPr>
            <a:r>
              <a:rPr b="0" lang="es-ES" sz="1900" spc="-1" strike="noStrike">
                <a:solidFill>
                  <a:srgbClr val="000000"/>
                </a:solidFill>
                <a:latin typeface="Arial"/>
              </a:rPr>
              <a:t>poblaciones</a:t>
            </a:r>
            <a:endParaRPr b="0" lang="en-US" sz="1900" spc="-1" strike="noStrike">
              <a:solidFill>
                <a:srgbClr val="000000"/>
              </a:solidFill>
              <a:latin typeface="Arial"/>
            </a:endParaRPr>
          </a:p>
          <a:p>
            <a:pPr lvl="2" marL="1143000" indent="-228600">
              <a:lnSpc>
                <a:spcPct val="80000"/>
              </a:lnSpc>
              <a:spcBef>
                <a:spcPts val="473"/>
              </a:spcBef>
              <a:buClr>
                <a:srgbClr val="b2b2b2"/>
              </a:buClr>
              <a:buSzPct val="55000"/>
              <a:buFont typeface="Wingdings" charset="2"/>
              <a:buChar char=""/>
            </a:pPr>
            <a:r>
              <a:rPr b="0" lang="es-ES" sz="1900" spc="-1" strike="noStrike">
                <a:solidFill>
                  <a:srgbClr val="000000"/>
                </a:solidFill>
                <a:latin typeface="Arial"/>
              </a:rPr>
              <a:t>carreteras</a:t>
            </a:r>
            <a:endParaRPr b="0" lang="en-US" sz="1900" spc="-1" strike="noStrike">
              <a:solidFill>
                <a:srgbClr val="000000"/>
              </a:solidFill>
              <a:latin typeface="Arial"/>
            </a:endParaRPr>
          </a:p>
          <a:p>
            <a:pPr lvl="2" marL="1143000" indent="-228600">
              <a:lnSpc>
                <a:spcPct val="80000"/>
              </a:lnSpc>
              <a:spcBef>
                <a:spcPts val="473"/>
              </a:spcBef>
              <a:buClr>
                <a:srgbClr val="b2b2b2"/>
              </a:buClr>
              <a:buSzPct val="55000"/>
              <a:buFont typeface="Wingdings" charset="2"/>
              <a:buChar char=""/>
            </a:pPr>
            <a:r>
              <a:rPr b="0" lang="es-ES" sz="1900" spc="-1" strike="noStrike">
                <a:solidFill>
                  <a:srgbClr val="000000"/>
                </a:solidFill>
                <a:latin typeface="Arial"/>
              </a:rPr>
              <a:t>Aeropuertos</a:t>
            </a:r>
            <a:endParaRPr b="0" lang="en-US" sz="1900" spc="-1" strike="noStrike">
              <a:solidFill>
                <a:srgbClr val="000000"/>
              </a:solidFill>
              <a:latin typeface="Arial"/>
            </a:endParaRPr>
          </a:p>
          <a:p>
            <a:pPr lvl="1" marL="742680" indent="-285480">
              <a:lnSpc>
                <a:spcPct val="80000"/>
              </a:lnSpc>
              <a:spcBef>
                <a:spcPts val="499"/>
              </a:spcBef>
            </a:pPr>
            <a:endParaRPr b="0" lang="en-US" sz="1900" spc="-1" strike="noStrike">
              <a:solidFill>
                <a:srgbClr val="000000"/>
              </a:solidFill>
              <a:latin typeface="Arial"/>
            </a:endParaRPr>
          </a:p>
          <a:p>
            <a:pPr lvl="1" marL="742680" indent="-285480">
              <a:lnSpc>
                <a:spcPct val="80000"/>
              </a:lnSpc>
              <a:spcBef>
                <a:spcPts val="499"/>
              </a:spcBef>
              <a:buClr>
                <a:srgbClr val="cccc99"/>
              </a:buClr>
              <a:buSzPct val="75000"/>
              <a:buFont typeface="Wingdings" charset="2"/>
              <a:buChar char=""/>
            </a:pPr>
            <a:endParaRPr b="0" lang="en-US" sz="1900" spc="-1" strike="noStrike">
              <a:solidFill>
                <a:srgbClr val="000000"/>
              </a:solidFill>
              <a:latin typeface="Arial"/>
            </a:endParaRPr>
          </a:p>
          <a:p>
            <a:pPr marL="342720" indent="-342720">
              <a:lnSpc>
                <a:spcPct val="80000"/>
              </a:lnSpc>
              <a:spcBef>
                <a:spcPts val="499"/>
              </a:spcBef>
              <a:buClr>
                <a:srgbClr val="b2b2b2"/>
              </a:buClr>
              <a:buSzPct val="90000"/>
              <a:buFont typeface="Wingdings" charset="2"/>
              <a:buChar char=""/>
            </a:pPr>
            <a:endParaRPr b="0" lang="en-US" sz="1900" spc="-1" strike="noStrike">
              <a:solidFill>
                <a:srgbClr val="000000"/>
              </a:solidFill>
              <a:latin typeface="Arial"/>
            </a:endParaRPr>
          </a:p>
        </p:txBody>
      </p:sp>
      <p:sp>
        <p:nvSpPr>
          <p:cNvPr id="142" name="CustomShape 2"/>
          <p:cNvSpPr/>
          <p:nvPr/>
        </p:nvSpPr>
        <p:spPr>
          <a:xfrm>
            <a:off x="914400" y="277920"/>
            <a:ext cx="7772400" cy="1143000"/>
          </a:xfrm>
          <a:prstGeom prst="rect">
            <a:avLst/>
          </a:prstGeom>
          <a:noFill/>
          <a:ln>
            <a:noFill/>
          </a:ln>
        </p:spPr>
        <p:style>
          <a:lnRef idx="0"/>
          <a:fillRef idx="0"/>
          <a:effectRef idx="0"/>
          <a:fontRef idx="minor"/>
        </p:style>
        <p:txBody>
          <a:bodyPr lIns="90000" rIns="90000" tIns="46800" bIns="46800" anchor="ctr">
            <a:normAutofit/>
          </a:bodyPr>
          <a:p>
            <a:pPr>
              <a:lnSpc>
                <a:spcPct val="100000"/>
              </a:lnSpc>
            </a:pPr>
            <a:r>
              <a:rPr b="1" lang="es-ES" sz="4200" spc="-1" strike="noStrike">
                <a:solidFill>
                  <a:srgbClr val="330033"/>
                </a:solidFill>
                <a:latin typeface="Times New Roman"/>
              </a:rPr>
              <a:t>HIDROLOGIA</a:t>
            </a:r>
            <a:endParaRPr b="0" lang="en-US" sz="4200" spc="-1" strike="noStrike">
              <a:solidFill>
                <a:srgbClr val="000000"/>
              </a:solidFill>
              <a:latin typeface="Arial"/>
            </a:endParaRPr>
          </a:p>
        </p:txBody>
      </p:sp>
      <p:pic>
        <p:nvPicPr>
          <p:cNvPr id="143" name="Picture 13" descr=""/>
          <p:cNvPicPr/>
          <p:nvPr/>
        </p:nvPicPr>
        <p:blipFill>
          <a:blip r:embed="rId1"/>
          <a:stretch/>
        </p:blipFill>
        <p:spPr>
          <a:xfrm>
            <a:off x="5148360" y="2133720"/>
            <a:ext cx="3143160" cy="2124000"/>
          </a:xfrm>
          <a:prstGeom prst="rect">
            <a:avLst/>
          </a:prstGeom>
          <a:ln>
            <a:noFill/>
          </a:ln>
        </p:spPr>
      </p:pic>
      <p:pic>
        <p:nvPicPr>
          <p:cNvPr id="144" name="Picture 14" descr=""/>
          <p:cNvPicPr/>
          <p:nvPr/>
        </p:nvPicPr>
        <p:blipFill>
          <a:blip r:embed="rId2"/>
          <a:stretch/>
        </p:blipFill>
        <p:spPr>
          <a:xfrm>
            <a:off x="3635280" y="3860640"/>
            <a:ext cx="1889280" cy="2519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71680" y="1571760"/>
            <a:ext cx="3643200" cy="1433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80000"/>
              </a:lnSpc>
              <a:spcBef>
                <a:spcPts val="550"/>
              </a:spcBef>
            </a:pPr>
            <a:r>
              <a:rPr b="1" lang="es-ES" sz="2200" spc="-1" strike="noStrike">
                <a:solidFill>
                  <a:srgbClr val="000000"/>
                </a:solidFill>
                <a:latin typeface="Arial"/>
              </a:rPr>
              <a:t>El ciclo del agua o ciclo hidrológico, describe el movimiento continuo y cíclico del agua en el planeta. </a:t>
            </a:r>
            <a:endParaRPr b="0" lang="en-US" sz="2200" spc="-1" strike="noStrike">
              <a:solidFill>
                <a:srgbClr val="000000"/>
              </a:solidFill>
              <a:latin typeface="Arial"/>
            </a:endParaRPr>
          </a:p>
        </p:txBody>
      </p:sp>
      <p:pic>
        <p:nvPicPr>
          <p:cNvPr id="146" name="Picture 11" descr="art_19"/>
          <p:cNvPicPr/>
          <p:nvPr/>
        </p:nvPicPr>
        <p:blipFill>
          <a:blip r:embed="rId1"/>
          <a:stretch/>
        </p:blipFill>
        <p:spPr>
          <a:xfrm>
            <a:off x="4357800" y="1643040"/>
            <a:ext cx="4464000" cy="3373560"/>
          </a:xfrm>
          <a:prstGeom prst="rect">
            <a:avLst/>
          </a:prstGeom>
          <a:ln>
            <a:noFill/>
          </a:ln>
        </p:spPr>
      </p:pic>
      <p:sp>
        <p:nvSpPr>
          <p:cNvPr id="147" name="CustomShape 2"/>
          <p:cNvSpPr/>
          <p:nvPr/>
        </p:nvSpPr>
        <p:spPr>
          <a:xfrm>
            <a:off x="947160" y="500040"/>
            <a:ext cx="3120480" cy="520560"/>
          </a:xfrm>
          <a:prstGeom prst="rect">
            <a:avLst/>
          </a:prstGeom>
          <a:noFill/>
          <a:ln>
            <a:noFill/>
          </a:ln>
        </p:spPr>
        <p:style>
          <a:lnRef idx="0"/>
          <a:fillRef idx="0"/>
          <a:effectRef idx="0"/>
          <a:fontRef idx="minor"/>
        </p:style>
        <p:txBody>
          <a:bodyPr wrap="none" lIns="90000" rIns="90000" tIns="46800" bIns="46800">
            <a:spAutoFit/>
          </a:bodyPr>
          <a:p>
            <a:pPr/>
            <a:r>
              <a:rPr b="1" lang="es-ES" sz="2800" spc="-1" strike="noStrike">
                <a:solidFill>
                  <a:srgbClr val="000000"/>
                </a:solidFill>
                <a:latin typeface="Arial"/>
              </a:rPr>
              <a:t>Ciclo Hidrológico</a:t>
            </a:r>
            <a:endParaRPr b="0" lang="en-US" sz="2800" spc="-1" strike="noStrike">
              <a:solidFill>
                <a:srgbClr val="000000"/>
              </a:solidFill>
              <a:latin typeface="Arial"/>
            </a:endParaRPr>
          </a:p>
        </p:txBody>
      </p:sp>
      <p:sp>
        <p:nvSpPr>
          <p:cNvPr id="148" name="CustomShape 3"/>
          <p:cNvSpPr/>
          <p:nvPr/>
        </p:nvSpPr>
        <p:spPr>
          <a:xfrm>
            <a:off x="571680" y="3071880"/>
            <a:ext cx="3857400" cy="3780720"/>
          </a:xfrm>
          <a:prstGeom prst="rect">
            <a:avLst/>
          </a:prstGeom>
          <a:noFill/>
          <a:ln>
            <a:noFill/>
          </a:ln>
        </p:spPr>
        <p:style>
          <a:lnRef idx="0"/>
          <a:fillRef idx="0"/>
          <a:effectRef idx="0"/>
          <a:fontRef idx="minor"/>
        </p:style>
        <p:txBody>
          <a:bodyPr lIns="90000" rIns="90000" tIns="46800" bIns="46800">
            <a:spAutoFit/>
          </a:bodyPr>
          <a:p>
            <a:pPr/>
            <a:r>
              <a:rPr b="1" lang="en-US" sz="2200" spc="-1" strike="noStrike">
                <a:solidFill>
                  <a:srgbClr val="000000"/>
                </a:solidFill>
                <a:latin typeface="Arial"/>
              </a:rPr>
              <a:t>Se estima que la cantidad de agua existente en la tierra es aproximadamente 1386 millones de km3 y se ha mantenido casi constantemente y en equilibrio dinámico entre sus tres estados desde el orígen de la vida hasta la actualidad mediante el ciclo del agua.</a:t>
            </a:r>
            <a:endParaRPr b="0" lang="en-US" sz="2200" spc="-1" strike="noStrike">
              <a:solidFill>
                <a:srgbClr val="000000"/>
              </a:solidFill>
              <a:latin typeface="Arial"/>
            </a:endParaRPr>
          </a:p>
        </p:txBody>
      </p:sp>
      <p:pic>
        <p:nvPicPr>
          <p:cNvPr id="149" name="Picture 4" descr="estados"/>
          <p:cNvPicPr/>
          <p:nvPr/>
        </p:nvPicPr>
        <p:blipFill>
          <a:blip r:embed="rId2"/>
          <a:stretch/>
        </p:blipFill>
        <p:spPr>
          <a:xfrm>
            <a:off x="5715000" y="5214960"/>
            <a:ext cx="1666800" cy="1477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0" y="1917720"/>
            <a:ext cx="9144000" cy="360"/>
          </a:xfrm>
          <a:prstGeom prst="rect">
            <a:avLst/>
          </a:prstGeom>
          <a:noFill/>
          <a:ln>
            <a:noFill/>
          </a:ln>
        </p:spPr>
        <p:style>
          <a:lnRef idx="0"/>
          <a:fillRef idx="0"/>
          <a:effectRef idx="0"/>
          <a:fontRef idx="minor"/>
        </p:style>
      </p:sp>
      <p:sp>
        <p:nvSpPr>
          <p:cNvPr id="151" name="CustomShape 2"/>
          <p:cNvSpPr/>
          <p:nvPr/>
        </p:nvSpPr>
        <p:spPr>
          <a:xfrm>
            <a:off x="0" y="4938840"/>
            <a:ext cx="9144000" cy="360"/>
          </a:xfrm>
          <a:prstGeom prst="rect">
            <a:avLst/>
          </a:prstGeom>
          <a:noFill/>
          <a:ln>
            <a:noFill/>
          </a:ln>
        </p:spPr>
        <p:style>
          <a:lnRef idx="0"/>
          <a:fillRef idx="0"/>
          <a:effectRef idx="0"/>
          <a:fontRef idx="minor"/>
        </p:style>
      </p:sp>
      <p:sp>
        <p:nvSpPr>
          <p:cNvPr id="152" name="TextShape 3"/>
          <p:cNvSpPr txBox="1"/>
          <p:nvPr/>
        </p:nvSpPr>
        <p:spPr>
          <a:xfrm>
            <a:off x="914400" y="277560"/>
            <a:ext cx="7772400" cy="1143000"/>
          </a:xfrm>
          <a:prstGeom prst="rect">
            <a:avLst/>
          </a:prstGeom>
          <a:noFill/>
          <a:ln>
            <a:noFill/>
          </a:ln>
        </p:spPr>
        <p:txBody>
          <a:bodyPr anchor="ctr">
            <a:noAutofit/>
          </a:bodyPr>
          <a:p>
            <a:pPr>
              <a:lnSpc>
                <a:spcPct val="100000"/>
              </a:lnSpc>
            </a:pPr>
            <a:r>
              <a:rPr b="1" lang="es-ES" sz="2200" spc="-1" strike="noStrike">
                <a:solidFill>
                  <a:srgbClr val="000000"/>
                </a:solidFill>
                <a:latin typeface="Arial"/>
              </a:rPr>
              <a:t>Podemos asumir que comienza con la precipitación, llega a la superficie terrestre y  puede </a:t>
            </a:r>
            <a:r>
              <a:rPr b="1" lang="es-ES" sz="2200" spc="-1" strike="noStrike">
                <a:solidFill>
                  <a:srgbClr val="0033cc"/>
                </a:solidFill>
                <a:latin typeface="Arial"/>
              </a:rPr>
              <a:t>infiltrarse</a:t>
            </a:r>
            <a:endParaRPr b="0" lang="en-US" sz="2200" spc="-1" strike="noStrike">
              <a:solidFill>
                <a:srgbClr val="330033"/>
              </a:solidFill>
              <a:latin typeface="Times New Roman"/>
            </a:endParaRPr>
          </a:p>
        </p:txBody>
      </p:sp>
      <p:sp>
        <p:nvSpPr>
          <p:cNvPr id="153" name="CustomShape 4"/>
          <p:cNvSpPr/>
          <p:nvPr/>
        </p:nvSpPr>
        <p:spPr>
          <a:xfrm>
            <a:off x="826920" y="1773360"/>
            <a:ext cx="4537080" cy="4786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1" lang="es-ES" sz="2200" spc="-1" strike="noStrike">
                <a:solidFill>
                  <a:srgbClr val="0033cc"/>
                </a:solidFill>
                <a:latin typeface="Arial"/>
              </a:rPr>
              <a:t>Infiltración </a:t>
            </a:r>
            <a:r>
              <a:rPr b="1" lang="es-ES" sz="2200" spc="-1" strike="noStrike">
                <a:solidFill>
                  <a:srgbClr val="000000"/>
                </a:solidFill>
                <a:latin typeface="Arial"/>
              </a:rPr>
              <a:t>es el proceso de </a:t>
            </a:r>
            <a:endParaRPr b="0" lang="en-US" sz="2200" spc="-1" strike="noStrike">
              <a:solidFill>
                <a:srgbClr val="000000"/>
              </a:solidFill>
              <a:latin typeface="Arial"/>
            </a:endParaRPr>
          </a:p>
          <a:p>
            <a:pPr/>
            <a:r>
              <a:rPr b="1" lang="es-ES" sz="2200" spc="-1" strike="noStrike">
                <a:solidFill>
                  <a:srgbClr val="000000"/>
                </a:solidFill>
                <a:latin typeface="Arial"/>
              </a:rPr>
              <a:t>entrada de agua al suelo (es </a:t>
            </a:r>
            <a:endParaRPr b="0" lang="en-US" sz="2200" spc="-1" strike="noStrike">
              <a:solidFill>
                <a:srgbClr val="000000"/>
              </a:solidFill>
              <a:latin typeface="Arial"/>
            </a:endParaRPr>
          </a:p>
          <a:p>
            <a:pPr/>
            <a:r>
              <a:rPr b="1" lang="es-ES" sz="2200" spc="-1" strike="noStrike">
                <a:solidFill>
                  <a:srgbClr val="000000"/>
                </a:solidFill>
                <a:latin typeface="Arial"/>
              </a:rPr>
              <a:t>un proceso vertical). La capa-</a:t>
            </a:r>
            <a:endParaRPr b="0" lang="en-US" sz="2200" spc="-1" strike="noStrike">
              <a:solidFill>
                <a:srgbClr val="000000"/>
              </a:solidFill>
              <a:latin typeface="Arial"/>
            </a:endParaRPr>
          </a:p>
          <a:p>
            <a:pPr/>
            <a:r>
              <a:rPr b="1" lang="es-ES" sz="2200" spc="-1" strike="noStrike">
                <a:solidFill>
                  <a:srgbClr val="000000"/>
                </a:solidFill>
                <a:latin typeface="Arial"/>
              </a:rPr>
              <a:t>cidad de infiltración depende </a:t>
            </a:r>
            <a:endParaRPr b="0" lang="en-US" sz="2200" spc="-1" strike="noStrike">
              <a:solidFill>
                <a:srgbClr val="000000"/>
              </a:solidFill>
              <a:latin typeface="Arial"/>
            </a:endParaRPr>
          </a:p>
          <a:p>
            <a:pPr/>
            <a:r>
              <a:rPr b="1" lang="es-ES" sz="2200" spc="-1" strike="noStrike">
                <a:solidFill>
                  <a:srgbClr val="000000"/>
                </a:solidFill>
                <a:latin typeface="Arial"/>
              </a:rPr>
              <a:t>del suelo.</a:t>
            </a: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lang="es-ES" sz="2200" spc="-1" strike="noStrike">
                <a:solidFill>
                  <a:srgbClr val="000000"/>
                </a:solidFill>
                <a:latin typeface="Arial"/>
              </a:rPr>
              <a:t>Si la precipitación es intensa y supera la capacidad de infiltración se produce </a:t>
            </a:r>
            <a:r>
              <a:rPr b="1" lang="es-ES" sz="2200" spc="-1" strike="noStrike">
                <a:solidFill>
                  <a:srgbClr val="0033cc"/>
                </a:solidFill>
                <a:latin typeface="Arial"/>
              </a:rPr>
              <a:t>escurrimiento superficial</a:t>
            </a:r>
            <a:r>
              <a:rPr b="1" lang="es-ES" sz="2200" spc="-1" strike="noStrike">
                <a:solidFill>
                  <a:srgbClr val="000000"/>
                </a:solidFill>
                <a:latin typeface="Arial"/>
              </a:rPr>
              <a:t>.</a:t>
            </a:r>
            <a:endParaRPr b="0" lang="en-US" sz="2200" spc="-1" strike="noStrike">
              <a:solidFill>
                <a:srgbClr val="000000"/>
              </a:solidFill>
              <a:latin typeface="Arial"/>
            </a:endParaRPr>
          </a:p>
          <a:p>
            <a:pPr/>
            <a:endParaRPr b="0" lang="en-US" sz="2200" spc="-1" strike="noStrike">
              <a:solidFill>
                <a:srgbClr val="000000"/>
              </a:solidFill>
              <a:latin typeface="Arial"/>
            </a:endParaRPr>
          </a:p>
          <a:p>
            <a:pPr/>
            <a:r>
              <a:rPr b="1" lang="es-ES" sz="2200" spc="-1" strike="noStrike">
                <a:solidFill>
                  <a:srgbClr val="000000"/>
                </a:solidFill>
                <a:latin typeface="Arial"/>
              </a:rPr>
              <a:t>Al escurrimiento encausado se lo llama </a:t>
            </a:r>
            <a:r>
              <a:rPr b="1" lang="es-ES" sz="2200" spc="-1" strike="noStrike">
                <a:solidFill>
                  <a:srgbClr val="0033cc"/>
                </a:solidFill>
                <a:latin typeface="Arial"/>
              </a:rPr>
              <a:t>escorrentía.</a:t>
            </a:r>
            <a:endParaRPr b="0" lang="en-US" sz="2200" spc="-1" strike="noStrike">
              <a:solidFill>
                <a:srgbClr val="000000"/>
              </a:solidFill>
              <a:latin typeface="Arial"/>
            </a:endParaRPr>
          </a:p>
          <a:p>
            <a:pPr/>
            <a:endParaRPr b="0" lang="en-US" sz="2200" spc="-1" strike="noStrike">
              <a:solidFill>
                <a:srgbClr val="000000"/>
              </a:solidFill>
              <a:latin typeface="Arial"/>
            </a:endParaRPr>
          </a:p>
        </p:txBody>
      </p:sp>
      <p:pic>
        <p:nvPicPr>
          <p:cNvPr id="154" name="Picture 861" descr="r_tejon_Jesus%20Fdez%20Nicolas%20jesusnicolas"/>
          <p:cNvPicPr/>
          <p:nvPr/>
        </p:nvPicPr>
        <p:blipFill>
          <a:blip r:embed="rId1"/>
          <a:stretch/>
        </p:blipFill>
        <p:spPr>
          <a:xfrm>
            <a:off x="5867280" y="1197000"/>
            <a:ext cx="2952720" cy="1967040"/>
          </a:xfrm>
          <a:prstGeom prst="rect">
            <a:avLst/>
          </a:prstGeom>
          <a:ln>
            <a:noFill/>
          </a:ln>
        </p:spPr>
      </p:pic>
      <p:pic>
        <p:nvPicPr>
          <p:cNvPr id="155" name="Picture 867" descr="pacific_northwest_flood06"/>
          <p:cNvPicPr/>
          <p:nvPr/>
        </p:nvPicPr>
        <p:blipFill>
          <a:blip r:embed="rId2"/>
          <a:stretch/>
        </p:blipFill>
        <p:spPr>
          <a:xfrm>
            <a:off x="5292720" y="2997360"/>
            <a:ext cx="3362400" cy="2084400"/>
          </a:xfrm>
          <a:prstGeom prst="rect">
            <a:avLst/>
          </a:prstGeom>
          <a:ln>
            <a:noFill/>
          </a:ln>
        </p:spPr>
      </p:pic>
      <p:pic>
        <p:nvPicPr>
          <p:cNvPr id="156" name="Picture 869" descr="w2598s00"/>
          <p:cNvPicPr/>
          <p:nvPr/>
        </p:nvPicPr>
        <p:blipFill>
          <a:blip r:embed="rId3"/>
          <a:stretch/>
        </p:blipFill>
        <p:spPr>
          <a:xfrm>
            <a:off x="7308720" y="4365720"/>
            <a:ext cx="1600200" cy="2089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LibreOffice/6.4.2.2$Linux_X86_64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2004-10-05T14:33:52Z</dcterms:created>
  <dc:creator>Usuario de WXP</dc:creator>
  <dc:description/>
  <dc:language>en-US</dc:language>
  <cp:lastModifiedBy>Monica</cp:lastModifiedBy>
  <dcterms:modified xsi:type="dcterms:W3CDTF">2019-03-20T13:00:34Z</dcterms:modified>
  <cp:revision>331</cp:revision>
  <dc:subject/>
  <dc:title>Seminario Ionosfera y medio Sol -Tierra</dc:title>
</cp:coreProperties>
</file>