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6.jpeg" ContentType="image/jpeg"/>
  <Override PartName="/ppt/media/image25.jpeg" ContentType="image/jpeg"/>
  <Override PartName="/ppt/media/image21.jpeg" ContentType="image/jpeg"/>
  <Override PartName="/ppt/media/image19.jpeg" ContentType="image/jpeg"/>
  <Override PartName="/ppt/media/image18.jpeg" ContentType="image/jpeg"/>
  <Override PartName="/ppt/media/image17.jpeg" ContentType="image/jpeg"/>
  <Override PartName="/ppt/media/image16.jpeg" ContentType="image/jpeg"/>
  <Override PartName="/ppt/media/image13.jpeg" ContentType="image/jpeg"/>
  <Override PartName="/ppt/media/image28.jpeg" ContentType="image/jpeg"/>
  <Override PartName="/ppt/media/image7.jpeg" ContentType="image/jpeg"/>
  <Override PartName="/ppt/media/image34.jpeg" ContentType="image/jpeg"/>
  <Override PartName="/ppt/media/image6.png" ContentType="image/png"/>
  <Override PartName="/ppt/media/image9.jpeg" ContentType="image/jpeg"/>
  <Override PartName="/ppt/media/image11.jpeg" ContentType="image/jpeg"/>
  <Override PartName="/ppt/media/image30.jpeg" ContentType="image/jpeg"/>
  <Override PartName="/ppt/media/image3.jpeg" ContentType="image/jpeg"/>
  <Override PartName="/ppt/media/image24.jpeg" ContentType="image/jpeg"/>
  <Override PartName="/ppt/media/image20.jpeg" ContentType="image/jpeg"/>
  <Override PartName="/ppt/media/image31.jpeg" ContentType="image/jpeg"/>
  <Override PartName="/ppt/media/image32.jpeg" ContentType="image/jpeg"/>
  <Override PartName="/ppt/media/image33.jpeg" ContentType="image/jpeg"/>
  <Override PartName="/ppt/media/image27.jpeg" ContentType="image/jpeg"/>
  <Override PartName="/ppt/media/image36.wmf" ContentType="image/x-wmf"/>
  <Override PartName="/ppt/media/image8.jpeg" ContentType="image/jpeg"/>
  <Override PartName="/ppt/media/image35.png" ContentType="image/png"/>
  <Override PartName="/ppt/media/image5.png" ContentType="image/png"/>
  <Override PartName="/ppt/media/image29.jpeg" ContentType="image/jpeg"/>
  <Override PartName="/ppt/media/image4.png" ContentType="image/png"/>
  <Override PartName="/ppt/media/image2.jpeg" ContentType="image/jpeg"/>
  <Override PartName="/ppt/media/image12.png" ContentType="image/png"/>
  <Override PartName="/ppt/media/image23.jpeg" ContentType="image/jpeg"/>
  <Override PartName="/ppt/media/image10.png" ContentType="image/png"/>
  <Override PartName="/ppt/media/image1.jpeg" ContentType="image/jpeg"/>
  <Override PartName="/ppt/media/image22.jpeg" ContentType="image/jpeg"/>
  <Override PartName="/ppt/media/image14.png" ContentType="image/png"/>
  <Override PartName="/ppt/media/image15.jpeg" ContentType="image/jpeg"/>
  <Override PartName="/ppt/embeddings/oleObject1.xlsx" ContentType="application/vnd.openxmlformats-officedocument.spreadsheetml.sheet"/>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6858000"/>
  <p:notesSz cx="6670675" cy="99250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Rectangle 1"/>
          <p:cNvSpPr/>
          <p:nvPr/>
        </p:nvSpPr>
        <p:spPr>
          <a:xfrm>
            <a:off x="0" y="0"/>
            <a:ext cx="6670800" cy="9925200"/>
          </a:xfrm>
          <a:prstGeom prst="rect">
            <a:avLst/>
          </a:prstGeom>
          <a:solidFill>
            <a:srgbClr val="ffffff"/>
          </a:solidFill>
          <a:ln>
            <a:noFill/>
          </a:ln>
        </p:spPr>
      </p:sp>
      <p:sp>
        <p:nvSpPr>
          <p:cNvPr id="98" name="PlaceHolder 2"/>
          <p:cNvSpPr>
            <a:spLocks noGrp="1"/>
          </p:cNvSpPr>
          <p:nvPr>
            <p:ph type="hdr"/>
          </p:nvPr>
        </p:nvSpPr>
        <p:spPr>
          <a:xfrm>
            <a:off x="0" y="0"/>
            <a:ext cx="2889360" cy="496800"/>
          </a:xfrm>
          <a:prstGeom prst="rect">
            <a:avLst/>
          </a:prstGeom>
        </p:spPr>
        <p:txBody>
          <a:bodyPr lIns="90000" rIns="90000" tIns="46800" bIns="46800">
            <a:noAutofit/>
          </a:bodyPr>
          <a:p>
            <a:endParaRPr b="0" lang="en-US" sz="2400" spc="-1" strike="noStrike">
              <a:latin typeface="Times New Roman"/>
            </a:endParaRPr>
          </a:p>
        </p:txBody>
      </p:sp>
      <p:sp>
        <p:nvSpPr>
          <p:cNvPr id="99" name="PlaceHolder 3"/>
          <p:cNvSpPr>
            <a:spLocks noGrp="1"/>
          </p:cNvSpPr>
          <p:nvPr>
            <p:ph type="dt"/>
          </p:nvPr>
        </p:nvSpPr>
        <p:spPr>
          <a:xfrm>
            <a:off x="3778200" y="0"/>
            <a:ext cx="2889360" cy="496800"/>
          </a:xfrm>
          <a:prstGeom prst="rect">
            <a:avLst/>
          </a:prstGeom>
        </p:spPr>
        <p:txBody>
          <a:bodyPr lIns="90000" rIns="90000" tIns="46800" bIns="46800">
            <a:noAutofit/>
          </a:bodyPr>
          <a:p>
            <a:endParaRPr b="0" lang="en-US" sz="2400" spc="-1" strike="noStrike">
              <a:latin typeface="Times New Roman"/>
            </a:endParaRPr>
          </a:p>
        </p:txBody>
      </p:sp>
      <p:sp>
        <p:nvSpPr>
          <p:cNvPr id="100" name="PlaceHolder 4"/>
          <p:cNvSpPr>
            <a:spLocks noGrp="1"/>
          </p:cNvSpPr>
          <p:nvPr>
            <p:ph type="sldImg"/>
          </p:nvPr>
        </p:nvSpPr>
        <p:spPr>
          <a:xfrm>
            <a:off x="852120" y="744120"/>
            <a:ext cx="4964040" cy="3722760"/>
          </a:xfrm>
          <a:prstGeom prst="rect">
            <a:avLst/>
          </a:prstGeom>
        </p:spPr>
        <p:txBody>
          <a:bodyPr lIns="90000" rIns="90000" tIns="46800" bIns="46800">
            <a:noAutofit/>
          </a:bodyPr>
          <a:p>
            <a:r>
              <a:rPr b="0" lang="en-US" sz="4200" spc="-1" strike="noStrike">
                <a:solidFill>
                  <a:srgbClr val="330033"/>
                </a:solidFill>
                <a:latin typeface="Times New Roman"/>
              </a:rPr>
              <a:t>Pulse para desplazar la diapositiva</a:t>
            </a:r>
            <a:endParaRPr b="0" lang="en-US" sz="4200" spc="-1" strike="noStrike">
              <a:solidFill>
                <a:srgbClr val="330033"/>
              </a:solidFill>
              <a:latin typeface="Times New Roman"/>
            </a:endParaRPr>
          </a:p>
        </p:txBody>
      </p:sp>
      <p:sp>
        <p:nvSpPr>
          <p:cNvPr id="101" name="PlaceHolder 5"/>
          <p:cNvSpPr>
            <a:spLocks noGrp="1"/>
          </p:cNvSpPr>
          <p:nvPr>
            <p:ph type="body"/>
          </p:nvPr>
        </p:nvSpPr>
        <p:spPr>
          <a:xfrm>
            <a:off x="666360" y="4714560"/>
            <a:ext cx="5335560" cy="4467240"/>
          </a:xfrm>
          <a:prstGeom prst="rect">
            <a:avLst/>
          </a:prstGeom>
        </p:spPr>
        <p:txBody>
          <a:bodyPr lIns="90000" rIns="90000" tIns="46800" bIns="46800">
            <a:noAutofit/>
          </a:bodyPr>
          <a:p>
            <a:r>
              <a:rPr b="0" lang="en-US" sz="1200" spc="-1" strike="noStrike">
                <a:solidFill>
                  <a:srgbClr val="000000"/>
                </a:solidFill>
                <a:latin typeface="Arial"/>
              </a:rPr>
              <a:t>Pulse para editar el formato de las notas</a:t>
            </a:r>
            <a:endParaRPr b="0" lang="en-US" sz="1200" spc="-1" strike="noStrike">
              <a:solidFill>
                <a:srgbClr val="000000"/>
              </a:solidFill>
              <a:latin typeface="Arial"/>
            </a:endParaRPr>
          </a:p>
        </p:txBody>
      </p:sp>
      <p:sp>
        <p:nvSpPr>
          <p:cNvPr id="102" name="PlaceHolder 6"/>
          <p:cNvSpPr>
            <a:spLocks noGrp="1"/>
          </p:cNvSpPr>
          <p:nvPr>
            <p:ph type="ftr"/>
          </p:nvPr>
        </p:nvSpPr>
        <p:spPr>
          <a:xfrm>
            <a:off x="0" y="9427680"/>
            <a:ext cx="2889360" cy="497160"/>
          </a:xfrm>
          <a:prstGeom prst="rect">
            <a:avLst/>
          </a:prstGeom>
        </p:spPr>
        <p:txBody>
          <a:bodyPr lIns="90000" rIns="90000" tIns="46800" bIns="46800" anchor="b">
            <a:noAutofit/>
          </a:bodyPr>
          <a:p>
            <a:endParaRPr b="0" lang="en-US" sz="2400" spc="-1" strike="noStrike">
              <a:latin typeface="Times New Roman"/>
            </a:endParaRPr>
          </a:p>
        </p:txBody>
      </p:sp>
      <p:sp>
        <p:nvSpPr>
          <p:cNvPr id="103" name="PlaceHolder 7"/>
          <p:cNvSpPr>
            <a:spLocks noGrp="1"/>
          </p:cNvSpPr>
          <p:nvPr>
            <p:ph type="sldNum"/>
          </p:nvPr>
        </p:nvSpPr>
        <p:spPr>
          <a:xfrm>
            <a:off x="3778200" y="9427680"/>
            <a:ext cx="2889360" cy="497160"/>
          </a:xfrm>
          <a:prstGeom prst="rect">
            <a:avLst/>
          </a:prstGeom>
        </p:spPr>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670DA7E-02D4-4357-A065-36F6300CD14C}" type="slidenum">
              <a:rPr b="0" lang="es-ES" sz="1200" spc="-1" strike="noStrike">
                <a:latin typeface="Times New Roman"/>
              </a:rPr>
              <a:t>&lt;número&gt;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3C28B1F-CE20-4C21-ACFA-E03ADB944C9D}" type="slidenum">
              <a:rPr b="0" lang="es-ES" sz="1200" spc="-1" strike="noStrike">
                <a:solidFill>
                  <a:srgbClr val="000000"/>
                </a:solidFill>
                <a:latin typeface="Arial"/>
                <a:ea typeface="Arial"/>
              </a:rPr>
              <a:t>&lt;número&gt;</a:t>
            </a:fld>
            <a:endParaRPr b="0" lang="en-US" sz="1200" spc="-1" strike="noStrike">
              <a:solidFill>
                <a:srgbClr val="000000"/>
              </a:solidFill>
              <a:latin typeface="Arial"/>
            </a:endParaRPr>
          </a:p>
        </p:txBody>
      </p:sp>
      <p:sp>
        <p:nvSpPr>
          <p:cNvPr id="272" name="PlaceHolder 2"/>
          <p:cNvSpPr>
            <a:spLocks noGrp="1"/>
          </p:cNvSpPr>
          <p:nvPr>
            <p:ph type="sldImg"/>
          </p:nvPr>
        </p:nvSpPr>
        <p:spPr>
          <a:xfrm>
            <a:off x="852480" y="744480"/>
            <a:ext cx="4964040" cy="3722760"/>
          </a:xfrm>
          <a:prstGeom prst="rect">
            <a:avLst/>
          </a:prstGeom>
        </p:spPr>
      </p:sp>
      <p:sp>
        <p:nvSpPr>
          <p:cNvPr id="273"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7626A32-F20B-4BFA-875E-88B8E23E12F0}" type="slidenum">
              <a:rPr b="0" lang="es-ES" sz="1200" spc="-1" strike="noStrike">
                <a:solidFill>
                  <a:srgbClr val="000000"/>
                </a:solidFill>
                <a:latin typeface="Arial"/>
                <a:ea typeface="Arial"/>
              </a:rPr>
              <a:t>&lt;número&gt;</a:t>
            </a:fld>
            <a:endParaRPr b="0" lang="en-US" sz="1200" spc="-1" strike="noStrike">
              <a:solidFill>
                <a:srgbClr val="000000"/>
              </a:solidFill>
              <a:latin typeface="Arial"/>
            </a:endParaRPr>
          </a:p>
        </p:txBody>
      </p:sp>
      <p:sp>
        <p:nvSpPr>
          <p:cNvPr id="281" name="PlaceHolder 2"/>
          <p:cNvSpPr>
            <a:spLocks noGrp="1"/>
          </p:cNvSpPr>
          <p:nvPr>
            <p:ph type="sldImg"/>
          </p:nvPr>
        </p:nvSpPr>
        <p:spPr>
          <a:xfrm>
            <a:off x="852480" y="744480"/>
            <a:ext cx="4964040" cy="3722760"/>
          </a:xfrm>
          <a:prstGeom prst="rect">
            <a:avLst/>
          </a:prstGeom>
        </p:spPr>
      </p:sp>
      <p:sp>
        <p:nvSpPr>
          <p:cNvPr id="282"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F546D72-9989-4D97-9287-45A428A3BE3A}" type="slidenum">
              <a:rPr b="0" lang="es-ES" sz="1200" spc="-1" strike="noStrike">
                <a:solidFill>
                  <a:srgbClr val="000000"/>
                </a:solidFill>
                <a:latin typeface="Arial"/>
                <a:ea typeface="Arial"/>
              </a:rPr>
              <a:t>&lt;número&gt;</a:t>
            </a:fld>
            <a:endParaRPr b="0" lang="en-US" sz="1200" spc="-1" strike="noStrike">
              <a:solidFill>
                <a:srgbClr val="000000"/>
              </a:solidFill>
              <a:latin typeface="Arial"/>
            </a:endParaRPr>
          </a:p>
        </p:txBody>
      </p:sp>
      <p:sp>
        <p:nvSpPr>
          <p:cNvPr id="284" name="PlaceHolder 2"/>
          <p:cNvSpPr>
            <a:spLocks noGrp="1"/>
          </p:cNvSpPr>
          <p:nvPr>
            <p:ph type="sldImg"/>
          </p:nvPr>
        </p:nvSpPr>
        <p:spPr>
          <a:xfrm>
            <a:off x="852480" y="744480"/>
            <a:ext cx="4964040" cy="3722760"/>
          </a:xfrm>
          <a:prstGeom prst="rect">
            <a:avLst/>
          </a:prstGeom>
        </p:spPr>
      </p:sp>
      <p:sp>
        <p:nvSpPr>
          <p:cNvPr id="285"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1C0FB0D-C46A-41F4-9C3A-DBA1FAD89EF1}" type="slidenum">
              <a:rPr b="0" lang="es-ES" sz="1200" spc="-1" strike="noStrike">
                <a:solidFill>
                  <a:srgbClr val="000000"/>
                </a:solidFill>
                <a:latin typeface="Arial"/>
                <a:ea typeface="Arial"/>
              </a:rPr>
              <a:t>&lt;número&gt;</a:t>
            </a:fld>
            <a:endParaRPr b="0" lang="en-US" sz="1200" spc="-1" strike="noStrike">
              <a:solidFill>
                <a:srgbClr val="000000"/>
              </a:solidFill>
              <a:latin typeface="Arial"/>
            </a:endParaRPr>
          </a:p>
        </p:txBody>
      </p:sp>
      <p:sp>
        <p:nvSpPr>
          <p:cNvPr id="275" name="PlaceHolder 2"/>
          <p:cNvSpPr>
            <a:spLocks noGrp="1"/>
          </p:cNvSpPr>
          <p:nvPr>
            <p:ph type="sldImg"/>
          </p:nvPr>
        </p:nvSpPr>
        <p:spPr>
          <a:xfrm>
            <a:off x="852480" y="744480"/>
            <a:ext cx="4964040" cy="3722760"/>
          </a:xfrm>
          <a:prstGeom prst="rect">
            <a:avLst/>
          </a:prstGeom>
        </p:spPr>
      </p:sp>
      <p:sp>
        <p:nvSpPr>
          <p:cNvPr id="276"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18D1057-0AA2-4457-9AEC-45F7FAD81689}" type="slidenum">
              <a:rPr b="0" lang="es-ES" sz="1200" spc="-1" strike="noStrike">
                <a:solidFill>
                  <a:srgbClr val="000000"/>
                </a:solidFill>
                <a:latin typeface="Arial"/>
                <a:ea typeface="Arial"/>
              </a:rPr>
              <a:t>&lt;número&gt;</a:t>
            </a:fld>
            <a:endParaRPr b="0" lang="en-US" sz="1200" spc="-1" strike="noStrike">
              <a:solidFill>
                <a:srgbClr val="000000"/>
              </a:solidFill>
              <a:latin typeface="Arial"/>
            </a:endParaRPr>
          </a:p>
        </p:txBody>
      </p:sp>
      <p:sp>
        <p:nvSpPr>
          <p:cNvPr id="278" name="PlaceHolder 2"/>
          <p:cNvSpPr>
            <a:spLocks noGrp="1"/>
          </p:cNvSpPr>
          <p:nvPr>
            <p:ph type="sldImg"/>
          </p:nvPr>
        </p:nvSpPr>
        <p:spPr>
          <a:xfrm>
            <a:off x="852480" y="744480"/>
            <a:ext cx="4964040" cy="3722760"/>
          </a:xfrm>
          <a:prstGeom prst="rect">
            <a:avLst/>
          </a:prstGeom>
        </p:spPr>
      </p:sp>
      <p:sp>
        <p:nvSpPr>
          <p:cNvPr id="279"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3"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4"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8"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9"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1"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2"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3"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4"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5"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6"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2"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4"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6"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7"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2"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3"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5"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7"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1"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3"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8"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9"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1"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2"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3"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4"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5"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6"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6"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2"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3"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5"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7"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1"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0" name="Group 1"/>
          <p:cNvGrpSpPr/>
          <p:nvPr/>
        </p:nvGrpSpPr>
        <p:grpSpPr>
          <a:xfrm>
            <a:off x="0" y="0"/>
            <a:ext cx="8686800" cy="4876920"/>
            <a:chOff x="0" y="0"/>
            <a:chExt cx="8686800" cy="4876920"/>
          </a:xfrm>
        </p:grpSpPr>
        <p:sp>
          <p:nvSpPr>
            <p:cNvPr id="1"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2" name="Group 3"/>
            <p:cNvGrpSpPr/>
            <p:nvPr/>
          </p:nvGrpSpPr>
          <p:grpSpPr>
            <a:xfrm>
              <a:off x="380880" y="1417680"/>
              <a:ext cx="8305920" cy="182520"/>
              <a:chOff x="380880" y="1417680"/>
              <a:chExt cx="8305920" cy="182520"/>
            </a:xfrm>
          </p:grpSpPr>
          <p:sp>
            <p:nvSpPr>
              <p:cNvPr id="3"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4"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5" name="PlaceHolder 6"/>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6" name="PlaceHolder 7"/>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7" name="PlaceHolder 8"/>
          <p:cNvSpPr>
            <a:spLocks noGrp="1"/>
          </p:cNvSpPr>
          <p:nvPr>
            <p:ph type="dt"/>
          </p:nvPr>
        </p:nvSpPr>
        <p:spPr>
          <a:xfrm>
            <a:off x="914040" y="6251400"/>
            <a:ext cx="198108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8" name="PlaceHolder 9"/>
          <p:cNvSpPr>
            <a:spLocks noGrp="1"/>
          </p:cNvSpPr>
          <p:nvPr>
            <p:ph type="ftr"/>
          </p:nvPr>
        </p:nvSpPr>
        <p:spPr>
          <a:xfrm>
            <a:off x="3352320" y="6248520"/>
            <a:ext cx="297180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9" name="PlaceHolder 10"/>
          <p:cNvSpPr>
            <a:spLocks noGrp="1"/>
          </p:cNvSpPr>
          <p:nvPr>
            <p:ph type="sldNum"/>
          </p:nvPr>
        </p:nvSpPr>
        <p:spPr>
          <a:xfrm>
            <a:off x="6781680" y="6248520"/>
            <a:ext cx="1905120" cy="457200"/>
          </a:xfrm>
          <a:prstGeom prst="rect">
            <a:avLst/>
          </a:prstGeom>
        </p:spPr>
        <p:txBody>
          <a:bodyPr lIns="90000" rIns="90000" tIns="46800" bIns="46800">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DB64A32-CCE1-4F32-B4F5-9C7EAB9C4BAC}" type="slidenum">
              <a:rPr b="0" lang="es-ES" sz="1000" spc="-1" strike="noStrike">
                <a:latin typeface="Times New Roman"/>
              </a:rPr>
              <a:t>&lt;número&gt;</a:t>
            </a:fld>
            <a:endParaRPr b="0" lang="en-US" sz="1000" spc="-1" strike="noStrike">
              <a:latin typeface="Times New Roman"/>
            </a:endParaRPr>
          </a:p>
        </p:txBody>
      </p:sp>
      <p:sp>
        <p:nvSpPr>
          <p:cNvPr id="10" name="Line 11"/>
          <p:cNvSpPr/>
          <p:nvPr/>
        </p:nvSpPr>
        <p:spPr>
          <a:xfrm>
            <a:off x="0" y="4876920"/>
            <a:ext cx="609480" cy="0"/>
          </a:xfrm>
          <a:prstGeom prst="line">
            <a:avLst/>
          </a:prstGeom>
          <a:ln w="44280">
            <a:solidFill>
              <a:srgbClr val="330033"/>
            </a:solidFill>
            <a:miter/>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47" name="Group 1"/>
          <p:cNvGrpSpPr/>
          <p:nvPr/>
        </p:nvGrpSpPr>
        <p:grpSpPr>
          <a:xfrm>
            <a:off x="0" y="0"/>
            <a:ext cx="8763120" cy="5943600"/>
            <a:chOff x="0" y="0"/>
            <a:chExt cx="8763120" cy="5943600"/>
          </a:xfrm>
        </p:grpSpPr>
        <p:sp>
          <p:nvSpPr>
            <p:cNvPr id="48" name="CustomShape 2"/>
            <p:cNvSpPr/>
            <p:nvPr/>
          </p:nvSpPr>
          <p:spPr>
            <a:xfrm>
              <a:off x="0" y="0"/>
              <a:ext cx="1752480" cy="4876920"/>
            </a:xfrm>
            <a:prstGeom prst="rect">
              <a:avLst/>
            </a:prstGeom>
            <a:solidFill>
              <a:srgbClr val="cccc99"/>
            </a:solidFill>
            <a:ln>
              <a:noFill/>
            </a:ln>
          </p:spPr>
          <p:style>
            <a:lnRef idx="0"/>
            <a:fillRef idx="0"/>
            <a:effectRef idx="0"/>
            <a:fontRef idx="minor"/>
          </p:style>
        </p:sp>
        <p:grpSp>
          <p:nvGrpSpPr>
            <p:cNvPr id="49" name="Group 3"/>
            <p:cNvGrpSpPr/>
            <p:nvPr/>
          </p:nvGrpSpPr>
          <p:grpSpPr>
            <a:xfrm>
              <a:off x="0" y="3505320"/>
              <a:ext cx="8763120" cy="2438280"/>
              <a:chOff x="0" y="3505320"/>
              <a:chExt cx="8763120" cy="2438280"/>
            </a:xfrm>
          </p:grpSpPr>
          <p:sp>
            <p:nvSpPr>
              <p:cNvPr id="50" name="CustomShape 4"/>
              <p:cNvSpPr/>
              <p:nvPr/>
            </p:nvSpPr>
            <p:spPr>
              <a:xfrm>
                <a:off x="990720" y="3505320"/>
                <a:ext cx="7772400" cy="2438280"/>
              </a:xfrm>
              <a:prstGeom prst="rect">
                <a:avLst/>
              </a:prstGeom>
              <a:solidFill>
                <a:srgbClr val="330033"/>
              </a:solidFill>
              <a:ln>
                <a:noFill/>
              </a:ln>
            </p:spPr>
            <p:style>
              <a:lnRef idx="0"/>
              <a:fillRef idx="0"/>
              <a:effectRef idx="0"/>
              <a:fontRef idx="minor"/>
            </p:style>
          </p:sp>
          <p:sp>
            <p:nvSpPr>
              <p:cNvPr id="51" name="CustomShape 5"/>
              <p:cNvSpPr/>
              <p:nvPr/>
            </p:nvSpPr>
            <p:spPr>
              <a:xfrm>
                <a:off x="1038240" y="3733920"/>
                <a:ext cx="7648560" cy="2138400"/>
              </a:xfrm>
              <a:prstGeom prst="rect">
                <a:avLst/>
              </a:prstGeom>
              <a:solidFill>
                <a:srgbClr val="ffffe1"/>
              </a:solidFill>
              <a:ln>
                <a:noFill/>
              </a:ln>
            </p:spPr>
            <p:style>
              <a:lnRef idx="0"/>
              <a:fillRef idx="0"/>
              <a:effectRef idx="0"/>
              <a:fontRef idx="minor"/>
            </p:style>
          </p:sp>
          <p:sp>
            <p:nvSpPr>
              <p:cNvPr id="52" name="Line 6"/>
              <p:cNvSpPr/>
              <p:nvPr/>
            </p:nvSpPr>
            <p:spPr>
              <a:xfrm>
                <a:off x="0" y="4876920"/>
                <a:ext cx="990720" cy="0"/>
              </a:xfrm>
              <a:prstGeom prst="line">
                <a:avLst/>
              </a:prstGeom>
              <a:ln w="50760">
                <a:solidFill>
                  <a:srgbClr val="330033"/>
                </a:solidFill>
                <a:miter/>
              </a:ln>
            </p:spPr>
            <p:style>
              <a:lnRef idx="0"/>
              <a:fillRef idx="0"/>
              <a:effectRef idx="0"/>
              <a:fontRef idx="minor"/>
            </p:style>
          </p:sp>
        </p:grpSp>
        <p:grpSp>
          <p:nvGrpSpPr>
            <p:cNvPr id="53" name="Group 7"/>
            <p:cNvGrpSpPr/>
            <p:nvPr/>
          </p:nvGrpSpPr>
          <p:grpSpPr>
            <a:xfrm>
              <a:off x="635040" y="533520"/>
              <a:ext cx="8077320" cy="304560"/>
              <a:chOff x="635040" y="533520"/>
              <a:chExt cx="8077320" cy="304560"/>
            </a:xfrm>
          </p:grpSpPr>
          <p:sp>
            <p:nvSpPr>
              <p:cNvPr id="54" name="CustomShape 8"/>
              <p:cNvSpPr/>
              <p:nvPr/>
            </p:nvSpPr>
            <p:spPr>
              <a:xfrm>
                <a:off x="6273720" y="533520"/>
                <a:ext cx="2438640" cy="304560"/>
              </a:xfrm>
              <a:prstGeom prst="rect">
                <a:avLst/>
              </a:prstGeom>
              <a:solidFill>
                <a:srgbClr val="b2b2b2"/>
              </a:solidFill>
              <a:ln>
                <a:noFill/>
              </a:ln>
            </p:spPr>
            <p:style>
              <a:lnRef idx="0"/>
              <a:fillRef idx="0"/>
              <a:effectRef idx="0"/>
              <a:fontRef idx="minor"/>
            </p:style>
          </p:sp>
          <p:sp>
            <p:nvSpPr>
              <p:cNvPr id="55" name="Line 9"/>
              <p:cNvSpPr/>
              <p:nvPr/>
            </p:nvSpPr>
            <p:spPr>
              <a:xfrm>
                <a:off x="635040" y="685800"/>
                <a:ext cx="8077320" cy="0"/>
              </a:xfrm>
              <a:prstGeom prst="line">
                <a:avLst/>
              </a:prstGeom>
              <a:ln w="44280">
                <a:solidFill>
                  <a:srgbClr val="330033"/>
                </a:solidFill>
                <a:miter/>
              </a:ln>
            </p:spPr>
            <p:style>
              <a:lnRef idx="0"/>
              <a:fillRef idx="0"/>
              <a:effectRef idx="0"/>
              <a:fontRef idx="minor"/>
            </p:style>
          </p:sp>
        </p:grpSp>
      </p:grpSp>
      <p:sp>
        <p:nvSpPr>
          <p:cNvPr id="56" name="PlaceHolder 10"/>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57" name="PlaceHolder 11"/>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58" name="PlaceHolder 12"/>
          <p:cNvSpPr>
            <a:spLocks noGrp="1"/>
          </p:cNvSpPr>
          <p:nvPr>
            <p:ph type="dt"/>
          </p:nvPr>
        </p:nvSpPr>
        <p:spPr>
          <a:xfrm>
            <a:off x="912600" y="6251400"/>
            <a:ext cx="190476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59" name="PlaceHolder 13"/>
          <p:cNvSpPr>
            <a:spLocks noGrp="1"/>
          </p:cNvSpPr>
          <p:nvPr>
            <p:ph type="ftr"/>
          </p:nvPr>
        </p:nvSpPr>
        <p:spPr>
          <a:xfrm>
            <a:off x="3354120" y="6248520"/>
            <a:ext cx="289548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60" name="PlaceHolder 14"/>
          <p:cNvSpPr>
            <a:spLocks noGrp="1"/>
          </p:cNvSpPr>
          <p:nvPr>
            <p:ph type="sldNum"/>
          </p:nvPr>
        </p:nvSpPr>
        <p:spPr>
          <a:xfrm>
            <a:off x="6781680" y="6248520"/>
            <a:ext cx="1905120" cy="457200"/>
          </a:xfrm>
          <a:prstGeom prst="rect">
            <a:avLst/>
          </a:prstGeom>
        </p:spPr>
        <p:txBody>
          <a:bodyPr lIns="90000" rIns="90000" tIns="46800" bIns="46800">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DD5D1D6-79F6-42E2-BCC2-45C4CC44F809}" type="slidenum">
              <a:rPr b="0" lang="es-ES" sz="1000" spc="-1" strike="noStrike">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1.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image" Target="../media/image22.jpeg"/><Relationship Id="rId4"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image" Target="../media/image25.jpeg"/><Relationship Id="rId4"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image" Target="../media/image28.jpeg"/><Relationship Id="rId4"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jpeg"/><Relationship Id="rId3"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jpeg"/><Relationship Id="rId3" Type="http://schemas.openxmlformats.org/officeDocument/2006/relationships/image" Target="../media/image34.jpeg"/><Relationship Id="rId4"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36.wmf"/><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2057040" y="1143000"/>
            <a:ext cx="6629400" cy="220968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4400" spc="-1" strike="noStrike">
                <a:solidFill>
                  <a:srgbClr val="330033"/>
                </a:solidFill>
                <a:latin typeface="Times New Roman"/>
              </a:rPr>
              <a:t>HIDRAULICA AGRICOLA Y SANEAMIENTO</a:t>
            </a:r>
            <a:endParaRPr b="0" lang="en-US" sz="4400" spc="-1" strike="noStrike">
              <a:solidFill>
                <a:srgbClr val="330033"/>
              </a:solidFill>
              <a:latin typeface="Times New Roman"/>
            </a:endParaRPr>
          </a:p>
        </p:txBody>
      </p:sp>
      <p:sp>
        <p:nvSpPr>
          <p:cNvPr id="105" name="TextShape 2"/>
          <p:cNvSpPr txBox="1"/>
          <p:nvPr/>
        </p:nvSpPr>
        <p:spPr>
          <a:xfrm>
            <a:off x="1371600" y="3962160"/>
            <a:ext cx="6858000" cy="1600200"/>
          </a:xfrm>
          <a:prstGeom prst="rect">
            <a:avLst/>
          </a:prstGeom>
          <a:noFill/>
          <a:ln>
            <a:noFill/>
          </a:ln>
        </p:spPr>
        <p:txBody>
          <a:bodyPr anchor="ctr">
            <a:noAutofit/>
          </a:bodyPr>
          <a:p>
            <a:pPr algn="ctr">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800" spc="-1" strike="noStrike">
                <a:solidFill>
                  <a:srgbClr val="000000"/>
                </a:solidFill>
                <a:latin typeface="Arial"/>
              </a:rPr>
              <a:t>Facultad de Ingeniería, UBA</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714240" y="2071800"/>
            <a:ext cx="8072640" cy="366012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u="sng">
                <a:solidFill>
                  <a:srgbClr val="0070c0"/>
                </a:solidFill>
                <a:uFillTx/>
                <a:latin typeface="Arial"/>
                <a:ea typeface="Arial"/>
              </a:rPr>
              <a:t>Aguas Subterráneas profundas</a:t>
            </a:r>
            <a:r>
              <a:rPr b="0" lang="es-ES" sz="1800" spc="-1" strike="noStrike">
                <a:solidFill>
                  <a:srgbClr val="000000"/>
                </a:solidFill>
                <a:latin typeface="Arial"/>
                <a:ea typeface="Arial"/>
              </a:rPr>
              <a:t>:</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 </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Se captan mediante pozos y  dan por lo general agua potable. Han sido utilizadas exitosamente en muchas zonas del país.</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Carecen habitualmente de turbidez y color, pero en algunos casos de aguas ferruginosas subterráneas se colorean a poco de extraerlas por la oxidación de compuestos ferrosos contenidos en la mismas y requieren un tratamiento corrector previo al consumo. </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También requieren tratamiento aquéllas aguas con dureza muy elevada. En otros casos pueden tener exceso de sólidos disueltos, cloruros, sulfatos, etc, o bien algunos elementos tóxicos  como el arsénico, el vanadio o el flúor en alta concentración resultando por esta causa inadecuada para su consumo.</a:t>
            </a:r>
            <a:endParaRPr b="0" lang="en-US" sz="1800" spc="-1" strike="noStrike">
              <a:solidFill>
                <a:srgbClr val="000000"/>
              </a:solidFill>
              <a:latin typeface="Arial"/>
            </a:endParaRPr>
          </a:p>
        </p:txBody>
      </p:sp>
      <p:sp>
        <p:nvSpPr>
          <p:cNvPr id="171" name="CustomShape 2"/>
          <p:cNvSpPr/>
          <p:nvPr/>
        </p:nvSpPr>
        <p:spPr>
          <a:xfrm>
            <a:off x="78588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pic>
        <p:nvPicPr>
          <p:cNvPr id="172" name="Picture 7" descr="http://archivos.metatube.com/uploads/gallery/pics/gallery_pic_1559_19060.jpg"/>
          <p:cNvPicPr/>
          <p:nvPr/>
        </p:nvPicPr>
        <p:blipFill>
          <a:blip r:embed="rId1"/>
          <a:stretch/>
        </p:blipFill>
        <p:spPr>
          <a:xfrm>
            <a:off x="6394320" y="857160"/>
            <a:ext cx="2463840" cy="1643040"/>
          </a:xfrm>
          <a:prstGeom prst="rect">
            <a:avLst/>
          </a:prstGeom>
          <a:ln>
            <a:noFill/>
          </a:ln>
        </p:spPr>
      </p:pic>
      <p:pic>
        <p:nvPicPr>
          <p:cNvPr id="173" name="Picture 9" descr="http://img2.blogblog.com/img/icon18_edit_allbkg.gif"/>
          <p:cNvPicPr/>
          <p:nvPr/>
        </p:nvPicPr>
        <p:blipFill>
          <a:blip r:embed="rId2"/>
          <a:stretch/>
        </p:blipFill>
        <p:spPr>
          <a:xfrm>
            <a:off x="4181400" y="-274680"/>
            <a:ext cx="171360" cy="1713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85716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175" name="CustomShape 2"/>
          <p:cNvSpPr/>
          <p:nvPr/>
        </p:nvSpPr>
        <p:spPr>
          <a:xfrm>
            <a:off x="714240" y="1714680"/>
            <a:ext cx="6929640" cy="475740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u="sng">
                <a:solidFill>
                  <a:srgbClr val="0070c0"/>
                </a:solidFill>
                <a:uFillTx/>
                <a:latin typeface="Arial"/>
                <a:ea typeface="Arial"/>
              </a:rPr>
              <a:t>Aguas freáticas o de primera napa:</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Es la primer capa de agua subterránea que se encuentra al realizar una perforación y la más susceptible a la contaminación antrópica.</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 </a:t>
            </a:r>
            <a:r>
              <a:rPr b="0" lang="es-ES" sz="1800" spc="-1" strike="noStrike">
                <a:solidFill>
                  <a:srgbClr val="000000"/>
                </a:solidFill>
                <a:latin typeface="Arial"/>
                <a:ea typeface="Arial"/>
              </a:rPr>
              <a:t>Pueden utilizarse cuando constituyen la única fuente económicamente utilizable. Su nivel oscila bastante y está directamente influenciado por el régimen de lluvias.</a:t>
            </a: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Su calidad es variable y aunque física y químicamente sea aceptable existe siempre el peligro de contaminación microbiológica. De utilizarse deberá extraerse mediante pozos excavados o perforados a los que se deberá proteger adecuadamente contra la contaminación superficial, manteniendo estricto control bacteriológico del agua de consumo. </a:t>
            </a:r>
            <a:endParaRPr b="0" lang="en-US" sz="1800" spc="-1" strike="noStrike">
              <a:solidFill>
                <a:srgbClr val="000000"/>
              </a:solidFill>
              <a:latin typeface="Arial"/>
            </a:endParaRPr>
          </a:p>
        </p:txBody>
      </p:sp>
      <p:pic>
        <p:nvPicPr>
          <p:cNvPr id="176" name="Picture 5" descr="http://www.teecsa.com/portal/images/stories/07.jpg"/>
          <p:cNvPicPr/>
          <p:nvPr/>
        </p:nvPicPr>
        <p:blipFill>
          <a:blip r:embed="rId1"/>
          <a:stretch/>
        </p:blipFill>
        <p:spPr>
          <a:xfrm>
            <a:off x="6643800" y="857160"/>
            <a:ext cx="2143080" cy="14922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85716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178" name="CustomShape 2"/>
          <p:cNvSpPr/>
          <p:nvPr/>
        </p:nvSpPr>
        <p:spPr>
          <a:xfrm>
            <a:off x="714240" y="1906560"/>
            <a:ext cx="7858440" cy="228852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u="sng">
                <a:solidFill>
                  <a:srgbClr val="0070c0"/>
                </a:solidFill>
                <a:uFillTx/>
                <a:latin typeface="Arial"/>
                <a:ea typeface="Arial"/>
              </a:rPr>
              <a:t>Manantiales: </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 </a:t>
            </a:r>
            <a:r>
              <a:rPr b="0" lang="es-ES" sz="1800" spc="-1" strike="noStrike">
                <a:solidFill>
                  <a:srgbClr val="000000"/>
                </a:solidFill>
                <a:latin typeface="Arial"/>
                <a:ea typeface="Arial"/>
              </a:rPr>
              <a:t>Pueden constituir una solución para el caso de pequeñas localidades    rurales, siempre que tengan caudal suficiente y calidad adecuada. La  captación debe estar adecuadamente protegida. </a:t>
            </a:r>
            <a:endParaRPr b="0" lang="en-US" sz="1800" spc="-1" strike="noStrike">
              <a:solidFill>
                <a:srgbClr val="000000"/>
              </a:solidFill>
              <a:latin typeface="Arial"/>
            </a:endParaRPr>
          </a:p>
        </p:txBody>
      </p:sp>
      <p:sp>
        <p:nvSpPr>
          <p:cNvPr id="179" name="CustomShape 3"/>
          <p:cNvSpPr/>
          <p:nvPr/>
        </p:nvSpPr>
        <p:spPr>
          <a:xfrm>
            <a:off x="785880" y="2286000"/>
            <a:ext cx="7715160" cy="64260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Un manantial es un flujo natural de agua que surge del interior de la tierra desde un solo punto o por un área pequeña.</a:t>
            </a:r>
            <a:endParaRPr b="0" lang="en-US" sz="1800" spc="-1" strike="noStrike">
              <a:solidFill>
                <a:srgbClr val="000000"/>
              </a:solidFill>
              <a:latin typeface="Arial"/>
            </a:endParaRPr>
          </a:p>
        </p:txBody>
      </p:sp>
      <p:sp>
        <p:nvSpPr>
          <p:cNvPr id="180" name="CustomShape 4"/>
          <p:cNvSpPr/>
          <p:nvPr/>
        </p:nvSpPr>
        <p:spPr>
          <a:xfrm>
            <a:off x="785880" y="4460760"/>
            <a:ext cx="7929360" cy="173988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El caudal de los manantiales depende de la estación del año y del volumen de las precipitaciones. Los manantiales de filtración se secan a menudo en periodos secos o de escasas precipitaciones; sin embargo, otros tienen un caudal copioso y constante que proporciona un importante suministro de agua local.</a:t>
            </a:r>
            <a:br/>
            <a:endParaRPr b="0" lang="en-US" sz="1800" spc="-1" strike="noStrike">
              <a:solidFill>
                <a:srgbClr val="000000"/>
              </a:solidFill>
              <a:latin typeface="Arial"/>
            </a:endParaRPr>
          </a:p>
        </p:txBody>
      </p:sp>
      <p:pic>
        <p:nvPicPr>
          <p:cNvPr id="181" name="Picture 7" descr="http://latravesia.files.wordpress.com/2008/03/cimg9329-blogsmall.jpg"/>
          <p:cNvPicPr/>
          <p:nvPr/>
        </p:nvPicPr>
        <p:blipFill>
          <a:blip r:embed="rId1"/>
          <a:stretch/>
        </p:blipFill>
        <p:spPr>
          <a:xfrm>
            <a:off x="7500960" y="285840"/>
            <a:ext cx="1344600" cy="20113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85716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183" name="TextShape 2"/>
          <p:cNvSpPr txBox="1"/>
          <p:nvPr/>
        </p:nvSpPr>
        <p:spPr>
          <a:xfrm>
            <a:off x="611280" y="1699920"/>
            <a:ext cx="8229600" cy="1368360"/>
          </a:xfrm>
          <a:prstGeom prst="rect">
            <a:avLst/>
          </a:prstGeom>
          <a:noFill/>
          <a:ln>
            <a:noFill/>
          </a:ln>
        </p:spPr>
        <p:txBody>
          <a:bodyPr>
            <a:normAutofit fontScale="56000"/>
          </a:bodyPr>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Arial"/>
              </a:rPr>
              <a:t>    </a:t>
            </a:r>
            <a:r>
              <a:rPr b="1" lang="en-US" sz="2400" spc="-1" strike="noStrike">
                <a:solidFill>
                  <a:srgbClr val="000000"/>
                </a:solidFill>
                <a:latin typeface="Arial"/>
              </a:rPr>
              <a:t>Desde el punto de vista del origen del agua que consumimos, así como la población que la utiliza, los sistemas de abastecimiento de agua para el consumo humano pueden ser clasificados en:</a:t>
            </a:r>
            <a:br/>
            <a:br/>
            <a:endParaRPr b="0" lang="en-US" sz="2400" spc="-1" strike="noStrike">
              <a:solidFill>
                <a:srgbClr val="000000"/>
              </a:solidFill>
              <a:latin typeface="Arial"/>
            </a:endParaRPr>
          </a:p>
        </p:txBody>
      </p:sp>
      <p:sp>
        <p:nvSpPr>
          <p:cNvPr id="184" name="CustomShape 3"/>
          <p:cNvSpPr/>
          <p:nvPr/>
        </p:nvSpPr>
        <p:spPr>
          <a:xfrm>
            <a:off x="1585080" y="3714840"/>
            <a:ext cx="2568960" cy="36828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1800" spc="-1" strike="noStrike">
                <a:solidFill>
                  <a:srgbClr val="000000"/>
                </a:solidFill>
                <a:latin typeface="Arial"/>
                <a:ea typeface="Arial"/>
              </a:rPr>
              <a:t>Sistemas Individuales</a:t>
            </a:r>
            <a:endParaRPr b="0" lang="en-US" sz="1800" spc="-1" strike="noStrike">
              <a:solidFill>
                <a:srgbClr val="000000"/>
              </a:solidFill>
              <a:latin typeface="Arial"/>
            </a:endParaRPr>
          </a:p>
        </p:txBody>
      </p:sp>
      <p:sp>
        <p:nvSpPr>
          <p:cNvPr id="185" name="CustomShape 4"/>
          <p:cNvSpPr/>
          <p:nvPr/>
        </p:nvSpPr>
        <p:spPr>
          <a:xfrm>
            <a:off x="857160" y="3857760"/>
            <a:ext cx="576360" cy="144360"/>
          </a:xfrm>
          <a:custGeom>
            <a:avLst/>
            <a:gdLst/>
            <a:ahLst/>
            <a:rect l="0" t="0" r="r" b="b"/>
            <a:pathLst>
              <a:path w="1603" h="402">
                <a:moveTo>
                  <a:pt x="0" y="100"/>
                </a:moveTo>
                <a:lnTo>
                  <a:pt x="1401" y="100"/>
                </a:lnTo>
                <a:lnTo>
                  <a:pt x="1401" y="0"/>
                </a:lnTo>
                <a:lnTo>
                  <a:pt x="1602" y="200"/>
                </a:lnTo>
                <a:lnTo>
                  <a:pt x="1401" y="401"/>
                </a:lnTo>
                <a:lnTo>
                  <a:pt x="1401" y="301"/>
                </a:lnTo>
                <a:lnTo>
                  <a:pt x="0" y="301"/>
                </a:lnTo>
                <a:lnTo>
                  <a:pt x="0" y="100"/>
                </a:lnTo>
              </a:path>
            </a:pathLst>
          </a:custGeom>
          <a:solidFill>
            <a:srgbClr val="cccc99"/>
          </a:solidFill>
          <a:ln w="25560">
            <a:solidFill>
              <a:srgbClr val="002060"/>
            </a:solidFill>
            <a:miter/>
          </a:ln>
        </p:spPr>
        <p:style>
          <a:lnRef idx="0"/>
          <a:fillRef idx="0"/>
          <a:effectRef idx="0"/>
          <a:fontRef idx="minor"/>
        </p:style>
      </p:sp>
      <p:sp>
        <p:nvSpPr>
          <p:cNvPr id="186" name="CustomShape 5"/>
          <p:cNvSpPr/>
          <p:nvPr/>
        </p:nvSpPr>
        <p:spPr>
          <a:xfrm>
            <a:off x="4286160" y="3143160"/>
            <a:ext cx="3957840" cy="201420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ea typeface="Arial"/>
              </a:rPr>
              <a:t>aguas subterráneas (pozos y manantiales)</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ea typeface="Arial"/>
              </a:rPr>
              <a:t>aguas superficiales (ríos, arroyos, lagos)</a:t>
            </a:r>
            <a:br/>
            <a:r>
              <a:rPr b="1" lang="en-US" sz="1800" spc="-1" strike="noStrike">
                <a:solidFill>
                  <a:srgbClr val="000000"/>
                </a:solidFill>
                <a:latin typeface="Arial"/>
                <a:ea typeface="Arial"/>
              </a:rPr>
              <a:t>aguas de lluvia (cisternas o aljibes)</a:t>
            </a:r>
            <a:br/>
            <a:endParaRPr b="0" lang="en-US" sz="1800" spc="-1" strike="noStrike">
              <a:solidFill>
                <a:srgbClr val="000000"/>
              </a:solidFill>
              <a:latin typeface="Arial"/>
            </a:endParaRPr>
          </a:p>
        </p:txBody>
      </p:sp>
      <p:sp>
        <p:nvSpPr>
          <p:cNvPr id="187" name="CustomShape 6"/>
          <p:cNvSpPr/>
          <p:nvPr/>
        </p:nvSpPr>
        <p:spPr>
          <a:xfrm>
            <a:off x="4143240" y="3214800"/>
            <a:ext cx="73080" cy="1511280"/>
          </a:xfrm>
          <a:custGeom>
            <a:avLst/>
            <a:gdLst/>
            <a:ahLst/>
            <a:rect l="0" t="0" r="r" b="b"/>
            <a:pathLst>
              <a:path w="205" h="4200">
                <a:moveTo>
                  <a:pt x="204" y="0"/>
                </a:moveTo>
                <a:cubicBezTo>
                  <a:pt x="153" y="0"/>
                  <a:pt x="102" y="8"/>
                  <a:pt x="102" y="16"/>
                </a:cubicBezTo>
                <a:lnTo>
                  <a:pt x="102" y="2082"/>
                </a:lnTo>
                <a:cubicBezTo>
                  <a:pt x="102" y="2091"/>
                  <a:pt x="51" y="2099"/>
                  <a:pt x="0" y="2099"/>
                </a:cubicBezTo>
                <a:cubicBezTo>
                  <a:pt x="51" y="2099"/>
                  <a:pt x="102" y="2107"/>
                  <a:pt x="102" y="2116"/>
                </a:cubicBezTo>
                <a:lnTo>
                  <a:pt x="102" y="4182"/>
                </a:lnTo>
                <a:cubicBezTo>
                  <a:pt x="102" y="4190"/>
                  <a:pt x="153" y="4199"/>
                  <a:pt x="204" y="4199"/>
                </a:cubicBezTo>
              </a:path>
            </a:pathLst>
          </a:custGeom>
          <a:solidFill>
            <a:srgbClr val="cccc99"/>
          </a:solidFill>
          <a:ln w="25560">
            <a:solidFill>
              <a:srgbClr val="002060"/>
            </a:solidFill>
            <a:miter/>
          </a:ln>
        </p:spPr>
        <p:style>
          <a:lnRef idx="0"/>
          <a:fillRef idx="0"/>
          <a:effectRef idx="0"/>
          <a:fontRef idx="minor"/>
        </p:style>
      </p:sp>
      <p:sp>
        <p:nvSpPr>
          <p:cNvPr id="188" name="CustomShape 7"/>
          <p:cNvSpPr/>
          <p:nvPr/>
        </p:nvSpPr>
        <p:spPr>
          <a:xfrm>
            <a:off x="1407960" y="5929200"/>
            <a:ext cx="4173840" cy="36828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1800" spc="-1" strike="noStrike">
                <a:solidFill>
                  <a:srgbClr val="000000"/>
                </a:solidFill>
                <a:latin typeface="Arial"/>
                <a:ea typeface="Arial"/>
              </a:rPr>
              <a:t>  </a:t>
            </a:r>
            <a:r>
              <a:rPr b="1" i="1" lang="en-US" sz="1800" spc="-1" strike="noStrike">
                <a:solidFill>
                  <a:srgbClr val="000000"/>
                </a:solidFill>
                <a:latin typeface="Arial"/>
                <a:ea typeface="Arial"/>
              </a:rPr>
              <a:t>Sistemas Públicos        </a:t>
            </a:r>
            <a:r>
              <a:rPr b="1" lang="en-US" sz="1800" spc="-1" strike="noStrike">
                <a:solidFill>
                  <a:srgbClr val="000000"/>
                </a:solidFill>
                <a:latin typeface="Arial"/>
                <a:ea typeface="Arial"/>
              </a:rPr>
              <a:t>acueductos </a:t>
            </a:r>
            <a:endParaRPr b="0" lang="en-US" sz="1800" spc="-1" strike="noStrike">
              <a:solidFill>
                <a:srgbClr val="000000"/>
              </a:solidFill>
              <a:latin typeface="Arial"/>
            </a:endParaRPr>
          </a:p>
        </p:txBody>
      </p:sp>
      <p:sp>
        <p:nvSpPr>
          <p:cNvPr id="189" name="CustomShape 8"/>
          <p:cNvSpPr/>
          <p:nvPr/>
        </p:nvSpPr>
        <p:spPr>
          <a:xfrm>
            <a:off x="857160" y="6072120"/>
            <a:ext cx="574920" cy="144360"/>
          </a:xfrm>
          <a:custGeom>
            <a:avLst/>
            <a:gdLst/>
            <a:ahLst/>
            <a:rect l="0" t="0" r="r" b="b"/>
            <a:pathLst>
              <a:path w="1599" h="402">
                <a:moveTo>
                  <a:pt x="0" y="100"/>
                </a:moveTo>
                <a:lnTo>
                  <a:pt x="1397" y="100"/>
                </a:lnTo>
                <a:lnTo>
                  <a:pt x="1397" y="0"/>
                </a:lnTo>
                <a:lnTo>
                  <a:pt x="1598" y="200"/>
                </a:lnTo>
                <a:lnTo>
                  <a:pt x="1397" y="401"/>
                </a:lnTo>
                <a:lnTo>
                  <a:pt x="1397" y="301"/>
                </a:lnTo>
                <a:lnTo>
                  <a:pt x="0" y="301"/>
                </a:lnTo>
                <a:lnTo>
                  <a:pt x="0" y="100"/>
                </a:lnTo>
              </a:path>
            </a:pathLst>
          </a:custGeom>
          <a:solidFill>
            <a:srgbClr val="cccc99"/>
          </a:solidFill>
          <a:ln w="25560">
            <a:solidFill>
              <a:srgbClr val="002060"/>
            </a:solidFill>
            <a:miter/>
          </a:ln>
        </p:spPr>
        <p:style>
          <a:lnRef idx="0"/>
          <a:fillRef idx="0"/>
          <a:effectRef idx="0"/>
          <a:fontRef idx="minor"/>
        </p:style>
      </p:sp>
      <p:sp>
        <p:nvSpPr>
          <p:cNvPr id="190" name="CustomShape 9"/>
          <p:cNvSpPr/>
          <p:nvPr/>
        </p:nvSpPr>
        <p:spPr>
          <a:xfrm>
            <a:off x="3929040" y="6000840"/>
            <a:ext cx="46080" cy="247680"/>
          </a:xfrm>
          <a:custGeom>
            <a:avLst/>
            <a:gdLst/>
            <a:ahLst/>
            <a:rect l="0" t="0" r="r" b="b"/>
            <a:pathLst>
              <a:path w="130" h="690">
                <a:moveTo>
                  <a:pt x="129" y="0"/>
                </a:moveTo>
                <a:cubicBezTo>
                  <a:pt x="96" y="0"/>
                  <a:pt x="64" y="5"/>
                  <a:pt x="64" y="10"/>
                </a:cubicBezTo>
                <a:lnTo>
                  <a:pt x="64" y="333"/>
                </a:lnTo>
                <a:cubicBezTo>
                  <a:pt x="64" y="339"/>
                  <a:pt x="32" y="344"/>
                  <a:pt x="0" y="344"/>
                </a:cubicBezTo>
                <a:cubicBezTo>
                  <a:pt x="32" y="344"/>
                  <a:pt x="64" y="349"/>
                  <a:pt x="64" y="355"/>
                </a:cubicBezTo>
                <a:lnTo>
                  <a:pt x="64" y="678"/>
                </a:lnTo>
                <a:cubicBezTo>
                  <a:pt x="64" y="683"/>
                  <a:pt x="96" y="689"/>
                  <a:pt x="129" y="689"/>
                </a:cubicBezTo>
              </a:path>
            </a:pathLst>
          </a:custGeom>
          <a:solidFill>
            <a:srgbClr val="cccc99"/>
          </a:solidFill>
          <a:ln w="25560">
            <a:solidFill>
              <a:srgbClr val="002060"/>
            </a:solidFill>
            <a:miter/>
          </a:ln>
        </p:spPr>
        <p:style>
          <a:lnRef idx="0"/>
          <a:fillRef idx="0"/>
          <a:effectRef idx="0"/>
          <a:fontRef idx="minor"/>
        </p:style>
      </p:sp>
      <p:pic>
        <p:nvPicPr>
          <p:cNvPr id="191" name="Picture 12" descr="http://t1.gstatic.com/images?q=tbn:ANd9GcRpp_gnj8OqUKJIP-rTwhPIBceL2PfPFTXcxlbFuu4WnJY6Tr0X"/>
          <p:cNvPicPr/>
          <p:nvPr/>
        </p:nvPicPr>
        <p:blipFill>
          <a:blip r:embed="rId1"/>
          <a:stretch/>
        </p:blipFill>
        <p:spPr>
          <a:xfrm>
            <a:off x="6000840" y="4643280"/>
            <a:ext cx="1125360" cy="1500480"/>
          </a:xfrm>
          <a:prstGeom prst="rect">
            <a:avLst/>
          </a:prstGeom>
          <a:ln>
            <a:noFill/>
          </a:ln>
        </p:spPr>
      </p:pic>
      <p:pic>
        <p:nvPicPr>
          <p:cNvPr id="192" name="Picture 14" descr="http://materialeslavena.com/ventas/images/cisterna.jpg"/>
          <p:cNvPicPr/>
          <p:nvPr/>
        </p:nvPicPr>
        <p:blipFill>
          <a:blip r:embed="rId2"/>
          <a:stretch/>
        </p:blipFill>
        <p:spPr>
          <a:xfrm>
            <a:off x="7701120" y="4267080"/>
            <a:ext cx="1299960" cy="11289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85716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194" name="TextShape 2"/>
          <p:cNvSpPr txBox="1"/>
          <p:nvPr/>
        </p:nvSpPr>
        <p:spPr>
          <a:xfrm>
            <a:off x="642960" y="1857240"/>
            <a:ext cx="8229600" cy="2928960"/>
          </a:xfrm>
          <a:prstGeom prst="rect">
            <a:avLst/>
          </a:prstGeom>
          <a:noFill/>
          <a:ln>
            <a:noFill/>
          </a:ln>
        </p:spPr>
        <p:txBody>
          <a:bodyPr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u="sng">
                <a:solidFill>
                  <a:srgbClr val="330033"/>
                </a:solidFill>
                <a:uFillTx/>
                <a:latin typeface="Times New Roman"/>
              </a:rPr>
              <a:t>Clasificación de pozos de agua</a:t>
            </a:r>
            <a:br/>
            <a:br/>
            <a:r>
              <a:rPr b="1" lang="en-US" sz="2400" spc="-1" strike="noStrike">
                <a:solidFill>
                  <a:srgbClr val="330033"/>
                </a:solidFill>
                <a:latin typeface="Times New Roman"/>
              </a:rPr>
              <a:t>Según sea el origen del agua que captan y el procedimiento seguido para su construcción, pueden clasificarse en:</a:t>
            </a:r>
            <a:br/>
            <a:br/>
            <a:r>
              <a:rPr b="1" lang="en-US" sz="2400" spc="-1" strike="noStrike">
                <a:solidFill>
                  <a:srgbClr val="330033"/>
                </a:solidFill>
                <a:latin typeface="Times New Roman"/>
              </a:rPr>
              <a:t>                           Rasos, freáticos o someros (excavados)</a:t>
            </a:r>
            <a:br/>
            <a:r>
              <a:rPr b="1" lang="en-US" sz="2400" spc="-1" strike="noStrike">
                <a:solidFill>
                  <a:srgbClr val="330033"/>
                </a:solidFill>
                <a:latin typeface="Times New Roman"/>
              </a:rPr>
              <a:t>                            </a:t>
            </a:r>
            <a:br/>
            <a:r>
              <a:rPr b="1" lang="en-US" sz="2400" spc="-1" strike="noStrike">
                <a:solidFill>
                  <a:srgbClr val="330033"/>
                </a:solidFill>
                <a:latin typeface="Times New Roman"/>
              </a:rPr>
              <a:t>                           Profundos (perforados)</a:t>
            </a:r>
            <a:endParaRPr b="0" lang="en-US" sz="2400" spc="-1" strike="noStrike">
              <a:solidFill>
                <a:srgbClr val="330033"/>
              </a:solidFill>
              <a:latin typeface="Times New Roman"/>
            </a:endParaRPr>
          </a:p>
        </p:txBody>
      </p:sp>
      <p:sp>
        <p:nvSpPr>
          <p:cNvPr id="195" name="CustomShape 3"/>
          <p:cNvSpPr/>
          <p:nvPr/>
        </p:nvSpPr>
        <p:spPr>
          <a:xfrm>
            <a:off x="1785960" y="3786120"/>
            <a:ext cx="785880" cy="214560"/>
          </a:xfrm>
          <a:custGeom>
            <a:avLst/>
            <a:gdLst/>
            <a:ahLst/>
            <a:rect l="0" t="0" r="r" b="b"/>
            <a:pathLst>
              <a:path w="2185" h="598">
                <a:moveTo>
                  <a:pt x="0" y="149"/>
                </a:moveTo>
                <a:lnTo>
                  <a:pt x="1886" y="149"/>
                </a:lnTo>
                <a:lnTo>
                  <a:pt x="1886" y="0"/>
                </a:lnTo>
                <a:lnTo>
                  <a:pt x="2184" y="298"/>
                </a:lnTo>
                <a:lnTo>
                  <a:pt x="1886" y="597"/>
                </a:lnTo>
                <a:lnTo>
                  <a:pt x="1886" y="447"/>
                </a:lnTo>
                <a:lnTo>
                  <a:pt x="0" y="447"/>
                </a:lnTo>
                <a:lnTo>
                  <a:pt x="0" y="149"/>
                </a:lnTo>
              </a:path>
            </a:pathLst>
          </a:custGeom>
          <a:solidFill>
            <a:srgbClr val="ff5858"/>
          </a:solidFill>
          <a:ln w="25560">
            <a:solidFill>
              <a:srgbClr val="95956f"/>
            </a:solidFill>
            <a:miter/>
          </a:ln>
        </p:spPr>
        <p:style>
          <a:lnRef idx="0"/>
          <a:fillRef idx="0"/>
          <a:effectRef idx="0"/>
          <a:fontRef idx="minor"/>
        </p:style>
      </p:sp>
      <p:sp>
        <p:nvSpPr>
          <p:cNvPr id="196" name="CustomShape 4"/>
          <p:cNvSpPr/>
          <p:nvPr/>
        </p:nvSpPr>
        <p:spPr>
          <a:xfrm>
            <a:off x="1785960" y="4500720"/>
            <a:ext cx="785880" cy="214200"/>
          </a:xfrm>
          <a:custGeom>
            <a:avLst/>
            <a:gdLst/>
            <a:ahLst/>
            <a:rect l="0" t="0" r="r" b="b"/>
            <a:pathLst>
              <a:path w="2185" h="597">
                <a:moveTo>
                  <a:pt x="0" y="149"/>
                </a:moveTo>
                <a:lnTo>
                  <a:pt x="1886" y="149"/>
                </a:lnTo>
                <a:lnTo>
                  <a:pt x="1886" y="0"/>
                </a:lnTo>
                <a:lnTo>
                  <a:pt x="2184" y="298"/>
                </a:lnTo>
                <a:lnTo>
                  <a:pt x="1886" y="596"/>
                </a:lnTo>
                <a:lnTo>
                  <a:pt x="1886" y="447"/>
                </a:lnTo>
                <a:lnTo>
                  <a:pt x="0" y="447"/>
                </a:lnTo>
                <a:lnTo>
                  <a:pt x="0" y="149"/>
                </a:lnTo>
              </a:path>
            </a:pathLst>
          </a:custGeom>
          <a:solidFill>
            <a:srgbClr val="ff5858"/>
          </a:solidFill>
          <a:ln w="25560">
            <a:solidFill>
              <a:srgbClr val="95956f"/>
            </a:solidFill>
            <a:miter/>
          </a:ln>
        </p:spPr>
        <p:style>
          <a:lnRef idx="0"/>
          <a:fillRef idx="0"/>
          <a:effectRef idx="0"/>
          <a:fontRef idx="minor"/>
        </p:style>
      </p:sp>
      <p:pic>
        <p:nvPicPr>
          <p:cNvPr id="197" name="Picture 5" descr="http://t1.gstatic.com/images?q=tbn:ANd9GcRYGM1WasZXKyWGKNJas74_2OMCS5siXsghmztGwSCs6QUO_JbQ&amp;t=1"/>
          <p:cNvPicPr/>
          <p:nvPr/>
        </p:nvPicPr>
        <p:blipFill>
          <a:blip r:embed="rId1"/>
          <a:stretch/>
        </p:blipFill>
        <p:spPr>
          <a:xfrm>
            <a:off x="6500880" y="4286160"/>
            <a:ext cx="1904760" cy="24004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85716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199" name="TextShape 2"/>
          <p:cNvSpPr txBox="1"/>
          <p:nvPr/>
        </p:nvSpPr>
        <p:spPr>
          <a:xfrm>
            <a:off x="610920" y="1356840"/>
            <a:ext cx="3151080" cy="863640"/>
          </a:xfrm>
          <a:prstGeom prst="rect">
            <a:avLst/>
          </a:prstGeom>
          <a:noFill/>
          <a:ln>
            <a:noFill/>
          </a:ln>
        </p:spPr>
        <p:txBody>
          <a:bodyPr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u="sng">
                <a:solidFill>
                  <a:srgbClr val="330033"/>
                </a:solidFill>
                <a:uFillTx/>
                <a:latin typeface="Times New Roman"/>
              </a:rPr>
              <a:t>Pozos Perforados</a:t>
            </a:r>
            <a:endParaRPr b="0" lang="en-US" sz="2400" spc="-1" strike="noStrike">
              <a:solidFill>
                <a:srgbClr val="330033"/>
              </a:solidFill>
              <a:latin typeface="Times New Roman"/>
            </a:endParaRPr>
          </a:p>
        </p:txBody>
      </p:sp>
      <p:sp>
        <p:nvSpPr>
          <p:cNvPr id="200" name="TextShape 3"/>
          <p:cNvSpPr txBox="1"/>
          <p:nvPr/>
        </p:nvSpPr>
        <p:spPr>
          <a:xfrm>
            <a:off x="628560" y="2360160"/>
            <a:ext cx="8229600" cy="1368360"/>
          </a:xfrm>
          <a:prstGeom prst="rect">
            <a:avLst/>
          </a:prstGeom>
          <a:noFill/>
          <a:ln>
            <a:noFill/>
          </a:ln>
        </p:spPr>
        <p:txBody>
          <a:bodyPr>
            <a:normAutofit fontScale="45000"/>
          </a:bodyPr>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rPr>
              <a:t>    </a:t>
            </a:r>
            <a:r>
              <a:rPr b="1" lang="es-AR" sz="2400" spc="-1" strike="noStrike">
                <a:solidFill>
                  <a:srgbClr val="000000"/>
                </a:solidFill>
                <a:latin typeface="Arial"/>
              </a:rPr>
              <a:t>La perforacion puede realizarse por dos métodos:</a:t>
            </a:r>
            <a:b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rPr>
              <a:t>                                          </a:t>
            </a:r>
            <a:r>
              <a:rPr b="1" lang="es-AR" sz="2400" spc="-1" strike="noStrike">
                <a:solidFill>
                  <a:srgbClr val="000000"/>
                </a:solidFill>
                <a:latin typeface="Arial"/>
              </a:rPr>
              <a:t>Percusión</a:t>
            </a: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rPr>
              <a:t>                                          </a:t>
            </a:r>
            <a:r>
              <a:rPr b="1" lang="es-AR" sz="2400" spc="-1" strike="noStrike">
                <a:solidFill>
                  <a:srgbClr val="000000"/>
                </a:solidFill>
                <a:latin typeface="Arial"/>
              </a:rPr>
              <a:t>Rotativo</a:t>
            </a:r>
            <a:endParaRPr b="0" lang="en-US" sz="2400" spc="-1" strike="noStrike">
              <a:solidFill>
                <a:srgbClr val="000000"/>
              </a:solidFill>
              <a:latin typeface="Arial"/>
            </a:endParaRPr>
          </a:p>
        </p:txBody>
      </p:sp>
      <p:sp>
        <p:nvSpPr>
          <p:cNvPr id="201" name="CustomShape 4"/>
          <p:cNvSpPr/>
          <p:nvPr/>
        </p:nvSpPr>
        <p:spPr>
          <a:xfrm>
            <a:off x="628560" y="4649760"/>
            <a:ext cx="8229600" cy="1368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fontScale="60000"/>
          </a:bodyPr>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ea typeface="Arial"/>
              </a:rPr>
              <a:t>    </a:t>
            </a:r>
            <a:r>
              <a:rPr b="1" lang="es-AR" sz="2400" spc="-1" strike="noStrike">
                <a:solidFill>
                  <a:srgbClr val="000000"/>
                </a:solidFill>
                <a:latin typeface="Arial"/>
                <a:ea typeface="Arial"/>
              </a:rPr>
              <a:t>La elección del método dependerá de:</a:t>
            </a: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ea typeface="Arial"/>
              </a:rPr>
              <a:t>Diámetro del pozo </a:t>
            </a: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ea typeface="Arial"/>
              </a:rPr>
              <a:t>Profundidad</a:t>
            </a: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ea typeface="Arial"/>
              </a:rPr>
              <a:t>Características Geológicas del suelo</a:t>
            </a:r>
            <a:endParaRPr b="0" lang="en-US" sz="2400" spc="-1" strike="noStrike">
              <a:solidFill>
                <a:srgbClr val="000000"/>
              </a:solidFill>
              <a:latin typeface="Arial"/>
            </a:endParaRPr>
          </a:p>
        </p:txBody>
      </p:sp>
      <p:sp>
        <p:nvSpPr>
          <p:cNvPr id="202" name="CustomShape 5"/>
          <p:cNvSpPr/>
          <p:nvPr/>
        </p:nvSpPr>
        <p:spPr>
          <a:xfrm>
            <a:off x="2732040" y="3484440"/>
            <a:ext cx="785880" cy="214560"/>
          </a:xfrm>
          <a:custGeom>
            <a:avLst/>
            <a:gdLst/>
            <a:ahLst/>
            <a:rect l="0" t="0" r="r" b="b"/>
            <a:pathLst>
              <a:path w="2185" h="598">
                <a:moveTo>
                  <a:pt x="0" y="149"/>
                </a:moveTo>
                <a:lnTo>
                  <a:pt x="1886" y="149"/>
                </a:lnTo>
                <a:lnTo>
                  <a:pt x="1886" y="0"/>
                </a:lnTo>
                <a:lnTo>
                  <a:pt x="2184" y="298"/>
                </a:lnTo>
                <a:lnTo>
                  <a:pt x="1886" y="597"/>
                </a:lnTo>
                <a:lnTo>
                  <a:pt x="1886" y="447"/>
                </a:lnTo>
                <a:lnTo>
                  <a:pt x="0" y="447"/>
                </a:lnTo>
                <a:lnTo>
                  <a:pt x="0" y="149"/>
                </a:lnTo>
              </a:path>
            </a:pathLst>
          </a:custGeom>
          <a:solidFill>
            <a:srgbClr val="ff5858"/>
          </a:solidFill>
          <a:ln w="25560">
            <a:solidFill>
              <a:srgbClr val="95956f"/>
            </a:solidFill>
            <a:miter/>
          </a:ln>
        </p:spPr>
        <p:style>
          <a:lnRef idx="0"/>
          <a:fillRef idx="0"/>
          <a:effectRef idx="0"/>
          <a:fontRef idx="minor"/>
        </p:style>
      </p:sp>
      <p:sp>
        <p:nvSpPr>
          <p:cNvPr id="203" name="CustomShape 6"/>
          <p:cNvSpPr/>
          <p:nvPr/>
        </p:nvSpPr>
        <p:spPr>
          <a:xfrm>
            <a:off x="2757600" y="4222800"/>
            <a:ext cx="785880" cy="214200"/>
          </a:xfrm>
          <a:custGeom>
            <a:avLst/>
            <a:gdLst/>
            <a:ahLst/>
            <a:rect l="0" t="0" r="r" b="b"/>
            <a:pathLst>
              <a:path w="2185" h="597">
                <a:moveTo>
                  <a:pt x="0" y="149"/>
                </a:moveTo>
                <a:lnTo>
                  <a:pt x="1886" y="149"/>
                </a:lnTo>
                <a:lnTo>
                  <a:pt x="1886" y="0"/>
                </a:lnTo>
                <a:lnTo>
                  <a:pt x="2184" y="298"/>
                </a:lnTo>
                <a:lnTo>
                  <a:pt x="1886" y="596"/>
                </a:lnTo>
                <a:lnTo>
                  <a:pt x="1886" y="447"/>
                </a:lnTo>
                <a:lnTo>
                  <a:pt x="0" y="447"/>
                </a:lnTo>
                <a:lnTo>
                  <a:pt x="0" y="149"/>
                </a:lnTo>
              </a:path>
            </a:pathLst>
          </a:custGeom>
          <a:solidFill>
            <a:srgbClr val="ff5858"/>
          </a:solidFill>
          <a:ln w="25560">
            <a:solidFill>
              <a:srgbClr val="95956f"/>
            </a:solidFill>
            <a:miter/>
          </a:ln>
        </p:spPr>
        <p:style>
          <a:lnRef idx="0"/>
          <a:fillRef idx="0"/>
          <a:effectRef idx="0"/>
          <a:fontRef idx="minor"/>
        </p:style>
      </p:sp>
      <p:sp>
        <p:nvSpPr>
          <p:cNvPr id="204" name="CustomShape 7"/>
          <p:cNvSpPr/>
          <p:nvPr/>
        </p:nvSpPr>
        <p:spPr>
          <a:xfrm>
            <a:off x="6084720" y="3390840"/>
            <a:ext cx="2544840" cy="39888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Grava, canto rodado</a:t>
            </a:r>
            <a:endParaRPr b="0" lang="en-US" sz="2000" spc="-1" strike="noStrike">
              <a:solidFill>
                <a:srgbClr val="000000"/>
              </a:solidFill>
              <a:latin typeface="Arial"/>
            </a:endParaRPr>
          </a:p>
        </p:txBody>
      </p:sp>
      <p:sp>
        <p:nvSpPr>
          <p:cNvPr id="205" name="CustomShape 8"/>
          <p:cNvSpPr/>
          <p:nvPr/>
        </p:nvSpPr>
        <p:spPr>
          <a:xfrm>
            <a:off x="6103800" y="4037040"/>
            <a:ext cx="2544840" cy="39888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Rocas compactas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85716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207" name="CustomShape 2"/>
          <p:cNvSpPr/>
          <p:nvPr/>
        </p:nvSpPr>
        <p:spPr>
          <a:xfrm>
            <a:off x="628560" y="1916280"/>
            <a:ext cx="8229600" cy="1873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fontScale="28000"/>
          </a:bodyPr>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ea typeface="Arial"/>
              </a:rPr>
              <a:t>    </a:t>
            </a:r>
            <a:r>
              <a:rPr b="1" lang="es-AR" sz="2400" spc="-1" strike="noStrike">
                <a:solidFill>
                  <a:srgbClr val="000000"/>
                </a:solidFill>
                <a:latin typeface="Arial"/>
                <a:ea typeface="Arial"/>
              </a:rPr>
              <a:t>Diseño de la captación de  Pozos Perforados</a:t>
            </a: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ea typeface="Arial"/>
              </a:rPr>
              <a:t>Debe cumplir:</a:t>
            </a: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ea typeface="Arial"/>
              </a:rPr>
              <a:t>Protección de fuentes de contaminación</a:t>
            </a: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ea typeface="Arial"/>
              </a:rPr>
              <a:t>Revestimiento o cañería de</a:t>
            </a: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ea typeface="Arial"/>
              </a:rPr>
              <a:t> </a:t>
            </a:r>
            <a:r>
              <a:rPr b="1" lang="es-AR" sz="2400" spc="-1" strike="noStrike">
                <a:solidFill>
                  <a:srgbClr val="000000"/>
                </a:solidFill>
                <a:latin typeface="Arial"/>
                <a:ea typeface="Arial"/>
              </a:rPr>
              <a:t>entubación</a:t>
            </a: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ea typeface="Arial"/>
              </a:rPr>
              <a:t>Selección del diámetro </a:t>
            </a: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ea typeface="Arial"/>
              </a:rPr>
              <a:t>del pozo</a:t>
            </a:r>
            <a:endParaRPr b="0" lang="en-US" sz="2400" spc="-1" strike="noStrike">
              <a:solidFill>
                <a:srgbClr val="000000"/>
              </a:solidFill>
              <a:latin typeface="Arial"/>
            </a:endParaRPr>
          </a:p>
          <a:p>
            <a:pPr marL="342720" indent="-342720" algn="just">
              <a:lnSpc>
                <a:spcPct val="8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Arial"/>
            </a:endParaRPr>
          </a:p>
        </p:txBody>
      </p:sp>
      <p:graphicFrame>
        <p:nvGraphicFramePr>
          <p:cNvPr id="208" name="Table 3"/>
          <p:cNvGraphicFramePr/>
          <p:nvPr/>
        </p:nvGraphicFramePr>
        <p:xfrm>
          <a:off x="5003640" y="4005360"/>
          <a:ext cx="3961080" cy="2376360"/>
        </p:xfrm>
        <a:graphic>
          <a:graphicData uri="http://schemas.openxmlformats.org/drawingml/2006/table">
            <a:tbl>
              <a:tblPr/>
              <a:tblGrid>
                <a:gridCol w="2232360"/>
                <a:gridCol w="1728720"/>
              </a:tblGrid>
              <a:tr h="914760">
                <a:tc>
                  <a:txBody>
                    <a:bodyP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1800" spc="-1" strike="noStrike">
                          <a:solidFill>
                            <a:srgbClr val="ffffe1"/>
                          </a:solidFill>
                          <a:latin typeface="Arial"/>
                        </a:rPr>
                        <a:t>Caudal de Bombeo</a:t>
                      </a:r>
                      <a:endParaRPr b="0" lang="en-US" sz="18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1800" spc="-1" strike="noStrike">
                          <a:solidFill>
                            <a:srgbClr val="ffffe1"/>
                          </a:solidFill>
                          <a:latin typeface="Arial"/>
                        </a:rPr>
                        <a:t>(l/seg)</a:t>
                      </a:r>
                      <a:endParaRPr b="0" lang="en-US" sz="1800" spc="-1" strike="noStrike">
                        <a:solidFill>
                          <a:srgbClr val="000000"/>
                        </a:solidFill>
                        <a:latin typeface="Arial"/>
                      </a:endParaRPr>
                    </a:p>
                  </a:txBody>
                  <a:tcPr marL="91440" marR="91440">
                    <a:lnL w="5760">
                      <a:solidFill>
                        <a:srgbClr val="ffffe1"/>
                      </a:solidFill>
                    </a:lnL>
                    <a:lnR w="5760">
                      <a:solidFill>
                        <a:srgbClr val="ffffe1"/>
                      </a:solidFill>
                    </a:lnR>
                    <a:lnT w="5760">
                      <a:solidFill>
                        <a:srgbClr val="ffffe1"/>
                      </a:solidFill>
                    </a:lnT>
                    <a:lnB w="18720">
                      <a:solidFill>
                        <a:srgbClr val="ffffe1"/>
                      </a:solidFill>
                    </a:lnB>
                    <a:solidFill>
                      <a:srgbClr val="e70000"/>
                    </a:solidFill>
                  </a:tcPr>
                </a:tc>
                <a:tc>
                  <a:txBody>
                    <a:bodyP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1800" spc="-1" strike="noStrike">
                          <a:solidFill>
                            <a:srgbClr val="ffffe1"/>
                          </a:solidFill>
                          <a:latin typeface="Arial"/>
                        </a:rPr>
                        <a:t>Diámetro entubamiento</a:t>
                      </a:r>
                      <a:endParaRPr b="0" lang="en-US" sz="18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1800" spc="-1" strike="noStrike">
                          <a:solidFill>
                            <a:srgbClr val="ffffe1"/>
                          </a:solidFill>
                          <a:latin typeface="Arial"/>
                        </a:rPr>
                        <a:t>(mm)</a:t>
                      </a:r>
                      <a:endParaRPr b="0" lang="en-US" sz="1800" spc="-1" strike="noStrike">
                        <a:solidFill>
                          <a:srgbClr val="000000"/>
                        </a:solidFill>
                        <a:latin typeface="Arial"/>
                      </a:endParaRPr>
                    </a:p>
                  </a:txBody>
                  <a:tcPr marL="91440" marR="91440">
                    <a:lnL w="5760">
                      <a:solidFill>
                        <a:srgbClr val="ffffe1"/>
                      </a:solidFill>
                    </a:lnL>
                    <a:lnR w="5760">
                      <a:solidFill>
                        <a:srgbClr val="ffffe1"/>
                      </a:solidFill>
                    </a:lnR>
                    <a:lnT w="5760">
                      <a:solidFill>
                        <a:srgbClr val="ffffe1"/>
                      </a:solidFill>
                    </a:lnT>
                    <a:lnB w="18720">
                      <a:solidFill>
                        <a:srgbClr val="ffffe1"/>
                      </a:solidFill>
                    </a:lnB>
                    <a:solidFill>
                      <a:srgbClr val="e70000"/>
                    </a:solidFill>
                  </a:tcPr>
                </a:tc>
              </a:tr>
              <a:tr h="366120">
                <a:tc>
                  <a:txBody>
                    <a:bodyP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AR" sz="1800" spc="-1" strike="noStrike">
                          <a:solidFill>
                            <a:srgbClr val="000000"/>
                          </a:solidFill>
                          <a:latin typeface="Arial"/>
                        </a:rPr>
                        <a:t>Hasta 10</a:t>
                      </a:r>
                      <a:endParaRPr b="0" lang="en-US" sz="1800" spc="-1" strike="noStrike">
                        <a:solidFill>
                          <a:srgbClr val="000000"/>
                        </a:solidFill>
                        <a:latin typeface="Arial"/>
                      </a:endParaRPr>
                    </a:p>
                  </a:txBody>
                  <a:tcPr marL="91440" marR="91440">
                    <a:lnL w="5760">
                      <a:solidFill>
                        <a:srgbClr val="ffffe1"/>
                      </a:solidFill>
                    </a:lnL>
                    <a:lnR w="5760">
                      <a:solidFill>
                        <a:srgbClr val="ffffe1"/>
                      </a:solidFill>
                    </a:lnR>
                    <a:lnT w="18720">
                      <a:solidFill>
                        <a:srgbClr val="ffffe1"/>
                      </a:solidFill>
                    </a:lnT>
                    <a:lnB w="5760">
                      <a:solidFill>
                        <a:srgbClr val="ffffe1"/>
                      </a:solidFill>
                    </a:lnB>
                    <a:solidFill>
                      <a:srgbClr val="f6cbcb"/>
                    </a:solidFill>
                  </a:tcPr>
                </a:tc>
                <a:tc>
                  <a:txBody>
                    <a:bodyP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AR" sz="1800" spc="-1" strike="noStrike">
                          <a:solidFill>
                            <a:srgbClr val="000000"/>
                          </a:solidFill>
                          <a:latin typeface="Arial"/>
                        </a:rPr>
                        <a:t>150</a:t>
                      </a:r>
                      <a:endParaRPr b="0" lang="en-US" sz="1800" spc="-1" strike="noStrike">
                        <a:solidFill>
                          <a:srgbClr val="000000"/>
                        </a:solidFill>
                        <a:latin typeface="Arial"/>
                      </a:endParaRPr>
                    </a:p>
                  </a:txBody>
                  <a:tcPr marL="91440" marR="91440">
                    <a:lnL w="5760">
                      <a:solidFill>
                        <a:srgbClr val="ffffe1"/>
                      </a:solidFill>
                    </a:lnL>
                    <a:lnR w="5760">
                      <a:solidFill>
                        <a:srgbClr val="ffffe1"/>
                      </a:solidFill>
                    </a:lnR>
                    <a:lnT w="18720">
                      <a:solidFill>
                        <a:srgbClr val="ffffe1"/>
                      </a:solidFill>
                    </a:lnT>
                    <a:lnB w="5760">
                      <a:solidFill>
                        <a:srgbClr val="ffffe1"/>
                      </a:solidFill>
                    </a:lnB>
                    <a:solidFill>
                      <a:srgbClr val="f6cbcb"/>
                    </a:solidFill>
                  </a:tcPr>
                </a:tc>
              </a:tr>
              <a:tr h="366120">
                <a:tc>
                  <a:txBody>
                    <a:bodyP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AR" sz="1800" spc="-1" strike="noStrike">
                          <a:solidFill>
                            <a:srgbClr val="000000"/>
                          </a:solidFill>
                          <a:latin typeface="Arial"/>
                        </a:rPr>
                        <a:t>Hasta 15</a:t>
                      </a:r>
                      <a:endParaRPr b="0" lang="en-US" sz="1800" spc="-1" strike="noStrike">
                        <a:solidFill>
                          <a:srgbClr val="000000"/>
                        </a:solidFill>
                        <a:latin typeface="Arial"/>
                      </a:endParaRPr>
                    </a:p>
                  </a:txBody>
                  <a:tcPr marL="91440" marR="91440">
                    <a:lnL w="5760">
                      <a:solidFill>
                        <a:srgbClr val="ffffe1"/>
                      </a:solidFill>
                    </a:lnL>
                    <a:lnR w="5760">
                      <a:solidFill>
                        <a:srgbClr val="ffffe1"/>
                      </a:solidFill>
                    </a:lnR>
                    <a:lnT w="5760">
                      <a:solidFill>
                        <a:srgbClr val="ffffe1"/>
                      </a:solidFill>
                    </a:lnT>
                    <a:lnB w="5760">
                      <a:solidFill>
                        <a:srgbClr val="ffffe1"/>
                      </a:solidFill>
                    </a:lnB>
                    <a:solidFill>
                      <a:srgbClr val="fae7e7"/>
                    </a:solidFill>
                  </a:tcPr>
                </a:tc>
                <a:tc>
                  <a:txBody>
                    <a:bodyP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AR" sz="1800" spc="-1" strike="noStrike">
                          <a:solidFill>
                            <a:srgbClr val="000000"/>
                          </a:solidFill>
                          <a:latin typeface="Arial"/>
                        </a:rPr>
                        <a:t>200</a:t>
                      </a:r>
                      <a:endParaRPr b="0" lang="en-US" sz="1800" spc="-1" strike="noStrike">
                        <a:solidFill>
                          <a:srgbClr val="000000"/>
                        </a:solidFill>
                        <a:latin typeface="Arial"/>
                      </a:endParaRPr>
                    </a:p>
                  </a:txBody>
                  <a:tcPr marL="91440" marR="91440">
                    <a:lnL w="5760">
                      <a:solidFill>
                        <a:srgbClr val="ffffe1"/>
                      </a:solidFill>
                    </a:lnL>
                    <a:lnR w="5760">
                      <a:solidFill>
                        <a:srgbClr val="ffffe1"/>
                      </a:solidFill>
                    </a:lnR>
                    <a:lnT w="5760">
                      <a:solidFill>
                        <a:srgbClr val="ffffe1"/>
                      </a:solidFill>
                    </a:lnT>
                    <a:lnB w="5760">
                      <a:solidFill>
                        <a:srgbClr val="ffffe1"/>
                      </a:solidFill>
                    </a:lnB>
                    <a:solidFill>
                      <a:srgbClr val="fae7e7"/>
                    </a:solidFill>
                  </a:tcPr>
                </a:tc>
              </a:tr>
              <a:tr h="366120">
                <a:tc>
                  <a:txBody>
                    <a:bodyP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AR" sz="1800" spc="-1" strike="noStrike">
                          <a:solidFill>
                            <a:srgbClr val="000000"/>
                          </a:solidFill>
                          <a:latin typeface="Arial"/>
                        </a:rPr>
                        <a:t>Hasta 25</a:t>
                      </a:r>
                      <a:endParaRPr b="0" lang="en-US" sz="1800" spc="-1" strike="noStrike">
                        <a:solidFill>
                          <a:srgbClr val="000000"/>
                        </a:solidFill>
                        <a:latin typeface="Arial"/>
                      </a:endParaRPr>
                    </a:p>
                  </a:txBody>
                  <a:tcPr marL="91440" marR="91440">
                    <a:lnL w="5760">
                      <a:solidFill>
                        <a:srgbClr val="ffffe1"/>
                      </a:solidFill>
                    </a:lnL>
                    <a:lnR w="5760">
                      <a:solidFill>
                        <a:srgbClr val="ffffe1"/>
                      </a:solidFill>
                    </a:lnR>
                    <a:lnT w="5760">
                      <a:solidFill>
                        <a:srgbClr val="ffffe1"/>
                      </a:solidFill>
                    </a:lnT>
                    <a:lnB w="5760">
                      <a:solidFill>
                        <a:srgbClr val="ffffe1"/>
                      </a:solidFill>
                    </a:lnB>
                    <a:solidFill>
                      <a:srgbClr val="f6cbcb"/>
                    </a:solidFill>
                  </a:tcPr>
                </a:tc>
                <a:tc>
                  <a:txBody>
                    <a:bodyP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AR" sz="1800" spc="-1" strike="noStrike">
                          <a:solidFill>
                            <a:srgbClr val="000000"/>
                          </a:solidFill>
                          <a:latin typeface="Arial"/>
                        </a:rPr>
                        <a:t>250</a:t>
                      </a:r>
                      <a:endParaRPr b="0" lang="en-US" sz="1800" spc="-1" strike="noStrike">
                        <a:solidFill>
                          <a:srgbClr val="000000"/>
                        </a:solidFill>
                        <a:latin typeface="Arial"/>
                      </a:endParaRPr>
                    </a:p>
                  </a:txBody>
                  <a:tcPr marL="91440" marR="91440">
                    <a:lnL w="5760">
                      <a:solidFill>
                        <a:srgbClr val="ffffe1"/>
                      </a:solidFill>
                    </a:lnL>
                    <a:lnR w="5760">
                      <a:solidFill>
                        <a:srgbClr val="ffffe1"/>
                      </a:solidFill>
                    </a:lnR>
                    <a:lnT w="5760">
                      <a:solidFill>
                        <a:srgbClr val="ffffe1"/>
                      </a:solidFill>
                    </a:lnT>
                    <a:lnB w="5760">
                      <a:solidFill>
                        <a:srgbClr val="ffffe1"/>
                      </a:solidFill>
                    </a:lnB>
                    <a:solidFill>
                      <a:srgbClr val="f6cbcb"/>
                    </a:solidFill>
                  </a:tcPr>
                </a:tc>
              </a:tr>
              <a:tr h="366120">
                <a:tc>
                  <a:txBody>
                    <a:bodyP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AR" sz="1800" spc="-1" strike="noStrike">
                          <a:solidFill>
                            <a:srgbClr val="000000"/>
                          </a:solidFill>
                          <a:latin typeface="Arial"/>
                        </a:rPr>
                        <a:t>Hasta 40</a:t>
                      </a:r>
                      <a:endParaRPr b="0" lang="en-US" sz="1800" spc="-1" strike="noStrike">
                        <a:solidFill>
                          <a:srgbClr val="000000"/>
                        </a:solidFill>
                        <a:latin typeface="Arial"/>
                      </a:endParaRPr>
                    </a:p>
                  </a:txBody>
                  <a:tcPr marL="91440" marR="91440">
                    <a:lnL w="5760">
                      <a:solidFill>
                        <a:srgbClr val="ffffe1"/>
                      </a:solidFill>
                    </a:lnL>
                    <a:lnR w="5760">
                      <a:solidFill>
                        <a:srgbClr val="ffffe1"/>
                      </a:solidFill>
                    </a:lnR>
                    <a:lnT w="5760">
                      <a:solidFill>
                        <a:srgbClr val="ffffe1"/>
                      </a:solidFill>
                    </a:lnT>
                    <a:lnB w="5760">
                      <a:solidFill>
                        <a:srgbClr val="ffffe1"/>
                      </a:solidFill>
                    </a:lnB>
                    <a:solidFill>
                      <a:srgbClr val="fae7e7"/>
                    </a:solidFill>
                  </a:tcPr>
                </a:tc>
                <a:tc>
                  <a:txBody>
                    <a:bodyP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AR" sz="1800" spc="-1" strike="noStrike">
                          <a:solidFill>
                            <a:srgbClr val="000000"/>
                          </a:solidFill>
                          <a:latin typeface="Arial"/>
                        </a:rPr>
                        <a:t>300</a:t>
                      </a:r>
                      <a:endParaRPr b="0" lang="en-US" sz="1800" spc="-1" strike="noStrike">
                        <a:solidFill>
                          <a:srgbClr val="000000"/>
                        </a:solidFill>
                        <a:latin typeface="Arial"/>
                      </a:endParaRPr>
                    </a:p>
                  </a:txBody>
                  <a:tcPr marL="91440" marR="91440">
                    <a:lnL w="5760">
                      <a:solidFill>
                        <a:srgbClr val="ffffe1"/>
                      </a:solidFill>
                    </a:lnL>
                    <a:lnR w="5760">
                      <a:solidFill>
                        <a:srgbClr val="ffffe1"/>
                      </a:solidFill>
                    </a:lnR>
                    <a:lnT w="5760">
                      <a:solidFill>
                        <a:srgbClr val="ffffe1"/>
                      </a:solidFill>
                    </a:lnT>
                    <a:lnB w="5760">
                      <a:solidFill>
                        <a:srgbClr val="ffffe1"/>
                      </a:solidFill>
                    </a:lnB>
                    <a:solidFill>
                      <a:srgbClr val="fae7e7"/>
                    </a:solid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85716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210" name="CustomShape 2"/>
          <p:cNvSpPr/>
          <p:nvPr/>
        </p:nvSpPr>
        <p:spPr>
          <a:xfrm>
            <a:off x="872280" y="1571760"/>
            <a:ext cx="3903840" cy="36828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1800" spc="-1" strike="noStrike" u="sng">
                <a:solidFill>
                  <a:srgbClr val="000000"/>
                </a:solidFill>
                <a:uFillTx/>
                <a:latin typeface="Arial"/>
                <a:ea typeface="Arial"/>
              </a:rPr>
              <a:t>Sistemas Públicos  -  Acueductos </a:t>
            </a:r>
            <a:endParaRPr b="0" lang="en-US" sz="1800" spc="-1" strike="noStrike">
              <a:solidFill>
                <a:srgbClr val="000000"/>
              </a:solidFill>
              <a:latin typeface="Arial"/>
            </a:endParaRPr>
          </a:p>
        </p:txBody>
      </p:sp>
      <p:pic>
        <p:nvPicPr>
          <p:cNvPr id="211" name="Picture 2" descr="http://www.aguascordobesas.com.ar/kids/Imagen/k4-acued.jpg"/>
          <p:cNvPicPr/>
          <p:nvPr/>
        </p:nvPicPr>
        <p:blipFill>
          <a:blip r:embed="rId1"/>
          <a:stretch/>
        </p:blipFill>
        <p:spPr>
          <a:xfrm>
            <a:off x="6786720" y="1071720"/>
            <a:ext cx="1977840" cy="1157040"/>
          </a:xfrm>
          <a:prstGeom prst="rect">
            <a:avLst/>
          </a:prstGeom>
          <a:ln>
            <a:noFill/>
          </a:ln>
        </p:spPr>
      </p:pic>
      <p:pic>
        <p:nvPicPr>
          <p:cNvPr id="212" name="Picture 4" descr="http://www.arqhys.com/construccion/Los%20acueductos.jpg"/>
          <p:cNvPicPr/>
          <p:nvPr/>
        </p:nvPicPr>
        <p:blipFill>
          <a:blip r:embed="rId2"/>
          <a:stretch/>
        </p:blipFill>
        <p:spPr>
          <a:xfrm>
            <a:off x="6929280" y="2643120"/>
            <a:ext cx="1428840" cy="1709640"/>
          </a:xfrm>
          <a:prstGeom prst="rect">
            <a:avLst/>
          </a:prstGeom>
          <a:ln>
            <a:noFill/>
          </a:ln>
        </p:spPr>
      </p:pic>
      <p:sp>
        <p:nvSpPr>
          <p:cNvPr id="213" name="CustomShape 3"/>
          <p:cNvSpPr/>
          <p:nvPr/>
        </p:nvSpPr>
        <p:spPr>
          <a:xfrm>
            <a:off x="77760" y="-693720"/>
            <a:ext cx="1933560" cy="1447920"/>
          </a:xfrm>
          <a:prstGeom prst="rect">
            <a:avLst/>
          </a:prstGeom>
          <a:noFill/>
          <a:ln>
            <a:noFill/>
          </a:ln>
        </p:spPr>
        <p:style>
          <a:lnRef idx="0"/>
          <a:fillRef idx="0"/>
          <a:effectRef idx="0"/>
          <a:fontRef idx="minor"/>
        </p:style>
      </p:sp>
      <p:sp>
        <p:nvSpPr>
          <p:cNvPr id="214" name="CustomShape 4"/>
          <p:cNvSpPr/>
          <p:nvPr/>
        </p:nvSpPr>
        <p:spPr>
          <a:xfrm>
            <a:off x="77760" y="-693720"/>
            <a:ext cx="1933560" cy="1447920"/>
          </a:xfrm>
          <a:prstGeom prst="rect">
            <a:avLst/>
          </a:prstGeom>
          <a:noFill/>
          <a:ln>
            <a:noFill/>
          </a:ln>
        </p:spPr>
        <p:style>
          <a:lnRef idx="0"/>
          <a:fillRef idx="0"/>
          <a:effectRef idx="0"/>
          <a:fontRef idx="minor"/>
        </p:style>
      </p:sp>
      <p:sp>
        <p:nvSpPr>
          <p:cNvPr id="215" name="CustomShape 5"/>
          <p:cNvSpPr/>
          <p:nvPr/>
        </p:nvSpPr>
        <p:spPr>
          <a:xfrm>
            <a:off x="785880" y="2000160"/>
            <a:ext cx="5929200" cy="475740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Es un sistema o conjunto de sistemas de irrigación que permite transportar agua en forma de flujo continuo desde un lugar en que es accesible en la naturaleza, hasta un punto de consumo distante.</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El primer acueducto de Roma fue el Aqua Appia, construido hacia 312 a.C., medía unos 16 km de largo y la mayor parte de su recorrido era subterráneo. </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El agua era llevada a Roma por una red de 420 km de canales y tuberías desde manantiales, lagos y ríos situados en las montañas de los alrededores; el suministro era continuo, pues no había manera  de regularlo. Si el acueducto no podía rodear un valle, por lo general se construía a través de éste mediante una serie de arcos altos. </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pic>
        <p:nvPicPr>
          <p:cNvPr id="216" name="Picture 12" descr="http://www.portalplanetasedna.com.ar/archivos_varios1/acueducto1.jpg"/>
          <p:cNvPicPr/>
          <p:nvPr/>
        </p:nvPicPr>
        <p:blipFill>
          <a:blip r:embed="rId3"/>
          <a:stretch/>
        </p:blipFill>
        <p:spPr>
          <a:xfrm>
            <a:off x="6715080" y="4857840"/>
            <a:ext cx="2162160" cy="14288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85716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Acueductos</a:t>
            </a:r>
            <a:endParaRPr b="0" lang="en-US" sz="4200" spc="-1" strike="noStrike">
              <a:solidFill>
                <a:srgbClr val="000000"/>
              </a:solidFill>
              <a:latin typeface="Arial"/>
            </a:endParaRPr>
          </a:p>
        </p:txBody>
      </p:sp>
      <p:sp>
        <p:nvSpPr>
          <p:cNvPr id="218" name="CustomShape 2"/>
          <p:cNvSpPr/>
          <p:nvPr/>
        </p:nvSpPr>
        <p:spPr>
          <a:xfrm>
            <a:off x="714240" y="1500120"/>
            <a:ext cx="7358040" cy="530604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s-ES" sz="1800" spc="-1" strike="noStrike" u="sng">
                <a:solidFill>
                  <a:srgbClr val="000000"/>
                </a:solidFill>
                <a:uFillTx/>
                <a:latin typeface="Arial"/>
                <a:ea typeface="Arial"/>
              </a:rPr>
              <a:t>Fuente de abastecimiento</a:t>
            </a:r>
            <a:br/>
            <a:br/>
            <a:r>
              <a:rPr b="0" lang="es-ES" sz="1800" spc="-1" strike="noStrike">
                <a:solidFill>
                  <a:srgbClr val="000000"/>
                </a:solidFill>
                <a:latin typeface="Arial"/>
                <a:ea typeface="Arial"/>
              </a:rPr>
              <a:t>Cuerpo de agua de que se sirve un acueducto </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o sistema individual para el suministro a una </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comunidad u otros usos, mediante órganos de </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captación.</a:t>
            </a:r>
            <a:br/>
            <a:br/>
            <a:r>
              <a:rPr b="1" i="1" lang="es-ES" sz="1800" spc="-1" strike="noStrike" u="sng">
                <a:solidFill>
                  <a:srgbClr val="000000"/>
                </a:solidFill>
                <a:uFillTx/>
                <a:latin typeface="Arial"/>
                <a:ea typeface="Arial"/>
              </a:rPr>
              <a:t>Conductora</a:t>
            </a:r>
            <a:br/>
            <a:br/>
            <a:r>
              <a:rPr b="0" lang="es-ES" sz="1800" spc="-1" strike="noStrike">
                <a:solidFill>
                  <a:srgbClr val="000000"/>
                </a:solidFill>
                <a:latin typeface="Arial"/>
                <a:ea typeface="Arial"/>
              </a:rPr>
              <a:t>Tubería cuya función es hacer posible la circulación</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 </a:t>
            </a:r>
            <a:r>
              <a:rPr b="0" lang="es-ES" sz="1800" spc="-1" strike="noStrike">
                <a:solidFill>
                  <a:srgbClr val="000000"/>
                </a:solidFill>
                <a:latin typeface="Arial"/>
                <a:ea typeface="Arial"/>
              </a:rPr>
              <a:t>del agua de un acueducto. En algunos países se le </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denomina tubería maestra.</a:t>
            </a:r>
            <a:br/>
            <a:br/>
            <a:r>
              <a:rPr b="1" i="1" lang="es-ES" sz="1800" spc="-1" strike="noStrike" u="sng">
                <a:solidFill>
                  <a:srgbClr val="000000"/>
                </a:solidFill>
                <a:uFillTx/>
                <a:latin typeface="Arial"/>
                <a:ea typeface="Arial"/>
              </a:rPr>
              <a:t>Planta de tratamiento</a:t>
            </a:r>
            <a:br/>
            <a:br/>
            <a:r>
              <a:rPr b="0" lang="es-ES" sz="1800" spc="-1" strike="noStrike">
                <a:solidFill>
                  <a:srgbClr val="000000"/>
                </a:solidFill>
                <a:latin typeface="Arial"/>
                <a:ea typeface="Arial"/>
              </a:rPr>
              <a:t>Se instala con el propósito de mejorar la calidad del agua </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desde el punto de vista sanitario, estético y económico, de</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manera que sea apta para el uso previsto.</a:t>
            </a:r>
            <a:br/>
            <a:endParaRPr b="0" lang="en-US" sz="1800" spc="-1" strike="noStrike">
              <a:solidFill>
                <a:srgbClr val="000000"/>
              </a:solidFill>
              <a:latin typeface="Arial"/>
            </a:endParaRPr>
          </a:p>
        </p:txBody>
      </p:sp>
      <p:pic>
        <p:nvPicPr>
          <p:cNvPr id="219" name="Picture 2" descr="http://portal.unesco.org/es/files/44759/12366966593La-Plata-rt_400.jpg/La-Plata-rt_400.jpg"/>
          <p:cNvPicPr/>
          <p:nvPr/>
        </p:nvPicPr>
        <p:blipFill>
          <a:blip r:embed="rId1"/>
          <a:stretch/>
        </p:blipFill>
        <p:spPr>
          <a:xfrm>
            <a:off x="6643800" y="1000080"/>
            <a:ext cx="2095560" cy="1571760"/>
          </a:xfrm>
          <a:prstGeom prst="rect">
            <a:avLst/>
          </a:prstGeom>
          <a:ln>
            <a:noFill/>
          </a:ln>
        </p:spPr>
      </p:pic>
      <p:pic>
        <p:nvPicPr>
          <p:cNvPr id="220" name="4 Imagen" descr="acueducto-santiago.jpg"/>
          <p:cNvPicPr/>
          <p:nvPr/>
        </p:nvPicPr>
        <p:blipFill>
          <a:blip r:embed="rId2"/>
          <a:stretch/>
        </p:blipFill>
        <p:spPr>
          <a:xfrm>
            <a:off x="6786720" y="3214800"/>
            <a:ext cx="2079360" cy="1403280"/>
          </a:xfrm>
          <a:prstGeom prst="rect">
            <a:avLst/>
          </a:prstGeom>
          <a:ln>
            <a:noFill/>
          </a:ln>
        </p:spPr>
      </p:pic>
      <p:pic>
        <p:nvPicPr>
          <p:cNvPr id="221" name="Picture 6" descr="http://www.intpro.com.ar/Planta_Parana_124.jpg"/>
          <p:cNvPicPr/>
          <p:nvPr/>
        </p:nvPicPr>
        <p:blipFill>
          <a:blip r:embed="rId3"/>
          <a:stretch/>
        </p:blipFill>
        <p:spPr>
          <a:xfrm>
            <a:off x="7358040" y="5286240"/>
            <a:ext cx="1425600" cy="10764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928800" y="285840"/>
            <a:ext cx="7072200" cy="119124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3600" spc="-1" strike="noStrike">
                <a:solidFill>
                  <a:srgbClr val="000000"/>
                </a:solidFill>
                <a:latin typeface="Times New Roman"/>
              </a:rPr>
              <a:t>Componentes de un Sistema de Abastecimiento</a:t>
            </a:r>
            <a:endParaRPr b="0" lang="en-US" sz="3600" spc="-1" strike="noStrike">
              <a:solidFill>
                <a:srgbClr val="000000"/>
              </a:solidFill>
              <a:latin typeface="Arial"/>
            </a:endParaRPr>
          </a:p>
        </p:txBody>
      </p:sp>
      <p:sp>
        <p:nvSpPr>
          <p:cNvPr id="223" name="CustomShape 2"/>
          <p:cNvSpPr/>
          <p:nvPr/>
        </p:nvSpPr>
        <p:spPr>
          <a:xfrm>
            <a:off x="785880" y="1744560"/>
            <a:ext cx="8001000" cy="420876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Los componentes de un sistema de abastecimiento de agua guardan relación con los procesos de potabilización necesarios a realizar al agua antes de la entrega al consumo.</a:t>
            </a: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Las aguas provenientes de fuentes subterráneas profundas y de galerías filtrantes no necesitan ningún procedimiento de purificación, siempre que el agua sea química y microbiológicamente apropiados. En estos casos se recomienda el tratamiento con cloro para eliminar cualquier contaminación producida en la red de distribución.</a:t>
            </a: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Las aguas provenientes de fuentes superficiales no presentan condiciones físicas ni microbiológicas adecuadas. Luego, es necesario tratarlas antes de su consumo.</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914400" y="277560"/>
            <a:ext cx="7772400" cy="1143000"/>
          </a:xfrm>
          <a:prstGeom prst="rect">
            <a:avLst/>
          </a:prstGeom>
          <a:noFill/>
          <a:ln>
            <a:noFill/>
          </a:ln>
        </p:spPr>
        <p:txBody>
          <a:bodyPr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330033"/>
              </a:solidFill>
              <a:latin typeface="Times New Roman"/>
            </a:endParaRPr>
          </a:p>
        </p:txBody>
      </p:sp>
      <p:sp>
        <p:nvSpPr>
          <p:cNvPr id="107" name="CustomShape 2"/>
          <p:cNvSpPr/>
          <p:nvPr/>
        </p:nvSpPr>
        <p:spPr>
          <a:xfrm>
            <a:off x="684360" y="2168640"/>
            <a:ext cx="7316640" cy="3345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just">
              <a:lnSpc>
                <a:spcPct val="80000"/>
              </a:lnSpc>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2000" spc="-1" strike="noStrike">
                <a:solidFill>
                  <a:srgbClr val="000000"/>
                </a:solidFill>
                <a:latin typeface="Arial"/>
                <a:ea typeface="Arial"/>
              </a:rPr>
              <a:t>De acuerdo a la forma en que se encuentra en la naturaleza, las distintas fuentes de provisión de agua son:</a:t>
            </a:r>
            <a:endParaRPr b="0" lang="en-US" sz="2000" spc="-1" strike="noStrike">
              <a:solidFill>
                <a:srgbClr val="000000"/>
              </a:solidFill>
              <a:latin typeface="Arial"/>
            </a:endParaRPr>
          </a:p>
          <a:p>
            <a:pPr algn="just">
              <a:lnSpc>
                <a:spcPct val="80000"/>
              </a:lnSpc>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algn="just">
              <a:lnSpc>
                <a:spcPct val="80000"/>
              </a:lnSpc>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algn="just">
              <a:lnSpc>
                <a:spcPct val="80000"/>
              </a:lnSpc>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2000" spc="-1" strike="noStrike">
                <a:solidFill>
                  <a:srgbClr val="000000"/>
                </a:solidFill>
                <a:latin typeface="Arial"/>
                <a:ea typeface="Arial"/>
              </a:rPr>
              <a:t>                                                </a:t>
            </a:r>
            <a:r>
              <a:rPr b="1" lang="es-ES" sz="2000" spc="-1" strike="noStrike">
                <a:solidFill>
                  <a:srgbClr val="000000"/>
                </a:solidFill>
                <a:latin typeface="Arial"/>
                <a:ea typeface="Arial"/>
              </a:rPr>
              <a:t>Aguas Meteóricas</a:t>
            </a:r>
            <a:endParaRPr b="0" lang="en-US" sz="2000" spc="-1" strike="noStrike">
              <a:solidFill>
                <a:srgbClr val="000000"/>
              </a:solidFill>
              <a:latin typeface="Arial"/>
            </a:endParaRPr>
          </a:p>
          <a:p>
            <a:pPr algn="just">
              <a:lnSpc>
                <a:spcPct val="80000"/>
              </a:lnSpc>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algn="just">
              <a:lnSpc>
                <a:spcPct val="80000"/>
              </a:lnSpc>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2000" spc="-1" strike="noStrike">
                <a:solidFill>
                  <a:srgbClr val="000000"/>
                </a:solidFill>
                <a:latin typeface="Arial"/>
                <a:ea typeface="Arial"/>
              </a:rPr>
              <a:t>                                                </a:t>
            </a:r>
            <a:r>
              <a:rPr b="1" lang="es-ES" sz="2000" spc="-1" strike="noStrike">
                <a:solidFill>
                  <a:srgbClr val="000000"/>
                </a:solidFill>
                <a:latin typeface="Arial"/>
                <a:ea typeface="Arial"/>
              </a:rPr>
              <a:t>Aguas Superficiales</a:t>
            </a:r>
            <a:endParaRPr b="0" lang="en-US" sz="2000" spc="-1" strike="noStrike">
              <a:solidFill>
                <a:srgbClr val="000000"/>
              </a:solidFill>
              <a:latin typeface="Arial"/>
            </a:endParaRPr>
          </a:p>
          <a:p>
            <a:pPr algn="just">
              <a:lnSpc>
                <a:spcPct val="80000"/>
              </a:lnSpc>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algn="just">
              <a:lnSpc>
                <a:spcPct val="80000"/>
              </a:lnSpc>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2000" spc="-1" strike="noStrike">
                <a:solidFill>
                  <a:srgbClr val="000000"/>
                </a:solidFill>
                <a:latin typeface="Arial"/>
                <a:ea typeface="Arial"/>
              </a:rPr>
              <a:t>                                                </a:t>
            </a:r>
            <a:r>
              <a:rPr b="1" lang="es-ES" sz="2000" spc="-1" strike="noStrike">
                <a:solidFill>
                  <a:srgbClr val="000000"/>
                </a:solidFill>
                <a:latin typeface="Arial"/>
                <a:ea typeface="Arial"/>
              </a:rPr>
              <a:t>Aguas Sub-Alveas </a:t>
            </a:r>
            <a:endParaRPr b="0" lang="en-US" sz="2000" spc="-1" strike="noStrike">
              <a:solidFill>
                <a:srgbClr val="000000"/>
              </a:solidFill>
              <a:latin typeface="Arial"/>
            </a:endParaRPr>
          </a:p>
          <a:p>
            <a:pPr algn="just">
              <a:lnSpc>
                <a:spcPct val="80000"/>
              </a:lnSpc>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algn="just">
              <a:lnSpc>
                <a:spcPct val="80000"/>
              </a:lnSpc>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2000" spc="-1" strike="noStrike">
                <a:solidFill>
                  <a:srgbClr val="000000"/>
                </a:solidFill>
                <a:latin typeface="Arial"/>
                <a:ea typeface="Arial"/>
              </a:rPr>
              <a:t>                                                </a:t>
            </a:r>
            <a:r>
              <a:rPr b="1" lang="es-ES" sz="2000" spc="-1" strike="noStrike">
                <a:solidFill>
                  <a:srgbClr val="000000"/>
                </a:solidFill>
                <a:latin typeface="Arial"/>
                <a:ea typeface="Arial"/>
              </a:rPr>
              <a:t>Aguas Subterráneas</a:t>
            </a:r>
            <a:endParaRPr b="0" lang="en-US" sz="2000" spc="-1" strike="noStrike">
              <a:solidFill>
                <a:srgbClr val="000000"/>
              </a:solidFill>
              <a:latin typeface="Arial"/>
            </a:endParaRPr>
          </a:p>
        </p:txBody>
      </p:sp>
      <p:sp>
        <p:nvSpPr>
          <p:cNvPr id="108" name="CustomShape 3"/>
          <p:cNvSpPr/>
          <p:nvPr/>
        </p:nvSpPr>
        <p:spPr>
          <a:xfrm>
            <a:off x="2643120" y="3357720"/>
            <a:ext cx="785880" cy="214200"/>
          </a:xfrm>
          <a:custGeom>
            <a:avLst/>
            <a:gdLst/>
            <a:ahLst/>
            <a:rect l="0" t="0" r="r" b="b"/>
            <a:pathLst>
              <a:path w="2185" h="597">
                <a:moveTo>
                  <a:pt x="0" y="149"/>
                </a:moveTo>
                <a:lnTo>
                  <a:pt x="1886" y="149"/>
                </a:lnTo>
                <a:lnTo>
                  <a:pt x="1886" y="0"/>
                </a:lnTo>
                <a:lnTo>
                  <a:pt x="2184" y="298"/>
                </a:lnTo>
                <a:lnTo>
                  <a:pt x="1886" y="596"/>
                </a:lnTo>
                <a:lnTo>
                  <a:pt x="1886" y="447"/>
                </a:lnTo>
                <a:lnTo>
                  <a:pt x="0" y="447"/>
                </a:lnTo>
                <a:lnTo>
                  <a:pt x="0" y="149"/>
                </a:lnTo>
              </a:path>
            </a:pathLst>
          </a:custGeom>
          <a:solidFill>
            <a:srgbClr val="ff5858"/>
          </a:solidFill>
          <a:ln w="25560">
            <a:solidFill>
              <a:srgbClr val="95956f"/>
            </a:solidFill>
            <a:miter/>
          </a:ln>
        </p:spPr>
        <p:style>
          <a:lnRef idx="0"/>
          <a:fillRef idx="0"/>
          <a:effectRef idx="0"/>
          <a:fontRef idx="minor"/>
        </p:style>
      </p:sp>
      <p:sp>
        <p:nvSpPr>
          <p:cNvPr id="109" name="CustomShape 4"/>
          <p:cNvSpPr/>
          <p:nvPr/>
        </p:nvSpPr>
        <p:spPr>
          <a:xfrm>
            <a:off x="2643120" y="4000680"/>
            <a:ext cx="785880" cy="214200"/>
          </a:xfrm>
          <a:custGeom>
            <a:avLst/>
            <a:gdLst/>
            <a:ahLst/>
            <a:rect l="0" t="0" r="r" b="b"/>
            <a:pathLst>
              <a:path w="2185" h="597">
                <a:moveTo>
                  <a:pt x="0" y="149"/>
                </a:moveTo>
                <a:lnTo>
                  <a:pt x="1886" y="149"/>
                </a:lnTo>
                <a:lnTo>
                  <a:pt x="1886" y="0"/>
                </a:lnTo>
                <a:lnTo>
                  <a:pt x="2184" y="298"/>
                </a:lnTo>
                <a:lnTo>
                  <a:pt x="1886" y="596"/>
                </a:lnTo>
                <a:lnTo>
                  <a:pt x="1886" y="447"/>
                </a:lnTo>
                <a:lnTo>
                  <a:pt x="0" y="447"/>
                </a:lnTo>
                <a:lnTo>
                  <a:pt x="0" y="149"/>
                </a:lnTo>
              </a:path>
            </a:pathLst>
          </a:custGeom>
          <a:solidFill>
            <a:srgbClr val="ff5858"/>
          </a:solidFill>
          <a:ln w="25560">
            <a:solidFill>
              <a:srgbClr val="95956f"/>
            </a:solidFill>
            <a:miter/>
          </a:ln>
        </p:spPr>
        <p:style>
          <a:lnRef idx="0"/>
          <a:fillRef idx="0"/>
          <a:effectRef idx="0"/>
          <a:fontRef idx="minor"/>
        </p:style>
      </p:sp>
      <p:sp>
        <p:nvSpPr>
          <p:cNvPr id="110" name="CustomShape 5"/>
          <p:cNvSpPr/>
          <p:nvPr/>
        </p:nvSpPr>
        <p:spPr>
          <a:xfrm>
            <a:off x="2643120" y="4572000"/>
            <a:ext cx="785880" cy="214200"/>
          </a:xfrm>
          <a:custGeom>
            <a:avLst/>
            <a:gdLst/>
            <a:ahLst/>
            <a:rect l="0" t="0" r="r" b="b"/>
            <a:pathLst>
              <a:path w="2185" h="597">
                <a:moveTo>
                  <a:pt x="0" y="149"/>
                </a:moveTo>
                <a:lnTo>
                  <a:pt x="1886" y="149"/>
                </a:lnTo>
                <a:lnTo>
                  <a:pt x="1886" y="0"/>
                </a:lnTo>
                <a:lnTo>
                  <a:pt x="2184" y="298"/>
                </a:lnTo>
                <a:lnTo>
                  <a:pt x="1886" y="596"/>
                </a:lnTo>
                <a:lnTo>
                  <a:pt x="1886" y="447"/>
                </a:lnTo>
                <a:lnTo>
                  <a:pt x="0" y="447"/>
                </a:lnTo>
                <a:lnTo>
                  <a:pt x="0" y="149"/>
                </a:lnTo>
              </a:path>
            </a:pathLst>
          </a:custGeom>
          <a:solidFill>
            <a:srgbClr val="ff5858"/>
          </a:solidFill>
          <a:ln w="25560">
            <a:solidFill>
              <a:srgbClr val="95956f"/>
            </a:solidFill>
            <a:miter/>
          </a:ln>
        </p:spPr>
        <p:style>
          <a:lnRef idx="0"/>
          <a:fillRef idx="0"/>
          <a:effectRef idx="0"/>
          <a:fontRef idx="minor"/>
        </p:style>
      </p:sp>
      <p:sp>
        <p:nvSpPr>
          <p:cNvPr id="111" name="CustomShape 6"/>
          <p:cNvSpPr/>
          <p:nvPr/>
        </p:nvSpPr>
        <p:spPr>
          <a:xfrm>
            <a:off x="2643120" y="5214960"/>
            <a:ext cx="785880" cy="214200"/>
          </a:xfrm>
          <a:custGeom>
            <a:avLst/>
            <a:gdLst/>
            <a:ahLst/>
            <a:rect l="0" t="0" r="r" b="b"/>
            <a:pathLst>
              <a:path w="2185" h="597">
                <a:moveTo>
                  <a:pt x="0" y="149"/>
                </a:moveTo>
                <a:lnTo>
                  <a:pt x="1886" y="149"/>
                </a:lnTo>
                <a:lnTo>
                  <a:pt x="1886" y="0"/>
                </a:lnTo>
                <a:lnTo>
                  <a:pt x="2184" y="298"/>
                </a:lnTo>
                <a:lnTo>
                  <a:pt x="1886" y="596"/>
                </a:lnTo>
                <a:lnTo>
                  <a:pt x="1886" y="447"/>
                </a:lnTo>
                <a:lnTo>
                  <a:pt x="0" y="447"/>
                </a:lnTo>
                <a:lnTo>
                  <a:pt x="0" y="149"/>
                </a:lnTo>
              </a:path>
            </a:pathLst>
          </a:custGeom>
          <a:solidFill>
            <a:srgbClr val="ff5858"/>
          </a:solidFill>
          <a:ln w="25560">
            <a:solidFill>
              <a:srgbClr val="95956f"/>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785880" y="1643040"/>
            <a:ext cx="7572240" cy="64260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Enumeración de los componentes de un sistema de abastecimiento en base a la utilización de un agua superficial.</a:t>
            </a:r>
            <a:endParaRPr b="0" lang="en-US" sz="1800" spc="-1" strike="noStrike">
              <a:solidFill>
                <a:srgbClr val="000000"/>
              </a:solidFill>
              <a:latin typeface="Arial"/>
            </a:endParaRPr>
          </a:p>
        </p:txBody>
      </p:sp>
      <p:sp>
        <p:nvSpPr>
          <p:cNvPr id="225" name="CustomShape 2"/>
          <p:cNvSpPr/>
          <p:nvPr/>
        </p:nvSpPr>
        <p:spPr>
          <a:xfrm>
            <a:off x="928800" y="285840"/>
            <a:ext cx="7072200" cy="119124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3600" spc="-1" strike="noStrike">
                <a:solidFill>
                  <a:srgbClr val="000000"/>
                </a:solidFill>
                <a:latin typeface="Times New Roman"/>
              </a:rPr>
              <a:t>Componentes de un Sistema de Abastecimiento</a:t>
            </a:r>
            <a:endParaRPr b="0" lang="en-US" sz="3600" spc="-1" strike="noStrike">
              <a:solidFill>
                <a:srgbClr val="000000"/>
              </a:solidFill>
              <a:latin typeface="Arial"/>
            </a:endParaRPr>
          </a:p>
        </p:txBody>
      </p:sp>
      <p:sp>
        <p:nvSpPr>
          <p:cNvPr id="226" name="CustomShape 3"/>
          <p:cNvSpPr/>
          <p:nvPr/>
        </p:nvSpPr>
        <p:spPr>
          <a:xfrm>
            <a:off x="3067200" y="2701800"/>
            <a:ext cx="3428280" cy="36828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Obras de Captación o de Toma </a:t>
            </a:r>
            <a:endParaRPr b="0" lang="en-US" sz="1800" spc="-1" strike="noStrike">
              <a:solidFill>
                <a:srgbClr val="000000"/>
              </a:solidFill>
              <a:latin typeface="Arial"/>
            </a:endParaRPr>
          </a:p>
        </p:txBody>
      </p:sp>
      <p:sp>
        <p:nvSpPr>
          <p:cNvPr id="227" name="CustomShape 4"/>
          <p:cNvSpPr/>
          <p:nvPr/>
        </p:nvSpPr>
        <p:spPr>
          <a:xfrm>
            <a:off x="3086640" y="3429000"/>
            <a:ext cx="2449800" cy="36828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Obras de Conducción </a:t>
            </a:r>
            <a:endParaRPr b="0" lang="en-US" sz="1800" spc="-1" strike="noStrike">
              <a:solidFill>
                <a:srgbClr val="000000"/>
              </a:solidFill>
              <a:latin typeface="Arial"/>
            </a:endParaRPr>
          </a:p>
        </p:txBody>
      </p:sp>
      <p:sp>
        <p:nvSpPr>
          <p:cNvPr id="228" name="CustomShape 5"/>
          <p:cNvSpPr/>
          <p:nvPr/>
        </p:nvSpPr>
        <p:spPr>
          <a:xfrm>
            <a:off x="3079440" y="4143240"/>
            <a:ext cx="2489760" cy="36828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Planta de Tratamiento </a:t>
            </a:r>
            <a:endParaRPr b="0" lang="en-US" sz="1800" spc="-1" strike="noStrike">
              <a:solidFill>
                <a:srgbClr val="000000"/>
              </a:solidFill>
              <a:latin typeface="Arial"/>
            </a:endParaRPr>
          </a:p>
        </p:txBody>
      </p:sp>
      <p:sp>
        <p:nvSpPr>
          <p:cNvPr id="229" name="CustomShape 6"/>
          <p:cNvSpPr/>
          <p:nvPr/>
        </p:nvSpPr>
        <p:spPr>
          <a:xfrm>
            <a:off x="3086280" y="4929120"/>
            <a:ext cx="2399760" cy="36828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Obras de distribución </a:t>
            </a:r>
            <a:endParaRPr b="0" lang="en-US" sz="1800" spc="-1" strike="noStrike">
              <a:solidFill>
                <a:srgbClr val="000000"/>
              </a:solidFill>
              <a:latin typeface="Arial"/>
            </a:endParaRPr>
          </a:p>
        </p:txBody>
      </p:sp>
      <p:sp>
        <p:nvSpPr>
          <p:cNvPr id="230" name="CustomShape 7"/>
          <p:cNvSpPr/>
          <p:nvPr/>
        </p:nvSpPr>
        <p:spPr>
          <a:xfrm>
            <a:off x="1714680" y="2714760"/>
            <a:ext cx="928440" cy="357120"/>
          </a:xfrm>
          <a:custGeom>
            <a:avLst/>
            <a:gdLst/>
            <a:ahLst/>
            <a:rect l="0" t="0" r="r" b="b"/>
            <a:pathLst>
              <a:path w="2581" h="994">
                <a:moveTo>
                  <a:pt x="0" y="248"/>
                </a:moveTo>
                <a:lnTo>
                  <a:pt x="2083" y="248"/>
                </a:lnTo>
                <a:lnTo>
                  <a:pt x="2083" y="0"/>
                </a:lnTo>
                <a:lnTo>
                  <a:pt x="2580" y="496"/>
                </a:lnTo>
                <a:lnTo>
                  <a:pt x="2083" y="993"/>
                </a:lnTo>
                <a:lnTo>
                  <a:pt x="2083" y="744"/>
                </a:lnTo>
                <a:lnTo>
                  <a:pt x="0" y="744"/>
                </a:lnTo>
                <a:lnTo>
                  <a:pt x="0" y="248"/>
                </a:lnTo>
              </a:path>
            </a:pathLst>
          </a:custGeom>
          <a:solidFill>
            <a:srgbClr val="ff0000"/>
          </a:solidFill>
          <a:ln w="25560">
            <a:solidFill>
              <a:srgbClr val="95956f"/>
            </a:solidFill>
            <a:miter/>
          </a:ln>
        </p:spPr>
        <p:style>
          <a:lnRef idx="0"/>
          <a:fillRef idx="0"/>
          <a:effectRef idx="0"/>
          <a:fontRef idx="minor"/>
        </p:style>
      </p:sp>
      <p:sp>
        <p:nvSpPr>
          <p:cNvPr id="231" name="CustomShape 8"/>
          <p:cNvSpPr/>
          <p:nvPr/>
        </p:nvSpPr>
        <p:spPr>
          <a:xfrm>
            <a:off x="1714680" y="3429000"/>
            <a:ext cx="928440" cy="357120"/>
          </a:xfrm>
          <a:custGeom>
            <a:avLst/>
            <a:gdLst/>
            <a:ahLst/>
            <a:rect l="0" t="0" r="r" b="b"/>
            <a:pathLst>
              <a:path w="2581" h="994">
                <a:moveTo>
                  <a:pt x="0" y="248"/>
                </a:moveTo>
                <a:lnTo>
                  <a:pt x="2083" y="248"/>
                </a:lnTo>
                <a:lnTo>
                  <a:pt x="2083" y="0"/>
                </a:lnTo>
                <a:lnTo>
                  <a:pt x="2580" y="496"/>
                </a:lnTo>
                <a:lnTo>
                  <a:pt x="2083" y="993"/>
                </a:lnTo>
                <a:lnTo>
                  <a:pt x="2083" y="744"/>
                </a:lnTo>
                <a:lnTo>
                  <a:pt x="0" y="744"/>
                </a:lnTo>
                <a:lnTo>
                  <a:pt x="0" y="248"/>
                </a:lnTo>
              </a:path>
            </a:pathLst>
          </a:custGeom>
          <a:solidFill>
            <a:srgbClr val="ff0000"/>
          </a:solidFill>
          <a:ln w="25560">
            <a:solidFill>
              <a:srgbClr val="95956f"/>
            </a:solidFill>
            <a:miter/>
          </a:ln>
        </p:spPr>
        <p:style>
          <a:lnRef idx="0"/>
          <a:fillRef idx="0"/>
          <a:effectRef idx="0"/>
          <a:fontRef idx="minor"/>
        </p:style>
      </p:sp>
      <p:sp>
        <p:nvSpPr>
          <p:cNvPr id="232" name="CustomShape 9"/>
          <p:cNvSpPr/>
          <p:nvPr/>
        </p:nvSpPr>
        <p:spPr>
          <a:xfrm>
            <a:off x="1714680" y="4143240"/>
            <a:ext cx="928440" cy="357480"/>
          </a:xfrm>
          <a:custGeom>
            <a:avLst/>
            <a:gdLst/>
            <a:ahLst/>
            <a:rect l="0" t="0" r="r" b="b"/>
            <a:pathLst>
              <a:path w="2581" h="995">
                <a:moveTo>
                  <a:pt x="0" y="248"/>
                </a:moveTo>
                <a:lnTo>
                  <a:pt x="2083" y="248"/>
                </a:lnTo>
                <a:lnTo>
                  <a:pt x="2083" y="0"/>
                </a:lnTo>
                <a:lnTo>
                  <a:pt x="2580" y="497"/>
                </a:lnTo>
                <a:lnTo>
                  <a:pt x="2083" y="994"/>
                </a:lnTo>
                <a:lnTo>
                  <a:pt x="2083" y="745"/>
                </a:lnTo>
                <a:lnTo>
                  <a:pt x="0" y="745"/>
                </a:lnTo>
                <a:lnTo>
                  <a:pt x="0" y="248"/>
                </a:lnTo>
              </a:path>
            </a:pathLst>
          </a:custGeom>
          <a:solidFill>
            <a:srgbClr val="ff0000"/>
          </a:solidFill>
          <a:ln w="25560">
            <a:solidFill>
              <a:srgbClr val="95956f"/>
            </a:solidFill>
            <a:miter/>
          </a:ln>
        </p:spPr>
        <p:style>
          <a:lnRef idx="0"/>
          <a:fillRef idx="0"/>
          <a:effectRef idx="0"/>
          <a:fontRef idx="minor"/>
        </p:style>
      </p:sp>
      <p:sp>
        <p:nvSpPr>
          <p:cNvPr id="233" name="CustomShape 10"/>
          <p:cNvSpPr/>
          <p:nvPr/>
        </p:nvSpPr>
        <p:spPr>
          <a:xfrm>
            <a:off x="1714680" y="4929120"/>
            <a:ext cx="928440" cy="357120"/>
          </a:xfrm>
          <a:custGeom>
            <a:avLst/>
            <a:gdLst/>
            <a:ahLst/>
            <a:rect l="0" t="0" r="r" b="b"/>
            <a:pathLst>
              <a:path w="2581" h="994">
                <a:moveTo>
                  <a:pt x="0" y="248"/>
                </a:moveTo>
                <a:lnTo>
                  <a:pt x="2083" y="248"/>
                </a:lnTo>
                <a:lnTo>
                  <a:pt x="2083" y="0"/>
                </a:lnTo>
                <a:lnTo>
                  <a:pt x="2580" y="496"/>
                </a:lnTo>
                <a:lnTo>
                  <a:pt x="2083" y="993"/>
                </a:lnTo>
                <a:lnTo>
                  <a:pt x="2083" y="744"/>
                </a:lnTo>
                <a:lnTo>
                  <a:pt x="0" y="744"/>
                </a:lnTo>
                <a:lnTo>
                  <a:pt x="0" y="248"/>
                </a:lnTo>
              </a:path>
            </a:pathLst>
          </a:custGeom>
          <a:solidFill>
            <a:srgbClr val="ff0000"/>
          </a:solidFill>
          <a:ln w="25560">
            <a:solidFill>
              <a:srgbClr val="95956f"/>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928800" y="285840"/>
            <a:ext cx="7072200" cy="119124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3600" spc="-1" strike="noStrike">
                <a:solidFill>
                  <a:srgbClr val="000000"/>
                </a:solidFill>
                <a:latin typeface="Times New Roman"/>
              </a:rPr>
              <a:t>Componentes de un Sistema de Abastecimiento</a:t>
            </a:r>
            <a:endParaRPr b="0" lang="en-US" sz="3600" spc="-1" strike="noStrike">
              <a:solidFill>
                <a:srgbClr val="000000"/>
              </a:solidFill>
              <a:latin typeface="Arial"/>
            </a:endParaRPr>
          </a:p>
        </p:txBody>
      </p:sp>
      <p:sp>
        <p:nvSpPr>
          <p:cNvPr id="235" name="CustomShape 2"/>
          <p:cNvSpPr/>
          <p:nvPr/>
        </p:nvSpPr>
        <p:spPr>
          <a:xfrm>
            <a:off x="870120" y="1785960"/>
            <a:ext cx="3612600" cy="36828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s-ES" sz="1800" spc="-1" strike="noStrike" u="sng">
                <a:solidFill>
                  <a:srgbClr val="000000"/>
                </a:solidFill>
                <a:uFillTx/>
                <a:latin typeface="Arial"/>
                <a:ea typeface="Arial"/>
              </a:rPr>
              <a:t>Obras de Captación o de Toma </a:t>
            </a:r>
            <a:endParaRPr b="0" lang="en-US" sz="1800" spc="-1" strike="noStrike">
              <a:solidFill>
                <a:srgbClr val="000000"/>
              </a:solidFill>
              <a:latin typeface="Arial"/>
            </a:endParaRPr>
          </a:p>
        </p:txBody>
      </p:sp>
      <p:sp>
        <p:nvSpPr>
          <p:cNvPr id="236" name="CustomShape 3"/>
          <p:cNvSpPr/>
          <p:nvPr/>
        </p:nvSpPr>
        <p:spPr>
          <a:xfrm>
            <a:off x="714240" y="2500200"/>
            <a:ext cx="4572000" cy="283716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Son las obras necesarias para captar el agua de la fuente a utilizar y pueden hacerse por gravedad, aprovechando la diferencia de nivel del terreno o por bombeo. </a:t>
            </a: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Las dimensiones y características de las obras de toma deben permitir la captación de los caudales necesarios para un suministro seguro a la población.</a:t>
            </a:r>
            <a:endParaRPr b="0" lang="en-US" sz="1800" spc="-1" strike="noStrike">
              <a:solidFill>
                <a:srgbClr val="000000"/>
              </a:solidFill>
              <a:latin typeface="Arial"/>
            </a:endParaRPr>
          </a:p>
        </p:txBody>
      </p:sp>
      <p:pic>
        <p:nvPicPr>
          <p:cNvPr id="237" name="Picture 2" descr="http://www.diarioc.com.ar/media/img/10/12/28/Obras_y_Reyes.jpg"/>
          <p:cNvPicPr/>
          <p:nvPr/>
        </p:nvPicPr>
        <p:blipFill>
          <a:blip r:embed="rId1"/>
          <a:stretch/>
        </p:blipFill>
        <p:spPr>
          <a:xfrm>
            <a:off x="6357960" y="2071800"/>
            <a:ext cx="2190600" cy="1643040"/>
          </a:xfrm>
          <a:prstGeom prst="rect">
            <a:avLst/>
          </a:prstGeom>
          <a:ln>
            <a:noFill/>
          </a:ln>
        </p:spPr>
      </p:pic>
      <p:pic>
        <p:nvPicPr>
          <p:cNvPr id="238" name="Picture 4" descr="http://t1.gstatic.com/images?q=tbn:ANd9GcQFdKJPIiP0oc1ElBkDG5NrBKCrID6l5XSA0ondxQCkpa8KzajG"/>
          <p:cNvPicPr/>
          <p:nvPr/>
        </p:nvPicPr>
        <p:blipFill>
          <a:blip r:embed="rId2"/>
          <a:stretch/>
        </p:blipFill>
        <p:spPr>
          <a:xfrm>
            <a:off x="5857920" y="4929120"/>
            <a:ext cx="1990800" cy="1490760"/>
          </a:xfrm>
          <a:prstGeom prst="rect">
            <a:avLst/>
          </a:prstGeom>
          <a:ln>
            <a:noFill/>
          </a:ln>
        </p:spPr>
      </p:pic>
      <p:pic>
        <p:nvPicPr>
          <p:cNvPr id="239" name="Picture 6" descr="http://t3.gstatic.com/images?q=tbn:ANd9GcQvfAiSXEXcrM2zHibKvUuxWYYsGk_gskxLbjiEoxpLuSAVy-g_ug"/>
          <p:cNvPicPr/>
          <p:nvPr/>
        </p:nvPicPr>
        <p:blipFill>
          <a:blip r:embed="rId3"/>
          <a:stretch/>
        </p:blipFill>
        <p:spPr>
          <a:xfrm>
            <a:off x="5715000" y="5286240"/>
            <a:ext cx="1071720" cy="7128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940680" y="1714680"/>
            <a:ext cx="2622240" cy="36828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s-ES" sz="1800" spc="-1" strike="noStrike" u="sng">
                <a:solidFill>
                  <a:srgbClr val="000000"/>
                </a:solidFill>
                <a:uFillTx/>
                <a:latin typeface="Arial"/>
                <a:ea typeface="Arial"/>
              </a:rPr>
              <a:t>Obras de Conducción </a:t>
            </a:r>
            <a:endParaRPr b="0" lang="en-US" sz="1800" spc="-1" strike="noStrike">
              <a:solidFill>
                <a:srgbClr val="000000"/>
              </a:solidFill>
              <a:latin typeface="Arial"/>
            </a:endParaRPr>
          </a:p>
        </p:txBody>
      </p:sp>
      <p:sp>
        <p:nvSpPr>
          <p:cNvPr id="241" name="CustomShape 2"/>
          <p:cNvSpPr/>
          <p:nvPr/>
        </p:nvSpPr>
        <p:spPr>
          <a:xfrm>
            <a:off x="928800" y="285840"/>
            <a:ext cx="7072200" cy="119124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3600" spc="-1" strike="noStrike">
                <a:solidFill>
                  <a:srgbClr val="000000"/>
                </a:solidFill>
                <a:latin typeface="Times New Roman"/>
              </a:rPr>
              <a:t>Componentes de un Sistema de Abastecimiento</a:t>
            </a:r>
            <a:endParaRPr b="0" lang="en-US" sz="3600" spc="-1" strike="noStrike">
              <a:solidFill>
                <a:srgbClr val="000000"/>
              </a:solidFill>
              <a:latin typeface="Arial"/>
            </a:endParaRPr>
          </a:p>
        </p:txBody>
      </p:sp>
      <p:sp>
        <p:nvSpPr>
          <p:cNvPr id="242" name="CustomShape 3"/>
          <p:cNvSpPr/>
          <p:nvPr/>
        </p:nvSpPr>
        <p:spPr>
          <a:xfrm>
            <a:off x="857160" y="2214720"/>
            <a:ext cx="4572000" cy="366012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Su finalidad es transportar el agua captada en las tomas hasta la planta de tratamiento, o desde la planta hasta la ciudad para su distribución. La obra de conducción puede ser un canal abierto o un conducto cerrado. </a:t>
            </a: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Si se transporta agua sin tratar la conducción puede ser a canal abierto. En cambio si se conduce agua tratada siempre debe hacerse por conducto cerrado, para preservarla de la contaminación.</a:t>
            </a:r>
            <a:endParaRPr b="0" lang="en-US" sz="1800" spc="-1" strike="noStrike">
              <a:solidFill>
                <a:srgbClr val="000000"/>
              </a:solidFill>
              <a:latin typeface="Arial"/>
            </a:endParaRPr>
          </a:p>
        </p:txBody>
      </p:sp>
      <p:sp>
        <p:nvSpPr>
          <p:cNvPr id="243" name="CustomShape 4"/>
          <p:cNvSpPr/>
          <p:nvPr/>
        </p:nvSpPr>
        <p:spPr>
          <a:xfrm>
            <a:off x="77760" y="-846000"/>
            <a:ext cx="2571840" cy="1771560"/>
          </a:xfrm>
          <a:prstGeom prst="rect">
            <a:avLst/>
          </a:prstGeom>
          <a:noFill/>
          <a:ln>
            <a:noFill/>
          </a:ln>
        </p:spPr>
        <p:style>
          <a:lnRef idx="0"/>
          <a:fillRef idx="0"/>
          <a:effectRef idx="0"/>
          <a:fontRef idx="minor"/>
        </p:style>
      </p:sp>
      <p:pic>
        <p:nvPicPr>
          <p:cNvPr id="244" name="3 Marcador de contenido" descr="acueducto.jpg"/>
          <p:cNvPicPr/>
          <p:nvPr/>
        </p:nvPicPr>
        <p:blipFill>
          <a:blip r:embed="rId1"/>
          <a:stretch/>
        </p:blipFill>
        <p:spPr>
          <a:xfrm>
            <a:off x="5929200" y="2071800"/>
            <a:ext cx="1997280" cy="1495440"/>
          </a:xfrm>
          <a:prstGeom prst="rect">
            <a:avLst/>
          </a:prstGeom>
          <a:ln>
            <a:noFill/>
          </a:ln>
        </p:spPr>
      </p:pic>
      <p:pic>
        <p:nvPicPr>
          <p:cNvPr id="245" name="Picture 6" descr="http://t1.gstatic.com/images?q=tbn:ANd9GcQIcGMpFqTP_2kLqPxx3SlbTz00auLPgMAn-w167Nu_UUUbsgNlGA"/>
          <p:cNvPicPr/>
          <p:nvPr/>
        </p:nvPicPr>
        <p:blipFill>
          <a:blip r:embed="rId2"/>
          <a:stretch/>
        </p:blipFill>
        <p:spPr>
          <a:xfrm>
            <a:off x="6286680" y="4286160"/>
            <a:ext cx="2190600" cy="1457280"/>
          </a:xfrm>
          <a:prstGeom prst="rect">
            <a:avLst/>
          </a:prstGeom>
          <a:ln>
            <a:noFill/>
          </a:ln>
        </p:spPr>
      </p:pic>
      <p:sp>
        <p:nvSpPr>
          <p:cNvPr id="246" name="CustomShape 5"/>
          <p:cNvSpPr/>
          <p:nvPr/>
        </p:nvSpPr>
        <p:spPr>
          <a:xfrm>
            <a:off x="6357960" y="5715000"/>
            <a:ext cx="2071800" cy="45900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200" spc="-1" strike="noStrike">
                <a:solidFill>
                  <a:srgbClr val="000000"/>
                </a:solidFill>
                <a:latin typeface="Arial"/>
                <a:ea typeface="Arial"/>
              </a:rPr>
              <a:t>Rotura de un caño maestro </a:t>
            </a:r>
            <a:endParaRPr b="0" lang="en-US" sz="12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200" spc="-1" strike="noStrike">
                <a:solidFill>
                  <a:srgbClr val="000000"/>
                </a:solidFill>
                <a:latin typeface="Arial"/>
                <a:ea typeface="Arial"/>
              </a:rPr>
              <a:t>en la ciudad de Bs .As.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928800" y="285840"/>
            <a:ext cx="7072200" cy="119124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3600" spc="-1" strike="noStrike">
                <a:solidFill>
                  <a:srgbClr val="000000"/>
                </a:solidFill>
                <a:latin typeface="Times New Roman"/>
              </a:rPr>
              <a:t>Componentes de un Sistema de Abastecimiento</a:t>
            </a:r>
            <a:endParaRPr b="0" lang="en-US" sz="3600" spc="-1" strike="noStrike">
              <a:solidFill>
                <a:srgbClr val="000000"/>
              </a:solidFill>
              <a:latin typeface="Arial"/>
            </a:endParaRPr>
          </a:p>
        </p:txBody>
      </p:sp>
      <p:sp>
        <p:nvSpPr>
          <p:cNvPr id="248" name="CustomShape 2"/>
          <p:cNvSpPr/>
          <p:nvPr/>
        </p:nvSpPr>
        <p:spPr>
          <a:xfrm>
            <a:off x="792720" y="1571760"/>
            <a:ext cx="2632680" cy="36828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s-ES" sz="1800" spc="-1" strike="noStrike" u="sng">
                <a:solidFill>
                  <a:srgbClr val="000000"/>
                </a:solidFill>
                <a:uFillTx/>
                <a:latin typeface="Arial"/>
                <a:ea typeface="Arial"/>
              </a:rPr>
              <a:t>Planta de Tratamiento </a:t>
            </a:r>
            <a:endParaRPr b="0" lang="en-US" sz="1800" spc="-1" strike="noStrike">
              <a:solidFill>
                <a:srgbClr val="000000"/>
              </a:solidFill>
              <a:latin typeface="Arial"/>
            </a:endParaRPr>
          </a:p>
        </p:txBody>
      </p:sp>
      <p:sp>
        <p:nvSpPr>
          <p:cNvPr id="249" name="CustomShape 3"/>
          <p:cNvSpPr/>
          <p:nvPr/>
        </p:nvSpPr>
        <p:spPr>
          <a:xfrm>
            <a:off x="714240" y="2071800"/>
            <a:ext cx="6215040" cy="448308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Cuando el agua proviene de  fuentes superficiales como ríos, lagos, arroyos,  requiere un </a:t>
            </a:r>
            <a:r>
              <a:rPr b="0" i="1" lang="es-ES" sz="1800" spc="-1" strike="noStrike" u="sng">
                <a:solidFill>
                  <a:srgbClr val="00b050"/>
                </a:solidFill>
                <a:uFillTx/>
                <a:latin typeface="Arial"/>
                <a:ea typeface="Arial"/>
              </a:rPr>
              <a:t>tratamiento para eliminar la turbidez</a:t>
            </a:r>
            <a:r>
              <a:rPr b="0" lang="es-ES" sz="1800" spc="-1" strike="noStrike">
                <a:solidFill>
                  <a:srgbClr val="000000"/>
                </a:solidFill>
                <a:latin typeface="Arial"/>
                <a:ea typeface="Arial"/>
              </a:rPr>
              <a:t>, es decir, los materiales en suspensión que no precipitan fácilmente, acompañados de materias orgánicas coloidales o disueltas que le dan color al agua natural. </a:t>
            </a: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Luego, debe </a:t>
            </a:r>
            <a:r>
              <a:rPr b="0" i="1" lang="es-ES" sz="1800" spc="-1" strike="noStrike" u="sng">
                <a:solidFill>
                  <a:srgbClr val="00b050"/>
                </a:solidFill>
                <a:uFillTx/>
                <a:latin typeface="Arial"/>
                <a:ea typeface="Arial"/>
              </a:rPr>
              <a:t>agregarse un coagulante </a:t>
            </a:r>
            <a:r>
              <a:rPr b="0" lang="es-ES" sz="1800" spc="-1" strike="noStrike">
                <a:solidFill>
                  <a:srgbClr val="000000"/>
                </a:solidFill>
                <a:latin typeface="Arial"/>
                <a:ea typeface="Arial"/>
              </a:rPr>
              <a:t>químico para el aglutinamiento de las pequeñas partículas que se realizan en estanques llamados floculadores. </a:t>
            </a: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Posteriormente sigue el </a:t>
            </a:r>
            <a:r>
              <a:rPr b="0" i="1" lang="es-ES" sz="1800" spc="-1" strike="noStrike" u="sng">
                <a:solidFill>
                  <a:srgbClr val="00b050"/>
                </a:solidFill>
                <a:uFillTx/>
                <a:latin typeface="Arial"/>
                <a:ea typeface="Arial"/>
              </a:rPr>
              <a:t>proceso de decantación </a:t>
            </a:r>
            <a:r>
              <a:rPr b="0" lang="es-ES" sz="1800" spc="-1" strike="noStrike">
                <a:solidFill>
                  <a:srgbClr val="000000"/>
                </a:solidFill>
                <a:latin typeface="Arial"/>
                <a:ea typeface="Arial"/>
              </a:rPr>
              <a:t>de las partículas aglutinadas que se realizan precisamente en piletas llamadas decantadores o sedimentadores. Continúa el tratamiento con </a:t>
            </a:r>
            <a:r>
              <a:rPr b="0" i="1" lang="es-ES" sz="1800" spc="-1" strike="noStrike" u="sng">
                <a:solidFill>
                  <a:srgbClr val="00b050"/>
                </a:solidFill>
                <a:uFillTx/>
                <a:latin typeface="Arial"/>
                <a:ea typeface="Arial"/>
              </a:rPr>
              <a:t>la etapa de filtración</a:t>
            </a:r>
            <a:r>
              <a:rPr b="0" lang="es-ES" sz="1800" spc="-1" strike="noStrike">
                <a:solidFill>
                  <a:srgbClr val="000000"/>
                </a:solidFill>
                <a:latin typeface="Arial"/>
                <a:ea typeface="Arial"/>
              </a:rPr>
              <a:t> a través de un manto de arena y por último se procede a la </a:t>
            </a:r>
            <a:r>
              <a:rPr b="0" i="1" lang="es-ES" sz="1800" spc="-1" strike="noStrike" u="sng">
                <a:solidFill>
                  <a:srgbClr val="00b050"/>
                </a:solidFill>
                <a:uFillTx/>
                <a:latin typeface="Arial"/>
                <a:ea typeface="Arial"/>
              </a:rPr>
              <a:t>desinfección con gas cloro. </a:t>
            </a:r>
            <a:endParaRPr b="0" lang="en-US" sz="1800" spc="-1" strike="noStrike">
              <a:solidFill>
                <a:srgbClr val="000000"/>
              </a:solidFill>
              <a:latin typeface="Arial"/>
            </a:endParaRPr>
          </a:p>
        </p:txBody>
      </p:sp>
      <p:pic>
        <p:nvPicPr>
          <p:cNvPr id="250" name="Picture 2" descr="http://www.atll.cat/site/files/28/etap_ter.jpg"/>
          <p:cNvPicPr/>
          <p:nvPr/>
        </p:nvPicPr>
        <p:blipFill>
          <a:blip r:embed="rId1"/>
          <a:stretch/>
        </p:blipFill>
        <p:spPr>
          <a:xfrm>
            <a:off x="6929280" y="1000080"/>
            <a:ext cx="2000520" cy="11635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928800" y="285840"/>
            <a:ext cx="7072200" cy="119124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3600" spc="-1" strike="noStrike">
                <a:solidFill>
                  <a:srgbClr val="000000"/>
                </a:solidFill>
                <a:latin typeface="Times New Roman"/>
              </a:rPr>
              <a:t>Componentes de un Sistema de Abastecimiento</a:t>
            </a:r>
            <a:endParaRPr b="0" lang="en-US" sz="3600" spc="-1" strike="noStrike">
              <a:solidFill>
                <a:srgbClr val="000000"/>
              </a:solidFill>
              <a:latin typeface="Arial"/>
            </a:endParaRPr>
          </a:p>
        </p:txBody>
      </p:sp>
      <p:sp>
        <p:nvSpPr>
          <p:cNvPr id="252" name="CustomShape 2"/>
          <p:cNvSpPr/>
          <p:nvPr/>
        </p:nvSpPr>
        <p:spPr>
          <a:xfrm>
            <a:off x="785880" y="1714680"/>
            <a:ext cx="7572240" cy="146556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La cloración es el método más empleado para la desinfección. En dosis suficientes el cloro mata los microorganismos en 30 minutos aunque existen ciertos protozoos patógenos como Cryptosporidium que no son fácilmente eliminados por la cloración y pueden llegar a ser importantes patógenos distribuidos por el agua.</a:t>
            </a:r>
            <a:endParaRPr b="0" lang="en-US" sz="1800" spc="-1" strike="noStrike">
              <a:solidFill>
                <a:srgbClr val="000000"/>
              </a:solidFill>
              <a:latin typeface="Arial"/>
            </a:endParaRPr>
          </a:p>
        </p:txBody>
      </p:sp>
      <p:sp>
        <p:nvSpPr>
          <p:cNvPr id="253" name="CustomShape 3"/>
          <p:cNvSpPr/>
          <p:nvPr/>
        </p:nvSpPr>
        <p:spPr>
          <a:xfrm>
            <a:off x="785880" y="3786120"/>
            <a:ext cx="7572240" cy="173988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El cloro se añade al agua tanto a partir de una solución concentrada de hipoclorito de sodio o calcio como en forma de gas desde tanques presurizados. Este método es el más utilizado en las grandes plantas de potabilización. El cloro se consume cuando reacciona con compuestos orgánicos. Por lo tanto debe haber cantidad suficiente como para eliminar microorganismos y materia orgánica.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785880" y="1781280"/>
            <a:ext cx="8143920" cy="256284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Debe realizarse un análisis de la cantidad de cloro residual en el agua. Una cantidad de cloro residual de 0.2-0.6 µg/ml es aceptable para la distribución. </a:t>
            </a: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Después de la cloración el agua potable es bombeada a tanques de almacenamiento y al sistema de distribución para su consumo. </a:t>
            </a: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La presencia residual de cloro asegura que el agua llegue al consumidor sin haber sufrido procesos de contaminación (asumiéndose que no ha existido ninguna falla en el sistema de distribución, tal como la rotura de una cañería).</a:t>
            </a:r>
            <a:endParaRPr b="0" lang="en-US" sz="1800" spc="-1" strike="noStrike">
              <a:solidFill>
                <a:srgbClr val="000000"/>
              </a:solidFill>
              <a:latin typeface="Arial"/>
            </a:endParaRPr>
          </a:p>
        </p:txBody>
      </p:sp>
      <p:sp>
        <p:nvSpPr>
          <p:cNvPr id="255" name="CustomShape 2"/>
          <p:cNvSpPr/>
          <p:nvPr/>
        </p:nvSpPr>
        <p:spPr>
          <a:xfrm>
            <a:off x="928800" y="285840"/>
            <a:ext cx="7072200" cy="119124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3600" spc="-1" strike="noStrike">
                <a:solidFill>
                  <a:srgbClr val="000000"/>
                </a:solidFill>
                <a:latin typeface="Times New Roman"/>
              </a:rPr>
              <a:t>Componentes de un Sistema de Abastecimiento</a:t>
            </a:r>
            <a:endParaRPr b="0" lang="en-US" sz="3600" spc="-1" strike="noStrike">
              <a:solidFill>
                <a:srgbClr val="000000"/>
              </a:solidFill>
              <a:latin typeface="Arial"/>
            </a:endParaRPr>
          </a:p>
        </p:txBody>
      </p:sp>
      <p:sp>
        <p:nvSpPr>
          <p:cNvPr id="256" name="CustomShape 3"/>
          <p:cNvSpPr/>
          <p:nvPr/>
        </p:nvSpPr>
        <p:spPr>
          <a:xfrm>
            <a:off x="714240" y="4468680"/>
            <a:ext cx="8429760" cy="208908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El cloro es extremadamente volátil y se puede disipar en cuestión de horas del agua tratada. Para asegurarse que los niveles de cloro residual se mantienen a lo largo de todo el sistema de distribución, la mayoría de las plantas  potabilizadoras introducen NH</a:t>
            </a:r>
            <a:r>
              <a:rPr b="0" lang="es-ES" sz="1800" spc="-1" strike="noStrike" baseline="-25000">
                <a:solidFill>
                  <a:srgbClr val="000000"/>
                </a:solidFill>
                <a:latin typeface="Arial"/>
                <a:ea typeface="Arial"/>
              </a:rPr>
              <a:t>3</a:t>
            </a:r>
            <a:r>
              <a:rPr b="0" lang="es-ES" sz="1800" spc="-1" strike="noStrike">
                <a:solidFill>
                  <a:srgbClr val="000000"/>
                </a:solidFill>
                <a:latin typeface="Arial"/>
                <a:ea typeface="Arial"/>
              </a:rPr>
              <a:t> junto con el cloro para producir un compuesto estable no volátil llamado cloramina.</a:t>
            </a: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                                    </a:t>
            </a:r>
            <a:r>
              <a:rPr b="0" lang="es-ES" sz="1800" spc="-1" strike="noStrike">
                <a:solidFill>
                  <a:srgbClr val="000000"/>
                </a:solidFill>
                <a:latin typeface="Arial"/>
                <a:ea typeface="Arial"/>
              </a:rPr>
              <a:t>HOCl + NH</a:t>
            </a:r>
            <a:r>
              <a:rPr b="0" lang="es-ES" sz="1800" spc="-1" strike="noStrike" baseline="-25000">
                <a:solidFill>
                  <a:srgbClr val="000000"/>
                </a:solidFill>
                <a:latin typeface="Arial"/>
                <a:ea typeface="Arial"/>
              </a:rPr>
              <a:t>3</a:t>
            </a:r>
            <a:r>
              <a:rPr b="0" lang="es-ES" sz="1800" spc="-1" strike="noStrike">
                <a:solidFill>
                  <a:srgbClr val="000000"/>
                </a:solidFill>
                <a:latin typeface="Arial"/>
                <a:ea typeface="Arial"/>
              </a:rPr>
              <a:t>→NH</a:t>
            </a:r>
            <a:r>
              <a:rPr b="0" lang="es-ES" sz="1800" spc="-1" strike="noStrike" baseline="-25000">
                <a:solidFill>
                  <a:srgbClr val="000000"/>
                </a:solidFill>
                <a:latin typeface="Arial"/>
                <a:ea typeface="Arial"/>
              </a:rPr>
              <a:t>2</a:t>
            </a:r>
            <a:r>
              <a:rPr b="0" lang="es-ES" sz="1800" spc="-1" strike="noStrike">
                <a:solidFill>
                  <a:srgbClr val="000000"/>
                </a:solidFill>
                <a:latin typeface="Arial"/>
                <a:ea typeface="Arial"/>
              </a:rPr>
              <a:t>Cl+H</a:t>
            </a:r>
            <a:r>
              <a:rPr b="0" lang="es-ES" sz="1800" spc="-1" strike="noStrike" baseline="-25000">
                <a:solidFill>
                  <a:srgbClr val="000000"/>
                </a:solidFill>
                <a:latin typeface="Arial"/>
                <a:ea typeface="Arial"/>
              </a:rPr>
              <a:t>2</a:t>
            </a:r>
            <a:r>
              <a:rPr b="0" lang="es-ES" sz="1800" spc="-1" strike="noStrike">
                <a:solidFill>
                  <a:srgbClr val="000000"/>
                </a:solidFill>
                <a:latin typeface="Arial"/>
                <a:ea typeface="Arial"/>
              </a:rPr>
              <a:t>0</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928800" y="285840"/>
            <a:ext cx="7072200" cy="119124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3600" spc="-1" strike="noStrike">
                <a:solidFill>
                  <a:srgbClr val="000000"/>
                </a:solidFill>
                <a:latin typeface="Times New Roman"/>
              </a:rPr>
              <a:t>Componentes de un Sistema de Abastecimiento</a:t>
            </a:r>
            <a:endParaRPr b="0" lang="en-US" sz="3600" spc="-1" strike="noStrike">
              <a:solidFill>
                <a:srgbClr val="000000"/>
              </a:solidFill>
              <a:latin typeface="Arial"/>
            </a:endParaRPr>
          </a:p>
        </p:txBody>
      </p:sp>
      <p:sp>
        <p:nvSpPr>
          <p:cNvPr id="258" name="CustomShape 2"/>
          <p:cNvSpPr/>
          <p:nvPr/>
        </p:nvSpPr>
        <p:spPr>
          <a:xfrm>
            <a:off x="869040" y="1714680"/>
            <a:ext cx="2610000" cy="36828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s-ES" sz="1800" spc="-1" strike="noStrike" u="sng">
                <a:solidFill>
                  <a:srgbClr val="000000"/>
                </a:solidFill>
                <a:uFillTx/>
                <a:latin typeface="Arial"/>
                <a:ea typeface="Arial"/>
              </a:rPr>
              <a:t>Obras de distribución </a:t>
            </a:r>
            <a:endParaRPr b="0" lang="en-US" sz="1800" spc="-1" strike="noStrike">
              <a:solidFill>
                <a:srgbClr val="000000"/>
              </a:solidFill>
              <a:latin typeface="Arial"/>
            </a:endParaRPr>
          </a:p>
        </p:txBody>
      </p:sp>
      <p:sp>
        <p:nvSpPr>
          <p:cNvPr id="259" name="CustomShape 3"/>
          <p:cNvSpPr/>
          <p:nvPr/>
        </p:nvSpPr>
        <p:spPr>
          <a:xfrm>
            <a:off x="785880" y="2397240"/>
            <a:ext cx="7643880" cy="201420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Son el conjunto de cañerías que posibilitan que el agua ya potabilizada sea entregada a los usuarios en la puerta de sus viviendas.</a:t>
            </a: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Constan en general de un tanque de distribución (puede no haberlo) que alimenta una red de cañerías de mayor diámetro o encastres, a las cuales se empalman cañerías de menos diámetro o distribuidoras, desde las cuales salen las conexiones domiciliarias.</a:t>
            </a:r>
            <a:endParaRPr b="0" lang="en-US" sz="1800" spc="-1" strike="noStrike">
              <a:solidFill>
                <a:srgbClr val="000000"/>
              </a:solidFill>
              <a:latin typeface="Arial"/>
            </a:endParaRPr>
          </a:p>
        </p:txBody>
      </p:sp>
      <p:pic>
        <p:nvPicPr>
          <p:cNvPr id="260" name="5 Imagen" descr="obraagua01.jpg"/>
          <p:cNvPicPr/>
          <p:nvPr/>
        </p:nvPicPr>
        <p:blipFill>
          <a:blip r:embed="rId1"/>
          <a:stretch/>
        </p:blipFill>
        <p:spPr>
          <a:xfrm>
            <a:off x="6858000" y="831960"/>
            <a:ext cx="1928880" cy="1525320"/>
          </a:xfrm>
          <a:prstGeom prst="rect">
            <a:avLst/>
          </a:prstGeom>
          <a:ln>
            <a:noFill/>
          </a:ln>
        </p:spPr>
      </p:pic>
      <p:pic>
        <p:nvPicPr>
          <p:cNvPr id="261" name="Picture 6" descr="http://t2.gstatic.com/images?q=tbn:ANd9GcR-BMAwJMGzuW4IFa7NavkuCg6gIXeex2arSc93OQHKfXUx9f4ZLZ_3xcP7"/>
          <p:cNvPicPr/>
          <p:nvPr/>
        </p:nvPicPr>
        <p:blipFill>
          <a:blip r:embed="rId2"/>
          <a:stretch/>
        </p:blipFill>
        <p:spPr>
          <a:xfrm>
            <a:off x="1643040" y="4714920"/>
            <a:ext cx="2109960" cy="1511280"/>
          </a:xfrm>
          <a:prstGeom prst="rect">
            <a:avLst/>
          </a:prstGeom>
          <a:ln>
            <a:noFill/>
          </a:ln>
        </p:spPr>
      </p:pic>
      <p:pic>
        <p:nvPicPr>
          <p:cNvPr id="262" name="Picture 8" descr="http://t2.gstatic.com/images?q=tbn:ANd9GcQ5PVM0q922UGjMZ6H5Pe4rrJNBu29-JwMvsQrq4llnJP7fX42K"/>
          <p:cNvPicPr/>
          <p:nvPr/>
        </p:nvPicPr>
        <p:blipFill>
          <a:blip r:embed="rId3"/>
          <a:stretch/>
        </p:blipFill>
        <p:spPr>
          <a:xfrm>
            <a:off x="5857920" y="4667400"/>
            <a:ext cx="1643040" cy="16430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928800" y="285840"/>
            <a:ext cx="7072200" cy="64260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3600" spc="-1" strike="noStrike">
                <a:solidFill>
                  <a:srgbClr val="000000"/>
                </a:solidFill>
                <a:latin typeface="Times New Roman"/>
              </a:rPr>
              <a:t>Demanda</a:t>
            </a:r>
            <a:endParaRPr b="0" lang="en-US" sz="3600" spc="-1" strike="noStrike">
              <a:solidFill>
                <a:srgbClr val="000000"/>
              </a:solidFill>
              <a:latin typeface="Arial"/>
            </a:endParaRPr>
          </a:p>
        </p:txBody>
      </p:sp>
      <p:sp>
        <p:nvSpPr>
          <p:cNvPr id="264" name="CustomShape 2"/>
          <p:cNvSpPr/>
          <p:nvPr/>
        </p:nvSpPr>
        <p:spPr>
          <a:xfrm>
            <a:off x="826920" y="1484280"/>
            <a:ext cx="7643880" cy="201420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AR" sz="1800" spc="-1" strike="noStrike">
                <a:solidFill>
                  <a:srgbClr val="000000"/>
                </a:solidFill>
                <a:latin typeface="Arial"/>
                <a:ea typeface="Arial"/>
              </a:rPr>
              <a:t>El consumo de agua es función de una serie de factores inherentes a la  localidad que se abastece y varía de una ciudad a otra, así como podrá variar de un sector de distribución a otro, en una misma ciudad.</a:t>
            </a: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La demanda o dotación por persona es la cantidad de agua que necesita  diariamente.</a:t>
            </a:r>
            <a:endParaRPr b="0" lang="en-US" sz="18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pic>
        <p:nvPicPr>
          <p:cNvPr id="265" name="5 Rectángulo" descr=""/>
          <p:cNvPicPr/>
          <p:nvPr/>
        </p:nvPicPr>
        <p:blipFill>
          <a:blip r:embed="rId1"/>
          <a:stretch/>
        </p:blipFill>
        <p:spPr>
          <a:xfrm>
            <a:off x="927000" y="3645000"/>
            <a:ext cx="7643880" cy="346860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6" name="Group 1"/>
          <p:cNvGrpSpPr/>
          <p:nvPr/>
        </p:nvGrpSpPr>
        <p:grpSpPr>
          <a:xfrm>
            <a:off x="611280" y="189000"/>
            <a:ext cx="8196120" cy="5877000"/>
            <a:chOff x="611280" y="189000"/>
            <a:chExt cx="8196120" cy="5877000"/>
          </a:xfrm>
        </p:grpSpPr>
        <p:graphicFrame>
          <p:nvGraphicFramePr>
            <p:cNvPr id="267" name="Object 2"/>
            <p:cNvGraphicFramePr/>
            <p:nvPr/>
          </p:nvGraphicFramePr>
          <p:xfrm>
            <a:off x="611280" y="1916280"/>
            <a:ext cx="8196120" cy="4149720"/>
          </p:xfrm>
          <a:graphic>
            <a:graphicData uri="http://schemas.openxmlformats.org/presentationml/2006/ole">
              <p:oleObj progId="Excel.Sheet.12" r:id="rId1" spid="">
                <p:embed/>
                <p:pic>
                  <p:nvPicPr>
                    <p:cNvPr id="268" name="Object 3" descr=""/>
                    <p:cNvPicPr/>
                    <p:nvPr/>
                  </p:nvPicPr>
                  <p:blipFill>
                    <a:blip r:embed="rId2"/>
                    <a:stretch/>
                  </p:blipFill>
                  <p:spPr>
                    <a:xfrm>
                      <a:off x="611280" y="1916280"/>
                      <a:ext cx="8196120" cy="4149720"/>
                    </a:xfrm>
                    <a:prstGeom prst="rect">
                      <a:avLst/>
                    </a:prstGeom>
                    <a:ln>
                      <a:noFill/>
                    </a:ln>
                  </p:spPr>
                </p:pic>
              </p:oleObj>
            </a:graphicData>
          </a:graphic>
        </p:graphicFrame>
        <p:sp>
          <p:nvSpPr>
            <p:cNvPr id="269" name="CustomShape 3"/>
            <p:cNvSpPr/>
            <p:nvPr/>
          </p:nvSpPr>
          <p:spPr>
            <a:xfrm>
              <a:off x="684360" y="189000"/>
              <a:ext cx="8064360" cy="947160"/>
            </a:xfrm>
            <a:custGeom>
              <a:avLst/>
              <a:gdLst/>
              <a:ahLst/>
              <a:rect l="l" t="t" r="r" b="b"/>
              <a:pathLst>
                <a:path w="21600" h="21600">
                  <a:moveTo>
                    <a:pt x="0" y="0"/>
                  </a:moveTo>
                  <a:lnTo>
                    <a:pt x="21600" y="0"/>
                  </a:lnTo>
                  <a:lnTo>
                    <a:pt x="21600" y="21600"/>
                  </a:lnTo>
                  <a:lnTo>
                    <a:pt x="0" y="21600"/>
                  </a:lnTo>
                  <a:lnTo>
                    <a:pt x="0" y="0"/>
                  </a:lnTo>
                  <a:close/>
                </a:path>
              </a:pathLst>
            </a:custGeom>
            <a:solidFill>
              <a:srgbClr val="cccc99"/>
            </a:solidFill>
            <a:ln w="9360">
              <a:solidFill>
                <a:srgbClr val="000000"/>
              </a:solidFill>
              <a:miter/>
            </a:ln>
          </p:spPr>
          <p:style>
            <a:lnRef idx="0"/>
            <a:fillRef idx="0"/>
            <a:effectRef idx="0"/>
            <a:fontRef idx="minor"/>
          </p:style>
          <p:txBody>
            <a:bodyPr lIns="90000" rIns="90000" tIns="46800" bIns="46800">
              <a:spAutoFit/>
            </a:bodyPr>
            <a:p>
              <a:pPr>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800" spc="-1" strike="noStrike">
                  <a:solidFill>
                    <a:srgbClr val="000000"/>
                  </a:solidFill>
                  <a:latin typeface="Arial"/>
                  <a:ea typeface="Arial"/>
                </a:rPr>
                <a:t>Distribución del agua según el tipo de consumo</a:t>
              </a:r>
              <a:endParaRPr b="0" lang="en-US" sz="2800" spc="-1" strike="noStrike">
                <a:solidFill>
                  <a:srgbClr val="000000"/>
                </a:solidFill>
                <a:latin typeface="Arial"/>
              </a:endParaRPr>
            </a:p>
          </p:txBody>
        </p:sp>
      </p:grpSp>
      <p:sp>
        <p:nvSpPr>
          <p:cNvPr id="270" name="CustomShape 4"/>
          <p:cNvSpPr/>
          <p:nvPr/>
        </p:nvSpPr>
        <p:spPr>
          <a:xfrm>
            <a:off x="815760" y="6237360"/>
            <a:ext cx="1271880" cy="36828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1800" spc="-1" strike="noStrike">
                <a:solidFill>
                  <a:srgbClr val="000000"/>
                </a:solidFill>
                <a:latin typeface="Arial"/>
                <a:ea typeface="Arial"/>
              </a:rPr>
              <a:t>Fte: AySA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06668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113" name="CustomShape 2"/>
          <p:cNvSpPr/>
          <p:nvPr/>
        </p:nvSpPr>
        <p:spPr>
          <a:xfrm>
            <a:off x="857160" y="4071960"/>
            <a:ext cx="6929640" cy="131364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2000" spc="-1" strike="noStrike">
                <a:solidFill>
                  <a:srgbClr val="000000"/>
                </a:solidFill>
                <a:latin typeface="Arial"/>
                <a:ea typeface="Arial"/>
              </a:rPr>
              <a:t>La selección de la fuente de provisión debe balancear 2 aspectos fundamentales: </a:t>
            </a:r>
            <a:endParaRPr b="0" lang="en-US" sz="20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2000" spc="-1" strike="noStrike">
                <a:solidFill>
                  <a:srgbClr val="000000"/>
                </a:solidFill>
                <a:latin typeface="Arial"/>
                <a:ea typeface="Arial"/>
              </a:rPr>
              <a:t>                            </a:t>
            </a:r>
            <a:r>
              <a:rPr b="1" lang="es-ES" sz="2000" spc="-1" strike="noStrike">
                <a:solidFill>
                  <a:srgbClr val="000000"/>
                </a:solidFill>
                <a:latin typeface="Arial"/>
                <a:ea typeface="Arial"/>
              </a:rPr>
              <a:t>el </a:t>
            </a:r>
            <a:r>
              <a:rPr b="1" lang="es-ES" sz="2000" spc="-1" strike="noStrike">
                <a:solidFill>
                  <a:srgbClr val="0070c0"/>
                </a:solidFill>
                <a:latin typeface="Arial"/>
                <a:ea typeface="Arial"/>
              </a:rPr>
              <a:t>sanitario</a:t>
            </a:r>
            <a:r>
              <a:rPr b="1" lang="es-ES" sz="2000" spc="-1" strike="noStrike">
                <a:solidFill>
                  <a:srgbClr val="000000"/>
                </a:solidFill>
                <a:latin typeface="Arial"/>
                <a:ea typeface="Arial"/>
              </a:rPr>
              <a:t> y </a:t>
            </a:r>
            <a:r>
              <a:rPr b="1" lang="es-ES" sz="2000" spc="-1" strike="noStrike">
                <a:solidFill>
                  <a:srgbClr val="0070c0"/>
                </a:solidFill>
                <a:latin typeface="Arial"/>
                <a:ea typeface="Arial"/>
              </a:rPr>
              <a:t>el económico</a:t>
            </a:r>
            <a:endParaRPr b="0" lang="en-US" sz="2000" spc="-1" strike="noStrike">
              <a:solidFill>
                <a:srgbClr val="000000"/>
              </a:solidFill>
              <a:latin typeface="Arial"/>
            </a:endParaRPr>
          </a:p>
        </p:txBody>
      </p:sp>
      <p:sp>
        <p:nvSpPr>
          <p:cNvPr id="114" name="CustomShape 3"/>
          <p:cNvSpPr/>
          <p:nvPr/>
        </p:nvSpPr>
        <p:spPr>
          <a:xfrm>
            <a:off x="857160" y="1714680"/>
            <a:ext cx="7500960" cy="100872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2000" spc="-1" strike="noStrike">
                <a:solidFill>
                  <a:srgbClr val="000000"/>
                </a:solidFill>
                <a:latin typeface="Arial"/>
              </a:rPr>
              <a:t>El agua proveniente de estas fuentes puede ser</a:t>
            </a:r>
            <a:r>
              <a:rPr b="1" lang="es-ES" sz="2000" spc="-1" strike="noStrike">
                <a:solidFill>
                  <a:srgbClr val="e70000"/>
                </a:solidFill>
                <a:latin typeface="Arial"/>
              </a:rPr>
              <a:t> </a:t>
            </a:r>
            <a:r>
              <a:rPr b="1" lang="es-ES" sz="2000" spc="-1" strike="noStrike">
                <a:solidFill>
                  <a:srgbClr val="0033cc"/>
                </a:solidFill>
                <a:latin typeface="Arial"/>
              </a:rPr>
              <a:t>naturalmente potable</a:t>
            </a:r>
            <a:r>
              <a:rPr b="1" lang="es-ES" sz="2000" spc="-1" strike="noStrike">
                <a:solidFill>
                  <a:srgbClr val="000000"/>
                </a:solidFill>
                <a:latin typeface="Arial"/>
              </a:rPr>
              <a:t>, y otras necesitan un </a:t>
            </a:r>
            <a:r>
              <a:rPr b="1" lang="es-ES" sz="2000" spc="-1" strike="noStrike" u="sng">
                <a:solidFill>
                  <a:srgbClr val="000000"/>
                </a:solidFill>
                <a:uFillTx/>
                <a:latin typeface="Arial"/>
              </a:rPr>
              <a:t>tratamiento previo </a:t>
            </a:r>
            <a:r>
              <a:rPr b="1" lang="es-ES" sz="2000" spc="-1" strike="noStrike">
                <a:solidFill>
                  <a:srgbClr val="000000"/>
                </a:solidFill>
                <a:latin typeface="Arial"/>
              </a:rPr>
              <a:t>a su entrega al consumo.</a:t>
            </a:r>
            <a:endParaRPr b="0" lang="en-US" sz="2000" spc="-1" strike="noStrike">
              <a:solidFill>
                <a:srgbClr val="000000"/>
              </a:solidFill>
              <a:latin typeface="Arial"/>
            </a:endParaRPr>
          </a:p>
        </p:txBody>
      </p:sp>
      <p:sp>
        <p:nvSpPr>
          <p:cNvPr id="115" name="CustomShape 4"/>
          <p:cNvSpPr/>
          <p:nvPr/>
        </p:nvSpPr>
        <p:spPr>
          <a:xfrm>
            <a:off x="714240" y="5643720"/>
            <a:ext cx="8143920" cy="91692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1800" spc="-1" strike="noStrike">
                <a:solidFill>
                  <a:srgbClr val="000000"/>
                </a:solidFill>
                <a:latin typeface="Arial"/>
                <a:ea typeface="Arial"/>
              </a:rPr>
              <a:t>Se debe elegir una fuente que asegure provisión de agua en cantidad y en calidad pero que al mismo tiempo permita la máxima economía de construcción y posterior operación y mantenimiento del servicio.</a:t>
            </a:r>
            <a:endParaRPr b="0" lang="en-US" sz="1800" spc="-1" strike="noStrike">
              <a:solidFill>
                <a:srgbClr val="000000"/>
              </a:solidFill>
              <a:latin typeface="Arial"/>
            </a:endParaRPr>
          </a:p>
        </p:txBody>
      </p:sp>
      <p:sp>
        <p:nvSpPr>
          <p:cNvPr id="116" name="CustomShape 5"/>
          <p:cNvSpPr/>
          <p:nvPr/>
        </p:nvSpPr>
        <p:spPr>
          <a:xfrm>
            <a:off x="857160" y="2857680"/>
            <a:ext cx="8001000" cy="91692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1800" spc="-1" strike="noStrike">
                <a:solidFill>
                  <a:srgbClr val="000000"/>
                </a:solidFill>
                <a:latin typeface="Arial"/>
              </a:rPr>
              <a:t>Para poder realizar un correcto abastecimiento de agua potable debemos contar con las fuentes que deben cumplir con: </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ES" sz="1800" spc="-1" strike="noStrike">
                <a:solidFill>
                  <a:srgbClr val="ad0000"/>
                </a:solidFill>
                <a:latin typeface="Arial"/>
              </a:rPr>
              <a:t>                     </a:t>
            </a:r>
            <a:r>
              <a:rPr b="1" lang="es-ES" sz="1800" spc="-1" strike="noStrike">
                <a:solidFill>
                  <a:srgbClr val="00b050"/>
                </a:solidFill>
                <a:latin typeface="Arial"/>
              </a:rPr>
              <a:t>capacidad de suministro </a:t>
            </a:r>
            <a:r>
              <a:rPr b="1" lang="es-ES" sz="1800" spc="-1" strike="noStrike">
                <a:solidFill>
                  <a:srgbClr val="000000"/>
                </a:solidFill>
                <a:latin typeface="Arial"/>
              </a:rPr>
              <a:t>y </a:t>
            </a:r>
            <a:r>
              <a:rPr b="1" lang="es-ES" sz="1800" spc="-1" strike="noStrike">
                <a:solidFill>
                  <a:srgbClr val="00b050"/>
                </a:solidFill>
                <a:latin typeface="Arial"/>
              </a:rPr>
              <a:t>calidad de agua</a:t>
            </a:r>
            <a:r>
              <a:rPr b="1" lang="es-ES" sz="1800" spc="-1" strike="noStrike">
                <a:solidFill>
                  <a:srgbClr val="000000"/>
                </a:solidFill>
                <a:latin typeface="Arial"/>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0" y="1919160"/>
            <a:ext cx="9144000" cy="360"/>
          </a:xfrm>
          <a:prstGeom prst="rect">
            <a:avLst/>
          </a:prstGeom>
          <a:noFill/>
          <a:ln>
            <a:noFill/>
          </a:ln>
        </p:spPr>
        <p:style>
          <a:lnRef idx="0"/>
          <a:fillRef idx="0"/>
          <a:effectRef idx="0"/>
          <a:fontRef idx="minor"/>
        </p:style>
      </p:sp>
      <p:sp>
        <p:nvSpPr>
          <p:cNvPr id="118" name="CustomShape 2"/>
          <p:cNvSpPr/>
          <p:nvPr/>
        </p:nvSpPr>
        <p:spPr>
          <a:xfrm>
            <a:off x="1600200" y="1720800"/>
            <a:ext cx="5132520" cy="366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19" name="CustomShape 3"/>
          <p:cNvSpPr/>
          <p:nvPr/>
        </p:nvSpPr>
        <p:spPr>
          <a:xfrm>
            <a:off x="1800" y="1556640"/>
            <a:ext cx="180720" cy="642600"/>
          </a:xfrm>
          <a:prstGeom prst="rect">
            <a:avLst/>
          </a:prstGeom>
          <a:noFill/>
          <a:ln>
            <a:noFill/>
          </a:ln>
        </p:spPr>
        <p:style>
          <a:lnRef idx="0"/>
          <a:fillRef idx="0"/>
          <a:effectRef idx="0"/>
          <a:fontRef idx="minor"/>
        </p:style>
        <p:txBody>
          <a:bodyPr wrap="none" lIns="90000" rIns="90000" tIns="46800" bIns="46800" anchor="ctr">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br/>
            <a:endParaRPr b="0" lang="en-US" sz="1800" spc="-1" strike="noStrike">
              <a:solidFill>
                <a:srgbClr val="000000"/>
              </a:solidFill>
              <a:latin typeface="Arial"/>
            </a:endParaRPr>
          </a:p>
        </p:txBody>
      </p:sp>
      <p:sp>
        <p:nvSpPr>
          <p:cNvPr id="120" name="CustomShape 4"/>
          <p:cNvSpPr/>
          <p:nvPr/>
        </p:nvSpPr>
        <p:spPr>
          <a:xfrm>
            <a:off x="106668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121" name="CustomShape 5"/>
          <p:cNvSpPr/>
          <p:nvPr/>
        </p:nvSpPr>
        <p:spPr>
          <a:xfrm>
            <a:off x="1158480" y="1928880"/>
            <a:ext cx="2788200" cy="45972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400" spc="-1" strike="noStrike">
                <a:solidFill>
                  <a:srgbClr val="000000"/>
                </a:solidFill>
                <a:latin typeface="Arial"/>
                <a:ea typeface="Arial"/>
              </a:rPr>
              <a:t>Aguas Meteóricas</a:t>
            </a:r>
            <a:endParaRPr b="0" lang="en-US" sz="2400" spc="-1" strike="noStrike">
              <a:solidFill>
                <a:srgbClr val="000000"/>
              </a:solidFill>
              <a:latin typeface="Arial"/>
            </a:endParaRPr>
          </a:p>
        </p:txBody>
      </p:sp>
      <p:sp>
        <p:nvSpPr>
          <p:cNvPr id="122" name="CustomShape 6"/>
          <p:cNvSpPr/>
          <p:nvPr/>
        </p:nvSpPr>
        <p:spPr>
          <a:xfrm>
            <a:off x="928800" y="2571840"/>
            <a:ext cx="4572000" cy="161856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Tienen sólidos disueltos en baja cantidad, muy baja turbidez. Por su composición química se consideran de baja alcalinidad y dureza y alto contenido en CO2</a:t>
            </a:r>
            <a:r>
              <a:rPr b="0" lang="es-ES" sz="1800" spc="-1" strike="noStrike">
                <a:solidFill>
                  <a:srgbClr val="000000"/>
                </a:solidFill>
                <a:latin typeface="Arial"/>
                <a:ea typeface="Arial"/>
              </a:rPr>
              <a:t>.</a:t>
            </a:r>
            <a:endParaRPr b="0" lang="en-US" sz="1800" spc="-1" strike="noStrike">
              <a:solidFill>
                <a:srgbClr val="000000"/>
              </a:solidFill>
              <a:latin typeface="Arial"/>
            </a:endParaRPr>
          </a:p>
        </p:txBody>
      </p:sp>
      <p:pic>
        <p:nvPicPr>
          <p:cNvPr id="123" name="Picture 9" descr="http://t2.gstatic.com/images?q=tbn:ANd9GcRNGJjCplGIUOeO8k4bHQ2Ott9pl4owRoqRdL6Vg8ry5i4bj_D1"/>
          <p:cNvPicPr/>
          <p:nvPr/>
        </p:nvPicPr>
        <p:blipFill>
          <a:blip r:embed="rId1"/>
          <a:stretch/>
        </p:blipFill>
        <p:spPr>
          <a:xfrm>
            <a:off x="6500880" y="2286000"/>
            <a:ext cx="1800000" cy="1352520"/>
          </a:xfrm>
          <a:prstGeom prst="rect">
            <a:avLst/>
          </a:prstGeom>
          <a:ln>
            <a:noFill/>
          </a:ln>
        </p:spPr>
      </p:pic>
      <p:sp>
        <p:nvSpPr>
          <p:cNvPr id="124" name="CustomShape 7"/>
          <p:cNvSpPr/>
          <p:nvPr/>
        </p:nvSpPr>
        <p:spPr>
          <a:xfrm>
            <a:off x="77760" y="-585720"/>
            <a:ext cx="1657440" cy="1228680"/>
          </a:xfrm>
          <a:prstGeom prst="rect">
            <a:avLst/>
          </a:prstGeom>
          <a:noFill/>
          <a:ln>
            <a:noFill/>
          </a:ln>
        </p:spPr>
        <p:style>
          <a:lnRef idx="0"/>
          <a:fillRef idx="0"/>
          <a:effectRef idx="0"/>
          <a:fontRef idx="minor"/>
        </p:style>
      </p:sp>
      <p:sp>
        <p:nvSpPr>
          <p:cNvPr id="125" name="CustomShape 8"/>
          <p:cNvSpPr/>
          <p:nvPr/>
        </p:nvSpPr>
        <p:spPr>
          <a:xfrm>
            <a:off x="77760" y="-585720"/>
            <a:ext cx="1657440" cy="1228680"/>
          </a:xfrm>
          <a:prstGeom prst="rect">
            <a:avLst/>
          </a:prstGeom>
          <a:noFill/>
          <a:ln>
            <a:noFill/>
          </a:ln>
        </p:spPr>
        <p:style>
          <a:lnRef idx="0"/>
          <a:fillRef idx="0"/>
          <a:effectRef idx="0"/>
          <a:fontRef idx="minor"/>
        </p:style>
      </p:sp>
      <p:sp>
        <p:nvSpPr>
          <p:cNvPr id="126" name="CustomShape 9"/>
          <p:cNvSpPr/>
          <p:nvPr/>
        </p:nvSpPr>
        <p:spPr>
          <a:xfrm>
            <a:off x="77760" y="-585720"/>
            <a:ext cx="1657440" cy="1228680"/>
          </a:xfrm>
          <a:prstGeom prst="rect">
            <a:avLst/>
          </a:prstGeom>
          <a:noFill/>
          <a:ln>
            <a:noFill/>
          </a:ln>
        </p:spPr>
        <p:style>
          <a:lnRef idx="0"/>
          <a:fillRef idx="0"/>
          <a:effectRef idx="0"/>
          <a:fontRef idx="minor"/>
        </p:style>
      </p:sp>
      <p:sp>
        <p:nvSpPr>
          <p:cNvPr id="127" name="CustomShape 10"/>
          <p:cNvSpPr/>
          <p:nvPr/>
        </p:nvSpPr>
        <p:spPr>
          <a:xfrm>
            <a:off x="77760" y="-585720"/>
            <a:ext cx="1657440" cy="1228680"/>
          </a:xfrm>
          <a:prstGeom prst="rect">
            <a:avLst/>
          </a:prstGeom>
          <a:noFill/>
          <a:ln>
            <a:noFill/>
          </a:ln>
        </p:spPr>
        <p:style>
          <a:lnRef idx="0"/>
          <a:fillRef idx="0"/>
          <a:effectRef idx="0"/>
          <a:fontRef idx="minor"/>
        </p:style>
      </p:sp>
      <p:pic>
        <p:nvPicPr>
          <p:cNvPr id="128" name="Picture 19" descr="http://t2.gstatic.com/images?q=tbn:ANd9GcSnMUL5A3Ka_hFdBWUihy4ljjh8004zZCUGdEjwEjdW-R1ZRjUN_g"/>
          <p:cNvPicPr/>
          <p:nvPr/>
        </p:nvPicPr>
        <p:blipFill>
          <a:blip r:embed="rId2"/>
          <a:stretch/>
        </p:blipFill>
        <p:spPr>
          <a:xfrm>
            <a:off x="2357280" y="4572000"/>
            <a:ext cx="1990800" cy="1490760"/>
          </a:xfrm>
          <a:prstGeom prst="rect">
            <a:avLst/>
          </a:prstGeom>
          <a:ln>
            <a:noFill/>
          </a:ln>
        </p:spPr>
      </p:pic>
      <p:sp>
        <p:nvSpPr>
          <p:cNvPr id="129" name="CustomShape 11"/>
          <p:cNvSpPr/>
          <p:nvPr/>
        </p:nvSpPr>
        <p:spPr>
          <a:xfrm>
            <a:off x="77760" y="-852480"/>
            <a:ext cx="2562120" cy="1781280"/>
          </a:xfrm>
          <a:prstGeom prst="rect">
            <a:avLst/>
          </a:prstGeom>
          <a:noFill/>
          <a:ln>
            <a:noFill/>
          </a:ln>
        </p:spPr>
        <p:style>
          <a:lnRef idx="0"/>
          <a:fillRef idx="0"/>
          <a:effectRef idx="0"/>
          <a:fontRef idx="minor"/>
        </p:style>
      </p:sp>
      <p:sp>
        <p:nvSpPr>
          <p:cNvPr id="130" name="CustomShape 12"/>
          <p:cNvSpPr/>
          <p:nvPr/>
        </p:nvSpPr>
        <p:spPr>
          <a:xfrm>
            <a:off x="77760" y="-852480"/>
            <a:ext cx="2562120" cy="1781280"/>
          </a:xfrm>
          <a:prstGeom prst="rect">
            <a:avLst/>
          </a:prstGeom>
          <a:noFill/>
          <a:ln>
            <a:noFill/>
          </a:ln>
        </p:spPr>
        <p:style>
          <a:lnRef idx="0"/>
          <a:fillRef idx="0"/>
          <a:effectRef idx="0"/>
          <a:fontRef idx="minor"/>
        </p:style>
      </p:sp>
      <p:sp>
        <p:nvSpPr>
          <p:cNvPr id="131" name="CustomShape 13"/>
          <p:cNvSpPr/>
          <p:nvPr/>
        </p:nvSpPr>
        <p:spPr>
          <a:xfrm>
            <a:off x="77760" y="-852480"/>
            <a:ext cx="2562120" cy="1781280"/>
          </a:xfrm>
          <a:prstGeom prst="rect">
            <a:avLst/>
          </a:prstGeom>
          <a:noFill/>
          <a:ln>
            <a:noFill/>
          </a:ln>
        </p:spPr>
        <p:style>
          <a:lnRef idx="0"/>
          <a:fillRef idx="0"/>
          <a:effectRef idx="0"/>
          <a:fontRef idx="minor"/>
        </p:style>
      </p:sp>
      <p:sp>
        <p:nvSpPr>
          <p:cNvPr id="132" name="CustomShape 14"/>
          <p:cNvSpPr/>
          <p:nvPr/>
        </p:nvSpPr>
        <p:spPr>
          <a:xfrm>
            <a:off x="77760" y="-655560"/>
            <a:ext cx="1638360" cy="1371600"/>
          </a:xfrm>
          <a:prstGeom prst="rect">
            <a:avLst/>
          </a:prstGeom>
          <a:noFill/>
          <a:ln>
            <a:noFill/>
          </a:ln>
        </p:spPr>
        <p:style>
          <a:lnRef idx="0"/>
          <a:fillRef idx="0"/>
          <a:effectRef idx="0"/>
          <a:fontRef idx="minor"/>
        </p:style>
      </p:sp>
      <p:sp>
        <p:nvSpPr>
          <p:cNvPr id="133" name="CustomShape 15"/>
          <p:cNvSpPr/>
          <p:nvPr/>
        </p:nvSpPr>
        <p:spPr>
          <a:xfrm>
            <a:off x="77760" y="-655560"/>
            <a:ext cx="1638360" cy="1371600"/>
          </a:xfrm>
          <a:prstGeom prst="rect">
            <a:avLst/>
          </a:prstGeom>
          <a:noFill/>
          <a:ln>
            <a:noFill/>
          </a:ln>
        </p:spPr>
        <p:style>
          <a:lnRef idx="0"/>
          <a:fillRef idx="0"/>
          <a:effectRef idx="0"/>
          <a:fontRef idx="minor"/>
        </p:style>
      </p:sp>
      <p:sp>
        <p:nvSpPr>
          <p:cNvPr id="134" name="CustomShape 16"/>
          <p:cNvSpPr/>
          <p:nvPr/>
        </p:nvSpPr>
        <p:spPr>
          <a:xfrm>
            <a:off x="77760" y="-884160"/>
            <a:ext cx="2467080" cy="1847880"/>
          </a:xfrm>
          <a:prstGeom prst="rect">
            <a:avLst/>
          </a:prstGeom>
          <a:noFill/>
          <a:ln>
            <a:noFill/>
          </a:ln>
        </p:spPr>
        <p:style>
          <a:lnRef idx="0"/>
          <a:fillRef idx="0"/>
          <a:effectRef idx="0"/>
          <a:fontRef idx="minor"/>
        </p:style>
      </p:sp>
      <p:sp>
        <p:nvSpPr>
          <p:cNvPr id="135" name="CustomShape 17"/>
          <p:cNvSpPr/>
          <p:nvPr/>
        </p:nvSpPr>
        <p:spPr>
          <a:xfrm>
            <a:off x="77760" y="-884160"/>
            <a:ext cx="2467080" cy="1847880"/>
          </a:xfrm>
          <a:prstGeom prst="rect">
            <a:avLst/>
          </a:prstGeom>
          <a:noFill/>
          <a:ln>
            <a:noFill/>
          </a:ln>
        </p:spPr>
        <p:style>
          <a:lnRef idx="0"/>
          <a:fillRef idx="0"/>
          <a:effectRef idx="0"/>
          <a:fontRef idx="minor"/>
        </p:style>
      </p:sp>
      <p:pic>
        <p:nvPicPr>
          <p:cNvPr id="136" name="Picture 35" descr="http://www.mimeteo.com/blog/wp-content/uploads/Granizo_tamano_inusual.jpg"/>
          <p:cNvPicPr/>
          <p:nvPr/>
        </p:nvPicPr>
        <p:blipFill>
          <a:blip r:embed="rId3"/>
          <a:stretch/>
        </p:blipFill>
        <p:spPr>
          <a:xfrm>
            <a:off x="5929200" y="4745160"/>
            <a:ext cx="2000520" cy="14698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06668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138" name="CustomShape 2"/>
          <p:cNvSpPr/>
          <p:nvPr/>
        </p:nvSpPr>
        <p:spPr>
          <a:xfrm>
            <a:off x="928800" y="2571840"/>
            <a:ext cx="3355920" cy="70380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Aguas meteóricas sufren</a:t>
            </a:r>
            <a:endParaRPr b="0" lang="en-US" sz="20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un fraccionamiento triple:</a:t>
            </a:r>
            <a:endParaRPr b="0" lang="en-US" sz="2000" spc="-1" strike="noStrike">
              <a:solidFill>
                <a:srgbClr val="000000"/>
              </a:solidFill>
              <a:latin typeface="Arial"/>
            </a:endParaRPr>
          </a:p>
        </p:txBody>
      </p:sp>
      <p:sp>
        <p:nvSpPr>
          <p:cNvPr id="139" name="CustomShape 3"/>
          <p:cNvSpPr/>
          <p:nvPr/>
        </p:nvSpPr>
        <p:spPr>
          <a:xfrm>
            <a:off x="4859280" y="2421000"/>
            <a:ext cx="649440" cy="150840"/>
          </a:xfrm>
          <a:custGeom>
            <a:avLst/>
            <a:gdLst/>
            <a:ahLst/>
            <a:rect l="0" t="0" r="r" b="b"/>
            <a:pathLst>
              <a:path w="1806" h="421">
                <a:moveTo>
                  <a:pt x="0" y="105"/>
                </a:moveTo>
                <a:lnTo>
                  <a:pt x="1595" y="105"/>
                </a:lnTo>
                <a:lnTo>
                  <a:pt x="1595" y="0"/>
                </a:lnTo>
                <a:lnTo>
                  <a:pt x="1805" y="210"/>
                </a:lnTo>
                <a:lnTo>
                  <a:pt x="1595" y="420"/>
                </a:lnTo>
                <a:lnTo>
                  <a:pt x="1595" y="315"/>
                </a:lnTo>
                <a:lnTo>
                  <a:pt x="0" y="315"/>
                </a:lnTo>
                <a:lnTo>
                  <a:pt x="0" y="105"/>
                </a:lnTo>
              </a:path>
            </a:pathLst>
          </a:custGeom>
          <a:solidFill>
            <a:srgbClr val="cccc99"/>
          </a:solidFill>
          <a:ln w="25560">
            <a:solidFill>
              <a:srgbClr val="95956f"/>
            </a:solidFill>
            <a:miter/>
          </a:ln>
        </p:spPr>
        <p:style>
          <a:lnRef idx="0"/>
          <a:fillRef idx="0"/>
          <a:effectRef idx="0"/>
          <a:fontRef idx="minor"/>
        </p:style>
      </p:sp>
      <p:sp>
        <p:nvSpPr>
          <p:cNvPr id="140" name="CustomShape 4"/>
          <p:cNvSpPr/>
          <p:nvPr/>
        </p:nvSpPr>
        <p:spPr>
          <a:xfrm>
            <a:off x="4840200" y="3716280"/>
            <a:ext cx="649440" cy="150840"/>
          </a:xfrm>
          <a:custGeom>
            <a:avLst/>
            <a:gdLst/>
            <a:ahLst/>
            <a:rect l="0" t="0" r="r" b="b"/>
            <a:pathLst>
              <a:path w="1806" h="421">
                <a:moveTo>
                  <a:pt x="0" y="105"/>
                </a:moveTo>
                <a:lnTo>
                  <a:pt x="1595" y="105"/>
                </a:lnTo>
                <a:lnTo>
                  <a:pt x="1595" y="0"/>
                </a:lnTo>
                <a:lnTo>
                  <a:pt x="1805" y="210"/>
                </a:lnTo>
                <a:lnTo>
                  <a:pt x="1595" y="420"/>
                </a:lnTo>
                <a:lnTo>
                  <a:pt x="1595" y="315"/>
                </a:lnTo>
                <a:lnTo>
                  <a:pt x="0" y="315"/>
                </a:lnTo>
                <a:lnTo>
                  <a:pt x="0" y="105"/>
                </a:lnTo>
              </a:path>
            </a:pathLst>
          </a:custGeom>
          <a:solidFill>
            <a:srgbClr val="cccc99"/>
          </a:solidFill>
          <a:ln w="25560">
            <a:solidFill>
              <a:srgbClr val="95956f"/>
            </a:solidFill>
            <a:miter/>
          </a:ln>
        </p:spPr>
        <p:style>
          <a:lnRef idx="0"/>
          <a:fillRef idx="0"/>
          <a:effectRef idx="0"/>
          <a:fontRef idx="minor"/>
        </p:style>
      </p:sp>
      <p:sp>
        <p:nvSpPr>
          <p:cNvPr id="141" name="CustomShape 5"/>
          <p:cNvSpPr/>
          <p:nvPr/>
        </p:nvSpPr>
        <p:spPr>
          <a:xfrm>
            <a:off x="5667480" y="2259000"/>
            <a:ext cx="3354120" cy="39888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evaporación</a:t>
            </a:r>
            <a:endParaRPr b="0" lang="en-US" sz="2000" spc="-1" strike="noStrike">
              <a:solidFill>
                <a:srgbClr val="000000"/>
              </a:solidFill>
              <a:latin typeface="Arial"/>
            </a:endParaRPr>
          </a:p>
        </p:txBody>
      </p:sp>
      <p:sp>
        <p:nvSpPr>
          <p:cNvPr id="142" name="CustomShape 6"/>
          <p:cNvSpPr/>
          <p:nvPr/>
        </p:nvSpPr>
        <p:spPr>
          <a:xfrm>
            <a:off x="5667480" y="3516480"/>
            <a:ext cx="3354120" cy="39888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infiltración</a:t>
            </a:r>
            <a:endParaRPr b="0" lang="en-US" sz="2000" spc="-1" strike="noStrike">
              <a:solidFill>
                <a:srgbClr val="000000"/>
              </a:solidFill>
              <a:latin typeface="Arial"/>
            </a:endParaRPr>
          </a:p>
        </p:txBody>
      </p:sp>
      <p:sp>
        <p:nvSpPr>
          <p:cNvPr id="143" name="CustomShape 7"/>
          <p:cNvSpPr/>
          <p:nvPr/>
        </p:nvSpPr>
        <p:spPr>
          <a:xfrm>
            <a:off x="5667480" y="2886120"/>
            <a:ext cx="3354120" cy="39888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escurrimiento</a:t>
            </a:r>
            <a:endParaRPr b="0" lang="en-US" sz="2000" spc="-1" strike="noStrike">
              <a:solidFill>
                <a:srgbClr val="000000"/>
              </a:solidFill>
              <a:latin typeface="Arial"/>
            </a:endParaRPr>
          </a:p>
        </p:txBody>
      </p:sp>
      <p:sp>
        <p:nvSpPr>
          <p:cNvPr id="144" name="CustomShape 8"/>
          <p:cNvSpPr/>
          <p:nvPr/>
        </p:nvSpPr>
        <p:spPr>
          <a:xfrm>
            <a:off x="4840200" y="3086280"/>
            <a:ext cx="649440" cy="150480"/>
          </a:xfrm>
          <a:custGeom>
            <a:avLst/>
            <a:gdLst/>
            <a:ahLst/>
            <a:rect l="0" t="0" r="r" b="b"/>
            <a:pathLst>
              <a:path w="1806" h="420">
                <a:moveTo>
                  <a:pt x="0" y="104"/>
                </a:moveTo>
                <a:lnTo>
                  <a:pt x="1595" y="104"/>
                </a:lnTo>
                <a:lnTo>
                  <a:pt x="1595" y="0"/>
                </a:lnTo>
                <a:lnTo>
                  <a:pt x="1805" y="209"/>
                </a:lnTo>
                <a:lnTo>
                  <a:pt x="1595" y="419"/>
                </a:lnTo>
                <a:lnTo>
                  <a:pt x="1595" y="314"/>
                </a:lnTo>
                <a:lnTo>
                  <a:pt x="0" y="314"/>
                </a:lnTo>
                <a:lnTo>
                  <a:pt x="0" y="104"/>
                </a:lnTo>
              </a:path>
            </a:pathLst>
          </a:custGeom>
          <a:solidFill>
            <a:srgbClr val="cccc99"/>
          </a:solidFill>
          <a:ln w="25560">
            <a:solidFill>
              <a:srgbClr val="95956f"/>
            </a:solidFill>
            <a:miter/>
          </a:ln>
        </p:spPr>
        <p:style>
          <a:lnRef idx="0"/>
          <a:fillRef idx="0"/>
          <a:effectRef idx="0"/>
          <a:fontRef idx="minor"/>
        </p:style>
      </p:sp>
      <p:sp>
        <p:nvSpPr>
          <p:cNvPr id="145" name="CustomShape 9"/>
          <p:cNvSpPr/>
          <p:nvPr/>
        </p:nvSpPr>
        <p:spPr>
          <a:xfrm>
            <a:off x="928800" y="3995640"/>
            <a:ext cx="7746840" cy="283824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La proporción de este fraccionamiento varia en forma considerable según la temperatura, la humedad del aire y el viento.</a:t>
            </a:r>
            <a:endParaRPr b="0" lang="en-US" sz="20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Ej.: una lluvia corta en verano que cae sobre un terreno compacto puede sufrir mas de un 90% de evaporación. </a:t>
            </a:r>
            <a:endParaRPr b="0" lang="en-US" sz="20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Sobre un suelo rocoso y si vegetación y fuerte pendiente el ecurrimiento puede alcanzar el 95%.</a:t>
            </a:r>
            <a:endParaRPr b="0" lang="en-US" sz="20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Si el suelo está constituido por arena fina, la infiltración es importante.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Picture 2" descr=""/>
          <p:cNvPicPr/>
          <p:nvPr/>
        </p:nvPicPr>
        <p:blipFill>
          <a:blip r:embed="rId1"/>
          <a:stretch/>
        </p:blipFill>
        <p:spPr>
          <a:xfrm>
            <a:off x="4357800" y="1643040"/>
            <a:ext cx="4351320" cy="1776600"/>
          </a:xfrm>
          <a:prstGeom prst="rect">
            <a:avLst/>
          </a:prstGeom>
          <a:ln>
            <a:noFill/>
          </a:ln>
        </p:spPr>
      </p:pic>
      <p:pic>
        <p:nvPicPr>
          <p:cNvPr id="147" name="Picture 3" descr=""/>
          <p:cNvPicPr/>
          <p:nvPr/>
        </p:nvPicPr>
        <p:blipFill>
          <a:blip r:embed="rId2"/>
          <a:stretch/>
        </p:blipFill>
        <p:spPr>
          <a:xfrm>
            <a:off x="714240" y="3643200"/>
            <a:ext cx="2455920" cy="1357560"/>
          </a:xfrm>
          <a:prstGeom prst="rect">
            <a:avLst/>
          </a:prstGeom>
          <a:ln>
            <a:noFill/>
          </a:ln>
        </p:spPr>
      </p:pic>
      <p:sp>
        <p:nvSpPr>
          <p:cNvPr id="148" name="CustomShape 1"/>
          <p:cNvSpPr/>
          <p:nvPr/>
        </p:nvSpPr>
        <p:spPr>
          <a:xfrm>
            <a:off x="714240" y="1571760"/>
            <a:ext cx="3500640" cy="228852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Estructuras diseñadas para la recolección directa del agua de lluvia compuesta básicamente de dos secciones: el techo, que funciona como área de contribución y debajo de éste se encuentra el tanque o cisterna de almacenamiento. </a:t>
            </a:r>
            <a:endParaRPr b="0" lang="en-US" sz="1800" spc="-1" strike="noStrike">
              <a:solidFill>
                <a:srgbClr val="000000"/>
              </a:solidFill>
              <a:latin typeface="Arial"/>
            </a:endParaRPr>
          </a:p>
        </p:txBody>
      </p:sp>
      <p:sp>
        <p:nvSpPr>
          <p:cNvPr id="149" name="CustomShape 2"/>
          <p:cNvSpPr/>
          <p:nvPr/>
        </p:nvSpPr>
        <p:spPr>
          <a:xfrm>
            <a:off x="106668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150" name="CustomShape 3"/>
          <p:cNvSpPr/>
          <p:nvPr/>
        </p:nvSpPr>
        <p:spPr>
          <a:xfrm>
            <a:off x="4286160" y="3714840"/>
            <a:ext cx="4572000" cy="256284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Cuando el área de captación de los techos es insuficiente se selecciona una superﬁcie o ladera que requiera las mínimas actividades de movimiento de tierras (relleno, nivelación y compactación), posteriormente se recubre toda la superﬁcie con algún material impermeable como: plástico de invernadero, concreto, etc.</a:t>
            </a:r>
            <a:endParaRPr b="0" lang="en-US" sz="1800" spc="-1" strike="noStrike">
              <a:solidFill>
                <a:srgbClr val="000000"/>
              </a:solidFill>
              <a:latin typeface="Arial"/>
            </a:endParaRPr>
          </a:p>
        </p:txBody>
      </p:sp>
      <p:pic>
        <p:nvPicPr>
          <p:cNvPr id="151" name="Picture 5" descr=""/>
          <p:cNvPicPr/>
          <p:nvPr/>
        </p:nvPicPr>
        <p:blipFill>
          <a:blip r:embed="rId3"/>
          <a:stretch/>
        </p:blipFill>
        <p:spPr>
          <a:xfrm>
            <a:off x="1428840" y="5143680"/>
            <a:ext cx="2557440" cy="15649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06668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153" name="CustomShape 2"/>
          <p:cNvSpPr/>
          <p:nvPr/>
        </p:nvSpPr>
        <p:spPr>
          <a:xfrm>
            <a:off x="1082880" y="1857240"/>
            <a:ext cx="2612880" cy="39888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000" spc="-1" strike="noStrike">
                <a:solidFill>
                  <a:srgbClr val="000000"/>
                </a:solidFill>
                <a:latin typeface="Arial"/>
                <a:ea typeface="Arial"/>
              </a:rPr>
              <a:t>Aguas Superficiales</a:t>
            </a:r>
            <a:endParaRPr b="0" lang="en-US" sz="2000" spc="-1" strike="noStrike">
              <a:solidFill>
                <a:srgbClr val="000000"/>
              </a:solidFill>
              <a:latin typeface="Arial"/>
            </a:endParaRPr>
          </a:p>
        </p:txBody>
      </p:sp>
      <p:pic>
        <p:nvPicPr>
          <p:cNvPr id="154" name="5 Imagen" descr="agua sup..jpg"/>
          <p:cNvPicPr/>
          <p:nvPr/>
        </p:nvPicPr>
        <p:blipFill>
          <a:blip r:embed="rId1"/>
          <a:stretch/>
        </p:blipFill>
        <p:spPr>
          <a:xfrm>
            <a:off x="6072120" y="2357280"/>
            <a:ext cx="1738440" cy="1422720"/>
          </a:xfrm>
          <a:prstGeom prst="rect">
            <a:avLst/>
          </a:prstGeom>
          <a:ln>
            <a:noFill/>
          </a:ln>
        </p:spPr>
      </p:pic>
      <p:sp>
        <p:nvSpPr>
          <p:cNvPr id="155" name="CustomShape 3"/>
          <p:cNvSpPr/>
          <p:nvPr/>
        </p:nvSpPr>
        <p:spPr>
          <a:xfrm>
            <a:off x="857160" y="2352600"/>
            <a:ext cx="4572000" cy="3753000"/>
          </a:xfrm>
          <a:prstGeom prst="rect">
            <a:avLst/>
          </a:prstGeom>
          <a:noFill/>
          <a:ln>
            <a:noFill/>
          </a:ln>
        </p:spPr>
        <p:style>
          <a:lnRef idx="0"/>
          <a:fillRef idx="0"/>
          <a:effectRef idx="0"/>
          <a:fontRef idx="minor"/>
        </p:style>
        <p:txBody>
          <a:bodyPr lIns="90000" rIns="90000" tIns="46800" bIns="46800">
            <a:sp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Aguas provenientes de los ríos, arroyos, lagos, etc. En nuestro país las aguas superficiales proveen a más del 70% de la población. </a:t>
            </a:r>
            <a:endParaRPr b="0" lang="en-US" sz="20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2000" spc="-1" strike="noStrike">
                <a:solidFill>
                  <a:srgbClr val="000000"/>
                </a:solidFill>
                <a:latin typeface="Arial"/>
                <a:ea typeface="Arial"/>
              </a:rPr>
              <a:t>En general  son aguas turbias y con color. Por otra parte, por ser superficiales están expuestas a contaminarse. Luego, es necesario realizarles tratamientos de potabilizaciòn, incluido desinfección previa a su entrega al consumo</a:t>
            </a:r>
            <a:endParaRPr b="0" lang="en-US" sz="2000" spc="-1" strike="noStrike">
              <a:solidFill>
                <a:srgbClr val="000000"/>
              </a:solidFill>
              <a:latin typeface="Arial"/>
            </a:endParaRPr>
          </a:p>
        </p:txBody>
      </p:sp>
      <p:pic>
        <p:nvPicPr>
          <p:cNvPr id="156" name="Picture 8" descr="http://t2.gstatic.com/images?q=tbn:ANd9GcQcRZ7j_VEoPxzTkftkfEw-bv0Xjb06jM99vfgWakUBUwKyk3vnrQ"/>
          <p:cNvPicPr/>
          <p:nvPr/>
        </p:nvPicPr>
        <p:blipFill>
          <a:blip r:embed="rId2"/>
          <a:stretch/>
        </p:blipFill>
        <p:spPr>
          <a:xfrm>
            <a:off x="6786720" y="4743360"/>
            <a:ext cx="1714320" cy="12812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0" y="1917720"/>
            <a:ext cx="9144000" cy="360"/>
          </a:xfrm>
          <a:prstGeom prst="rect">
            <a:avLst/>
          </a:prstGeom>
          <a:noFill/>
          <a:ln>
            <a:noFill/>
          </a:ln>
        </p:spPr>
        <p:style>
          <a:lnRef idx="0"/>
          <a:fillRef idx="0"/>
          <a:effectRef idx="0"/>
          <a:fontRef idx="minor"/>
        </p:style>
      </p:sp>
      <p:sp>
        <p:nvSpPr>
          <p:cNvPr id="158" name="CustomShape 2"/>
          <p:cNvSpPr/>
          <p:nvPr/>
        </p:nvSpPr>
        <p:spPr>
          <a:xfrm>
            <a:off x="0" y="4938840"/>
            <a:ext cx="9144000" cy="360"/>
          </a:xfrm>
          <a:prstGeom prst="rect">
            <a:avLst/>
          </a:prstGeom>
          <a:noFill/>
          <a:ln>
            <a:noFill/>
          </a:ln>
        </p:spPr>
        <p:style>
          <a:lnRef idx="0"/>
          <a:fillRef idx="0"/>
          <a:effectRef idx="0"/>
          <a:fontRef idx="minor"/>
        </p:style>
      </p:sp>
      <p:sp>
        <p:nvSpPr>
          <p:cNvPr id="159" name="CustomShape 3"/>
          <p:cNvSpPr/>
          <p:nvPr/>
        </p:nvSpPr>
        <p:spPr>
          <a:xfrm>
            <a:off x="106668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160" name="TextShape 4"/>
          <p:cNvSpPr txBox="1"/>
          <p:nvPr/>
        </p:nvSpPr>
        <p:spPr>
          <a:xfrm>
            <a:off x="714240" y="1571400"/>
            <a:ext cx="2286000" cy="571320"/>
          </a:xfrm>
          <a:prstGeom prst="rect">
            <a:avLst/>
          </a:prstGeom>
          <a:noFill/>
          <a:ln>
            <a:noFill/>
          </a:ln>
        </p:spPr>
        <p:txBody>
          <a:bodyPr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000" spc="-1" strike="noStrike">
                <a:solidFill>
                  <a:srgbClr val="330033"/>
                </a:solidFill>
                <a:latin typeface="Times New Roman"/>
              </a:rPr>
              <a:t>Aguas Sub-Alveas</a:t>
            </a:r>
            <a:endParaRPr b="0" lang="en-US" sz="2000" spc="-1" strike="noStrike">
              <a:solidFill>
                <a:srgbClr val="330033"/>
              </a:solidFill>
              <a:latin typeface="Times New Roman"/>
            </a:endParaRPr>
          </a:p>
        </p:txBody>
      </p:sp>
      <p:sp>
        <p:nvSpPr>
          <p:cNvPr id="161" name="CustomShape 5"/>
          <p:cNvSpPr/>
          <p:nvPr/>
        </p:nvSpPr>
        <p:spPr>
          <a:xfrm>
            <a:off x="785880" y="2214720"/>
            <a:ext cx="8072280" cy="119124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Son las aguas que corren por el subálveo del río. Se captan en general mediante pozos filtrantes o galerías filtrantes. Son en general aguas de muy buena calidad ya que han sufrido un proceso natural de filtración. El costo de las obras para utilización de esta agua es algo elevado.</a:t>
            </a:r>
            <a:endParaRPr b="0" lang="en-US" sz="1800" spc="-1" strike="noStrike">
              <a:solidFill>
                <a:srgbClr val="000000"/>
              </a:solidFill>
              <a:latin typeface="Arial"/>
            </a:endParaRPr>
          </a:p>
        </p:txBody>
      </p:sp>
      <p:pic>
        <p:nvPicPr>
          <p:cNvPr id="162" name="3 Marcador de contenido" descr="agua subalvea.jpg"/>
          <p:cNvPicPr/>
          <p:nvPr/>
        </p:nvPicPr>
        <p:blipFill>
          <a:blip r:embed="rId1"/>
          <a:stretch/>
        </p:blipFill>
        <p:spPr>
          <a:xfrm>
            <a:off x="2286000" y="3571920"/>
            <a:ext cx="5027760" cy="2797200"/>
          </a:xfrm>
          <a:prstGeom prst="rect">
            <a:avLst/>
          </a:prstGeom>
          <a:ln>
            <a:noFill/>
          </a:ln>
        </p:spPr>
      </p:pic>
      <p:sp>
        <p:nvSpPr>
          <p:cNvPr id="163" name="CustomShape 6"/>
          <p:cNvSpPr/>
          <p:nvPr/>
        </p:nvSpPr>
        <p:spPr>
          <a:xfrm>
            <a:off x="2286000" y="3571920"/>
            <a:ext cx="5072040" cy="2786040"/>
          </a:xfrm>
          <a:prstGeom prst="rect">
            <a:avLst/>
          </a:prstGeom>
          <a:noFill/>
          <a:ln w="25560">
            <a:solidFill>
              <a:srgbClr val="95956f"/>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066680" y="21420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4200" spc="-1" strike="noStrike">
                <a:solidFill>
                  <a:srgbClr val="330033"/>
                </a:solidFill>
                <a:latin typeface="Times New Roman"/>
              </a:rPr>
              <a:t>Sistemas de Abastecimiento </a:t>
            </a:r>
            <a:br/>
            <a:r>
              <a:rPr b="1" lang="es-AR" sz="4200" spc="-1" strike="noStrike">
                <a:solidFill>
                  <a:srgbClr val="330033"/>
                </a:solidFill>
                <a:latin typeface="Times New Roman"/>
              </a:rPr>
              <a:t>de Agua</a:t>
            </a:r>
            <a:endParaRPr b="0" lang="en-US" sz="4200" spc="-1" strike="noStrike">
              <a:solidFill>
                <a:srgbClr val="000000"/>
              </a:solidFill>
              <a:latin typeface="Arial"/>
            </a:endParaRPr>
          </a:p>
        </p:txBody>
      </p:sp>
      <p:sp>
        <p:nvSpPr>
          <p:cNvPr id="165" name="TextShape 2"/>
          <p:cNvSpPr txBox="1"/>
          <p:nvPr/>
        </p:nvSpPr>
        <p:spPr>
          <a:xfrm>
            <a:off x="714240" y="1571400"/>
            <a:ext cx="2571840" cy="500040"/>
          </a:xfrm>
          <a:prstGeom prst="rect">
            <a:avLst/>
          </a:prstGeom>
          <a:noFill/>
          <a:ln>
            <a:noFill/>
          </a:ln>
        </p:spPr>
        <p:txBody>
          <a:bodyPr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AR" sz="2000" spc="-1" strike="noStrike">
                <a:solidFill>
                  <a:srgbClr val="330033"/>
                </a:solidFill>
                <a:latin typeface="Times New Roman"/>
              </a:rPr>
              <a:t>Aguas Subterráneas</a:t>
            </a:r>
            <a:endParaRPr b="0" lang="en-US" sz="2000" spc="-1" strike="noStrike">
              <a:solidFill>
                <a:srgbClr val="330033"/>
              </a:solidFill>
              <a:latin typeface="Times New Roman"/>
            </a:endParaRPr>
          </a:p>
        </p:txBody>
      </p:sp>
      <p:sp>
        <p:nvSpPr>
          <p:cNvPr id="166" name="CustomShape 3"/>
          <p:cNvSpPr/>
          <p:nvPr/>
        </p:nvSpPr>
        <p:spPr>
          <a:xfrm>
            <a:off x="642960" y="2071800"/>
            <a:ext cx="8358120" cy="420876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0000"/>
                </a:solidFill>
                <a:latin typeface="Arial"/>
                <a:ea typeface="Arial"/>
              </a:rPr>
              <a:t>Son aguas que se encuentran en el subsuelo. Podemos distinguir 3 tipos de fuentes subterráneas distintas según la posición del agua en el suelo:</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70c0"/>
                </a:solidFill>
                <a:latin typeface="Arial"/>
                <a:ea typeface="Arial"/>
              </a:rPr>
              <a:t>                                   </a:t>
            </a:r>
            <a:r>
              <a:rPr b="0" lang="es-ES" sz="1800" spc="-1" strike="noStrike">
                <a:solidFill>
                  <a:srgbClr val="0070c0"/>
                </a:solidFill>
                <a:latin typeface="Arial"/>
                <a:ea typeface="Arial"/>
              </a:rPr>
              <a:t>Aguas subterráneas profundas</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70c0"/>
                </a:solidFill>
                <a:latin typeface="Arial"/>
                <a:ea typeface="Arial"/>
              </a:rPr>
              <a:t>                                   </a:t>
            </a:r>
            <a:r>
              <a:rPr b="0" lang="es-ES" sz="1800" spc="-1" strike="noStrike">
                <a:solidFill>
                  <a:srgbClr val="0070c0"/>
                </a:solidFill>
                <a:latin typeface="Arial"/>
                <a:ea typeface="Arial"/>
              </a:rPr>
              <a:t>Aguas freáticas o de primera napa </a:t>
            </a: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ES" sz="1800" spc="-1" strike="noStrike">
                <a:solidFill>
                  <a:srgbClr val="0070c0"/>
                </a:solidFill>
                <a:latin typeface="Arial"/>
                <a:ea typeface="Arial"/>
              </a:rPr>
              <a:t>                                   </a:t>
            </a:r>
            <a:r>
              <a:rPr b="0" lang="es-ES" sz="1800" spc="-1" strike="noStrike">
                <a:solidFill>
                  <a:srgbClr val="0070c0"/>
                </a:solidFill>
                <a:latin typeface="Arial"/>
                <a:ea typeface="Arial"/>
              </a:rPr>
              <a:t>Manantiales</a:t>
            </a:r>
            <a:endParaRPr b="0" lang="en-US" sz="1800" spc="-1" strike="noStrike">
              <a:solidFill>
                <a:srgbClr val="000000"/>
              </a:solidFill>
              <a:latin typeface="Arial"/>
            </a:endParaRPr>
          </a:p>
        </p:txBody>
      </p:sp>
      <p:pic>
        <p:nvPicPr>
          <p:cNvPr id="167" name="Picture 12" descr="http://edafologia.ugr.es/introeda/tema01/imagenes/gperfilr.gif"/>
          <p:cNvPicPr/>
          <p:nvPr/>
        </p:nvPicPr>
        <p:blipFill>
          <a:blip r:embed="rId1"/>
          <a:stretch/>
        </p:blipFill>
        <p:spPr>
          <a:xfrm>
            <a:off x="1071720" y="3714840"/>
            <a:ext cx="1285560" cy="1985760"/>
          </a:xfrm>
          <a:prstGeom prst="rect">
            <a:avLst/>
          </a:prstGeom>
          <a:ln>
            <a:noFill/>
          </a:ln>
        </p:spPr>
      </p:pic>
      <p:pic>
        <p:nvPicPr>
          <p:cNvPr id="168" name="Picture 14" descr="http://t3.gstatic.com/images?q=tbn:ANd9GcThx8XO8d2lBdf65eLNQagQ_CHz44YRPmU6GjbfFuDx4ppk9RhX"/>
          <p:cNvPicPr/>
          <p:nvPr/>
        </p:nvPicPr>
        <p:blipFill>
          <a:blip r:embed="rId2"/>
          <a:stretch/>
        </p:blipFill>
        <p:spPr>
          <a:xfrm>
            <a:off x="5929200" y="5572080"/>
            <a:ext cx="1568520" cy="924120"/>
          </a:xfrm>
          <a:prstGeom prst="rect">
            <a:avLst/>
          </a:prstGeom>
          <a:ln>
            <a:noFill/>
          </a:ln>
        </p:spPr>
      </p:pic>
      <p:pic>
        <p:nvPicPr>
          <p:cNvPr id="169" name="Picture 9" descr="http://www.h2agua.com/wp-content/uploads/2010/04/GENERALIDADES-1.png"/>
          <p:cNvPicPr/>
          <p:nvPr/>
        </p:nvPicPr>
        <p:blipFill>
          <a:blip r:embed="rId3"/>
          <a:stretch/>
        </p:blipFill>
        <p:spPr>
          <a:xfrm>
            <a:off x="6858000" y="3071880"/>
            <a:ext cx="1841400" cy="12286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2004-10-05T14:33:52Z</dcterms:created>
  <dc:creator>Usuario de WXP</dc:creator>
  <dc:description/>
  <dc:language>en-US</dc:language>
  <cp:lastModifiedBy>Monica</cp:lastModifiedBy>
  <dcterms:modified xsi:type="dcterms:W3CDTF">2020-07-08T16:46:29Z</dcterms:modified>
  <cp:revision>365</cp:revision>
  <dc:subject/>
  <dc:title>Seminario Ionosfera y medio Sol -Tierra</dc:title>
</cp:coreProperties>
</file>