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AEB0FDE-F149-44BB-BD2E-DA61879A42D6}"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DDFDC-CAA6-4FCA-BD2B-3C6D678CA854}" type="slidenum">
              <a:rPr lang="en-US" smtClean="0"/>
              <a:t>‹#›</a:t>
            </a:fld>
            <a:endParaRPr lang="en-US"/>
          </a:p>
        </p:txBody>
      </p:sp>
    </p:spTree>
    <p:extLst>
      <p:ext uri="{BB962C8B-B14F-4D97-AF65-F5344CB8AC3E}">
        <p14:creationId xmlns:p14="http://schemas.microsoft.com/office/powerpoint/2010/main" val="2027488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EB0FDE-F149-44BB-BD2E-DA61879A42D6}"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DDFDC-CAA6-4FCA-BD2B-3C6D678CA854}" type="slidenum">
              <a:rPr lang="en-US" smtClean="0"/>
              <a:t>‹#›</a:t>
            </a:fld>
            <a:endParaRPr lang="en-US"/>
          </a:p>
        </p:txBody>
      </p:sp>
    </p:spTree>
    <p:extLst>
      <p:ext uri="{BB962C8B-B14F-4D97-AF65-F5344CB8AC3E}">
        <p14:creationId xmlns:p14="http://schemas.microsoft.com/office/powerpoint/2010/main" val="961610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EB0FDE-F149-44BB-BD2E-DA61879A42D6}"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DDFDC-CAA6-4FCA-BD2B-3C6D678CA854}" type="slidenum">
              <a:rPr lang="en-US" smtClean="0"/>
              <a:t>‹#›</a:t>
            </a:fld>
            <a:endParaRPr lang="en-US"/>
          </a:p>
        </p:txBody>
      </p:sp>
    </p:spTree>
    <p:extLst>
      <p:ext uri="{BB962C8B-B14F-4D97-AF65-F5344CB8AC3E}">
        <p14:creationId xmlns:p14="http://schemas.microsoft.com/office/powerpoint/2010/main" val="1451531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8_Contents slide layout">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81BE274-9D40-450D-99DB-38562DBEF2FD}"/>
              </a:ext>
            </a:extLst>
          </p:cNvPr>
          <p:cNvSpPr>
            <a:spLocks noGrp="1"/>
          </p:cNvSpPr>
          <p:nvPr>
            <p:ph type="dt" sz="half" idx="2"/>
          </p:nvPr>
        </p:nvSpPr>
        <p:spPr>
          <a:xfrm>
            <a:off x="8663935" y="6452450"/>
            <a:ext cx="1077538" cy="365125"/>
          </a:xfrm>
          <a:prstGeom prst="rect">
            <a:avLst/>
          </a:prstGeom>
        </p:spPr>
        <p:txBody>
          <a:bodyPr vert="horz" lIns="91440" tIns="45720" rIns="91440" bIns="45720" rtlCol="0" anchor="ctr"/>
          <a:lstStyle>
            <a:lvl1pPr algn="l">
              <a:defRPr lang="en-US" sz="1400" b="1" i="1" kern="1200" smtClean="0">
                <a:solidFill>
                  <a:schemeClr val="tx1"/>
                </a:solidFill>
                <a:latin typeface="Times New Roman" panose="02020603050405020304" pitchFamily="18" charset="0"/>
                <a:ea typeface="+mn-ea"/>
                <a:cs typeface="Times New Roman" panose="02020603050405020304" pitchFamily="18" charset="0"/>
              </a:defRPr>
            </a:lvl1pPr>
          </a:lstStyle>
          <a:p>
            <a:fld id="{7D451B18-CD80-48CD-BC02-A32F3CD15744}" type="datetime1">
              <a:rPr lang="en-US" smtClean="0"/>
              <a:t>9/15/2023</a:t>
            </a:fld>
            <a:endParaRPr lang="en-US" dirty="0"/>
          </a:p>
        </p:txBody>
      </p:sp>
      <p:sp>
        <p:nvSpPr>
          <p:cNvPr id="3" name="Footer Placeholder 4">
            <a:extLst>
              <a:ext uri="{FF2B5EF4-FFF2-40B4-BE49-F238E27FC236}">
                <a16:creationId xmlns:a16="http://schemas.microsoft.com/office/drawing/2014/main" id="{C97CB31B-52FF-4D35-BF5E-FD2DF8C13660}"/>
              </a:ext>
            </a:extLst>
          </p:cNvPr>
          <p:cNvSpPr>
            <a:spLocks noGrp="1"/>
          </p:cNvSpPr>
          <p:nvPr>
            <p:ph type="ftr" sz="quarter" idx="3"/>
          </p:nvPr>
        </p:nvSpPr>
        <p:spPr>
          <a:xfrm>
            <a:off x="552111" y="6452449"/>
            <a:ext cx="2801388" cy="365125"/>
          </a:xfrm>
          <a:prstGeom prst="rect">
            <a:avLst/>
          </a:prstGeom>
        </p:spPr>
        <p:txBody>
          <a:bodyPr vert="horz" lIns="91440" tIns="45720" rIns="91440" bIns="45720" rtlCol="0" anchor="ctr"/>
          <a:lstStyle>
            <a:lvl1pPr algn="ctr">
              <a:defRPr sz="1400" b="1" i="1">
                <a:solidFill>
                  <a:schemeClr val="tx1"/>
                </a:solidFill>
                <a:latin typeface="Times New Roman" panose="02020603050405020304" pitchFamily="18" charset="0"/>
                <a:cs typeface="Times New Roman" panose="02020603050405020304" pitchFamily="18" charset="0"/>
              </a:defRPr>
            </a:lvl1pPr>
          </a:lstStyle>
          <a:p>
            <a:r>
              <a:rPr lang="en-US" dirty="0"/>
              <a:t>Copyright @Jamhuriya University</a:t>
            </a:r>
          </a:p>
        </p:txBody>
      </p:sp>
      <p:sp>
        <p:nvSpPr>
          <p:cNvPr id="4" name="Slide Number Placeholder 5">
            <a:extLst>
              <a:ext uri="{FF2B5EF4-FFF2-40B4-BE49-F238E27FC236}">
                <a16:creationId xmlns:a16="http://schemas.microsoft.com/office/drawing/2014/main" id="{85F08B7A-D36A-4926-84C0-ED1359004AB5}"/>
              </a:ext>
            </a:extLst>
          </p:cNvPr>
          <p:cNvSpPr>
            <a:spLocks noGrp="1"/>
          </p:cNvSpPr>
          <p:nvPr>
            <p:ph type="sldNum" sz="quarter" idx="4"/>
          </p:nvPr>
        </p:nvSpPr>
        <p:spPr>
          <a:xfrm>
            <a:off x="10633713" y="6452450"/>
            <a:ext cx="1077537" cy="365125"/>
          </a:xfrm>
          <a:prstGeom prst="rect">
            <a:avLst/>
          </a:prstGeom>
        </p:spPr>
        <p:txBody>
          <a:bodyPr vert="horz" lIns="91440" tIns="45720" rIns="91440" bIns="45720" rtlCol="0" anchor="ctr"/>
          <a:lstStyle>
            <a:lvl1pPr algn="r">
              <a:defRPr lang="en-US" sz="1400" b="0" i="1" kern="1200" smtClean="0">
                <a:solidFill>
                  <a:schemeClr val="tx1"/>
                </a:solidFill>
                <a:latin typeface="Times New Roman" panose="02020603050405020304" pitchFamily="18" charset="0"/>
                <a:ea typeface="+mn-ea"/>
                <a:cs typeface="Times New Roman" panose="02020603050405020304" pitchFamily="18"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18485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slide layout">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7A6FAFA-BA47-4E44-9C30-A55582EFAC47}"/>
              </a:ext>
            </a:extLst>
          </p:cNvPr>
          <p:cNvSpPr>
            <a:spLocks noGrp="1"/>
          </p:cNvSpPr>
          <p:nvPr>
            <p:ph type="dt" sz="half" idx="2"/>
          </p:nvPr>
        </p:nvSpPr>
        <p:spPr>
          <a:xfrm>
            <a:off x="8663935" y="6452450"/>
            <a:ext cx="1077538" cy="365125"/>
          </a:xfrm>
          <a:prstGeom prst="rect">
            <a:avLst/>
          </a:prstGeom>
        </p:spPr>
        <p:txBody>
          <a:bodyPr vert="horz" lIns="91440" tIns="45720" rIns="91440" bIns="45720" rtlCol="0" anchor="ctr"/>
          <a:lstStyle>
            <a:lvl1pPr algn="l">
              <a:defRPr lang="en-US" sz="1400" b="1" i="1" kern="1200" smtClean="0">
                <a:solidFill>
                  <a:schemeClr val="tx1"/>
                </a:solidFill>
                <a:latin typeface="Times New Roman" panose="02020603050405020304" pitchFamily="18" charset="0"/>
                <a:ea typeface="+mn-ea"/>
                <a:cs typeface="Times New Roman" panose="02020603050405020304" pitchFamily="18" charset="0"/>
              </a:defRPr>
            </a:lvl1pPr>
          </a:lstStyle>
          <a:p>
            <a:fld id="{495BD076-2F28-46F9-AE28-3B4681D62138}" type="datetime1">
              <a:rPr lang="en-US" smtClean="0"/>
              <a:t>9/15/2023</a:t>
            </a:fld>
            <a:endParaRPr lang="en-US" dirty="0"/>
          </a:p>
        </p:txBody>
      </p:sp>
      <p:sp>
        <p:nvSpPr>
          <p:cNvPr id="3" name="Footer Placeholder 4">
            <a:extLst>
              <a:ext uri="{FF2B5EF4-FFF2-40B4-BE49-F238E27FC236}">
                <a16:creationId xmlns:a16="http://schemas.microsoft.com/office/drawing/2014/main" id="{95F34F2B-69C2-4D6D-8C49-FBA6066502E8}"/>
              </a:ext>
            </a:extLst>
          </p:cNvPr>
          <p:cNvSpPr>
            <a:spLocks noGrp="1"/>
          </p:cNvSpPr>
          <p:nvPr>
            <p:ph type="ftr" sz="quarter" idx="3"/>
          </p:nvPr>
        </p:nvSpPr>
        <p:spPr>
          <a:xfrm>
            <a:off x="552111" y="6452449"/>
            <a:ext cx="2801388" cy="365125"/>
          </a:xfrm>
          <a:prstGeom prst="rect">
            <a:avLst/>
          </a:prstGeom>
        </p:spPr>
        <p:txBody>
          <a:bodyPr vert="horz" lIns="91440" tIns="45720" rIns="91440" bIns="45720" rtlCol="0" anchor="ctr"/>
          <a:lstStyle>
            <a:lvl1pPr algn="ctr">
              <a:defRPr sz="1400" b="1" i="1">
                <a:solidFill>
                  <a:schemeClr val="tx1"/>
                </a:solidFill>
                <a:latin typeface="Times New Roman" panose="02020603050405020304" pitchFamily="18" charset="0"/>
                <a:cs typeface="Times New Roman" panose="02020603050405020304" pitchFamily="18" charset="0"/>
              </a:defRPr>
            </a:lvl1pPr>
          </a:lstStyle>
          <a:p>
            <a:r>
              <a:rPr lang="en-US" dirty="0"/>
              <a:t>Copyright @Jamhuriya University</a:t>
            </a:r>
          </a:p>
        </p:txBody>
      </p:sp>
      <p:sp>
        <p:nvSpPr>
          <p:cNvPr id="4" name="Slide Number Placeholder 5">
            <a:extLst>
              <a:ext uri="{FF2B5EF4-FFF2-40B4-BE49-F238E27FC236}">
                <a16:creationId xmlns:a16="http://schemas.microsoft.com/office/drawing/2014/main" id="{9BFB359B-7E77-4E90-95F0-53E006D68C23}"/>
              </a:ext>
            </a:extLst>
          </p:cNvPr>
          <p:cNvSpPr>
            <a:spLocks noGrp="1"/>
          </p:cNvSpPr>
          <p:nvPr>
            <p:ph type="sldNum" sz="quarter" idx="4"/>
          </p:nvPr>
        </p:nvSpPr>
        <p:spPr>
          <a:xfrm>
            <a:off x="10633713" y="6452450"/>
            <a:ext cx="1077537" cy="365125"/>
          </a:xfrm>
          <a:prstGeom prst="rect">
            <a:avLst/>
          </a:prstGeom>
        </p:spPr>
        <p:txBody>
          <a:bodyPr vert="horz" lIns="91440" tIns="45720" rIns="91440" bIns="45720" rtlCol="0" anchor="ctr"/>
          <a:lstStyle>
            <a:lvl1pPr algn="r">
              <a:defRPr lang="en-US" sz="1400" b="0" i="1" kern="1200" smtClean="0">
                <a:solidFill>
                  <a:schemeClr val="tx1"/>
                </a:solidFill>
                <a:latin typeface="Times New Roman" panose="02020603050405020304" pitchFamily="18" charset="0"/>
                <a:ea typeface="+mn-ea"/>
                <a:cs typeface="Times New Roman" panose="02020603050405020304" pitchFamily="18"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47574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AEB0FDE-F149-44BB-BD2E-DA61879A42D6}"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DDFDC-CAA6-4FCA-BD2B-3C6D678CA854}" type="slidenum">
              <a:rPr lang="en-US" smtClean="0"/>
              <a:t>‹#›</a:t>
            </a:fld>
            <a:endParaRPr lang="en-US"/>
          </a:p>
        </p:txBody>
      </p:sp>
    </p:spTree>
    <p:extLst>
      <p:ext uri="{BB962C8B-B14F-4D97-AF65-F5344CB8AC3E}">
        <p14:creationId xmlns:p14="http://schemas.microsoft.com/office/powerpoint/2010/main" val="4247576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AEB0FDE-F149-44BB-BD2E-DA61879A42D6}"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BDDFDC-CAA6-4FCA-BD2B-3C6D678CA854}" type="slidenum">
              <a:rPr lang="en-US" smtClean="0"/>
              <a:t>‹#›</a:t>
            </a:fld>
            <a:endParaRPr lang="en-US"/>
          </a:p>
        </p:txBody>
      </p:sp>
    </p:spTree>
    <p:extLst>
      <p:ext uri="{BB962C8B-B14F-4D97-AF65-F5344CB8AC3E}">
        <p14:creationId xmlns:p14="http://schemas.microsoft.com/office/powerpoint/2010/main" val="2793691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EB0FDE-F149-44BB-BD2E-DA61879A42D6}"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DDFDC-CAA6-4FCA-BD2B-3C6D678CA854}" type="slidenum">
              <a:rPr lang="en-US" smtClean="0"/>
              <a:t>‹#›</a:t>
            </a:fld>
            <a:endParaRPr lang="en-US"/>
          </a:p>
        </p:txBody>
      </p:sp>
    </p:spTree>
    <p:extLst>
      <p:ext uri="{BB962C8B-B14F-4D97-AF65-F5344CB8AC3E}">
        <p14:creationId xmlns:p14="http://schemas.microsoft.com/office/powerpoint/2010/main" val="66187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AEB0FDE-F149-44BB-BD2E-DA61879A42D6}" type="datetimeFigureOut">
              <a:rPr lang="en-US" smtClean="0"/>
              <a:t>9/15/2023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BDDFDC-CAA6-4FCA-BD2B-3C6D678CA854}" type="slidenum">
              <a:rPr lang="en-US" smtClean="0"/>
              <a:t>‹#›</a:t>
            </a:fld>
            <a:endParaRPr lang="en-US"/>
          </a:p>
        </p:txBody>
      </p:sp>
    </p:spTree>
    <p:extLst>
      <p:ext uri="{BB962C8B-B14F-4D97-AF65-F5344CB8AC3E}">
        <p14:creationId xmlns:p14="http://schemas.microsoft.com/office/powerpoint/2010/main" val="422771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AEB0FDE-F149-44BB-BD2E-DA61879A42D6}" type="datetimeFigureOut">
              <a:rPr lang="en-US" smtClean="0"/>
              <a:t>9/15/2023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BDDFDC-CAA6-4FCA-BD2B-3C6D678CA854}" type="slidenum">
              <a:rPr lang="en-US" smtClean="0"/>
              <a:t>‹#›</a:t>
            </a:fld>
            <a:endParaRPr lang="en-US"/>
          </a:p>
        </p:txBody>
      </p:sp>
    </p:spTree>
    <p:extLst>
      <p:ext uri="{BB962C8B-B14F-4D97-AF65-F5344CB8AC3E}">
        <p14:creationId xmlns:p14="http://schemas.microsoft.com/office/powerpoint/2010/main" val="4266795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EB0FDE-F149-44BB-BD2E-DA61879A42D6}" type="datetimeFigureOut">
              <a:rPr lang="en-US" smtClean="0"/>
              <a:t>9/15/2023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BDDFDC-CAA6-4FCA-BD2B-3C6D678CA854}" type="slidenum">
              <a:rPr lang="en-US" smtClean="0"/>
              <a:t>‹#›</a:t>
            </a:fld>
            <a:endParaRPr lang="en-US"/>
          </a:p>
        </p:txBody>
      </p:sp>
    </p:spTree>
    <p:extLst>
      <p:ext uri="{BB962C8B-B14F-4D97-AF65-F5344CB8AC3E}">
        <p14:creationId xmlns:p14="http://schemas.microsoft.com/office/powerpoint/2010/main" val="579878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EB0FDE-F149-44BB-BD2E-DA61879A42D6}"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DDFDC-CAA6-4FCA-BD2B-3C6D678CA854}" type="slidenum">
              <a:rPr lang="en-US" smtClean="0"/>
              <a:t>‹#›</a:t>
            </a:fld>
            <a:endParaRPr lang="en-US"/>
          </a:p>
        </p:txBody>
      </p:sp>
    </p:spTree>
    <p:extLst>
      <p:ext uri="{BB962C8B-B14F-4D97-AF65-F5344CB8AC3E}">
        <p14:creationId xmlns:p14="http://schemas.microsoft.com/office/powerpoint/2010/main" val="35231404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AEB0FDE-F149-44BB-BD2E-DA61879A42D6}" type="datetimeFigureOut">
              <a:rPr lang="en-US" smtClean="0"/>
              <a:t>9/15/2023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BDDFDC-CAA6-4FCA-BD2B-3C6D678CA854}" type="slidenum">
              <a:rPr lang="en-US" smtClean="0"/>
              <a:t>‹#›</a:t>
            </a:fld>
            <a:endParaRPr lang="en-US"/>
          </a:p>
        </p:txBody>
      </p:sp>
    </p:spTree>
    <p:extLst>
      <p:ext uri="{BB962C8B-B14F-4D97-AF65-F5344CB8AC3E}">
        <p14:creationId xmlns:p14="http://schemas.microsoft.com/office/powerpoint/2010/main" val="969977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EB0FDE-F149-44BB-BD2E-DA61879A42D6}" type="datetimeFigureOut">
              <a:rPr lang="en-US" smtClean="0"/>
              <a:t>9/15/2023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BDDFDC-CAA6-4FCA-BD2B-3C6D678CA854}" type="slidenum">
              <a:rPr lang="en-US" smtClean="0"/>
              <a:t>‹#›</a:t>
            </a:fld>
            <a:endParaRPr lang="en-US"/>
          </a:p>
        </p:txBody>
      </p:sp>
    </p:spTree>
    <p:extLst>
      <p:ext uri="{BB962C8B-B14F-4D97-AF65-F5344CB8AC3E}">
        <p14:creationId xmlns:p14="http://schemas.microsoft.com/office/powerpoint/2010/main" val="4074914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7E16C8-07C2-4E82-AB77-1038C2DFA3AA}"/>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1C55B836-45CF-4FAC-A69B-EB814395B3FF}"/>
              </a:ext>
            </a:extLst>
          </p:cNvPr>
          <p:cNvSpPr>
            <a:spLocks noGrp="1"/>
          </p:cNvSpPr>
          <p:nvPr>
            <p:ph type="sldNum" sz="quarter" idx="4"/>
          </p:nvPr>
        </p:nvSpPr>
        <p:spPr/>
        <p:txBody>
          <a:bodyPr/>
          <a:lstStyle/>
          <a:p>
            <a:fld id="{48F63A3B-78C7-47BE-AE5E-E10140E04643}" type="slidenum">
              <a:rPr lang="en-US" smtClean="0"/>
              <a:pPr/>
              <a:t>1</a:t>
            </a:fld>
            <a:endParaRPr lang="en-US" dirty="0"/>
          </a:p>
        </p:txBody>
      </p:sp>
      <p:sp>
        <p:nvSpPr>
          <p:cNvPr id="6" name="TextBox 5">
            <a:extLst>
              <a:ext uri="{FF2B5EF4-FFF2-40B4-BE49-F238E27FC236}">
                <a16:creationId xmlns:a16="http://schemas.microsoft.com/office/drawing/2014/main" id="{05D7477D-DBA9-4809-A30E-43BF0DB03CAF}"/>
              </a:ext>
            </a:extLst>
          </p:cNvPr>
          <p:cNvSpPr txBox="1"/>
          <p:nvPr/>
        </p:nvSpPr>
        <p:spPr>
          <a:xfrm>
            <a:off x="1834742" y="3105834"/>
            <a:ext cx="8522516" cy="646331"/>
          </a:xfrm>
          <a:prstGeom prst="rect">
            <a:avLst/>
          </a:prstGeom>
          <a:noFill/>
        </p:spPr>
        <p:txBody>
          <a:bodyPr wrap="square" rtlCol="0" anchor="ctr">
            <a:spAutoFit/>
          </a:bodyPr>
          <a:lstStyle/>
          <a:p>
            <a:pPr algn="ctr"/>
            <a:r>
              <a:rPr lang="en-US" altLang="ko-KR" sz="3600" b="1" dirty="0">
                <a:solidFill>
                  <a:schemeClr val="accent6">
                    <a:lumMod val="75000"/>
                    <a:lumOff val="25000"/>
                  </a:schemeClr>
                </a:solidFill>
                <a:latin typeface="Arial Black" panose="020B0A04020102020204" pitchFamily="34" charset="0"/>
                <a:cs typeface="Arial" pitchFamily="34" charset="0"/>
              </a:rPr>
              <a:t>Chapter I Introduction</a:t>
            </a:r>
            <a:endParaRPr lang="ko-KR" altLang="en-US" sz="3600" b="1" dirty="0">
              <a:solidFill>
                <a:schemeClr val="accent6">
                  <a:lumMod val="75000"/>
                  <a:lumOff val="25000"/>
                </a:schemeClr>
              </a:solidFill>
              <a:latin typeface="Arial Black" panose="020B0A04020102020204" pitchFamily="34" charset="0"/>
              <a:cs typeface="Arial" pitchFamily="34" charset="0"/>
            </a:endParaRPr>
          </a:p>
        </p:txBody>
      </p:sp>
      <p:pic>
        <p:nvPicPr>
          <p:cNvPr id="7" name="Picture 6"/>
          <p:cNvPicPr>
            <a:picLocks noChangeAspect="1"/>
          </p:cNvPicPr>
          <p:nvPr/>
        </p:nvPicPr>
        <p:blipFill>
          <a:blip r:embed="rId2"/>
          <a:stretch>
            <a:fillRect/>
          </a:stretch>
        </p:blipFill>
        <p:spPr>
          <a:xfrm>
            <a:off x="0" y="0"/>
            <a:ext cx="12192000" cy="961905"/>
          </a:xfrm>
          <a:prstGeom prst="rect">
            <a:avLst/>
          </a:prstGeom>
        </p:spPr>
      </p:pic>
    </p:spTree>
    <p:extLst>
      <p:ext uri="{BB962C8B-B14F-4D97-AF65-F5344CB8AC3E}">
        <p14:creationId xmlns:p14="http://schemas.microsoft.com/office/powerpoint/2010/main" val="1726563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EC8E6-2BAA-415C-922D-464E58613FFC}"/>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4F7B6B54-E6DF-4FCE-90F9-37458A14CB63}"/>
              </a:ext>
            </a:extLst>
          </p:cNvPr>
          <p:cNvSpPr>
            <a:spLocks noGrp="1"/>
          </p:cNvSpPr>
          <p:nvPr>
            <p:ph type="sldNum" sz="quarter" idx="4"/>
          </p:nvPr>
        </p:nvSpPr>
        <p:spPr/>
        <p:txBody>
          <a:bodyPr/>
          <a:lstStyle/>
          <a:p>
            <a:fld id="{48F63A3B-78C7-47BE-AE5E-E10140E04643}" type="slidenum">
              <a:rPr lang="en-US" smtClean="0"/>
              <a:pPr/>
              <a:t>10</a:t>
            </a:fld>
            <a:endParaRPr lang="en-US" dirty="0"/>
          </a:p>
        </p:txBody>
      </p:sp>
      <p:sp>
        <p:nvSpPr>
          <p:cNvPr id="6" name="Title 1">
            <a:extLst>
              <a:ext uri="{FF2B5EF4-FFF2-40B4-BE49-F238E27FC236}">
                <a16:creationId xmlns:a16="http://schemas.microsoft.com/office/drawing/2014/main" id="{9C8C3413-8080-405C-9739-D989A79F60F6}"/>
              </a:ext>
            </a:extLst>
          </p:cNvPr>
          <p:cNvSpPr txBox="1">
            <a:spLocks/>
          </p:cNvSpPr>
          <p:nvPr/>
        </p:nvSpPr>
        <p:spPr>
          <a:xfrm>
            <a:off x="2544907" y="1280188"/>
            <a:ext cx="7102186" cy="50780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200" b="1" dirty="0">
                <a:solidFill>
                  <a:schemeClr val="accent6">
                    <a:lumMod val="75000"/>
                    <a:lumOff val="25000"/>
                  </a:schemeClr>
                </a:solidFill>
                <a:latin typeface="Arial Black" panose="020B0A04020102020204" pitchFamily="34" charset="0"/>
                <a:ea typeface="+mn-ea"/>
                <a:cs typeface="Arial" pitchFamily="34" charset="0"/>
              </a:rPr>
              <a:t>Types of Relationships</a:t>
            </a:r>
          </a:p>
        </p:txBody>
      </p:sp>
      <p:sp>
        <p:nvSpPr>
          <p:cNvPr id="8" name="Content Placeholder 2">
            <a:extLst>
              <a:ext uri="{FF2B5EF4-FFF2-40B4-BE49-F238E27FC236}">
                <a16:creationId xmlns:a16="http://schemas.microsoft.com/office/drawing/2014/main" id="{B23C1101-9A95-4DE6-9FDE-776C5B413AAC}"/>
              </a:ext>
            </a:extLst>
          </p:cNvPr>
          <p:cNvSpPr txBox="1">
            <a:spLocks/>
          </p:cNvSpPr>
          <p:nvPr/>
        </p:nvSpPr>
        <p:spPr>
          <a:xfrm>
            <a:off x="166481" y="1975827"/>
            <a:ext cx="11859038" cy="528348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b="1" dirty="0">
                <a:latin typeface="Tahoma" panose="020B0604030504040204" pitchFamily="34" charset="0"/>
                <a:ea typeface="Tahoma" panose="020B0604030504040204" pitchFamily="34" charset="0"/>
                <a:cs typeface="Tahoma" panose="020B0604030504040204" pitchFamily="34" charset="0"/>
              </a:rPr>
              <a:t>One-to-One </a:t>
            </a:r>
            <a:r>
              <a:rPr lang="en-US" dirty="0">
                <a:latin typeface="Tahoma" panose="020B0604030504040204" pitchFamily="34" charset="0"/>
                <a:ea typeface="Tahoma" panose="020B0604030504040204" pitchFamily="34" charset="0"/>
                <a:cs typeface="Tahoma" panose="020B0604030504040204" pitchFamily="34" charset="0"/>
              </a:rPr>
              <a:t>A one-to-one relationship is one in which each occurrence of one entity is represented by a single occurrence in another entity. </a:t>
            </a:r>
          </a:p>
          <a:p>
            <a:pPr marL="0" indent="0">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For example, product and patent—one product might have a patent, and one patent corresponds to only one product.</a:t>
            </a:r>
          </a:p>
          <a:p>
            <a:pPr marL="0" indent="0">
              <a:lnSpc>
                <a:spcPct val="150000"/>
              </a:lnSpc>
              <a:buNone/>
            </a:pPr>
            <a:r>
              <a:rPr lang="en-US" b="1" dirty="0">
                <a:latin typeface="Tahoma" panose="020B0604030504040204" pitchFamily="34" charset="0"/>
                <a:ea typeface="Tahoma" panose="020B0604030504040204" pitchFamily="34" charset="0"/>
                <a:cs typeface="Tahoma" panose="020B0604030504040204" pitchFamily="34" charset="0"/>
              </a:rPr>
              <a:t>One-to-Many</a:t>
            </a:r>
            <a:r>
              <a:rPr lang="en-US" b="1" dirty="0"/>
              <a:t> </a:t>
            </a:r>
            <a:r>
              <a:rPr lang="en-US" dirty="0">
                <a:latin typeface="Tahoma" panose="020B0604030504040204" pitchFamily="34" charset="0"/>
                <a:ea typeface="Tahoma" panose="020B0604030504040204" pitchFamily="34" charset="0"/>
                <a:cs typeface="Tahoma" panose="020B0604030504040204" pitchFamily="34" charset="0"/>
              </a:rPr>
              <a:t>A one-to-many relationship is one in which an occurrence of one entity can be represented by many occurrences in another entity. </a:t>
            </a:r>
          </a:p>
          <a:p>
            <a:pPr marL="0" indent="0">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For example, department and employees—one department has one or more employees, and an employee belongs to only one department.</a:t>
            </a:r>
          </a:p>
        </p:txBody>
      </p:sp>
      <p:pic>
        <p:nvPicPr>
          <p:cNvPr id="7" name="Picture 6"/>
          <p:cNvPicPr>
            <a:picLocks noChangeAspect="1"/>
          </p:cNvPicPr>
          <p:nvPr/>
        </p:nvPicPr>
        <p:blipFill>
          <a:blip r:embed="rId2"/>
          <a:stretch>
            <a:fillRect/>
          </a:stretch>
        </p:blipFill>
        <p:spPr>
          <a:xfrm>
            <a:off x="0" y="0"/>
            <a:ext cx="12192000" cy="961905"/>
          </a:xfrm>
          <a:prstGeom prst="rect">
            <a:avLst/>
          </a:prstGeom>
        </p:spPr>
      </p:pic>
    </p:spTree>
    <p:extLst>
      <p:ext uri="{BB962C8B-B14F-4D97-AF65-F5344CB8AC3E}">
        <p14:creationId xmlns:p14="http://schemas.microsoft.com/office/powerpoint/2010/main" val="952832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EC8E6-2BAA-415C-922D-464E58613FFC}"/>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4F7B6B54-E6DF-4FCE-90F9-37458A14CB63}"/>
              </a:ext>
            </a:extLst>
          </p:cNvPr>
          <p:cNvSpPr>
            <a:spLocks noGrp="1"/>
          </p:cNvSpPr>
          <p:nvPr>
            <p:ph type="sldNum" sz="quarter" idx="4"/>
          </p:nvPr>
        </p:nvSpPr>
        <p:spPr/>
        <p:txBody>
          <a:bodyPr/>
          <a:lstStyle/>
          <a:p>
            <a:fld id="{48F63A3B-78C7-47BE-AE5E-E10140E04643}" type="slidenum">
              <a:rPr lang="en-US" smtClean="0"/>
              <a:pPr/>
              <a:t>11</a:t>
            </a:fld>
            <a:endParaRPr lang="en-US" dirty="0"/>
          </a:p>
        </p:txBody>
      </p:sp>
      <p:sp>
        <p:nvSpPr>
          <p:cNvPr id="6" name="Title 1">
            <a:extLst>
              <a:ext uri="{FF2B5EF4-FFF2-40B4-BE49-F238E27FC236}">
                <a16:creationId xmlns:a16="http://schemas.microsoft.com/office/drawing/2014/main" id="{9C8C3413-8080-405C-9739-D989A79F60F6}"/>
              </a:ext>
            </a:extLst>
          </p:cNvPr>
          <p:cNvSpPr txBox="1">
            <a:spLocks/>
          </p:cNvSpPr>
          <p:nvPr/>
        </p:nvSpPr>
        <p:spPr>
          <a:xfrm>
            <a:off x="2335901" y="1410817"/>
            <a:ext cx="7102186" cy="50780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200" b="1" dirty="0">
                <a:solidFill>
                  <a:schemeClr val="accent6">
                    <a:lumMod val="75000"/>
                    <a:lumOff val="25000"/>
                  </a:schemeClr>
                </a:solidFill>
                <a:latin typeface="Arial Black" panose="020B0A04020102020204" pitchFamily="34" charset="0"/>
                <a:ea typeface="+mn-ea"/>
                <a:cs typeface="Arial" pitchFamily="34" charset="0"/>
              </a:rPr>
              <a:t>Types of Relationships</a:t>
            </a:r>
          </a:p>
        </p:txBody>
      </p:sp>
      <p:sp>
        <p:nvSpPr>
          <p:cNvPr id="7" name="Content Placeholder 2">
            <a:extLst>
              <a:ext uri="{FF2B5EF4-FFF2-40B4-BE49-F238E27FC236}">
                <a16:creationId xmlns:a16="http://schemas.microsoft.com/office/drawing/2014/main" id="{A1A94B40-4A22-42A2-89C8-6B657EA1ADC0}"/>
              </a:ext>
            </a:extLst>
          </p:cNvPr>
          <p:cNvSpPr txBox="1">
            <a:spLocks/>
          </p:cNvSpPr>
          <p:nvPr/>
        </p:nvSpPr>
        <p:spPr>
          <a:xfrm>
            <a:off x="155680" y="2184832"/>
            <a:ext cx="12036320" cy="5283486"/>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b="1" dirty="0">
                <a:latin typeface="Tahoma" panose="020B0604030504040204" pitchFamily="34" charset="0"/>
                <a:ea typeface="Tahoma" panose="020B0604030504040204" pitchFamily="34" charset="0"/>
                <a:cs typeface="Tahoma" panose="020B0604030504040204" pitchFamily="34" charset="0"/>
              </a:rPr>
              <a:t>Many-to-Many </a:t>
            </a:r>
            <a:r>
              <a:rPr lang="en-US" dirty="0">
                <a:latin typeface="Tahoma" panose="020B0604030504040204" pitchFamily="34" charset="0"/>
                <a:ea typeface="Tahoma" panose="020B0604030504040204" pitchFamily="34" charset="0"/>
                <a:cs typeface="Tahoma" panose="020B0604030504040204" pitchFamily="34" charset="0"/>
              </a:rPr>
              <a:t>A many-to-many relationship is one in which an occurrence from one entity can be represented by one or more occurrences in another entity, and an occurrence from the second entity may be represented by one or many occurrences in the first entity.</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Many-to-many relationships should not exist in RDBMS because they cannot be properly joined to represent a single row correctly. </a:t>
            </a:r>
          </a:p>
          <a:p>
            <a:pPr marL="0" indent="0">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To solve this, create another entity that has an one-to-many relationship with the first entity and an one-to-many relationship with the second entity. For example, doctor and patient—a patient can visit many doctors, and a doctor can have many patients.</a:t>
            </a:r>
          </a:p>
        </p:txBody>
      </p:sp>
      <p:pic>
        <p:nvPicPr>
          <p:cNvPr id="8" name="Picture 7"/>
          <p:cNvPicPr>
            <a:picLocks noChangeAspect="1"/>
          </p:cNvPicPr>
          <p:nvPr/>
        </p:nvPicPr>
        <p:blipFill>
          <a:blip r:embed="rId2"/>
          <a:stretch>
            <a:fillRect/>
          </a:stretch>
        </p:blipFill>
        <p:spPr>
          <a:xfrm>
            <a:off x="0" y="0"/>
            <a:ext cx="12192000" cy="961905"/>
          </a:xfrm>
          <a:prstGeom prst="rect">
            <a:avLst/>
          </a:prstGeom>
        </p:spPr>
      </p:pic>
    </p:spTree>
    <p:extLst>
      <p:ext uri="{BB962C8B-B14F-4D97-AF65-F5344CB8AC3E}">
        <p14:creationId xmlns:p14="http://schemas.microsoft.com/office/powerpoint/2010/main" val="2042458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EC8E6-2BAA-415C-922D-464E58613FFC}"/>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4F7B6B54-E6DF-4FCE-90F9-37458A14CB63}"/>
              </a:ext>
            </a:extLst>
          </p:cNvPr>
          <p:cNvSpPr>
            <a:spLocks noGrp="1"/>
          </p:cNvSpPr>
          <p:nvPr>
            <p:ph type="sldNum" sz="quarter" idx="4"/>
          </p:nvPr>
        </p:nvSpPr>
        <p:spPr/>
        <p:txBody>
          <a:bodyPr/>
          <a:lstStyle/>
          <a:p>
            <a:fld id="{48F63A3B-78C7-47BE-AE5E-E10140E04643}" type="slidenum">
              <a:rPr lang="en-US" smtClean="0"/>
              <a:pPr/>
              <a:t>12</a:t>
            </a:fld>
            <a:endParaRPr lang="en-US" dirty="0"/>
          </a:p>
        </p:txBody>
      </p:sp>
      <p:sp>
        <p:nvSpPr>
          <p:cNvPr id="6" name="Title 1">
            <a:extLst>
              <a:ext uri="{FF2B5EF4-FFF2-40B4-BE49-F238E27FC236}">
                <a16:creationId xmlns:a16="http://schemas.microsoft.com/office/drawing/2014/main" id="{9C8C3413-8080-405C-9739-D989A79F60F6}"/>
              </a:ext>
            </a:extLst>
          </p:cNvPr>
          <p:cNvSpPr txBox="1">
            <a:spLocks/>
          </p:cNvSpPr>
          <p:nvPr/>
        </p:nvSpPr>
        <p:spPr>
          <a:xfrm>
            <a:off x="2544907" y="1282111"/>
            <a:ext cx="7102186" cy="50780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200" b="1" dirty="0">
                <a:solidFill>
                  <a:schemeClr val="accent6">
                    <a:lumMod val="75000"/>
                    <a:lumOff val="25000"/>
                  </a:schemeClr>
                </a:solidFill>
                <a:latin typeface="Arial Black" panose="020B0A04020102020204" pitchFamily="34" charset="0"/>
                <a:ea typeface="+mn-ea"/>
                <a:cs typeface="Arial" pitchFamily="34" charset="0"/>
              </a:rPr>
              <a:t>Types of Relationships</a:t>
            </a:r>
          </a:p>
        </p:txBody>
      </p:sp>
      <p:pic>
        <p:nvPicPr>
          <p:cNvPr id="8" name="Content Placeholder 7">
            <a:extLst>
              <a:ext uri="{FF2B5EF4-FFF2-40B4-BE49-F238E27FC236}">
                <a16:creationId xmlns:a16="http://schemas.microsoft.com/office/drawing/2014/main" id="{823BB599-452E-490E-87E6-03CA9D49BC97}"/>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027727" y="2176690"/>
            <a:ext cx="8421275" cy="4458322"/>
          </a:xfrm>
          <a:prstGeom prst="rect">
            <a:avLst/>
          </a:prstGeom>
        </p:spPr>
      </p:pic>
      <p:pic>
        <p:nvPicPr>
          <p:cNvPr id="7" name="Picture 6"/>
          <p:cNvPicPr>
            <a:picLocks noChangeAspect="1"/>
          </p:cNvPicPr>
          <p:nvPr/>
        </p:nvPicPr>
        <p:blipFill>
          <a:blip r:embed="rId3"/>
          <a:stretch>
            <a:fillRect/>
          </a:stretch>
        </p:blipFill>
        <p:spPr>
          <a:xfrm>
            <a:off x="0" y="0"/>
            <a:ext cx="12192000" cy="961905"/>
          </a:xfrm>
          <a:prstGeom prst="rect">
            <a:avLst/>
          </a:prstGeom>
        </p:spPr>
      </p:pic>
    </p:spTree>
    <p:extLst>
      <p:ext uri="{BB962C8B-B14F-4D97-AF65-F5344CB8AC3E}">
        <p14:creationId xmlns:p14="http://schemas.microsoft.com/office/powerpoint/2010/main" val="40808147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EC8E6-2BAA-415C-922D-464E58613FFC}"/>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4F7B6B54-E6DF-4FCE-90F9-37458A14CB63}"/>
              </a:ext>
            </a:extLst>
          </p:cNvPr>
          <p:cNvSpPr>
            <a:spLocks noGrp="1"/>
          </p:cNvSpPr>
          <p:nvPr>
            <p:ph type="sldNum" sz="quarter" idx="4"/>
          </p:nvPr>
        </p:nvSpPr>
        <p:spPr/>
        <p:txBody>
          <a:bodyPr/>
          <a:lstStyle/>
          <a:p>
            <a:fld id="{48F63A3B-78C7-47BE-AE5E-E10140E04643}" type="slidenum">
              <a:rPr lang="en-US" smtClean="0"/>
              <a:pPr/>
              <a:t>13</a:t>
            </a:fld>
            <a:endParaRPr lang="en-US" dirty="0"/>
          </a:p>
        </p:txBody>
      </p:sp>
      <p:sp>
        <p:nvSpPr>
          <p:cNvPr id="6" name="Title 1">
            <a:extLst>
              <a:ext uri="{FF2B5EF4-FFF2-40B4-BE49-F238E27FC236}">
                <a16:creationId xmlns:a16="http://schemas.microsoft.com/office/drawing/2014/main" id="{9C8C3413-8080-405C-9739-D989A79F60F6}"/>
              </a:ext>
            </a:extLst>
          </p:cNvPr>
          <p:cNvSpPr txBox="1">
            <a:spLocks/>
          </p:cNvSpPr>
          <p:nvPr/>
        </p:nvSpPr>
        <p:spPr>
          <a:xfrm>
            <a:off x="1319104" y="1026287"/>
            <a:ext cx="9553787" cy="50780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200" b="1" dirty="0">
                <a:solidFill>
                  <a:schemeClr val="accent6">
                    <a:lumMod val="75000"/>
                    <a:lumOff val="25000"/>
                  </a:schemeClr>
                </a:solidFill>
                <a:latin typeface="Arial Black" panose="020B0A04020102020204" pitchFamily="34" charset="0"/>
                <a:ea typeface="+mn-ea"/>
                <a:cs typeface="Arial" pitchFamily="34" charset="0"/>
              </a:rPr>
              <a:t>Implementing the RDBMS characteristics</a:t>
            </a:r>
          </a:p>
        </p:txBody>
      </p:sp>
      <p:sp>
        <p:nvSpPr>
          <p:cNvPr id="7" name="Content Placeholder 2">
            <a:extLst>
              <a:ext uri="{FF2B5EF4-FFF2-40B4-BE49-F238E27FC236}">
                <a16:creationId xmlns:a16="http://schemas.microsoft.com/office/drawing/2014/main" id="{88EC15B3-8A76-4271-93C9-2542E7F122D0}"/>
              </a:ext>
            </a:extLst>
          </p:cNvPr>
          <p:cNvSpPr txBox="1">
            <a:spLocks/>
          </p:cNvSpPr>
          <p:nvPr/>
        </p:nvSpPr>
        <p:spPr>
          <a:xfrm>
            <a:off x="37406" y="1534089"/>
            <a:ext cx="12117185" cy="5283486"/>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dirty="0"/>
              <a:t>Oracle implements the RDBMS characteristics using the following set of structures: </a:t>
            </a:r>
          </a:p>
          <a:p>
            <a:pPr marL="457200" indent="-457200">
              <a:lnSpc>
                <a:spcPct val="150000"/>
              </a:lnSpc>
              <a:buClr>
                <a:schemeClr val="accent6">
                  <a:lumMod val="50000"/>
                  <a:lumOff val="50000"/>
                </a:schemeClr>
              </a:buClr>
              <a:buFont typeface="Wingdings" panose="05000000000000000000" pitchFamily="2" charset="2"/>
              <a:buChar char="ü"/>
            </a:pPr>
            <a:r>
              <a:rPr lang="en-US" dirty="0"/>
              <a:t>Tables are used for data storage.</a:t>
            </a:r>
          </a:p>
          <a:p>
            <a:pPr marL="457200" indent="-457200">
              <a:lnSpc>
                <a:spcPct val="150000"/>
              </a:lnSpc>
              <a:buClr>
                <a:schemeClr val="accent6">
                  <a:lumMod val="50000"/>
                  <a:lumOff val="50000"/>
                </a:schemeClr>
              </a:buClr>
              <a:buFont typeface="Wingdings" panose="05000000000000000000" pitchFamily="2" charset="2"/>
              <a:buChar char="ü"/>
            </a:pPr>
            <a:r>
              <a:rPr lang="en-US" dirty="0"/>
              <a:t>Views and synonyms are created for data access.</a:t>
            </a:r>
          </a:p>
          <a:p>
            <a:pPr marL="457200" indent="-457200">
              <a:lnSpc>
                <a:spcPct val="150000"/>
              </a:lnSpc>
              <a:buClr>
                <a:schemeClr val="accent6">
                  <a:lumMod val="50000"/>
                  <a:lumOff val="50000"/>
                </a:schemeClr>
              </a:buClr>
              <a:buFont typeface="Wingdings" panose="05000000000000000000" pitchFamily="2" charset="2"/>
              <a:buChar char="ü"/>
            </a:pPr>
            <a:r>
              <a:rPr lang="en-US" dirty="0"/>
              <a:t>Indexes are used to speed up data retrieval.</a:t>
            </a:r>
          </a:p>
          <a:p>
            <a:pPr marL="457200" indent="-457200">
              <a:lnSpc>
                <a:spcPct val="150000"/>
              </a:lnSpc>
              <a:buClr>
                <a:schemeClr val="accent6">
                  <a:lumMod val="50000"/>
                  <a:lumOff val="50000"/>
                </a:schemeClr>
              </a:buClr>
              <a:buFont typeface="Wingdings" panose="05000000000000000000" pitchFamily="2" charset="2"/>
              <a:buChar char="ü"/>
            </a:pPr>
            <a:r>
              <a:rPr lang="en-US" dirty="0"/>
              <a:t>Primary keys, foreign keys, and unique keys are called </a:t>
            </a:r>
            <a:r>
              <a:rPr lang="en-US" i="1" dirty="0"/>
              <a:t>constraints </a:t>
            </a:r>
            <a:r>
              <a:rPr lang="en-US" dirty="0"/>
              <a:t>and are created to enforce data integrity </a:t>
            </a:r>
          </a:p>
          <a:p>
            <a:pPr marL="457200" indent="-457200">
              <a:lnSpc>
                <a:spcPct val="160000"/>
              </a:lnSpc>
              <a:buClr>
                <a:schemeClr val="accent6">
                  <a:lumMod val="50000"/>
                  <a:lumOff val="50000"/>
                </a:schemeClr>
              </a:buClr>
              <a:buFont typeface="Wingdings" panose="05000000000000000000" pitchFamily="2" charset="2"/>
              <a:buChar char="ü"/>
            </a:pPr>
            <a:r>
              <a:rPr lang="en-US" dirty="0"/>
              <a:t>Triggers are created to satisfy the business rules.</a:t>
            </a:r>
          </a:p>
          <a:p>
            <a:pPr marL="457200" indent="-457200">
              <a:lnSpc>
                <a:spcPct val="160000"/>
              </a:lnSpc>
              <a:buClr>
                <a:schemeClr val="accent6">
                  <a:lumMod val="50000"/>
                  <a:lumOff val="50000"/>
                </a:schemeClr>
              </a:buClr>
              <a:buFont typeface="Wingdings" panose="05000000000000000000" pitchFamily="2" charset="2"/>
              <a:buChar char="ü"/>
            </a:pPr>
            <a:r>
              <a:rPr lang="en-US" dirty="0"/>
              <a:t>Roles and privileges are used for security.</a:t>
            </a:r>
          </a:p>
          <a:p>
            <a:pPr marL="457200" indent="-457200">
              <a:lnSpc>
                <a:spcPct val="160000"/>
              </a:lnSpc>
              <a:buClr>
                <a:schemeClr val="accent6">
                  <a:lumMod val="50000"/>
                  <a:lumOff val="50000"/>
                </a:schemeClr>
              </a:buClr>
              <a:buFont typeface="Wingdings" panose="05000000000000000000" pitchFamily="2" charset="2"/>
              <a:buChar char="ü"/>
            </a:pPr>
            <a:r>
              <a:rPr lang="en-US" dirty="0"/>
              <a:t>Procedures, functions, and packages are used to code the application.</a:t>
            </a:r>
            <a:br>
              <a:rPr lang="en-US" dirty="0"/>
            </a:br>
            <a:endParaRPr lang="en-US" dirty="0"/>
          </a:p>
        </p:txBody>
      </p:sp>
      <p:pic>
        <p:nvPicPr>
          <p:cNvPr id="8" name="Picture 7"/>
          <p:cNvPicPr>
            <a:picLocks noChangeAspect="1"/>
          </p:cNvPicPr>
          <p:nvPr/>
        </p:nvPicPr>
        <p:blipFill>
          <a:blip r:embed="rId2"/>
          <a:stretch>
            <a:fillRect/>
          </a:stretch>
        </p:blipFill>
        <p:spPr>
          <a:xfrm>
            <a:off x="0" y="0"/>
            <a:ext cx="12192000" cy="961905"/>
          </a:xfrm>
          <a:prstGeom prst="rect">
            <a:avLst/>
          </a:prstGeom>
        </p:spPr>
      </p:pic>
    </p:spTree>
    <p:extLst>
      <p:ext uri="{BB962C8B-B14F-4D97-AF65-F5344CB8AC3E}">
        <p14:creationId xmlns:p14="http://schemas.microsoft.com/office/powerpoint/2010/main" val="3663672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EC8E6-2BAA-415C-922D-464E58613FFC}"/>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4F7B6B54-E6DF-4FCE-90F9-37458A14CB63}"/>
              </a:ext>
            </a:extLst>
          </p:cNvPr>
          <p:cNvSpPr>
            <a:spLocks noGrp="1"/>
          </p:cNvSpPr>
          <p:nvPr>
            <p:ph type="sldNum" sz="quarter" idx="4"/>
          </p:nvPr>
        </p:nvSpPr>
        <p:spPr/>
        <p:txBody>
          <a:bodyPr/>
          <a:lstStyle/>
          <a:p>
            <a:fld id="{48F63A3B-78C7-47BE-AE5E-E10140E04643}" type="slidenum">
              <a:rPr lang="en-US" smtClean="0"/>
              <a:pPr/>
              <a:t>14</a:t>
            </a:fld>
            <a:endParaRPr lang="en-US" dirty="0"/>
          </a:p>
        </p:txBody>
      </p:sp>
      <p:sp>
        <p:nvSpPr>
          <p:cNvPr id="6" name="Title 1">
            <a:extLst>
              <a:ext uri="{FF2B5EF4-FFF2-40B4-BE49-F238E27FC236}">
                <a16:creationId xmlns:a16="http://schemas.microsoft.com/office/drawing/2014/main" id="{9C8C3413-8080-405C-9739-D989A79F60F6}"/>
              </a:ext>
            </a:extLst>
          </p:cNvPr>
          <p:cNvSpPr txBox="1">
            <a:spLocks/>
          </p:cNvSpPr>
          <p:nvPr/>
        </p:nvSpPr>
        <p:spPr>
          <a:xfrm>
            <a:off x="1319105" y="1026287"/>
            <a:ext cx="9553787" cy="50780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200" b="1" dirty="0">
                <a:solidFill>
                  <a:schemeClr val="accent6">
                    <a:lumMod val="75000"/>
                    <a:lumOff val="25000"/>
                  </a:schemeClr>
                </a:solidFill>
                <a:latin typeface="Arial Black" panose="020B0A04020102020204" pitchFamily="34" charset="0"/>
                <a:ea typeface="+mn-ea"/>
                <a:cs typeface="Arial" pitchFamily="34" charset="0"/>
              </a:rPr>
              <a:t>Introducing the SQL</a:t>
            </a:r>
          </a:p>
        </p:txBody>
      </p:sp>
      <p:sp>
        <p:nvSpPr>
          <p:cNvPr id="7" name="Content Placeholder 2">
            <a:extLst>
              <a:ext uri="{FF2B5EF4-FFF2-40B4-BE49-F238E27FC236}">
                <a16:creationId xmlns:a16="http://schemas.microsoft.com/office/drawing/2014/main" id="{88EC15B3-8A76-4271-93C9-2542E7F122D0}"/>
              </a:ext>
            </a:extLst>
          </p:cNvPr>
          <p:cNvSpPr txBox="1">
            <a:spLocks/>
          </p:cNvSpPr>
          <p:nvPr/>
        </p:nvSpPr>
        <p:spPr>
          <a:xfrm>
            <a:off x="82504" y="1534089"/>
            <a:ext cx="12026990" cy="5283486"/>
          </a:xfrm>
          <a:prstGeom prst="rect">
            <a:avLst/>
          </a:prstGeom>
        </p:spPr>
        <p:txBody>
          <a:bodyPr>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70000"/>
              </a:lnSpc>
              <a:buNone/>
            </a:pPr>
            <a:r>
              <a:rPr lang="en-US" sz="2300" dirty="0">
                <a:latin typeface="Tahoma" panose="020B0604030504040204" pitchFamily="34" charset="0"/>
                <a:ea typeface="Tahoma" panose="020B0604030504040204" pitchFamily="34" charset="0"/>
                <a:cs typeface="Tahoma" panose="020B0604030504040204" pitchFamily="34" charset="0"/>
              </a:rPr>
              <a:t>There is metadata in the DBMS that keeps track of all the components of the database, also known as the Data dictionary. The code or language used to retrieve data from the database is known as SQL, which stands for </a:t>
            </a:r>
            <a:r>
              <a:rPr lang="en-US" sz="2300" i="1" dirty="0">
                <a:latin typeface="Tahoma" panose="020B0604030504040204" pitchFamily="34" charset="0"/>
                <a:ea typeface="Tahoma" panose="020B0604030504040204" pitchFamily="34" charset="0"/>
                <a:cs typeface="Tahoma" panose="020B0604030504040204" pitchFamily="34" charset="0"/>
              </a:rPr>
              <a:t>Structured Query Language.</a:t>
            </a:r>
          </a:p>
          <a:p>
            <a:pPr marL="0" indent="0">
              <a:lnSpc>
                <a:spcPct val="170000"/>
              </a:lnSpc>
              <a:buNone/>
            </a:pPr>
            <a:r>
              <a:rPr lang="en-US" sz="2300" i="1" dirty="0">
                <a:latin typeface="Tahoma" panose="020B0604030504040204" pitchFamily="34" charset="0"/>
                <a:ea typeface="Tahoma" panose="020B0604030504040204" pitchFamily="34" charset="0"/>
                <a:cs typeface="Tahoma" panose="020B0604030504040204" pitchFamily="34" charset="0"/>
              </a:rPr>
              <a:t>“ S-Q-L” </a:t>
            </a:r>
            <a:r>
              <a:rPr lang="en-US" sz="2300" dirty="0">
                <a:latin typeface="Tahoma" panose="020B0604030504040204" pitchFamily="34" charset="0"/>
                <a:ea typeface="Tahoma" panose="020B0604030504040204" pitchFamily="34" charset="0"/>
                <a:cs typeface="Tahoma" panose="020B0604030504040204" pitchFamily="34" charset="0"/>
              </a:rPr>
              <a:t>is the correct way to pronounce SQL according to the American National Standards Institute. However, the single word </a:t>
            </a:r>
            <a:r>
              <a:rPr lang="en-US" sz="2300" i="1" dirty="0">
                <a:latin typeface="Tahoma" panose="020B0604030504040204" pitchFamily="34" charset="0"/>
                <a:ea typeface="Tahoma" panose="020B0604030504040204" pitchFamily="34" charset="0"/>
                <a:cs typeface="Tahoma" panose="020B0604030504040204" pitchFamily="34" charset="0"/>
              </a:rPr>
              <a:t>“</a:t>
            </a:r>
            <a:r>
              <a:rPr lang="en-US" sz="2300" b="1" i="1" dirty="0">
                <a:latin typeface="Tahoma" panose="020B0604030504040204" pitchFamily="34" charset="0"/>
                <a:ea typeface="Tahoma" panose="020B0604030504040204" pitchFamily="34" charset="0"/>
                <a:cs typeface="Tahoma" panose="020B0604030504040204" pitchFamily="34" charset="0"/>
              </a:rPr>
              <a:t>sequel</a:t>
            </a:r>
            <a:r>
              <a:rPr lang="en-US" sz="2300" i="1" dirty="0">
                <a:latin typeface="Tahoma" panose="020B0604030504040204" pitchFamily="34" charset="0"/>
                <a:ea typeface="Tahoma" panose="020B0604030504040204" pitchFamily="34" charset="0"/>
                <a:cs typeface="Tahoma" panose="020B0604030504040204" pitchFamily="34" charset="0"/>
              </a:rPr>
              <a:t>” </a:t>
            </a:r>
            <a:r>
              <a:rPr lang="en-US" sz="2300" dirty="0">
                <a:latin typeface="Tahoma" panose="020B0604030504040204" pitchFamily="34" charset="0"/>
                <a:ea typeface="Tahoma" panose="020B0604030504040204" pitchFamily="34" charset="0"/>
                <a:cs typeface="Tahoma" panose="020B0604030504040204" pitchFamily="34" charset="0"/>
              </a:rPr>
              <a:t>is frequently used instead</a:t>
            </a:r>
            <a:r>
              <a:rPr lang="en-US" sz="2300" i="1" dirty="0">
                <a:latin typeface="Tahoma" panose="020B0604030504040204" pitchFamily="34" charset="0"/>
                <a:ea typeface="Tahoma" panose="020B0604030504040204" pitchFamily="34" charset="0"/>
                <a:cs typeface="Tahoma" panose="020B0604030504040204" pitchFamily="34" charset="0"/>
              </a:rPr>
              <a:t>. </a:t>
            </a:r>
          </a:p>
          <a:p>
            <a:pPr marL="0" indent="0">
              <a:lnSpc>
                <a:spcPct val="170000"/>
              </a:lnSpc>
              <a:buNone/>
            </a:pPr>
            <a:r>
              <a:rPr lang="en-US" sz="2300" dirty="0">
                <a:latin typeface="Tahoma" panose="020B0604030504040204" pitchFamily="34" charset="0"/>
                <a:ea typeface="Tahoma" panose="020B0604030504040204" pitchFamily="34" charset="0"/>
                <a:cs typeface="Tahoma" panose="020B0604030504040204" pitchFamily="34" charset="0"/>
              </a:rPr>
              <a:t>SQL is the basic language used to manipulate and retrieve data from Oracle Databases.</a:t>
            </a:r>
            <a:br>
              <a:rPr lang="en-US" sz="2300" dirty="0">
                <a:latin typeface="Tahoma" panose="020B0604030504040204" pitchFamily="34" charset="0"/>
                <a:ea typeface="Tahoma" panose="020B0604030504040204" pitchFamily="34" charset="0"/>
                <a:cs typeface="Tahoma" panose="020B0604030504040204" pitchFamily="34" charset="0"/>
              </a:rPr>
            </a:br>
            <a:r>
              <a:rPr lang="en-US" sz="2300" dirty="0">
                <a:latin typeface="Tahoma" panose="020B0604030504040204" pitchFamily="34" charset="0"/>
                <a:ea typeface="Tahoma" panose="020B0604030504040204" pitchFamily="34" charset="0"/>
                <a:cs typeface="Tahoma" panose="020B0604030504040204" pitchFamily="34" charset="0"/>
              </a:rPr>
              <a:t>SQL is a nonprocedural language, meaning it does not have programmatic constructs such as loop structures. </a:t>
            </a:r>
          </a:p>
          <a:p>
            <a:pPr marL="0" indent="0">
              <a:lnSpc>
                <a:spcPct val="170000"/>
              </a:lnSpc>
              <a:buNone/>
            </a:pPr>
            <a:r>
              <a:rPr lang="en-US" sz="2300" dirty="0">
                <a:latin typeface="Tahoma" panose="020B0604030504040204" pitchFamily="34" charset="0"/>
                <a:ea typeface="Tahoma" panose="020B0604030504040204" pitchFamily="34" charset="0"/>
                <a:cs typeface="Tahoma" panose="020B0604030504040204" pitchFamily="34" charset="0"/>
              </a:rPr>
              <a:t>PL/SQL is Oracle’s procedural extension of SQL, and SQLJ allows embedded SQL operations in Java code.</a:t>
            </a:r>
            <a:endParaRPr lang="en-US" dirty="0"/>
          </a:p>
        </p:txBody>
      </p:sp>
      <p:pic>
        <p:nvPicPr>
          <p:cNvPr id="8" name="Picture 7"/>
          <p:cNvPicPr>
            <a:picLocks noChangeAspect="1"/>
          </p:cNvPicPr>
          <p:nvPr/>
        </p:nvPicPr>
        <p:blipFill>
          <a:blip r:embed="rId2"/>
          <a:stretch>
            <a:fillRect/>
          </a:stretch>
        </p:blipFill>
        <p:spPr>
          <a:xfrm>
            <a:off x="0" y="0"/>
            <a:ext cx="12192000" cy="961905"/>
          </a:xfrm>
          <a:prstGeom prst="rect">
            <a:avLst/>
          </a:prstGeom>
        </p:spPr>
      </p:pic>
    </p:spTree>
    <p:extLst>
      <p:ext uri="{BB962C8B-B14F-4D97-AF65-F5344CB8AC3E}">
        <p14:creationId xmlns:p14="http://schemas.microsoft.com/office/powerpoint/2010/main" val="3035833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EC8E6-2BAA-415C-922D-464E58613FFC}"/>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4F7B6B54-E6DF-4FCE-90F9-37458A14CB63}"/>
              </a:ext>
            </a:extLst>
          </p:cNvPr>
          <p:cNvSpPr>
            <a:spLocks noGrp="1"/>
          </p:cNvSpPr>
          <p:nvPr>
            <p:ph type="sldNum" sz="quarter" idx="4"/>
          </p:nvPr>
        </p:nvSpPr>
        <p:spPr/>
        <p:txBody>
          <a:bodyPr/>
          <a:lstStyle/>
          <a:p>
            <a:fld id="{48F63A3B-78C7-47BE-AE5E-E10140E04643}" type="slidenum">
              <a:rPr lang="en-US" smtClean="0"/>
              <a:pPr/>
              <a:t>15</a:t>
            </a:fld>
            <a:endParaRPr lang="en-US" dirty="0"/>
          </a:p>
        </p:txBody>
      </p:sp>
      <p:sp>
        <p:nvSpPr>
          <p:cNvPr id="6" name="Title 1">
            <a:extLst>
              <a:ext uri="{FF2B5EF4-FFF2-40B4-BE49-F238E27FC236}">
                <a16:creationId xmlns:a16="http://schemas.microsoft.com/office/drawing/2014/main" id="{9C8C3413-8080-405C-9739-D989A79F60F6}"/>
              </a:ext>
            </a:extLst>
          </p:cNvPr>
          <p:cNvSpPr txBox="1">
            <a:spLocks/>
          </p:cNvSpPr>
          <p:nvPr/>
        </p:nvSpPr>
        <p:spPr>
          <a:xfrm>
            <a:off x="1319104" y="987983"/>
            <a:ext cx="9553787" cy="50780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200" b="1" dirty="0">
                <a:solidFill>
                  <a:schemeClr val="accent6">
                    <a:lumMod val="75000"/>
                    <a:lumOff val="25000"/>
                  </a:schemeClr>
                </a:solidFill>
                <a:latin typeface="Arial Black" panose="020B0A04020102020204" pitchFamily="34" charset="0"/>
                <a:ea typeface="+mn-ea"/>
                <a:cs typeface="Arial" pitchFamily="34" charset="0"/>
              </a:rPr>
              <a:t>Introducing the SQL</a:t>
            </a:r>
          </a:p>
        </p:txBody>
      </p:sp>
      <p:sp>
        <p:nvSpPr>
          <p:cNvPr id="7" name="Content Placeholder 2">
            <a:extLst>
              <a:ext uri="{FF2B5EF4-FFF2-40B4-BE49-F238E27FC236}">
                <a16:creationId xmlns:a16="http://schemas.microsoft.com/office/drawing/2014/main" id="{88EC15B3-8A76-4271-93C9-2542E7F122D0}"/>
              </a:ext>
            </a:extLst>
          </p:cNvPr>
          <p:cNvSpPr txBox="1">
            <a:spLocks/>
          </p:cNvSpPr>
          <p:nvPr/>
        </p:nvSpPr>
        <p:spPr>
          <a:xfrm>
            <a:off x="82503" y="1495785"/>
            <a:ext cx="12026990" cy="5283486"/>
          </a:xfrm>
          <a:prstGeom prst="rect">
            <a:avLst/>
          </a:prstGeom>
        </p:spPr>
        <p:txBody>
          <a:bodyPr>
            <a:normAutofit fontScale="92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70000"/>
              </a:lnSpc>
              <a:buNone/>
            </a:pPr>
            <a:r>
              <a:rPr lang="en-US" sz="2300" dirty="0">
                <a:latin typeface="Tahoma" panose="020B0604030504040204" pitchFamily="34" charset="0"/>
                <a:ea typeface="Tahoma" panose="020B0604030504040204" pitchFamily="34" charset="0"/>
                <a:cs typeface="Tahoma" panose="020B0604030504040204" pitchFamily="34" charset="0"/>
              </a:rPr>
              <a:t>There is metadata in the DBMS that keeps track of all the components of the database, also known as the Data dictionary. The code or language used to retrieve data from the database is known as SQL, which stands for </a:t>
            </a:r>
            <a:r>
              <a:rPr lang="en-US" sz="2300" i="1" dirty="0">
                <a:latin typeface="Tahoma" panose="020B0604030504040204" pitchFamily="34" charset="0"/>
                <a:ea typeface="Tahoma" panose="020B0604030504040204" pitchFamily="34" charset="0"/>
                <a:cs typeface="Tahoma" panose="020B0604030504040204" pitchFamily="34" charset="0"/>
              </a:rPr>
              <a:t>Structured Query Language.</a:t>
            </a:r>
          </a:p>
          <a:p>
            <a:pPr marL="0" indent="0">
              <a:lnSpc>
                <a:spcPct val="170000"/>
              </a:lnSpc>
              <a:buNone/>
            </a:pPr>
            <a:r>
              <a:rPr lang="en-US" sz="2300" i="1" dirty="0">
                <a:latin typeface="Tahoma" panose="020B0604030504040204" pitchFamily="34" charset="0"/>
                <a:ea typeface="Tahoma" panose="020B0604030504040204" pitchFamily="34" charset="0"/>
                <a:cs typeface="Tahoma" panose="020B0604030504040204" pitchFamily="34" charset="0"/>
              </a:rPr>
              <a:t>“ S-Q-L” </a:t>
            </a:r>
            <a:r>
              <a:rPr lang="en-US" sz="2300" dirty="0">
                <a:latin typeface="Tahoma" panose="020B0604030504040204" pitchFamily="34" charset="0"/>
                <a:ea typeface="Tahoma" panose="020B0604030504040204" pitchFamily="34" charset="0"/>
                <a:cs typeface="Tahoma" panose="020B0604030504040204" pitchFamily="34" charset="0"/>
              </a:rPr>
              <a:t>is the correct way to pronounce SQL according to the American National Standards Institute. However, the single word </a:t>
            </a:r>
            <a:r>
              <a:rPr lang="en-US" sz="2300" i="1" dirty="0">
                <a:latin typeface="Tahoma" panose="020B0604030504040204" pitchFamily="34" charset="0"/>
                <a:ea typeface="Tahoma" panose="020B0604030504040204" pitchFamily="34" charset="0"/>
                <a:cs typeface="Tahoma" panose="020B0604030504040204" pitchFamily="34" charset="0"/>
              </a:rPr>
              <a:t>“</a:t>
            </a:r>
            <a:r>
              <a:rPr lang="en-US" sz="2300" b="1" i="1" dirty="0">
                <a:latin typeface="Tahoma" panose="020B0604030504040204" pitchFamily="34" charset="0"/>
                <a:ea typeface="Tahoma" panose="020B0604030504040204" pitchFamily="34" charset="0"/>
                <a:cs typeface="Tahoma" panose="020B0604030504040204" pitchFamily="34" charset="0"/>
              </a:rPr>
              <a:t>sequel</a:t>
            </a:r>
            <a:r>
              <a:rPr lang="en-US" sz="2300" i="1" dirty="0">
                <a:latin typeface="Tahoma" panose="020B0604030504040204" pitchFamily="34" charset="0"/>
                <a:ea typeface="Tahoma" panose="020B0604030504040204" pitchFamily="34" charset="0"/>
                <a:cs typeface="Tahoma" panose="020B0604030504040204" pitchFamily="34" charset="0"/>
              </a:rPr>
              <a:t>” </a:t>
            </a:r>
            <a:r>
              <a:rPr lang="en-US" sz="2300" dirty="0">
                <a:latin typeface="Tahoma" panose="020B0604030504040204" pitchFamily="34" charset="0"/>
                <a:ea typeface="Tahoma" panose="020B0604030504040204" pitchFamily="34" charset="0"/>
                <a:cs typeface="Tahoma" panose="020B0604030504040204" pitchFamily="34" charset="0"/>
              </a:rPr>
              <a:t>is frequently used instead</a:t>
            </a:r>
            <a:r>
              <a:rPr lang="en-US" sz="2300" i="1" dirty="0">
                <a:latin typeface="Tahoma" panose="020B0604030504040204" pitchFamily="34" charset="0"/>
                <a:ea typeface="Tahoma" panose="020B0604030504040204" pitchFamily="34" charset="0"/>
                <a:cs typeface="Tahoma" panose="020B0604030504040204" pitchFamily="34" charset="0"/>
              </a:rPr>
              <a:t>. </a:t>
            </a:r>
          </a:p>
          <a:p>
            <a:pPr marL="0" indent="0">
              <a:lnSpc>
                <a:spcPct val="170000"/>
              </a:lnSpc>
              <a:buNone/>
            </a:pPr>
            <a:r>
              <a:rPr lang="en-US" sz="2300" dirty="0">
                <a:latin typeface="Tahoma" panose="020B0604030504040204" pitchFamily="34" charset="0"/>
                <a:ea typeface="Tahoma" panose="020B0604030504040204" pitchFamily="34" charset="0"/>
                <a:cs typeface="Tahoma" panose="020B0604030504040204" pitchFamily="34" charset="0"/>
              </a:rPr>
              <a:t>SQL is the basic language used to manipulate and retrieve data from Oracle Databases.</a:t>
            </a:r>
            <a:br>
              <a:rPr lang="en-US" sz="2300" dirty="0">
                <a:latin typeface="Tahoma" panose="020B0604030504040204" pitchFamily="34" charset="0"/>
                <a:ea typeface="Tahoma" panose="020B0604030504040204" pitchFamily="34" charset="0"/>
                <a:cs typeface="Tahoma" panose="020B0604030504040204" pitchFamily="34" charset="0"/>
              </a:rPr>
            </a:br>
            <a:r>
              <a:rPr lang="en-US" sz="2300" dirty="0">
                <a:latin typeface="Tahoma" panose="020B0604030504040204" pitchFamily="34" charset="0"/>
                <a:ea typeface="Tahoma" panose="020B0604030504040204" pitchFamily="34" charset="0"/>
                <a:cs typeface="Tahoma" panose="020B0604030504040204" pitchFamily="34" charset="0"/>
              </a:rPr>
              <a:t>SQL is a nonprocedural language, meaning it does not have programmatic constructs such as loop structures. </a:t>
            </a:r>
          </a:p>
          <a:p>
            <a:pPr marL="0" indent="0">
              <a:lnSpc>
                <a:spcPct val="170000"/>
              </a:lnSpc>
              <a:buNone/>
            </a:pPr>
            <a:r>
              <a:rPr lang="en-US" sz="2300" dirty="0">
                <a:latin typeface="Tahoma" panose="020B0604030504040204" pitchFamily="34" charset="0"/>
                <a:ea typeface="Tahoma" panose="020B0604030504040204" pitchFamily="34" charset="0"/>
                <a:cs typeface="Tahoma" panose="020B0604030504040204" pitchFamily="34" charset="0"/>
              </a:rPr>
              <a:t>PL/SQL is Oracle’s procedural extension of SQL, and SQLJ allows embedded SQL operations in Java code.</a:t>
            </a:r>
            <a:endParaRPr lang="en-US" dirty="0"/>
          </a:p>
        </p:txBody>
      </p:sp>
      <p:pic>
        <p:nvPicPr>
          <p:cNvPr id="8" name="Picture 7"/>
          <p:cNvPicPr>
            <a:picLocks noChangeAspect="1"/>
          </p:cNvPicPr>
          <p:nvPr/>
        </p:nvPicPr>
        <p:blipFill>
          <a:blip r:embed="rId2"/>
          <a:stretch>
            <a:fillRect/>
          </a:stretch>
        </p:blipFill>
        <p:spPr>
          <a:xfrm>
            <a:off x="0" y="0"/>
            <a:ext cx="12192000" cy="961905"/>
          </a:xfrm>
          <a:prstGeom prst="rect">
            <a:avLst/>
          </a:prstGeom>
        </p:spPr>
      </p:pic>
    </p:spTree>
    <p:extLst>
      <p:ext uri="{BB962C8B-B14F-4D97-AF65-F5344CB8AC3E}">
        <p14:creationId xmlns:p14="http://schemas.microsoft.com/office/powerpoint/2010/main" val="761037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EC8E6-2BAA-415C-922D-464E58613FFC}"/>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4F7B6B54-E6DF-4FCE-90F9-37458A14CB63}"/>
              </a:ext>
            </a:extLst>
          </p:cNvPr>
          <p:cNvSpPr>
            <a:spLocks noGrp="1"/>
          </p:cNvSpPr>
          <p:nvPr>
            <p:ph type="sldNum" sz="quarter" idx="4"/>
          </p:nvPr>
        </p:nvSpPr>
        <p:spPr/>
        <p:txBody>
          <a:bodyPr/>
          <a:lstStyle/>
          <a:p>
            <a:fld id="{48F63A3B-78C7-47BE-AE5E-E10140E04643}" type="slidenum">
              <a:rPr lang="en-US" smtClean="0"/>
              <a:pPr/>
              <a:t>16</a:t>
            </a:fld>
            <a:endParaRPr lang="en-US" dirty="0"/>
          </a:p>
        </p:txBody>
      </p:sp>
      <p:sp>
        <p:nvSpPr>
          <p:cNvPr id="6" name="Title 1">
            <a:extLst>
              <a:ext uri="{FF2B5EF4-FFF2-40B4-BE49-F238E27FC236}">
                <a16:creationId xmlns:a16="http://schemas.microsoft.com/office/drawing/2014/main" id="{9C8C3413-8080-405C-9739-D989A79F60F6}"/>
              </a:ext>
            </a:extLst>
          </p:cNvPr>
          <p:cNvSpPr txBox="1">
            <a:spLocks/>
          </p:cNvSpPr>
          <p:nvPr/>
        </p:nvSpPr>
        <p:spPr>
          <a:xfrm>
            <a:off x="1319105" y="1026287"/>
            <a:ext cx="9553787" cy="50780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200" b="1" dirty="0">
                <a:solidFill>
                  <a:schemeClr val="accent6">
                    <a:lumMod val="75000"/>
                    <a:lumOff val="25000"/>
                  </a:schemeClr>
                </a:solidFill>
                <a:latin typeface="Arial Black" panose="020B0A04020102020204" pitchFamily="34" charset="0"/>
                <a:ea typeface="+mn-ea"/>
                <a:cs typeface="Arial" pitchFamily="34" charset="0"/>
              </a:rPr>
              <a:t>SQL Commands</a:t>
            </a:r>
          </a:p>
        </p:txBody>
      </p:sp>
      <p:sp>
        <p:nvSpPr>
          <p:cNvPr id="7" name="Content Placeholder 2">
            <a:extLst>
              <a:ext uri="{FF2B5EF4-FFF2-40B4-BE49-F238E27FC236}">
                <a16:creationId xmlns:a16="http://schemas.microsoft.com/office/drawing/2014/main" id="{88EC15B3-8A76-4271-93C9-2542E7F122D0}"/>
              </a:ext>
            </a:extLst>
          </p:cNvPr>
          <p:cNvSpPr txBox="1">
            <a:spLocks/>
          </p:cNvSpPr>
          <p:nvPr/>
        </p:nvSpPr>
        <p:spPr>
          <a:xfrm>
            <a:off x="82504" y="1574514"/>
            <a:ext cx="12026990" cy="5283486"/>
          </a:xfrm>
          <a:prstGeom prst="rect">
            <a:avLst/>
          </a:prstGeom>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2300" dirty="0">
                <a:latin typeface="Tahoma" panose="020B0604030504040204" pitchFamily="34" charset="0"/>
                <a:ea typeface="Tahoma" panose="020B0604030504040204" pitchFamily="34" charset="0"/>
                <a:cs typeface="Tahoma" panose="020B0604030504040204" pitchFamily="34" charset="0"/>
              </a:rPr>
              <a:t>SQL uses a simple syntax that is easy to learn and use. Of course, every database must have some way to get data in and out of it, preferably using a common language understood by all databases. Database management systems implement a standard language known as </a:t>
            </a:r>
            <a:r>
              <a:rPr lang="en-US" sz="2300" i="1" dirty="0">
                <a:latin typeface="Tahoma" panose="020B0604030504040204" pitchFamily="34" charset="0"/>
                <a:ea typeface="Tahoma" panose="020B0604030504040204" pitchFamily="34" charset="0"/>
                <a:cs typeface="Tahoma" panose="020B0604030504040204" pitchFamily="34" charset="0"/>
              </a:rPr>
              <a:t>Structured Query Language</a:t>
            </a:r>
            <a:r>
              <a:rPr lang="en-US" sz="2300" dirty="0">
                <a:latin typeface="Tahoma" panose="020B0604030504040204" pitchFamily="34" charset="0"/>
                <a:ea typeface="Tahoma" panose="020B0604030504040204" pitchFamily="34" charset="0"/>
                <a:cs typeface="Tahoma" panose="020B0604030504040204" pitchFamily="34" charset="0"/>
              </a:rPr>
              <a:t>, or SQL.</a:t>
            </a:r>
          </a:p>
          <a:p>
            <a:pPr marL="0" indent="0">
              <a:buNone/>
            </a:pPr>
            <a:r>
              <a:rPr lang="en-US" sz="2300" dirty="0">
                <a:latin typeface="Tahoma" panose="020B0604030504040204" pitchFamily="34" charset="0"/>
                <a:ea typeface="Tahoma" panose="020B0604030504040204" pitchFamily="34" charset="0"/>
                <a:cs typeface="Tahoma" panose="020B0604030504040204" pitchFamily="34" charset="0"/>
              </a:rPr>
              <a:t>There are five types of SQL statements or sub languages.</a:t>
            </a:r>
          </a:p>
          <a:p>
            <a:pPr marL="0" indent="0">
              <a:lnSpc>
                <a:spcPct val="150000"/>
              </a:lnSpc>
              <a:buNone/>
            </a:pPr>
            <a:r>
              <a:rPr lang="en-US" sz="2300" dirty="0">
                <a:latin typeface="Tahoma" panose="020B0604030504040204" pitchFamily="34" charset="0"/>
                <a:ea typeface="Tahoma" panose="020B0604030504040204" pitchFamily="34" charset="0"/>
                <a:cs typeface="Tahoma" panose="020B0604030504040204" pitchFamily="34" charset="0"/>
              </a:rPr>
              <a:t>1. Query statements retrieve rows stored in database tables. You write a query using the SQL SELECT statement.</a:t>
            </a:r>
          </a:p>
          <a:p>
            <a:pPr marL="0" indent="0">
              <a:lnSpc>
                <a:spcPct val="150000"/>
              </a:lnSpc>
              <a:buNone/>
            </a:pPr>
            <a:r>
              <a:rPr lang="en-US" sz="2300" dirty="0">
                <a:latin typeface="Tahoma" panose="020B0604030504040204" pitchFamily="34" charset="0"/>
                <a:ea typeface="Tahoma" panose="020B0604030504040204" pitchFamily="34" charset="0"/>
                <a:cs typeface="Tahoma" panose="020B0604030504040204" pitchFamily="34" charset="0"/>
              </a:rPr>
              <a:t>2. Data Manipulation Language (DML) statements modify the contents of tables. There are three DML statements: </a:t>
            </a:r>
          </a:p>
          <a:p>
            <a:pPr marL="800100" lvl="1" indent="-342900">
              <a:lnSpc>
                <a:spcPct val="150000"/>
              </a:lnSpc>
              <a:buClr>
                <a:schemeClr val="accent6">
                  <a:lumMod val="50000"/>
                  <a:lumOff val="50000"/>
                </a:schemeClr>
              </a:buClr>
              <a:buFont typeface="Wingdings" panose="05000000000000000000" pitchFamily="2" charset="2"/>
              <a:buChar char="ü"/>
            </a:pPr>
            <a:r>
              <a:rPr lang="en-US" sz="2300" dirty="0">
                <a:latin typeface="Tahoma" panose="020B0604030504040204" pitchFamily="34" charset="0"/>
                <a:ea typeface="Tahoma" panose="020B0604030504040204" pitchFamily="34" charset="0"/>
                <a:cs typeface="Tahoma" panose="020B0604030504040204" pitchFamily="34" charset="0"/>
              </a:rPr>
              <a:t>INSERT adds rows to a table.</a:t>
            </a:r>
          </a:p>
          <a:p>
            <a:pPr marL="800100" lvl="1" indent="-342900">
              <a:lnSpc>
                <a:spcPct val="150000"/>
              </a:lnSpc>
              <a:buClr>
                <a:schemeClr val="accent6">
                  <a:lumMod val="50000"/>
                  <a:lumOff val="50000"/>
                </a:schemeClr>
              </a:buClr>
              <a:buFont typeface="Wingdings" panose="05000000000000000000" pitchFamily="2" charset="2"/>
              <a:buChar char="ü"/>
            </a:pPr>
            <a:r>
              <a:rPr lang="en-US" sz="2300" dirty="0">
                <a:latin typeface="Tahoma" panose="020B0604030504040204" pitchFamily="34" charset="0"/>
                <a:ea typeface="Tahoma" panose="020B0604030504040204" pitchFamily="34" charset="0"/>
                <a:cs typeface="Tahoma" panose="020B0604030504040204" pitchFamily="34" charset="0"/>
              </a:rPr>
              <a:t>UPDATE changes rows.</a:t>
            </a:r>
          </a:p>
          <a:p>
            <a:pPr marL="800100" lvl="1" indent="-342900">
              <a:lnSpc>
                <a:spcPct val="150000"/>
              </a:lnSpc>
              <a:buClr>
                <a:schemeClr val="accent6">
                  <a:lumMod val="50000"/>
                  <a:lumOff val="50000"/>
                </a:schemeClr>
              </a:buClr>
              <a:buFont typeface="Wingdings" panose="05000000000000000000" pitchFamily="2" charset="2"/>
              <a:buChar char="ü"/>
            </a:pPr>
            <a:r>
              <a:rPr lang="en-US" sz="2300" dirty="0">
                <a:latin typeface="Tahoma" panose="020B0604030504040204" pitchFamily="34" charset="0"/>
                <a:ea typeface="Tahoma" panose="020B0604030504040204" pitchFamily="34" charset="0"/>
                <a:cs typeface="Tahoma" panose="020B0604030504040204" pitchFamily="34" charset="0"/>
              </a:rPr>
              <a:t>DELETE removes rows. </a:t>
            </a:r>
          </a:p>
          <a:p>
            <a:pPr marL="800100" lvl="1" indent="-342900">
              <a:lnSpc>
                <a:spcPct val="150000"/>
              </a:lnSpc>
              <a:buClr>
                <a:schemeClr val="accent6">
                  <a:lumMod val="50000"/>
                  <a:lumOff val="50000"/>
                </a:schemeClr>
              </a:buClr>
              <a:buFont typeface="Wingdings" panose="05000000000000000000" pitchFamily="2" charset="2"/>
              <a:buChar char="ü"/>
            </a:pPr>
            <a:r>
              <a:rPr lang="en-US" sz="2300" dirty="0">
                <a:latin typeface="Tahoma" panose="020B0604030504040204" pitchFamily="34" charset="0"/>
                <a:ea typeface="Tahoma" panose="020B0604030504040204" pitchFamily="34" charset="0"/>
                <a:cs typeface="Tahoma" panose="020B0604030504040204" pitchFamily="34" charset="0"/>
              </a:rPr>
              <a:t>Merge combines Insert update and delete statements</a:t>
            </a:r>
          </a:p>
          <a:p>
            <a:pPr marL="0" indent="0">
              <a:lnSpc>
                <a:spcPct val="150000"/>
              </a:lnSpc>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2"/>
          <a:stretch>
            <a:fillRect/>
          </a:stretch>
        </p:blipFill>
        <p:spPr>
          <a:xfrm>
            <a:off x="0" y="0"/>
            <a:ext cx="12192000" cy="961905"/>
          </a:xfrm>
          <a:prstGeom prst="rect">
            <a:avLst/>
          </a:prstGeom>
        </p:spPr>
      </p:pic>
    </p:spTree>
    <p:extLst>
      <p:ext uri="{BB962C8B-B14F-4D97-AF65-F5344CB8AC3E}">
        <p14:creationId xmlns:p14="http://schemas.microsoft.com/office/powerpoint/2010/main" val="1011997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EC8E6-2BAA-415C-922D-464E58613FFC}"/>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4F7B6B54-E6DF-4FCE-90F9-37458A14CB63}"/>
              </a:ext>
            </a:extLst>
          </p:cNvPr>
          <p:cNvSpPr>
            <a:spLocks noGrp="1"/>
          </p:cNvSpPr>
          <p:nvPr>
            <p:ph type="sldNum" sz="quarter" idx="4"/>
          </p:nvPr>
        </p:nvSpPr>
        <p:spPr/>
        <p:txBody>
          <a:bodyPr/>
          <a:lstStyle/>
          <a:p>
            <a:fld id="{48F63A3B-78C7-47BE-AE5E-E10140E04643}" type="slidenum">
              <a:rPr lang="en-US" smtClean="0"/>
              <a:pPr/>
              <a:t>17</a:t>
            </a:fld>
            <a:endParaRPr lang="en-US" dirty="0"/>
          </a:p>
        </p:txBody>
      </p:sp>
      <p:sp>
        <p:nvSpPr>
          <p:cNvPr id="6" name="Title 1">
            <a:extLst>
              <a:ext uri="{FF2B5EF4-FFF2-40B4-BE49-F238E27FC236}">
                <a16:creationId xmlns:a16="http://schemas.microsoft.com/office/drawing/2014/main" id="{9C8C3413-8080-405C-9739-D989A79F60F6}"/>
              </a:ext>
            </a:extLst>
          </p:cNvPr>
          <p:cNvSpPr txBox="1">
            <a:spLocks/>
          </p:cNvSpPr>
          <p:nvPr/>
        </p:nvSpPr>
        <p:spPr>
          <a:xfrm>
            <a:off x="1319106" y="1026287"/>
            <a:ext cx="9553787" cy="50780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200" b="1" dirty="0">
                <a:solidFill>
                  <a:schemeClr val="accent6">
                    <a:lumMod val="75000"/>
                    <a:lumOff val="25000"/>
                  </a:schemeClr>
                </a:solidFill>
                <a:latin typeface="Arial Black" panose="020B0A04020102020204" pitchFamily="34" charset="0"/>
                <a:ea typeface="+mn-ea"/>
                <a:cs typeface="Arial" pitchFamily="34" charset="0"/>
              </a:rPr>
              <a:t>SQL Commands</a:t>
            </a:r>
          </a:p>
        </p:txBody>
      </p:sp>
      <p:sp>
        <p:nvSpPr>
          <p:cNvPr id="7" name="Content Placeholder 2">
            <a:extLst>
              <a:ext uri="{FF2B5EF4-FFF2-40B4-BE49-F238E27FC236}">
                <a16:creationId xmlns:a16="http://schemas.microsoft.com/office/drawing/2014/main" id="{88EC15B3-8A76-4271-93C9-2542E7F122D0}"/>
              </a:ext>
            </a:extLst>
          </p:cNvPr>
          <p:cNvSpPr txBox="1">
            <a:spLocks/>
          </p:cNvSpPr>
          <p:nvPr/>
        </p:nvSpPr>
        <p:spPr>
          <a:xfrm>
            <a:off x="0" y="1580566"/>
            <a:ext cx="12026990" cy="5283486"/>
          </a:xfrm>
          <a:prstGeom prst="rect">
            <a:avLst/>
          </a:prstGeom>
        </p:spPr>
        <p:txBody>
          <a:bodyPr>
            <a:normAutofit fontScale="775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sz="2300" dirty="0">
                <a:latin typeface="Tahoma" panose="020B0604030504040204" pitchFamily="34" charset="0"/>
                <a:ea typeface="Tahoma" panose="020B0604030504040204" pitchFamily="34" charset="0"/>
                <a:cs typeface="Tahoma" panose="020B0604030504040204" pitchFamily="34" charset="0"/>
              </a:rPr>
              <a:t>SQL uses a simple syntax that is easy to learn and use. Of course, every database must have some way to get data in and out of it, preferably using a common language understood by all databases. </a:t>
            </a:r>
          </a:p>
          <a:p>
            <a:pPr marL="0" indent="0">
              <a:lnSpc>
                <a:spcPct val="150000"/>
              </a:lnSpc>
              <a:buNone/>
            </a:pPr>
            <a:r>
              <a:rPr lang="en-US" sz="2300" dirty="0">
                <a:latin typeface="Tahoma" panose="020B0604030504040204" pitchFamily="34" charset="0"/>
                <a:ea typeface="Tahoma" panose="020B0604030504040204" pitchFamily="34" charset="0"/>
                <a:cs typeface="Tahoma" panose="020B0604030504040204" pitchFamily="34" charset="0"/>
              </a:rPr>
              <a:t>Database management systems implement a standard language known as </a:t>
            </a:r>
            <a:r>
              <a:rPr lang="en-US" sz="2300" i="1" dirty="0">
                <a:latin typeface="Tahoma" panose="020B0604030504040204" pitchFamily="34" charset="0"/>
                <a:ea typeface="Tahoma" panose="020B0604030504040204" pitchFamily="34" charset="0"/>
                <a:cs typeface="Tahoma" panose="020B0604030504040204" pitchFamily="34" charset="0"/>
              </a:rPr>
              <a:t>Structured Query Language</a:t>
            </a:r>
            <a:r>
              <a:rPr lang="en-US" sz="2300" dirty="0">
                <a:latin typeface="Tahoma" panose="020B0604030504040204" pitchFamily="34" charset="0"/>
                <a:ea typeface="Tahoma" panose="020B0604030504040204" pitchFamily="34" charset="0"/>
                <a:cs typeface="Tahoma" panose="020B0604030504040204" pitchFamily="34" charset="0"/>
              </a:rPr>
              <a:t>, or SQL.</a:t>
            </a:r>
          </a:p>
          <a:p>
            <a:pPr marL="0" indent="0">
              <a:buNone/>
            </a:pPr>
            <a:r>
              <a:rPr lang="en-US" sz="2300" dirty="0">
                <a:latin typeface="Tahoma" panose="020B0604030504040204" pitchFamily="34" charset="0"/>
                <a:ea typeface="Tahoma" panose="020B0604030504040204" pitchFamily="34" charset="0"/>
                <a:cs typeface="Tahoma" panose="020B0604030504040204" pitchFamily="34" charset="0"/>
              </a:rPr>
              <a:t>There are five types of SQL statements or sub languages.</a:t>
            </a:r>
          </a:p>
          <a:p>
            <a:pPr marL="0" indent="0">
              <a:lnSpc>
                <a:spcPct val="150000"/>
              </a:lnSpc>
              <a:buNone/>
            </a:pPr>
            <a:r>
              <a:rPr lang="en-US" sz="2300" dirty="0">
                <a:latin typeface="Tahoma" panose="020B0604030504040204" pitchFamily="34" charset="0"/>
                <a:ea typeface="Tahoma" panose="020B0604030504040204" pitchFamily="34" charset="0"/>
                <a:cs typeface="Tahoma" panose="020B0604030504040204" pitchFamily="34" charset="0"/>
              </a:rPr>
              <a:t>1. Data Query statements retrieve rows stored in database tables. You write a query using the SQL SELECT statement.</a:t>
            </a:r>
          </a:p>
          <a:p>
            <a:pPr marL="0" indent="0">
              <a:lnSpc>
                <a:spcPct val="150000"/>
              </a:lnSpc>
              <a:buNone/>
            </a:pPr>
            <a:r>
              <a:rPr lang="en-US" sz="2300" dirty="0">
                <a:latin typeface="Tahoma" panose="020B0604030504040204" pitchFamily="34" charset="0"/>
                <a:ea typeface="Tahoma" panose="020B0604030504040204" pitchFamily="34" charset="0"/>
                <a:cs typeface="Tahoma" panose="020B0604030504040204" pitchFamily="34" charset="0"/>
              </a:rPr>
              <a:t>2. Data Manipulation Language (DML) statements modify the contents of tables. There are three DML statements: </a:t>
            </a:r>
          </a:p>
          <a:p>
            <a:pPr marL="800100" lvl="1" indent="-342900">
              <a:lnSpc>
                <a:spcPct val="150000"/>
              </a:lnSpc>
              <a:buClr>
                <a:schemeClr val="accent6">
                  <a:lumMod val="50000"/>
                  <a:lumOff val="50000"/>
                </a:schemeClr>
              </a:buClr>
              <a:buFont typeface="Wingdings" panose="05000000000000000000" pitchFamily="2" charset="2"/>
              <a:buChar char="ü"/>
            </a:pPr>
            <a:r>
              <a:rPr lang="en-US" sz="2300" dirty="0">
                <a:latin typeface="Tahoma" panose="020B0604030504040204" pitchFamily="34" charset="0"/>
                <a:ea typeface="Tahoma" panose="020B0604030504040204" pitchFamily="34" charset="0"/>
                <a:cs typeface="Tahoma" panose="020B0604030504040204" pitchFamily="34" charset="0"/>
              </a:rPr>
              <a:t>INSERT adds rows to a table.</a:t>
            </a:r>
          </a:p>
          <a:p>
            <a:pPr marL="800100" lvl="1" indent="-342900">
              <a:lnSpc>
                <a:spcPct val="150000"/>
              </a:lnSpc>
              <a:buClr>
                <a:schemeClr val="accent6">
                  <a:lumMod val="50000"/>
                  <a:lumOff val="50000"/>
                </a:schemeClr>
              </a:buClr>
              <a:buFont typeface="Wingdings" panose="05000000000000000000" pitchFamily="2" charset="2"/>
              <a:buChar char="ü"/>
            </a:pPr>
            <a:r>
              <a:rPr lang="en-US" sz="2300" dirty="0">
                <a:latin typeface="Tahoma" panose="020B0604030504040204" pitchFamily="34" charset="0"/>
                <a:ea typeface="Tahoma" panose="020B0604030504040204" pitchFamily="34" charset="0"/>
                <a:cs typeface="Tahoma" panose="020B0604030504040204" pitchFamily="34" charset="0"/>
              </a:rPr>
              <a:t>UPDATE changes rows.</a:t>
            </a:r>
          </a:p>
          <a:p>
            <a:pPr marL="800100" lvl="1" indent="-342900">
              <a:lnSpc>
                <a:spcPct val="150000"/>
              </a:lnSpc>
              <a:buClr>
                <a:schemeClr val="accent6">
                  <a:lumMod val="50000"/>
                  <a:lumOff val="50000"/>
                </a:schemeClr>
              </a:buClr>
              <a:buFont typeface="Wingdings" panose="05000000000000000000" pitchFamily="2" charset="2"/>
              <a:buChar char="ü"/>
            </a:pPr>
            <a:r>
              <a:rPr lang="en-US" sz="2300" dirty="0">
                <a:latin typeface="Tahoma" panose="020B0604030504040204" pitchFamily="34" charset="0"/>
                <a:ea typeface="Tahoma" panose="020B0604030504040204" pitchFamily="34" charset="0"/>
                <a:cs typeface="Tahoma" panose="020B0604030504040204" pitchFamily="34" charset="0"/>
              </a:rPr>
              <a:t>DELETE removes rows. </a:t>
            </a:r>
          </a:p>
          <a:p>
            <a:pPr marL="800100" lvl="1" indent="-342900">
              <a:lnSpc>
                <a:spcPct val="150000"/>
              </a:lnSpc>
              <a:buClr>
                <a:schemeClr val="accent6">
                  <a:lumMod val="50000"/>
                  <a:lumOff val="50000"/>
                </a:schemeClr>
              </a:buClr>
              <a:buFont typeface="Wingdings" panose="05000000000000000000" pitchFamily="2" charset="2"/>
              <a:buChar char="ü"/>
            </a:pPr>
            <a:r>
              <a:rPr lang="en-US" sz="2300" dirty="0">
                <a:latin typeface="Tahoma" panose="020B0604030504040204" pitchFamily="34" charset="0"/>
                <a:ea typeface="Tahoma" panose="020B0604030504040204" pitchFamily="34" charset="0"/>
                <a:cs typeface="Tahoma" panose="020B0604030504040204" pitchFamily="34" charset="0"/>
              </a:rPr>
              <a:t>Merge combines Insert update and delete statements</a:t>
            </a:r>
          </a:p>
          <a:p>
            <a:pPr marL="0" indent="0">
              <a:lnSpc>
                <a:spcPct val="150000"/>
              </a:lnSpc>
              <a:buNone/>
            </a:pPr>
            <a:endParaRPr lang="en-US" dirty="0">
              <a:latin typeface="Tahoma" panose="020B0604030504040204" pitchFamily="34" charset="0"/>
              <a:ea typeface="Tahoma" panose="020B0604030504040204" pitchFamily="34" charset="0"/>
              <a:cs typeface="Tahoma" panose="020B0604030504040204" pitchFamily="34" charset="0"/>
            </a:endParaRPr>
          </a:p>
        </p:txBody>
      </p:sp>
      <p:pic>
        <p:nvPicPr>
          <p:cNvPr id="8" name="Picture 7"/>
          <p:cNvPicPr>
            <a:picLocks noChangeAspect="1"/>
          </p:cNvPicPr>
          <p:nvPr/>
        </p:nvPicPr>
        <p:blipFill>
          <a:blip r:embed="rId2"/>
          <a:stretch>
            <a:fillRect/>
          </a:stretch>
        </p:blipFill>
        <p:spPr>
          <a:xfrm>
            <a:off x="0" y="0"/>
            <a:ext cx="12192000" cy="961905"/>
          </a:xfrm>
          <a:prstGeom prst="rect">
            <a:avLst/>
          </a:prstGeom>
        </p:spPr>
      </p:pic>
    </p:spTree>
    <p:extLst>
      <p:ext uri="{BB962C8B-B14F-4D97-AF65-F5344CB8AC3E}">
        <p14:creationId xmlns:p14="http://schemas.microsoft.com/office/powerpoint/2010/main" val="161908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EC8E6-2BAA-415C-922D-464E58613FFC}"/>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4F7B6B54-E6DF-4FCE-90F9-37458A14CB63}"/>
              </a:ext>
            </a:extLst>
          </p:cNvPr>
          <p:cNvSpPr>
            <a:spLocks noGrp="1"/>
          </p:cNvSpPr>
          <p:nvPr>
            <p:ph type="sldNum" sz="quarter" idx="4"/>
          </p:nvPr>
        </p:nvSpPr>
        <p:spPr/>
        <p:txBody>
          <a:bodyPr/>
          <a:lstStyle/>
          <a:p>
            <a:fld id="{48F63A3B-78C7-47BE-AE5E-E10140E04643}" type="slidenum">
              <a:rPr lang="en-US" smtClean="0"/>
              <a:pPr/>
              <a:t>18</a:t>
            </a:fld>
            <a:endParaRPr lang="en-US" dirty="0"/>
          </a:p>
        </p:txBody>
      </p:sp>
      <p:sp>
        <p:nvSpPr>
          <p:cNvPr id="6" name="Title 1">
            <a:extLst>
              <a:ext uri="{FF2B5EF4-FFF2-40B4-BE49-F238E27FC236}">
                <a16:creationId xmlns:a16="http://schemas.microsoft.com/office/drawing/2014/main" id="{9C8C3413-8080-405C-9739-D989A79F60F6}"/>
              </a:ext>
            </a:extLst>
          </p:cNvPr>
          <p:cNvSpPr txBox="1">
            <a:spLocks/>
          </p:cNvSpPr>
          <p:nvPr/>
        </p:nvSpPr>
        <p:spPr>
          <a:xfrm>
            <a:off x="1236601" y="1026287"/>
            <a:ext cx="9553787" cy="50780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200" b="1" dirty="0">
                <a:solidFill>
                  <a:schemeClr val="accent6">
                    <a:lumMod val="75000"/>
                    <a:lumOff val="25000"/>
                  </a:schemeClr>
                </a:solidFill>
                <a:latin typeface="Arial Black" panose="020B0A04020102020204" pitchFamily="34" charset="0"/>
                <a:ea typeface="+mn-ea"/>
                <a:cs typeface="Arial" pitchFamily="34" charset="0"/>
              </a:rPr>
              <a:t>SQL Commands</a:t>
            </a:r>
          </a:p>
        </p:txBody>
      </p:sp>
      <p:sp>
        <p:nvSpPr>
          <p:cNvPr id="7" name="Content Placeholder 2">
            <a:extLst>
              <a:ext uri="{FF2B5EF4-FFF2-40B4-BE49-F238E27FC236}">
                <a16:creationId xmlns:a16="http://schemas.microsoft.com/office/drawing/2014/main" id="{88EC15B3-8A76-4271-93C9-2542E7F122D0}"/>
              </a:ext>
            </a:extLst>
          </p:cNvPr>
          <p:cNvSpPr txBox="1">
            <a:spLocks/>
          </p:cNvSpPr>
          <p:nvPr/>
        </p:nvSpPr>
        <p:spPr>
          <a:xfrm>
            <a:off x="0" y="1574514"/>
            <a:ext cx="12026990" cy="5283486"/>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Clr>
                <a:schemeClr val="accent6">
                  <a:lumMod val="50000"/>
                  <a:lumOff val="50000"/>
                </a:schemeClr>
              </a:buClr>
              <a:buNone/>
            </a:pPr>
            <a:r>
              <a:rPr lang="en-US" b="1" dirty="0">
                <a:latin typeface="Tahoma" panose="020B0604030504040204" pitchFamily="34" charset="0"/>
                <a:ea typeface="Tahoma" panose="020B0604030504040204" pitchFamily="34" charset="0"/>
                <a:cs typeface="Tahoma" panose="020B0604030504040204" pitchFamily="34" charset="0"/>
              </a:rPr>
              <a:t>Data Definition Language (DDL) statements </a:t>
            </a:r>
            <a:r>
              <a:rPr lang="en-US" dirty="0">
                <a:latin typeface="Tahoma" panose="020B0604030504040204" pitchFamily="34" charset="0"/>
                <a:ea typeface="Tahoma" panose="020B0604030504040204" pitchFamily="34" charset="0"/>
                <a:cs typeface="Tahoma" panose="020B0604030504040204" pitchFamily="34" charset="0"/>
              </a:rPr>
              <a:t>define the data structures of the tables. There are five basic types of DDL statements:</a:t>
            </a:r>
          </a:p>
          <a:p>
            <a:pPr marL="914400" lvl="1" indent="-457200">
              <a:lnSpc>
                <a:spcPct val="150000"/>
              </a:lnSpc>
              <a:buClr>
                <a:schemeClr val="accent6">
                  <a:lumMod val="50000"/>
                  <a:lumOff val="50000"/>
                </a:schemeClr>
              </a:buClr>
              <a:buFont typeface="Wingdings" panose="05000000000000000000" pitchFamily="2" charset="2"/>
              <a:buChar char="ü"/>
            </a:pPr>
            <a:r>
              <a:rPr lang="en-US" sz="2100" b="1" dirty="0">
                <a:latin typeface="Tahoma" panose="020B0604030504040204" pitchFamily="34" charset="0"/>
                <a:ea typeface="Tahoma" panose="020B0604030504040204" pitchFamily="34" charset="0"/>
                <a:cs typeface="Tahoma" panose="020B0604030504040204" pitchFamily="34" charset="0"/>
              </a:rPr>
              <a:t>CREATE </a:t>
            </a:r>
            <a:r>
              <a:rPr lang="en-US" sz="2100" dirty="0">
                <a:latin typeface="Tahoma" panose="020B0604030504040204" pitchFamily="34" charset="0"/>
                <a:ea typeface="Tahoma" panose="020B0604030504040204" pitchFamily="34" charset="0"/>
                <a:cs typeface="Tahoma" panose="020B0604030504040204" pitchFamily="34" charset="0"/>
              </a:rPr>
              <a:t>creates a database structure. For example, CREATE TABLE is used to create a table; another example is CREATE USER, which is used to create a database user.</a:t>
            </a:r>
          </a:p>
          <a:p>
            <a:pPr marL="914400" lvl="1" indent="-457200">
              <a:lnSpc>
                <a:spcPct val="150000"/>
              </a:lnSpc>
              <a:buClr>
                <a:schemeClr val="accent6">
                  <a:lumMod val="50000"/>
                  <a:lumOff val="50000"/>
                </a:schemeClr>
              </a:buClr>
              <a:buFont typeface="Wingdings" panose="05000000000000000000" pitchFamily="2" charset="2"/>
              <a:buChar char="ü"/>
            </a:pPr>
            <a:r>
              <a:rPr lang="en-US" sz="2100" b="1" dirty="0">
                <a:latin typeface="Tahoma" panose="020B0604030504040204" pitchFamily="34" charset="0"/>
                <a:ea typeface="Tahoma" panose="020B0604030504040204" pitchFamily="34" charset="0"/>
                <a:cs typeface="Tahoma" panose="020B0604030504040204" pitchFamily="34" charset="0"/>
              </a:rPr>
              <a:t>ALTER </a:t>
            </a:r>
            <a:r>
              <a:rPr lang="en-US" sz="2100" dirty="0">
                <a:latin typeface="Tahoma" panose="020B0604030504040204" pitchFamily="34" charset="0"/>
                <a:ea typeface="Tahoma" panose="020B0604030504040204" pitchFamily="34" charset="0"/>
                <a:cs typeface="Tahoma" panose="020B0604030504040204" pitchFamily="34" charset="0"/>
              </a:rPr>
              <a:t>modifies a database structure. For example, ALTER TABLE is used to modify a table.</a:t>
            </a:r>
          </a:p>
          <a:p>
            <a:pPr marL="914400" lvl="1" indent="-457200">
              <a:lnSpc>
                <a:spcPct val="150000"/>
              </a:lnSpc>
              <a:buClr>
                <a:schemeClr val="accent6">
                  <a:lumMod val="50000"/>
                  <a:lumOff val="50000"/>
                </a:schemeClr>
              </a:buClr>
              <a:buFont typeface="Wingdings" panose="05000000000000000000" pitchFamily="2" charset="2"/>
              <a:buChar char="ü"/>
            </a:pPr>
            <a:r>
              <a:rPr lang="en-US" sz="2100" b="1" dirty="0">
                <a:latin typeface="Tahoma" panose="020B0604030504040204" pitchFamily="34" charset="0"/>
                <a:ea typeface="Tahoma" panose="020B0604030504040204" pitchFamily="34" charset="0"/>
                <a:cs typeface="Tahoma" panose="020B0604030504040204" pitchFamily="34" charset="0"/>
              </a:rPr>
              <a:t>DROP </a:t>
            </a:r>
            <a:r>
              <a:rPr lang="en-US" sz="2100" dirty="0">
                <a:latin typeface="Tahoma" panose="020B0604030504040204" pitchFamily="34" charset="0"/>
                <a:ea typeface="Tahoma" panose="020B0604030504040204" pitchFamily="34" charset="0"/>
                <a:cs typeface="Tahoma" panose="020B0604030504040204" pitchFamily="34" charset="0"/>
              </a:rPr>
              <a:t>removes a database structure. For example, DROP TABLE is used to remove a table.</a:t>
            </a:r>
          </a:p>
          <a:p>
            <a:pPr marL="914400" lvl="1" indent="-457200">
              <a:lnSpc>
                <a:spcPct val="150000"/>
              </a:lnSpc>
              <a:buClr>
                <a:schemeClr val="accent6">
                  <a:lumMod val="50000"/>
                  <a:lumOff val="50000"/>
                </a:schemeClr>
              </a:buClr>
              <a:buFont typeface="Wingdings" panose="05000000000000000000" pitchFamily="2" charset="2"/>
              <a:buChar char="ü"/>
            </a:pPr>
            <a:r>
              <a:rPr lang="en-US" sz="2100" b="1" dirty="0">
                <a:latin typeface="Tahoma" panose="020B0604030504040204" pitchFamily="34" charset="0"/>
                <a:ea typeface="Tahoma" panose="020B0604030504040204" pitchFamily="34" charset="0"/>
                <a:cs typeface="Tahoma" panose="020B0604030504040204" pitchFamily="34" charset="0"/>
              </a:rPr>
              <a:t>RENAME </a:t>
            </a:r>
            <a:r>
              <a:rPr lang="en-US" sz="2100" dirty="0">
                <a:latin typeface="Tahoma" panose="020B0604030504040204" pitchFamily="34" charset="0"/>
                <a:ea typeface="Tahoma" panose="020B0604030504040204" pitchFamily="34" charset="0"/>
                <a:cs typeface="Tahoma" panose="020B0604030504040204" pitchFamily="34" charset="0"/>
              </a:rPr>
              <a:t>changes the name of a table.</a:t>
            </a:r>
          </a:p>
          <a:p>
            <a:pPr marL="914400" lvl="1" indent="-457200">
              <a:lnSpc>
                <a:spcPct val="150000"/>
              </a:lnSpc>
              <a:buClr>
                <a:schemeClr val="accent6">
                  <a:lumMod val="50000"/>
                  <a:lumOff val="50000"/>
                </a:schemeClr>
              </a:buClr>
              <a:buFont typeface="Wingdings" panose="05000000000000000000" pitchFamily="2" charset="2"/>
              <a:buChar char="ü"/>
            </a:pPr>
            <a:r>
              <a:rPr lang="en-US" sz="2100" b="1" dirty="0">
                <a:latin typeface="Tahoma" panose="020B0604030504040204" pitchFamily="34" charset="0"/>
                <a:ea typeface="Tahoma" panose="020B0604030504040204" pitchFamily="34" charset="0"/>
                <a:cs typeface="Tahoma" panose="020B0604030504040204" pitchFamily="34" charset="0"/>
              </a:rPr>
              <a:t>TRUNCATE </a:t>
            </a:r>
            <a:r>
              <a:rPr lang="en-US" sz="2100" dirty="0">
                <a:latin typeface="Tahoma" panose="020B0604030504040204" pitchFamily="34" charset="0"/>
                <a:ea typeface="Tahoma" panose="020B0604030504040204" pitchFamily="34" charset="0"/>
                <a:cs typeface="Tahoma" panose="020B0604030504040204" pitchFamily="34" charset="0"/>
              </a:rPr>
              <a:t>deletes all the rows from a table</a:t>
            </a:r>
          </a:p>
        </p:txBody>
      </p:sp>
      <p:pic>
        <p:nvPicPr>
          <p:cNvPr id="8" name="Picture 7"/>
          <p:cNvPicPr>
            <a:picLocks noChangeAspect="1"/>
          </p:cNvPicPr>
          <p:nvPr/>
        </p:nvPicPr>
        <p:blipFill>
          <a:blip r:embed="rId2"/>
          <a:stretch>
            <a:fillRect/>
          </a:stretch>
        </p:blipFill>
        <p:spPr>
          <a:xfrm>
            <a:off x="0" y="0"/>
            <a:ext cx="12192000" cy="961905"/>
          </a:xfrm>
          <a:prstGeom prst="rect">
            <a:avLst/>
          </a:prstGeom>
        </p:spPr>
      </p:pic>
    </p:spTree>
    <p:extLst>
      <p:ext uri="{BB962C8B-B14F-4D97-AF65-F5344CB8AC3E}">
        <p14:creationId xmlns:p14="http://schemas.microsoft.com/office/powerpoint/2010/main" val="2569387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EC8E6-2BAA-415C-922D-464E58613FFC}"/>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4F7B6B54-E6DF-4FCE-90F9-37458A14CB63}"/>
              </a:ext>
            </a:extLst>
          </p:cNvPr>
          <p:cNvSpPr>
            <a:spLocks noGrp="1"/>
          </p:cNvSpPr>
          <p:nvPr>
            <p:ph type="sldNum" sz="quarter" idx="4"/>
          </p:nvPr>
        </p:nvSpPr>
        <p:spPr/>
        <p:txBody>
          <a:bodyPr/>
          <a:lstStyle/>
          <a:p>
            <a:fld id="{48F63A3B-78C7-47BE-AE5E-E10140E04643}" type="slidenum">
              <a:rPr lang="en-US" smtClean="0"/>
              <a:pPr/>
              <a:t>19</a:t>
            </a:fld>
            <a:endParaRPr lang="en-US" dirty="0"/>
          </a:p>
        </p:txBody>
      </p:sp>
      <p:sp>
        <p:nvSpPr>
          <p:cNvPr id="6" name="Title 1">
            <a:extLst>
              <a:ext uri="{FF2B5EF4-FFF2-40B4-BE49-F238E27FC236}">
                <a16:creationId xmlns:a16="http://schemas.microsoft.com/office/drawing/2014/main" id="{9C8C3413-8080-405C-9739-D989A79F60F6}"/>
              </a:ext>
            </a:extLst>
          </p:cNvPr>
          <p:cNvSpPr txBox="1">
            <a:spLocks/>
          </p:cNvSpPr>
          <p:nvPr/>
        </p:nvSpPr>
        <p:spPr>
          <a:xfrm>
            <a:off x="1319105" y="1222547"/>
            <a:ext cx="9553787" cy="50780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200" b="1" dirty="0">
                <a:solidFill>
                  <a:schemeClr val="accent6">
                    <a:lumMod val="75000"/>
                    <a:lumOff val="25000"/>
                  </a:schemeClr>
                </a:solidFill>
                <a:latin typeface="Arial Black" panose="020B0A04020102020204" pitchFamily="34" charset="0"/>
                <a:ea typeface="+mn-ea"/>
                <a:cs typeface="Arial" pitchFamily="34" charset="0"/>
              </a:rPr>
              <a:t>SQL Commands</a:t>
            </a:r>
          </a:p>
        </p:txBody>
      </p:sp>
      <p:sp>
        <p:nvSpPr>
          <p:cNvPr id="7" name="Content Placeholder 2">
            <a:extLst>
              <a:ext uri="{FF2B5EF4-FFF2-40B4-BE49-F238E27FC236}">
                <a16:creationId xmlns:a16="http://schemas.microsoft.com/office/drawing/2014/main" id="{88EC15B3-8A76-4271-93C9-2542E7F122D0}"/>
              </a:ext>
            </a:extLst>
          </p:cNvPr>
          <p:cNvSpPr txBox="1">
            <a:spLocks/>
          </p:cNvSpPr>
          <p:nvPr/>
        </p:nvSpPr>
        <p:spPr>
          <a:xfrm>
            <a:off x="82504" y="1730349"/>
            <a:ext cx="12026990" cy="5283486"/>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Clr>
                <a:schemeClr val="accent6">
                  <a:lumMod val="50000"/>
                  <a:lumOff val="50000"/>
                </a:schemeClr>
              </a:buClr>
              <a:buNone/>
            </a:pPr>
            <a:r>
              <a:rPr lang="en-US" b="1" dirty="0">
                <a:latin typeface="Tahoma" panose="020B0604030504040204" pitchFamily="34" charset="0"/>
                <a:ea typeface="Tahoma" panose="020B0604030504040204" pitchFamily="34" charset="0"/>
                <a:cs typeface="Tahoma" panose="020B0604030504040204" pitchFamily="34" charset="0"/>
              </a:rPr>
              <a:t>Transaction Control (TC) statements </a:t>
            </a:r>
            <a:r>
              <a:rPr lang="en-US" dirty="0">
                <a:latin typeface="Tahoma" panose="020B0604030504040204" pitchFamily="34" charset="0"/>
                <a:ea typeface="Tahoma" panose="020B0604030504040204" pitchFamily="34" charset="0"/>
                <a:cs typeface="Tahoma" panose="020B0604030504040204" pitchFamily="34" charset="0"/>
              </a:rPr>
              <a:t>either permanently record any changes made to rows, or undo those changes. There are three TC statements:</a:t>
            </a:r>
          </a:p>
          <a:p>
            <a:pPr marL="914400" lvl="1" indent="-457200">
              <a:lnSpc>
                <a:spcPct val="150000"/>
              </a:lnSpc>
              <a:buClr>
                <a:schemeClr val="accent6">
                  <a:lumMod val="50000"/>
                  <a:lumOff val="50000"/>
                </a:schemeClr>
              </a:buClr>
              <a:buFont typeface="Wingdings" panose="05000000000000000000" pitchFamily="2" charset="2"/>
              <a:buChar char="ü"/>
            </a:pPr>
            <a:r>
              <a:rPr lang="en-US" sz="2100" b="1" dirty="0">
                <a:latin typeface="Tahoma" panose="020B0604030504040204" pitchFamily="34" charset="0"/>
                <a:ea typeface="Tahoma" panose="020B0604030504040204" pitchFamily="34" charset="0"/>
                <a:cs typeface="Tahoma" panose="020B0604030504040204" pitchFamily="34" charset="0"/>
              </a:rPr>
              <a:t>COMMIT </a:t>
            </a:r>
            <a:r>
              <a:rPr lang="en-US" sz="2100" dirty="0">
                <a:latin typeface="Tahoma" panose="020B0604030504040204" pitchFamily="34" charset="0"/>
                <a:ea typeface="Tahoma" panose="020B0604030504040204" pitchFamily="34" charset="0"/>
                <a:cs typeface="Tahoma" panose="020B0604030504040204" pitchFamily="34" charset="0"/>
              </a:rPr>
              <a:t>permanently records changes made to rows.</a:t>
            </a:r>
          </a:p>
          <a:p>
            <a:pPr marL="914400" lvl="1" indent="-457200">
              <a:lnSpc>
                <a:spcPct val="150000"/>
              </a:lnSpc>
              <a:buClr>
                <a:schemeClr val="accent6">
                  <a:lumMod val="50000"/>
                  <a:lumOff val="50000"/>
                </a:schemeClr>
              </a:buClr>
              <a:buFont typeface="Wingdings" panose="05000000000000000000" pitchFamily="2" charset="2"/>
              <a:buChar char="ü"/>
            </a:pPr>
            <a:r>
              <a:rPr lang="en-US" sz="2100" b="1" dirty="0">
                <a:latin typeface="Tahoma" panose="020B0604030504040204" pitchFamily="34" charset="0"/>
                <a:ea typeface="Tahoma" panose="020B0604030504040204" pitchFamily="34" charset="0"/>
                <a:cs typeface="Tahoma" panose="020B0604030504040204" pitchFamily="34" charset="0"/>
              </a:rPr>
              <a:t>ROLLBACK </a:t>
            </a:r>
            <a:r>
              <a:rPr lang="en-US" sz="2100" dirty="0">
                <a:latin typeface="Tahoma" panose="020B0604030504040204" pitchFamily="34" charset="0"/>
                <a:ea typeface="Tahoma" panose="020B0604030504040204" pitchFamily="34" charset="0"/>
                <a:cs typeface="Tahoma" panose="020B0604030504040204" pitchFamily="34" charset="0"/>
              </a:rPr>
              <a:t>undoes changes made to rows.</a:t>
            </a:r>
          </a:p>
          <a:p>
            <a:pPr marL="914400" lvl="1" indent="-457200">
              <a:lnSpc>
                <a:spcPct val="150000"/>
              </a:lnSpc>
              <a:buClr>
                <a:schemeClr val="accent6">
                  <a:lumMod val="50000"/>
                  <a:lumOff val="50000"/>
                </a:schemeClr>
              </a:buClr>
              <a:buFont typeface="Wingdings" panose="05000000000000000000" pitchFamily="2" charset="2"/>
              <a:buChar char="ü"/>
            </a:pPr>
            <a:r>
              <a:rPr lang="en-US" sz="2100" b="1" dirty="0">
                <a:latin typeface="Tahoma" panose="020B0604030504040204" pitchFamily="34" charset="0"/>
                <a:ea typeface="Tahoma" panose="020B0604030504040204" pitchFamily="34" charset="0"/>
                <a:cs typeface="Tahoma" panose="020B0604030504040204" pitchFamily="34" charset="0"/>
              </a:rPr>
              <a:t>SAVEPOINT </a:t>
            </a:r>
            <a:r>
              <a:rPr lang="en-US" sz="2100" dirty="0">
                <a:latin typeface="Tahoma" panose="020B0604030504040204" pitchFamily="34" charset="0"/>
                <a:ea typeface="Tahoma" panose="020B0604030504040204" pitchFamily="34" charset="0"/>
                <a:cs typeface="Tahoma" panose="020B0604030504040204" pitchFamily="34" charset="0"/>
              </a:rPr>
              <a:t>sets a “save point” to which you can roll back changes. </a:t>
            </a:r>
          </a:p>
          <a:p>
            <a:pPr marL="0" indent="0">
              <a:lnSpc>
                <a:spcPct val="150000"/>
              </a:lnSpc>
              <a:buClr>
                <a:schemeClr val="accent6">
                  <a:lumMod val="50000"/>
                  <a:lumOff val="50000"/>
                </a:schemeClr>
              </a:buClr>
              <a:buNone/>
            </a:pPr>
            <a:r>
              <a:rPr lang="en-US" b="1" dirty="0">
                <a:latin typeface="Tahoma" panose="020B0604030504040204" pitchFamily="34" charset="0"/>
                <a:ea typeface="Tahoma" panose="020B0604030504040204" pitchFamily="34" charset="0"/>
                <a:cs typeface="Tahoma" panose="020B0604030504040204" pitchFamily="34" charset="0"/>
              </a:rPr>
              <a:t>Data Control Language (DCL) statements </a:t>
            </a:r>
            <a:r>
              <a:rPr lang="en-US" dirty="0">
                <a:latin typeface="Tahoma" panose="020B0604030504040204" pitchFamily="34" charset="0"/>
                <a:ea typeface="Tahoma" panose="020B0604030504040204" pitchFamily="34" charset="0"/>
                <a:cs typeface="Tahoma" panose="020B0604030504040204" pitchFamily="34" charset="0"/>
              </a:rPr>
              <a:t>change the permissions on database structures.</a:t>
            </a:r>
            <a:br>
              <a:rPr lang="en-US" dirty="0">
                <a:latin typeface="Tahoma" panose="020B0604030504040204" pitchFamily="34" charset="0"/>
                <a:ea typeface="Tahoma" panose="020B0604030504040204" pitchFamily="34" charset="0"/>
                <a:cs typeface="Tahoma" panose="020B0604030504040204" pitchFamily="34" charset="0"/>
              </a:rPr>
            </a:br>
            <a:r>
              <a:rPr lang="en-US" dirty="0">
                <a:latin typeface="Tahoma" panose="020B0604030504040204" pitchFamily="34" charset="0"/>
                <a:ea typeface="Tahoma" panose="020B0604030504040204" pitchFamily="34" charset="0"/>
                <a:cs typeface="Tahoma" panose="020B0604030504040204" pitchFamily="34" charset="0"/>
              </a:rPr>
              <a:t>There are two DCL statements:</a:t>
            </a:r>
          </a:p>
          <a:p>
            <a:pPr marL="914400" lvl="1" indent="-457200">
              <a:lnSpc>
                <a:spcPct val="150000"/>
              </a:lnSpc>
              <a:buClr>
                <a:schemeClr val="accent6">
                  <a:lumMod val="50000"/>
                  <a:lumOff val="50000"/>
                </a:schemeClr>
              </a:buClr>
              <a:buFont typeface="Wingdings" panose="05000000000000000000" pitchFamily="2" charset="2"/>
              <a:buChar char="ü"/>
            </a:pPr>
            <a:r>
              <a:rPr lang="en-US" sz="2100" b="1" dirty="0">
                <a:latin typeface="Tahoma" panose="020B0604030504040204" pitchFamily="34" charset="0"/>
                <a:ea typeface="Tahoma" panose="020B0604030504040204" pitchFamily="34" charset="0"/>
                <a:cs typeface="Tahoma" panose="020B0604030504040204" pitchFamily="34" charset="0"/>
              </a:rPr>
              <a:t>GRANT</a:t>
            </a:r>
            <a:r>
              <a:rPr lang="en-US" sz="2100" dirty="0">
                <a:latin typeface="Tahoma" panose="020B0604030504040204" pitchFamily="34" charset="0"/>
                <a:ea typeface="Tahoma" panose="020B0604030504040204" pitchFamily="34" charset="0"/>
                <a:cs typeface="Tahoma" panose="020B0604030504040204" pitchFamily="34" charset="0"/>
              </a:rPr>
              <a:t> gives another user access to your database structures.</a:t>
            </a:r>
          </a:p>
          <a:p>
            <a:pPr marL="914400" lvl="1" indent="-457200">
              <a:lnSpc>
                <a:spcPct val="150000"/>
              </a:lnSpc>
              <a:buClr>
                <a:schemeClr val="accent6">
                  <a:lumMod val="50000"/>
                  <a:lumOff val="50000"/>
                </a:schemeClr>
              </a:buClr>
              <a:buFont typeface="Wingdings" panose="05000000000000000000" pitchFamily="2" charset="2"/>
              <a:buChar char="ü"/>
            </a:pPr>
            <a:r>
              <a:rPr lang="en-US" sz="2100" b="1" dirty="0">
                <a:latin typeface="Tahoma" panose="020B0604030504040204" pitchFamily="34" charset="0"/>
                <a:ea typeface="Tahoma" panose="020B0604030504040204" pitchFamily="34" charset="0"/>
                <a:cs typeface="Tahoma" panose="020B0604030504040204" pitchFamily="34" charset="0"/>
              </a:rPr>
              <a:t>REVOKE</a:t>
            </a:r>
            <a:r>
              <a:rPr lang="en-US" sz="2100" dirty="0">
                <a:latin typeface="Tahoma" panose="020B0604030504040204" pitchFamily="34" charset="0"/>
                <a:ea typeface="Tahoma" panose="020B0604030504040204" pitchFamily="34" charset="0"/>
                <a:cs typeface="Tahoma" panose="020B0604030504040204" pitchFamily="34" charset="0"/>
              </a:rPr>
              <a:t> prevents another user from accessing your database structures. </a:t>
            </a:r>
          </a:p>
        </p:txBody>
      </p:sp>
      <p:pic>
        <p:nvPicPr>
          <p:cNvPr id="8" name="Picture 7"/>
          <p:cNvPicPr>
            <a:picLocks noChangeAspect="1"/>
          </p:cNvPicPr>
          <p:nvPr/>
        </p:nvPicPr>
        <p:blipFill>
          <a:blip r:embed="rId2"/>
          <a:stretch>
            <a:fillRect/>
          </a:stretch>
        </p:blipFill>
        <p:spPr>
          <a:xfrm>
            <a:off x="0" y="0"/>
            <a:ext cx="12192000" cy="961905"/>
          </a:xfrm>
          <a:prstGeom prst="rect">
            <a:avLst/>
          </a:prstGeom>
        </p:spPr>
      </p:pic>
    </p:spTree>
    <p:extLst>
      <p:ext uri="{BB962C8B-B14F-4D97-AF65-F5344CB8AC3E}">
        <p14:creationId xmlns:p14="http://schemas.microsoft.com/office/powerpoint/2010/main" val="3713554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7E16C8-07C2-4E82-AB77-1038C2DFA3AA}"/>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1C55B836-45CF-4FAC-A69B-EB814395B3FF}"/>
              </a:ext>
            </a:extLst>
          </p:cNvPr>
          <p:cNvSpPr>
            <a:spLocks noGrp="1"/>
          </p:cNvSpPr>
          <p:nvPr>
            <p:ph type="sldNum" sz="quarter" idx="4"/>
          </p:nvPr>
        </p:nvSpPr>
        <p:spPr/>
        <p:txBody>
          <a:bodyPr/>
          <a:lstStyle/>
          <a:p>
            <a:fld id="{48F63A3B-78C7-47BE-AE5E-E10140E04643}" type="slidenum">
              <a:rPr lang="en-US" smtClean="0"/>
              <a:pPr/>
              <a:t>2</a:t>
            </a:fld>
            <a:endParaRPr lang="en-US" dirty="0"/>
          </a:p>
        </p:txBody>
      </p:sp>
      <p:sp>
        <p:nvSpPr>
          <p:cNvPr id="5" name="TextBox 4">
            <a:extLst>
              <a:ext uri="{FF2B5EF4-FFF2-40B4-BE49-F238E27FC236}">
                <a16:creationId xmlns:a16="http://schemas.microsoft.com/office/drawing/2014/main" id="{69855D1C-B62B-4392-A359-9F1283FAB44D}"/>
              </a:ext>
            </a:extLst>
          </p:cNvPr>
          <p:cNvSpPr txBox="1"/>
          <p:nvPr/>
        </p:nvSpPr>
        <p:spPr>
          <a:xfrm>
            <a:off x="1711354" y="1859340"/>
            <a:ext cx="8522516" cy="3139321"/>
          </a:xfrm>
          <a:prstGeom prst="rect">
            <a:avLst/>
          </a:prstGeom>
          <a:noFill/>
        </p:spPr>
        <p:txBody>
          <a:bodyPr wrap="square" rtlCol="0" anchor="ctr">
            <a:spAutoFit/>
          </a:bodyPr>
          <a:lstStyle/>
          <a:p>
            <a:pPr algn="ctr"/>
            <a:r>
              <a:rPr lang="en-US" altLang="ko-KR" sz="6600" b="1" dirty="0">
                <a:solidFill>
                  <a:schemeClr val="accent6">
                    <a:lumMod val="75000"/>
                    <a:lumOff val="25000"/>
                  </a:schemeClr>
                </a:solidFill>
                <a:latin typeface="Arial Black" panose="020B0A04020102020204" pitchFamily="34" charset="0"/>
                <a:cs typeface="Arial" pitchFamily="34" charset="0"/>
              </a:rPr>
              <a:t>Oracle 12c Database Training</a:t>
            </a:r>
            <a:endParaRPr lang="ko-KR" altLang="en-US" sz="6600" b="1" dirty="0">
              <a:solidFill>
                <a:schemeClr val="accent6">
                  <a:lumMod val="75000"/>
                  <a:lumOff val="25000"/>
                </a:schemeClr>
              </a:solidFill>
              <a:latin typeface="Arial Black" panose="020B0A04020102020204" pitchFamily="34" charset="0"/>
              <a:cs typeface="Arial" pitchFamily="34" charset="0"/>
            </a:endParaRPr>
          </a:p>
        </p:txBody>
      </p:sp>
      <p:sp>
        <p:nvSpPr>
          <p:cNvPr id="6" name="TextBox 5">
            <a:extLst>
              <a:ext uri="{FF2B5EF4-FFF2-40B4-BE49-F238E27FC236}">
                <a16:creationId xmlns:a16="http://schemas.microsoft.com/office/drawing/2014/main" id="{05D7477D-DBA9-4809-A30E-43BF0DB03CAF}"/>
              </a:ext>
            </a:extLst>
          </p:cNvPr>
          <p:cNvSpPr txBox="1"/>
          <p:nvPr/>
        </p:nvSpPr>
        <p:spPr>
          <a:xfrm>
            <a:off x="1218957" y="961905"/>
            <a:ext cx="8522516" cy="646331"/>
          </a:xfrm>
          <a:prstGeom prst="rect">
            <a:avLst/>
          </a:prstGeom>
          <a:noFill/>
        </p:spPr>
        <p:txBody>
          <a:bodyPr wrap="square" rtlCol="0" anchor="ctr">
            <a:spAutoFit/>
          </a:bodyPr>
          <a:lstStyle/>
          <a:p>
            <a:pPr algn="ctr"/>
            <a:r>
              <a:rPr lang="en-US" altLang="ko-KR" sz="3600" b="1" dirty="0">
                <a:solidFill>
                  <a:schemeClr val="accent6">
                    <a:lumMod val="75000"/>
                    <a:lumOff val="25000"/>
                  </a:schemeClr>
                </a:solidFill>
                <a:latin typeface="Arial Black" panose="020B0A04020102020204" pitchFamily="34" charset="0"/>
                <a:cs typeface="Arial" pitchFamily="34" charset="0"/>
              </a:rPr>
              <a:t>Session I Introduction</a:t>
            </a:r>
            <a:endParaRPr lang="ko-KR" altLang="en-US" sz="3600" b="1" dirty="0">
              <a:solidFill>
                <a:schemeClr val="accent6">
                  <a:lumMod val="75000"/>
                  <a:lumOff val="25000"/>
                </a:schemeClr>
              </a:solidFill>
              <a:latin typeface="Arial Black" panose="020B0A04020102020204" pitchFamily="34" charset="0"/>
              <a:cs typeface="Arial" pitchFamily="34" charset="0"/>
            </a:endParaRPr>
          </a:p>
        </p:txBody>
      </p:sp>
      <p:pic>
        <p:nvPicPr>
          <p:cNvPr id="7" name="Picture 6"/>
          <p:cNvPicPr>
            <a:picLocks noChangeAspect="1"/>
          </p:cNvPicPr>
          <p:nvPr/>
        </p:nvPicPr>
        <p:blipFill>
          <a:blip r:embed="rId2"/>
          <a:stretch>
            <a:fillRect/>
          </a:stretch>
        </p:blipFill>
        <p:spPr>
          <a:xfrm>
            <a:off x="0" y="0"/>
            <a:ext cx="12192000" cy="961905"/>
          </a:xfrm>
          <a:prstGeom prst="rect">
            <a:avLst/>
          </a:prstGeom>
        </p:spPr>
      </p:pic>
    </p:spTree>
    <p:extLst>
      <p:ext uri="{BB962C8B-B14F-4D97-AF65-F5344CB8AC3E}">
        <p14:creationId xmlns:p14="http://schemas.microsoft.com/office/powerpoint/2010/main" val="471367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EC8E6-2BAA-415C-922D-464E58613FFC}"/>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4F7B6B54-E6DF-4FCE-90F9-37458A14CB63}"/>
              </a:ext>
            </a:extLst>
          </p:cNvPr>
          <p:cNvSpPr>
            <a:spLocks noGrp="1"/>
          </p:cNvSpPr>
          <p:nvPr>
            <p:ph type="sldNum" sz="quarter" idx="4"/>
          </p:nvPr>
        </p:nvSpPr>
        <p:spPr/>
        <p:txBody>
          <a:bodyPr/>
          <a:lstStyle/>
          <a:p>
            <a:fld id="{48F63A3B-78C7-47BE-AE5E-E10140E04643}" type="slidenum">
              <a:rPr lang="en-US" smtClean="0"/>
              <a:pPr/>
              <a:t>20</a:t>
            </a:fld>
            <a:endParaRPr lang="en-US" dirty="0"/>
          </a:p>
        </p:txBody>
      </p:sp>
      <p:sp>
        <p:nvSpPr>
          <p:cNvPr id="6" name="Title 1">
            <a:extLst>
              <a:ext uri="{FF2B5EF4-FFF2-40B4-BE49-F238E27FC236}">
                <a16:creationId xmlns:a16="http://schemas.microsoft.com/office/drawing/2014/main" id="{9C8C3413-8080-405C-9739-D989A79F60F6}"/>
              </a:ext>
            </a:extLst>
          </p:cNvPr>
          <p:cNvSpPr txBox="1">
            <a:spLocks/>
          </p:cNvSpPr>
          <p:nvPr/>
        </p:nvSpPr>
        <p:spPr>
          <a:xfrm>
            <a:off x="1319104" y="1280188"/>
            <a:ext cx="9553787" cy="50780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200" b="1" dirty="0">
                <a:solidFill>
                  <a:schemeClr val="accent6">
                    <a:lumMod val="75000"/>
                    <a:lumOff val="25000"/>
                  </a:schemeClr>
                </a:solidFill>
                <a:latin typeface="Arial Black" panose="020B0A04020102020204" pitchFamily="34" charset="0"/>
                <a:ea typeface="+mn-ea"/>
                <a:cs typeface="Arial" pitchFamily="34" charset="0"/>
              </a:rPr>
              <a:t>Tools will be used to Run SQL query</a:t>
            </a:r>
          </a:p>
        </p:txBody>
      </p:sp>
      <p:sp>
        <p:nvSpPr>
          <p:cNvPr id="7" name="Content Placeholder 2">
            <a:extLst>
              <a:ext uri="{FF2B5EF4-FFF2-40B4-BE49-F238E27FC236}">
                <a16:creationId xmlns:a16="http://schemas.microsoft.com/office/drawing/2014/main" id="{88EC15B3-8A76-4271-93C9-2542E7F122D0}"/>
              </a:ext>
            </a:extLst>
          </p:cNvPr>
          <p:cNvSpPr txBox="1">
            <a:spLocks/>
          </p:cNvSpPr>
          <p:nvPr/>
        </p:nvSpPr>
        <p:spPr>
          <a:xfrm>
            <a:off x="82503" y="2056604"/>
            <a:ext cx="12026990" cy="5283486"/>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200000"/>
              </a:lnSpc>
            </a:pPr>
            <a:r>
              <a:rPr lang="en-US" dirty="0">
                <a:latin typeface="Tahoma" panose="020B0604030504040204" pitchFamily="34" charset="0"/>
                <a:ea typeface="Tahoma" panose="020B0604030504040204" pitchFamily="34" charset="0"/>
                <a:cs typeface="Tahoma" panose="020B0604030504040204" pitchFamily="34" charset="0"/>
              </a:rPr>
              <a:t>There are many ways to run SQL statements and get results back from the database, some of which include programs written using Oracle Forms and Reports. </a:t>
            </a:r>
          </a:p>
          <a:p>
            <a:pPr>
              <a:lnSpc>
                <a:spcPct val="200000"/>
              </a:lnSpc>
            </a:pPr>
            <a:r>
              <a:rPr lang="en-US" dirty="0">
                <a:latin typeface="Tahoma" panose="020B0604030504040204" pitchFamily="34" charset="0"/>
                <a:ea typeface="Tahoma" panose="020B0604030504040204" pitchFamily="34" charset="0"/>
                <a:cs typeface="Tahoma" panose="020B0604030504040204" pitchFamily="34" charset="0"/>
              </a:rPr>
              <a:t>There are two development environments for this course:</a:t>
            </a:r>
          </a:p>
          <a:p>
            <a:pPr marL="914400" lvl="1" indent="-457200">
              <a:lnSpc>
                <a:spcPct val="200000"/>
              </a:lnSpc>
              <a:buFont typeface="Wingdings" panose="05000000000000000000" pitchFamily="2" charset="2"/>
              <a:buChar char="ü"/>
            </a:pPr>
            <a:r>
              <a:rPr lang="en-US" sz="2100" dirty="0">
                <a:latin typeface="Tahoma" panose="020B0604030504040204" pitchFamily="34" charset="0"/>
                <a:ea typeface="Tahoma" panose="020B0604030504040204" pitchFamily="34" charset="0"/>
                <a:cs typeface="Tahoma" panose="020B0604030504040204" pitchFamily="34" charset="0"/>
              </a:rPr>
              <a:t>Primary tool is Oracle SQL Developer.</a:t>
            </a:r>
          </a:p>
          <a:p>
            <a:pPr marL="914400" lvl="1" indent="-457200">
              <a:lnSpc>
                <a:spcPct val="200000"/>
              </a:lnSpc>
              <a:buFont typeface="Wingdings" panose="05000000000000000000" pitchFamily="2" charset="2"/>
              <a:buChar char="ü"/>
            </a:pPr>
            <a:r>
              <a:rPr lang="en-US" sz="2100" dirty="0">
                <a:latin typeface="Tahoma" panose="020B0604030504040204" pitchFamily="34" charset="0"/>
                <a:ea typeface="Tahoma" panose="020B0604030504040204" pitchFamily="34" charset="0"/>
                <a:cs typeface="Tahoma" panose="020B0604030504040204" pitchFamily="34" charset="0"/>
              </a:rPr>
              <a:t>SQL*Plus command line interface may also be used.</a:t>
            </a:r>
          </a:p>
          <a:p>
            <a:pPr marL="914400" lvl="1" indent="-457200">
              <a:lnSpc>
                <a:spcPct val="200000"/>
              </a:lnSpc>
              <a:buFont typeface="Wingdings" panose="05000000000000000000" pitchFamily="2" charset="2"/>
              <a:buChar char="ü"/>
            </a:pPr>
            <a:r>
              <a:rPr lang="en-US" sz="2100" dirty="0">
                <a:latin typeface="Tahoma" panose="020B0604030504040204" pitchFamily="34" charset="0"/>
                <a:ea typeface="Tahoma" panose="020B0604030504040204" pitchFamily="34" charset="0"/>
                <a:cs typeface="Tahoma" panose="020B0604030504040204" pitchFamily="34" charset="0"/>
              </a:rPr>
              <a:t>Sometimes Oracle Enterprise Manager OEM.</a:t>
            </a:r>
          </a:p>
        </p:txBody>
      </p:sp>
      <p:pic>
        <p:nvPicPr>
          <p:cNvPr id="8" name="Picture 7"/>
          <p:cNvPicPr>
            <a:picLocks noChangeAspect="1"/>
          </p:cNvPicPr>
          <p:nvPr/>
        </p:nvPicPr>
        <p:blipFill>
          <a:blip r:embed="rId2"/>
          <a:stretch>
            <a:fillRect/>
          </a:stretch>
        </p:blipFill>
        <p:spPr>
          <a:xfrm>
            <a:off x="0" y="0"/>
            <a:ext cx="12192000" cy="961905"/>
          </a:xfrm>
          <a:prstGeom prst="rect">
            <a:avLst/>
          </a:prstGeom>
        </p:spPr>
      </p:pic>
    </p:spTree>
    <p:extLst>
      <p:ext uri="{BB962C8B-B14F-4D97-AF65-F5344CB8AC3E}">
        <p14:creationId xmlns:p14="http://schemas.microsoft.com/office/powerpoint/2010/main" val="833127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EC8E6-2BAA-415C-922D-464E58613FFC}"/>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4F7B6B54-E6DF-4FCE-90F9-37458A14CB63}"/>
              </a:ext>
            </a:extLst>
          </p:cNvPr>
          <p:cNvSpPr>
            <a:spLocks noGrp="1"/>
          </p:cNvSpPr>
          <p:nvPr>
            <p:ph type="sldNum" sz="quarter" idx="4"/>
          </p:nvPr>
        </p:nvSpPr>
        <p:spPr/>
        <p:txBody>
          <a:bodyPr/>
          <a:lstStyle/>
          <a:p>
            <a:fld id="{48F63A3B-78C7-47BE-AE5E-E10140E04643}" type="slidenum">
              <a:rPr lang="en-US" smtClean="0"/>
              <a:pPr/>
              <a:t>21</a:t>
            </a:fld>
            <a:endParaRPr lang="en-US" dirty="0"/>
          </a:p>
        </p:txBody>
      </p:sp>
      <p:sp>
        <p:nvSpPr>
          <p:cNvPr id="6" name="Title 1">
            <a:extLst>
              <a:ext uri="{FF2B5EF4-FFF2-40B4-BE49-F238E27FC236}">
                <a16:creationId xmlns:a16="http://schemas.microsoft.com/office/drawing/2014/main" id="{9C8C3413-8080-405C-9739-D989A79F60F6}"/>
              </a:ext>
            </a:extLst>
          </p:cNvPr>
          <p:cNvSpPr txBox="1">
            <a:spLocks/>
          </p:cNvSpPr>
          <p:nvPr/>
        </p:nvSpPr>
        <p:spPr>
          <a:xfrm>
            <a:off x="448878" y="961905"/>
            <a:ext cx="10723603" cy="50780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200" b="1" dirty="0">
                <a:solidFill>
                  <a:schemeClr val="accent6">
                    <a:lumMod val="75000"/>
                    <a:lumOff val="25000"/>
                  </a:schemeClr>
                </a:solidFill>
                <a:latin typeface="Arial Black" panose="020B0A04020102020204" pitchFamily="34" charset="0"/>
                <a:ea typeface="+mn-ea"/>
                <a:cs typeface="Arial" pitchFamily="34" charset="0"/>
              </a:rPr>
              <a:t>Overview of Licensing and Installation Options</a:t>
            </a:r>
          </a:p>
        </p:txBody>
      </p:sp>
      <p:sp>
        <p:nvSpPr>
          <p:cNvPr id="7" name="Content Placeholder 2">
            <a:extLst>
              <a:ext uri="{FF2B5EF4-FFF2-40B4-BE49-F238E27FC236}">
                <a16:creationId xmlns:a16="http://schemas.microsoft.com/office/drawing/2014/main" id="{88EC15B3-8A76-4271-93C9-2542E7F122D0}"/>
              </a:ext>
            </a:extLst>
          </p:cNvPr>
          <p:cNvSpPr txBox="1">
            <a:spLocks/>
          </p:cNvSpPr>
          <p:nvPr/>
        </p:nvSpPr>
        <p:spPr>
          <a:xfrm>
            <a:off x="165010" y="1534089"/>
            <a:ext cx="12026990" cy="5283486"/>
          </a:xfrm>
          <a:prstGeom prst="rect">
            <a:avLst/>
          </a:prstGeom>
        </p:spPr>
        <p:txBody>
          <a:bodyPr>
            <a:normAutofit fontScale="925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Clr>
                <a:schemeClr val="accent6">
                  <a:lumMod val="50000"/>
                  <a:lumOff val="50000"/>
                </a:schemeClr>
              </a:buClr>
              <a:buNone/>
            </a:pPr>
            <a:r>
              <a:rPr lang="en-US" dirty="0">
                <a:latin typeface="Tahoma" panose="020B0604030504040204" pitchFamily="34" charset="0"/>
                <a:ea typeface="Tahoma" panose="020B0604030504040204" pitchFamily="34" charset="0"/>
                <a:cs typeface="Tahoma" panose="020B0604030504040204" pitchFamily="34" charset="0"/>
              </a:rPr>
              <a:t>Types of installations you can perform are the same. Although these may change with product releases, they generally include the following: </a:t>
            </a:r>
          </a:p>
          <a:p>
            <a:pPr>
              <a:lnSpc>
                <a:spcPct val="200000"/>
              </a:lnSpc>
              <a:buClr>
                <a:schemeClr val="accent6">
                  <a:lumMod val="50000"/>
                  <a:lumOff val="50000"/>
                </a:schemeClr>
              </a:buClr>
              <a:buFont typeface="Wingdings" panose="05000000000000000000" pitchFamily="2" charset="2"/>
              <a:buChar char="ü"/>
            </a:pPr>
            <a:r>
              <a:rPr lang="en-US" b="1" dirty="0">
                <a:latin typeface="Tahoma" panose="020B0604030504040204" pitchFamily="34" charset="0"/>
                <a:ea typeface="Tahoma" panose="020B0604030504040204" pitchFamily="34" charset="0"/>
                <a:cs typeface="Tahoma" panose="020B0604030504040204" pitchFamily="34" charset="0"/>
              </a:rPr>
              <a:t>Enterprise Edition </a:t>
            </a:r>
            <a:r>
              <a:rPr lang="en-US" dirty="0">
                <a:latin typeface="Tahoma" panose="020B0604030504040204" pitchFamily="34" charset="0"/>
                <a:ea typeface="Tahoma" panose="020B0604030504040204" pitchFamily="34" charset="0"/>
                <a:cs typeface="Tahoma" panose="020B0604030504040204" pitchFamily="34" charset="0"/>
              </a:rPr>
              <a:t>This is the most feature rich and extensible version of the Oracle database. </a:t>
            </a:r>
          </a:p>
          <a:p>
            <a:pPr>
              <a:lnSpc>
                <a:spcPct val="200000"/>
              </a:lnSpc>
              <a:buClr>
                <a:schemeClr val="accent6">
                  <a:lumMod val="50000"/>
                  <a:lumOff val="50000"/>
                </a:schemeClr>
              </a:buClr>
              <a:buFont typeface="Wingdings" panose="05000000000000000000" pitchFamily="2" charset="2"/>
              <a:buChar char="ü"/>
            </a:pPr>
            <a:r>
              <a:rPr lang="en-US" b="1" dirty="0">
                <a:latin typeface="Tahoma" panose="020B0604030504040204" pitchFamily="34" charset="0"/>
                <a:ea typeface="Tahoma" panose="020B0604030504040204" pitchFamily="34" charset="0"/>
                <a:cs typeface="Tahoma" panose="020B0604030504040204" pitchFamily="34" charset="0"/>
              </a:rPr>
              <a:t>Standard Edition </a:t>
            </a:r>
            <a:r>
              <a:rPr lang="en-US" dirty="0">
                <a:latin typeface="Tahoma" panose="020B0604030504040204" pitchFamily="34" charset="0"/>
                <a:ea typeface="Tahoma" panose="020B0604030504040204" pitchFamily="34" charset="0"/>
                <a:cs typeface="Tahoma" panose="020B0604030504040204" pitchFamily="34" charset="0"/>
              </a:rPr>
              <a:t>This edition provides a good subset of the features of the Enterprise Edition, generally including the features that a small business will need.</a:t>
            </a:r>
          </a:p>
          <a:p>
            <a:pPr>
              <a:lnSpc>
                <a:spcPct val="200000"/>
              </a:lnSpc>
              <a:buClr>
                <a:schemeClr val="accent6">
                  <a:lumMod val="50000"/>
                  <a:lumOff val="50000"/>
                </a:schemeClr>
              </a:buClr>
              <a:buFont typeface="Wingdings" panose="05000000000000000000" pitchFamily="2" charset="2"/>
              <a:buChar char="ü"/>
            </a:pPr>
            <a:r>
              <a:rPr lang="en-US" b="1" dirty="0"/>
              <a:t>Personal Edition </a:t>
            </a:r>
            <a:r>
              <a:rPr lang="en-US" dirty="0"/>
              <a:t>This edition allows for development of applications that will run on either the Standard or Enterprise Edition. This edition cannot be used in a production environment. </a:t>
            </a:r>
          </a:p>
          <a:p>
            <a:pPr>
              <a:lnSpc>
                <a:spcPct val="150000"/>
              </a:lnSpc>
            </a:pPr>
            <a:r>
              <a:rPr lang="en-US" dirty="0"/>
              <a:t>Use the </a:t>
            </a:r>
            <a:r>
              <a:rPr lang="en-US" i="1" dirty="0">
                <a:solidFill>
                  <a:srgbClr val="C00000"/>
                </a:solidFill>
              </a:rPr>
              <a:t>Oracle Universal Installer (OUI) </a:t>
            </a:r>
            <a:r>
              <a:rPr lang="en-US" dirty="0"/>
              <a:t>to install and manage all Oracle components for both the server-side and client-side components. You can also deinstall any Oracle products from the initial OUI screens. </a:t>
            </a:r>
          </a:p>
        </p:txBody>
      </p:sp>
      <p:pic>
        <p:nvPicPr>
          <p:cNvPr id="8" name="Picture 7"/>
          <p:cNvPicPr>
            <a:picLocks noChangeAspect="1"/>
          </p:cNvPicPr>
          <p:nvPr/>
        </p:nvPicPr>
        <p:blipFill>
          <a:blip r:embed="rId2"/>
          <a:stretch>
            <a:fillRect/>
          </a:stretch>
        </p:blipFill>
        <p:spPr>
          <a:xfrm>
            <a:off x="0" y="0"/>
            <a:ext cx="12192000" cy="961905"/>
          </a:xfrm>
          <a:prstGeom prst="rect">
            <a:avLst/>
          </a:prstGeom>
        </p:spPr>
      </p:pic>
    </p:spTree>
    <p:extLst>
      <p:ext uri="{BB962C8B-B14F-4D97-AF65-F5344CB8AC3E}">
        <p14:creationId xmlns:p14="http://schemas.microsoft.com/office/powerpoint/2010/main" val="36994968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90FAE7-152B-4DF7-BE88-1C3317EE640C}"/>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76D4C507-6A6C-47A2-BF8F-3937C67400D2}"/>
              </a:ext>
            </a:extLst>
          </p:cNvPr>
          <p:cNvSpPr>
            <a:spLocks noGrp="1"/>
          </p:cNvSpPr>
          <p:nvPr>
            <p:ph type="sldNum" sz="quarter" idx="4"/>
          </p:nvPr>
        </p:nvSpPr>
        <p:spPr/>
        <p:txBody>
          <a:bodyPr/>
          <a:lstStyle/>
          <a:p>
            <a:fld id="{48F63A3B-78C7-47BE-AE5E-E10140E04643}" type="slidenum">
              <a:rPr lang="en-US" smtClean="0"/>
              <a:pPr/>
              <a:t>22</a:t>
            </a:fld>
            <a:endParaRPr lang="en-US" dirty="0"/>
          </a:p>
        </p:txBody>
      </p:sp>
      <p:sp>
        <p:nvSpPr>
          <p:cNvPr id="7" name="Title 1">
            <a:extLst>
              <a:ext uri="{FF2B5EF4-FFF2-40B4-BE49-F238E27FC236}">
                <a16:creationId xmlns:a16="http://schemas.microsoft.com/office/drawing/2014/main" id="{D5C1A890-A78F-4BF6-B3C9-47D95B9D8A3F}"/>
              </a:ext>
            </a:extLst>
          </p:cNvPr>
          <p:cNvSpPr txBox="1">
            <a:spLocks/>
          </p:cNvSpPr>
          <p:nvPr/>
        </p:nvSpPr>
        <p:spPr>
          <a:xfrm>
            <a:off x="448878" y="996347"/>
            <a:ext cx="10723603" cy="50780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200" b="1" dirty="0">
                <a:solidFill>
                  <a:schemeClr val="accent6">
                    <a:lumMod val="75000"/>
                    <a:lumOff val="25000"/>
                  </a:schemeClr>
                </a:solidFill>
                <a:latin typeface="Arial Black" panose="020B0A04020102020204" pitchFamily="34" charset="0"/>
                <a:ea typeface="+mn-ea"/>
                <a:cs typeface="Arial" pitchFamily="34" charset="0"/>
              </a:rPr>
              <a:t>SQL*Plus Screen</a:t>
            </a:r>
          </a:p>
          <a:p>
            <a:pPr algn="ctr"/>
            <a:endParaRPr lang="en-US" sz="3200" b="1" dirty="0">
              <a:solidFill>
                <a:schemeClr val="accent6">
                  <a:lumMod val="75000"/>
                  <a:lumOff val="25000"/>
                </a:schemeClr>
              </a:solidFill>
              <a:latin typeface="Arial Black" panose="020B0A04020102020204" pitchFamily="34" charset="0"/>
              <a:ea typeface="+mn-ea"/>
              <a:cs typeface="Arial" pitchFamily="34" charset="0"/>
            </a:endParaRPr>
          </a:p>
        </p:txBody>
      </p:sp>
      <p:pic>
        <p:nvPicPr>
          <p:cNvPr id="8" name="Content Placeholder 7">
            <a:extLst>
              <a:ext uri="{FF2B5EF4-FFF2-40B4-BE49-F238E27FC236}">
                <a16:creationId xmlns:a16="http://schemas.microsoft.com/office/drawing/2014/main" id="{308D939A-E403-43E8-96CB-D912AEFB5BC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09368" y="1772232"/>
            <a:ext cx="8734807" cy="4862780"/>
          </a:xfrm>
          <a:prstGeom prst="rect">
            <a:avLst/>
          </a:prstGeom>
        </p:spPr>
      </p:pic>
      <p:pic>
        <p:nvPicPr>
          <p:cNvPr id="9" name="Picture 8"/>
          <p:cNvPicPr>
            <a:picLocks noChangeAspect="1"/>
          </p:cNvPicPr>
          <p:nvPr/>
        </p:nvPicPr>
        <p:blipFill>
          <a:blip r:embed="rId3"/>
          <a:stretch>
            <a:fillRect/>
          </a:stretch>
        </p:blipFill>
        <p:spPr>
          <a:xfrm>
            <a:off x="0" y="0"/>
            <a:ext cx="12192000" cy="961905"/>
          </a:xfrm>
          <a:prstGeom prst="rect">
            <a:avLst/>
          </a:prstGeom>
        </p:spPr>
      </p:pic>
    </p:spTree>
    <p:extLst>
      <p:ext uri="{BB962C8B-B14F-4D97-AF65-F5344CB8AC3E}">
        <p14:creationId xmlns:p14="http://schemas.microsoft.com/office/powerpoint/2010/main" val="28577616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90FAE7-152B-4DF7-BE88-1C3317EE640C}"/>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76D4C507-6A6C-47A2-BF8F-3937C67400D2}"/>
              </a:ext>
            </a:extLst>
          </p:cNvPr>
          <p:cNvSpPr>
            <a:spLocks noGrp="1"/>
          </p:cNvSpPr>
          <p:nvPr>
            <p:ph type="sldNum" sz="quarter" idx="4"/>
          </p:nvPr>
        </p:nvSpPr>
        <p:spPr/>
        <p:txBody>
          <a:bodyPr/>
          <a:lstStyle/>
          <a:p>
            <a:fld id="{48F63A3B-78C7-47BE-AE5E-E10140E04643}" type="slidenum">
              <a:rPr lang="en-US" smtClean="0"/>
              <a:pPr/>
              <a:t>23</a:t>
            </a:fld>
            <a:endParaRPr lang="en-US" dirty="0"/>
          </a:p>
        </p:txBody>
      </p:sp>
      <p:sp>
        <p:nvSpPr>
          <p:cNvPr id="7" name="Title 1">
            <a:extLst>
              <a:ext uri="{FF2B5EF4-FFF2-40B4-BE49-F238E27FC236}">
                <a16:creationId xmlns:a16="http://schemas.microsoft.com/office/drawing/2014/main" id="{D5C1A890-A78F-4BF6-B3C9-47D95B9D8A3F}"/>
              </a:ext>
            </a:extLst>
          </p:cNvPr>
          <p:cNvSpPr txBox="1">
            <a:spLocks/>
          </p:cNvSpPr>
          <p:nvPr/>
        </p:nvSpPr>
        <p:spPr>
          <a:xfrm>
            <a:off x="448878" y="998460"/>
            <a:ext cx="10723603" cy="50780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3200" b="1" dirty="0">
                <a:solidFill>
                  <a:schemeClr val="accent6">
                    <a:lumMod val="75000"/>
                    <a:lumOff val="25000"/>
                  </a:schemeClr>
                </a:solidFill>
                <a:latin typeface="Arial Black" panose="020B0A04020102020204" pitchFamily="34" charset="0"/>
                <a:ea typeface="+mn-ea"/>
                <a:cs typeface="Arial" pitchFamily="34" charset="0"/>
              </a:rPr>
              <a:t>SQL Developer Screen</a:t>
            </a:r>
          </a:p>
          <a:p>
            <a:pPr algn="ctr"/>
            <a:endParaRPr lang="en-US" sz="3200" b="1" dirty="0">
              <a:solidFill>
                <a:schemeClr val="accent6">
                  <a:lumMod val="75000"/>
                  <a:lumOff val="25000"/>
                </a:schemeClr>
              </a:solidFill>
              <a:latin typeface="Arial Black" panose="020B0A04020102020204" pitchFamily="34" charset="0"/>
              <a:ea typeface="+mn-ea"/>
              <a:cs typeface="Arial" pitchFamily="34" charset="0"/>
            </a:endParaRPr>
          </a:p>
        </p:txBody>
      </p:sp>
      <p:pic>
        <p:nvPicPr>
          <p:cNvPr id="6" name="Content Placeholder 7">
            <a:extLst>
              <a:ext uri="{FF2B5EF4-FFF2-40B4-BE49-F238E27FC236}">
                <a16:creationId xmlns:a16="http://schemas.microsoft.com/office/drawing/2014/main" id="{5AB41612-B5A3-4CB7-8C90-2647279847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466783" y="1773779"/>
            <a:ext cx="8720810" cy="4678671"/>
          </a:xfrm>
          <a:prstGeom prst="rect">
            <a:avLst/>
          </a:prstGeom>
        </p:spPr>
      </p:pic>
      <p:pic>
        <p:nvPicPr>
          <p:cNvPr id="8" name="Picture 7"/>
          <p:cNvPicPr>
            <a:picLocks noChangeAspect="1"/>
          </p:cNvPicPr>
          <p:nvPr/>
        </p:nvPicPr>
        <p:blipFill>
          <a:blip r:embed="rId3"/>
          <a:stretch>
            <a:fillRect/>
          </a:stretch>
        </p:blipFill>
        <p:spPr>
          <a:xfrm>
            <a:off x="0" y="0"/>
            <a:ext cx="12192000" cy="961905"/>
          </a:xfrm>
          <a:prstGeom prst="rect">
            <a:avLst/>
          </a:prstGeom>
        </p:spPr>
      </p:pic>
    </p:spTree>
    <p:extLst>
      <p:ext uri="{BB962C8B-B14F-4D97-AF65-F5344CB8AC3E}">
        <p14:creationId xmlns:p14="http://schemas.microsoft.com/office/powerpoint/2010/main" val="2736267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253416" y="2767283"/>
            <a:ext cx="9143999" cy="1323439"/>
          </a:xfrm>
          <a:prstGeom prst="rect">
            <a:avLst/>
          </a:prstGeom>
          <a:noFill/>
        </p:spPr>
        <p:txBody>
          <a:bodyPr wrap="square" rtlCol="0" anchor="ctr">
            <a:spAutoFit/>
          </a:bodyPr>
          <a:lstStyle/>
          <a:p>
            <a:pPr algn="ctr"/>
            <a:r>
              <a:rPr lang="en-US" altLang="ko-KR" sz="8000" dirty="0">
                <a:solidFill>
                  <a:schemeClr val="accent6">
                    <a:lumMod val="75000"/>
                    <a:lumOff val="25000"/>
                  </a:schemeClr>
                </a:solidFill>
                <a:cs typeface="Arial" pitchFamily="34" charset="0"/>
              </a:rPr>
              <a:t>THANK YOU</a:t>
            </a:r>
            <a:endParaRPr lang="ko-KR" altLang="en-US" sz="8000" dirty="0">
              <a:solidFill>
                <a:schemeClr val="accent6">
                  <a:lumMod val="75000"/>
                  <a:lumOff val="25000"/>
                </a:schemeClr>
              </a:solidFill>
              <a:cs typeface="Arial" pitchFamily="34" charset="0"/>
            </a:endParaRPr>
          </a:p>
        </p:txBody>
      </p:sp>
    </p:spTree>
    <p:extLst>
      <p:ext uri="{BB962C8B-B14F-4D97-AF65-F5344CB8AC3E}">
        <p14:creationId xmlns:p14="http://schemas.microsoft.com/office/powerpoint/2010/main" val="2341161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C9196-674C-4E56-B3A0-537F4478374B}"/>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A0EBB9E3-05EC-494E-B6F4-F34234DB10BD}"/>
              </a:ext>
            </a:extLst>
          </p:cNvPr>
          <p:cNvSpPr>
            <a:spLocks noGrp="1"/>
          </p:cNvSpPr>
          <p:nvPr>
            <p:ph type="sldNum" sz="quarter" idx="4"/>
          </p:nvPr>
        </p:nvSpPr>
        <p:spPr/>
        <p:txBody>
          <a:bodyPr/>
          <a:lstStyle/>
          <a:p>
            <a:fld id="{48F63A3B-78C7-47BE-AE5E-E10140E04643}" type="slidenum">
              <a:rPr lang="en-US" smtClean="0"/>
              <a:pPr/>
              <a:t>3</a:t>
            </a:fld>
            <a:endParaRPr lang="en-US" dirty="0"/>
          </a:p>
        </p:txBody>
      </p:sp>
      <p:sp>
        <p:nvSpPr>
          <p:cNvPr id="5" name="TextBox 4">
            <a:extLst>
              <a:ext uri="{FF2B5EF4-FFF2-40B4-BE49-F238E27FC236}">
                <a16:creationId xmlns:a16="http://schemas.microsoft.com/office/drawing/2014/main" id="{D934BA3D-27D0-47B8-915D-B64EC0967EF2}"/>
              </a:ext>
            </a:extLst>
          </p:cNvPr>
          <p:cNvSpPr txBox="1"/>
          <p:nvPr/>
        </p:nvSpPr>
        <p:spPr>
          <a:xfrm>
            <a:off x="1629445" y="845797"/>
            <a:ext cx="8522516" cy="646331"/>
          </a:xfrm>
          <a:prstGeom prst="rect">
            <a:avLst/>
          </a:prstGeom>
          <a:noFill/>
        </p:spPr>
        <p:txBody>
          <a:bodyPr wrap="square" rtlCol="0" anchor="ctr">
            <a:spAutoFit/>
          </a:bodyPr>
          <a:lstStyle/>
          <a:p>
            <a:pPr algn="ctr"/>
            <a:r>
              <a:rPr lang="en-US" sz="3600" b="1" dirty="0">
                <a:solidFill>
                  <a:schemeClr val="accent6">
                    <a:lumMod val="75000"/>
                    <a:lumOff val="25000"/>
                  </a:schemeClr>
                </a:solidFill>
                <a:latin typeface="Arial Black" panose="020B0A04020102020204" pitchFamily="34" charset="0"/>
                <a:cs typeface="Arial" pitchFamily="34" charset="0"/>
              </a:rPr>
              <a:t>Brief History of Oracle Database</a:t>
            </a:r>
            <a:endParaRPr lang="ko-KR" altLang="en-US" sz="3600" b="1" dirty="0">
              <a:solidFill>
                <a:schemeClr val="accent6">
                  <a:lumMod val="75000"/>
                  <a:lumOff val="25000"/>
                </a:schemeClr>
              </a:solidFill>
              <a:latin typeface="Arial Black" panose="020B0A04020102020204" pitchFamily="34" charset="0"/>
              <a:cs typeface="Arial" pitchFamily="34" charset="0"/>
            </a:endParaRPr>
          </a:p>
        </p:txBody>
      </p:sp>
      <p:sp>
        <p:nvSpPr>
          <p:cNvPr id="6" name="Content Placeholder 2">
            <a:extLst>
              <a:ext uri="{FF2B5EF4-FFF2-40B4-BE49-F238E27FC236}">
                <a16:creationId xmlns:a16="http://schemas.microsoft.com/office/drawing/2014/main" id="{D058CDFD-BA4B-4748-BCF2-11AC2E9B2432}"/>
              </a:ext>
            </a:extLst>
          </p:cNvPr>
          <p:cNvSpPr txBox="1">
            <a:spLocks/>
          </p:cNvSpPr>
          <p:nvPr/>
        </p:nvSpPr>
        <p:spPr>
          <a:xfrm>
            <a:off x="74815" y="1351526"/>
            <a:ext cx="12117185" cy="5283486"/>
          </a:xfrm>
          <a:prstGeom prst="rect">
            <a:avLst/>
          </a:prstGeom>
        </p:spPr>
        <p:txBody>
          <a:bodyPr>
            <a:normAutofit fontScale="85000" lnSpcReduction="2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2400" dirty="0">
                <a:latin typeface="Tahoma" panose="020B0604030504040204" pitchFamily="34" charset="0"/>
                <a:ea typeface="Tahoma" panose="020B0604030504040204" pitchFamily="34" charset="0"/>
                <a:cs typeface="Tahoma" panose="020B0604030504040204" pitchFamily="34" charset="0"/>
              </a:rPr>
              <a:t>The concept of a relational database was originally developed back in 1970 by Dr. E.F. Codd. He laid down the theory of relational databases in his seminal paper entitled “A Relational Model of Data for Large Shared Data Banks,” published in </a:t>
            </a:r>
            <a:r>
              <a:rPr lang="en-US" sz="2400" i="1" dirty="0">
                <a:latin typeface="Tahoma" panose="020B0604030504040204" pitchFamily="34" charset="0"/>
                <a:ea typeface="Tahoma" panose="020B0604030504040204" pitchFamily="34" charset="0"/>
                <a:cs typeface="Tahoma" panose="020B0604030504040204" pitchFamily="34" charset="0"/>
              </a:rPr>
              <a:t>Communications of the ACM </a:t>
            </a:r>
            <a:r>
              <a:rPr lang="en-US" sz="2400" dirty="0">
                <a:latin typeface="Tahoma" panose="020B0604030504040204" pitchFamily="34" charset="0"/>
                <a:ea typeface="Tahoma" panose="020B0604030504040204" pitchFamily="34" charset="0"/>
                <a:cs typeface="Tahoma" panose="020B0604030504040204" pitchFamily="34" charset="0"/>
              </a:rPr>
              <a:t>(Association for Computing Machinery), Vol. 13, No. 6, June 1970.</a:t>
            </a:r>
          </a:p>
          <a:p>
            <a:pPr>
              <a:lnSpc>
                <a:spcPct val="150000"/>
              </a:lnSpc>
            </a:pPr>
            <a:r>
              <a:rPr lang="en-US" altLang="en-US" sz="2400" dirty="0">
                <a:latin typeface="Tahoma" panose="020B0604030504040204" pitchFamily="34" charset="0"/>
                <a:ea typeface="Tahoma" panose="020B0604030504040204" pitchFamily="34" charset="0"/>
                <a:cs typeface="Tahoma" panose="020B0604030504040204" pitchFamily="34" charset="0"/>
              </a:rPr>
              <a:t>In 1970 Larry Ellison and Bob miner founded software development </a:t>
            </a:r>
          </a:p>
          <a:p>
            <a:pPr>
              <a:lnSpc>
                <a:spcPct val="150000"/>
              </a:lnSpc>
            </a:pPr>
            <a:r>
              <a:rPr lang="en-US" altLang="en-US" sz="2400" dirty="0">
                <a:latin typeface="Tahoma" panose="020B0604030504040204" pitchFamily="34" charset="0"/>
                <a:ea typeface="Tahoma" panose="020B0604030504040204" pitchFamily="34" charset="0"/>
                <a:cs typeface="Tahoma" panose="020B0604030504040204" pitchFamily="34" charset="0"/>
              </a:rPr>
              <a:t>After reading a paper by cod in IBM journal of research and development  they create oracle .</a:t>
            </a:r>
          </a:p>
          <a:p>
            <a:pPr>
              <a:lnSpc>
                <a:spcPct val="150000"/>
              </a:lnSpc>
            </a:pPr>
            <a:r>
              <a:rPr lang="en-US" altLang="en-US" sz="2400" dirty="0">
                <a:latin typeface="Tahoma" panose="020B0604030504040204" pitchFamily="34" charset="0"/>
                <a:ea typeface="Tahoma" panose="020B0604030504040204" pitchFamily="34" charset="0"/>
                <a:cs typeface="Tahoma" panose="020B0604030504040204" pitchFamily="34" charset="0"/>
              </a:rPr>
              <a:t>Version 2.0 of oracle was released in 1979 and the company change it’s name relational software </a:t>
            </a:r>
          </a:p>
          <a:p>
            <a:pPr>
              <a:lnSpc>
                <a:spcPct val="150000"/>
              </a:lnSpc>
            </a:pPr>
            <a:r>
              <a:rPr lang="en-US" altLang="en-US" sz="2400" dirty="0">
                <a:latin typeface="Tahoma" panose="020B0604030504040204" pitchFamily="34" charset="0"/>
                <a:ea typeface="Tahoma" panose="020B0604030504040204" pitchFamily="34" charset="0"/>
                <a:cs typeface="Tahoma" panose="020B0604030504040204" pitchFamily="34" charset="0"/>
              </a:rPr>
              <a:t>In 1982 the company renamed to oracle corporation </a:t>
            </a:r>
          </a:p>
          <a:p>
            <a:pPr>
              <a:lnSpc>
                <a:spcPct val="150000"/>
              </a:lnSpc>
            </a:pPr>
            <a:r>
              <a:rPr lang="en-US" altLang="en-US" sz="2400" dirty="0">
                <a:latin typeface="Tahoma" panose="020B0604030504040204" pitchFamily="34" charset="0"/>
                <a:ea typeface="Tahoma" panose="020B0604030504040204" pitchFamily="34" charset="0"/>
                <a:cs typeface="Tahoma" panose="020B0604030504040204" pitchFamily="34" charset="0"/>
              </a:rPr>
              <a:t>In 1983 oracle release version 3.0 which was  written in C </a:t>
            </a:r>
          </a:p>
          <a:p>
            <a:pPr>
              <a:lnSpc>
                <a:spcPct val="150000"/>
              </a:lnSpc>
            </a:pPr>
            <a:r>
              <a:rPr lang="en-US" altLang="en-US" sz="2400" dirty="0">
                <a:latin typeface="Tahoma" panose="020B0604030504040204" pitchFamily="34" charset="0"/>
                <a:ea typeface="Tahoma" panose="020B0604030504040204" pitchFamily="34" charset="0"/>
                <a:cs typeface="Tahoma" panose="020B0604030504040204" pitchFamily="34" charset="0"/>
              </a:rPr>
              <a:t>In 2003 oracle 10g was released where g stands for Grid computing </a:t>
            </a:r>
            <a:r>
              <a:rPr lang="en-US" altLang="en-US" sz="2400">
                <a:latin typeface="Tahoma" panose="020B0604030504040204" pitchFamily="34" charset="0"/>
                <a:ea typeface="Tahoma" panose="020B0604030504040204" pitchFamily="34" charset="0"/>
                <a:cs typeface="Tahoma" panose="020B0604030504040204" pitchFamily="34" charset="0"/>
              </a:rPr>
              <a:t>dfasnfdsm</a:t>
            </a:r>
            <a:endParaRPr lang="en-US" altLang="en-US" sz="2400" dirty="0">
              <a:latin typeface="Tahoma" panose="020B0604030504040204" pitchFamily="34" charset="0"/>
              <a:ea typeface="Tahoma" panose="020B0604030504040204" pitchFamily="34" charset="0"/>
              <a:cs typeface="Tahoma" panose="020B0604030504040204" pitchFamily="34" charset="0"/>
            </a:endParaRPr>
          </a:p>
          <a:p>
            <a:pPr>
              <a:lnSpc>
                <a:spcPct val="150000"/>
              </a:lnSpc>
            </a:pPr>
            <a:r>
              <a:rPr lang="en-US" altLang="en-US" sz="2400" dirty="0">
                <a:latin typeface="Tahoma" panose="020B0604030504040204" pitchFamily="34" charset="0"/>
                <a:ea typeface="Tahoma" panose="020B0604030504040204" pitchFamily="34" charset="0"/>
                <a:cs typeface="Tahoma" panose="020B0604030504040204" pitchFamily="34" charset="0"/>
              </a:rPr>
              <a:t>In 2007  oracle has released oracle 11g.</a:t>
            </a:r>
          </a:p>
          <a:p>
            <a:pPr>
              <a:lnSpc>
                <a:spcPct val="150000"/>
              </a:lnSpc>
            </a:pPr>
            <a:endParaRPr lang="en-US" sz="2400" dirty="0">
              <a:latin typeface="Tahoma" panose="020B0604030504040204" pitchFamily="34" charset="0"/>
              <a:ea typeface="Tahoma" panose="020B0604030504040204" pitchFamily="34" charset="0"/>
              <a:cs typeface="Tahoma" panose="020B0604030504040204" pitchFamily="34" charset="0"/>
            </a:endParaRPr>
          </a:p>
        </p:txBody>
      </p:sp>
      <p:pic>
        <p:nvPicPr>
          <p:cNvPr id="7" name="Picture 6"/>
          <p:cNvPicPr>
            <a:picLocks noChangeAspect="1"/>
          </p:cNvPicPr>
          <p:nvPr/>
        </p:nvPicPr>
        <p:blipFill>
          <a:blip r:embed="rId2"/>
          <a:stretch>
            <a:fillRect/>
          </a:stretch>
        </p:blipFill>
        <p:spPr>
          <a:xfrm>
            <a:off x="0" y="40425"/>
            <a:ext cx="12192000" cy="961905"/>
          </a:xfrm>
          <a:prstGeom prst="rect">
            <a:avLst/>
          </a:prstGeom>
        </p:spPr>
      </p:pic>
    </p:spTree>
    <p:extLst>
      <p:ext uri="{BB962C8B-B14F-4D97-AF65-F5344CB8AC3E}">
        <p14:creationId xmlns:p14="http://schemas.microsoft.com/office/powerpoint/2010/main" val="2737593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6B5330-E0A8-4F3F-92E5-988BF2A83705}"/>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ED26E685-9D49-413E-BF78-CE413DAA1CF9}"/>
              </a:ext>
            </a:extLst>
          </p:cNvPr>
          <p:cNvSpPr>
            <a:spLocks noGrp="1"/>
          </p:cNvSpPr>
          <p:nvPr>
            <p:ph type="sldNum" sz="quarter" idx="4"/>
          </p:nvPr>
        </p:nvSpPr>
        <p:spPr/>
        <p:txBody>
          <a:bodyPr/>
          <a:lstStyle/>
          <a:p>
            <a:fld id="{48F63A3B-78C7-47BE-AE5E-E10140E04643}" type="slidenum">
              <a:rPr lang="en-US" smtClean="0"/>
              <a:pPr/>
              <a:t>4</a:t>
            </a:fld>
            <a:endParaRPr lang="en-US" dirty="0"/>
          </a:p>
        </p:txBody>
      </p:sp>
      <p:sp>
        <p:nvSpPr>
          <p:cNvPr id="5" name="Content Placeholder 2">
            <a:extLst>
              <a:ext uri="{FF2B5EF4-FFF2-40B4-BE49-F238E27FC236}">
                <a16:creationId xmlns:a16="http://schemas.microsoft.com/office/drawing/2014/main" id="{455F91D5-809A-40BC-BAD9-C3A4A0DA96D4}"/>
              </a:ext>
            </a:extLst>
          </p:cNvPr>
          <p:cNvSpPr txBox="1">
            <a:spLocks/>
          </p:cNvSpPr>
          <p:nvPr/>
        </p:nvSpPr>
        <p:spPr>
          <a:xfrm>
            <a:off x="74815" y="1351526"/>
            <a:ext cx="12117185" cy="5283486"/>
          </a:xfrm>
          <a:prstGeom prst="rect">
            <a:avLst/>
          </a:prstGeom>
        </p:spPr>
        <p:txBody>
          <a:bodyPr>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sz="2200" dirty="0">
                <a:latin typeface="Tahoma" panose="020B0604030504040204" pitchFamily="34" charset="0"/>
                <a:ea typeface="Tahoma" panose="020B0604030504040204" pitchFamily="34" charset="0"/>
                <a:cs typeface="Tahoma" panose="020B0604030504040204" pitchFamily="34" charset="0"/>
              </a:rPr>
              <a:t>The basic concepts of a relational database are fairly easy to understand. </a:t>
            </a:r>
            <a:r>
              <a:rPr lang="en-US" sz="2200" i="1" dirty="0">
                <a:latin typeface="Tahoma" panose="020B0604030504040204" pitchFamily="34" charset="0"/>
                <a:ea typeface="Tahoma" panose="020B0604030504040204" pitchFamily="34" charset="0"/>
                <a:cs typeface="Tahoma" panose="020B0604030504040204" pitchFamily="34" charset="0"/>
              </a:rPr>
              <a:t>A relational database </a:t>
            </a:r>
            <a:r>
              <a:rPr lang="en-US" sz="2200" dirty="0">
                <a:latin typeface="Tahoma" panose="020B0604030504040204" pitchFamily="34" charset="0"/>
                <a:ea typeface="Tahoma" panose="020B0604030504040204" pitchFamily="34" charset="0"/>
                <a:cs typeface="Tahoma" panose="020B0604030504040204" pitchFamily="34" charset="0"/>
              </a:rPr>
              <a:t>is a collection of related information that has been organized into </a:t>
            </a:r>
            <a:r>
              <a:rPr lang="en-US" sz="2200" i="1" dirty="0">
                <a:latin typeface="Tahoma" panose="020B0604030504040204" pitchFamily="34" charset="0"/>
                <a:ea typeface="Tahoma" panose="020B0604030504040204" pitchFamily="34" charset="0"/>
                <a:cs typeface="Tahoma" panose="020B0604030504040204" pitchFamily="34" charset="0"/>
              </a:rPr>
              <a:t>tables</a:t>
            </a:r>
            <a:r>
              <a:rPr lang="en-US" sz="2200" dirty="0">
                <a:latin typeface="Tahoma" panose="020B0604030504040204" pitchFamily="34" charset="0"/>
                <a:ea typeface="Tahoma" panose="020B0604030504040204" pitchFamily="34" charset="0"/>
                <a:cs typeface="Tahoma" panose="020B0604030504040204" pitchFamily="34" charset="0"/>
              </a:rPr>
              <a:t>. Each table stores data in </a:t>
            </a:r>
            <a:r>
              <a:rPr lang="en-US" sz="2200" i="1" dirty="0">
                <a:latin typeface="Tahoma" panose="020B0604030504040204" pitchFamily="34" charset="0"/>
                <a:ea typeface="Tahoma" panose="020B0604030504040204" pitchFamily="34" charset="0"/>
                <a:cs typeface="Tahoma" panose="020B0604030504040204" pitchFamily="34" charset="0"/>
              </a:rPr>
              <a:t>rows</a:t>
            </a:r>
            <a:r>
              <a:rPr lang="en-US" sz="2200" dirty="0">
                <a:latin typeface="Tahoma" panose="020B0604030504040204" pitchFamily="34" charset="0"/>
                <a:ea typeface="Tahoma" panose="020B0604030504040204" pitchFamily="34" charset="0"/>
                <a:cs typeface="Tahoma" panose="020B0604030504040204" pitchFamily="34" charset="0"/>
              </a:rPr>
              <a:t>; the data is arranged into </a:t>
            </a:r>
            <a:r>
              <a:rPr lang="en-US" sz="2200" i="1" dirty="0">
                <a:latin typeface="Tahoma" panose="020B0604030504040204" pitchFamily="34" charset="0"/>
                <a:ea typeface="Tahoma" panose="020B0604030504040204" pitchFamily="34" charset="0"/>
                <a:cs typeface="Tahoma" panose="020B0604030504040204" pitchFamily="34" charset="0"/>
              </a:rPr>
              <a:t>columns</a:t>
            </a:r>
            <a:r>
              <a:rPr lang="en-US" sz="2200" dirty="0">
                <a:latin typeface="Tahoma" panose="020B0604030504040204" pitchFamily="34" charset="0"/>
                <a:ea typeface="Tahoma" panose="020B0604030504040204" pitchFamily="34" charset="0"/>
                <a:cs typeface="Tahoma" panose="020B0604030504040204" pitchFamily="34" charset="0"/>
              </a:rPr>
              <a:t>. The tables are stored in database </a:t>
            </a:r>
            <a:r>
              <a:rPr lang="en-US" sz="2200" i="1" dirty="0">
                <a:latin typeface="Tahoma" panose="020B0604030504040204" pitchFamily="34" charset="0"/>
                <a:ea typeface="Tahoma" panose="020B0604030504040204" pitchFamily="34" charset="0"/>
                <a:cs typeface="Tahoma" panose="020B0604030504040204" pitchFamily="34" charset="0"/>
              </a:rPr>
              <a:t>schemas</a:t>
            </a:r>
            <a:r>
              <a:rPr lang="en-US" sz="2200" dirty="0">
                <a:latin typeface="Tahoma" panose="020B0604030504040204" pitchFamily="34" charset="0"/>
                <a:ea typeface="Tahoma" panose="020B0604030504040204" pitchFamily="34" charset="0"/>
                <a:cs typeface="Tahoma" panose="020B0604030504040204" pitchFamily="34" charset="0"/>
              </a:rPr>
              <a:t>, which are areas where users may store their own tables. A user may grant </a:t>
            </a:r>
            <a:r>
              <a:rPr lang="en-US" sz="2200" i="1" dirty="0">
                <a:latin typeface="Tahoma" panose="020B0604030504040204" pitchFamily="34" charset="0"/>
                <a:ea typeface="Tahoma" panose="020B0604030504040204" pitchFamily="34" charset="0"/>
                <a:cs typeface="Tahoma" panose="020B0604030504040204" pitchFamily="34" charset="0"/>
              </a:rPr>
              <a:t>permissions </a:t>
            </a:r>
            <a:r>
              <a:rPr lang="en-US" sz="2200" dirty="0">
                <a:latin typeface="Tahoma" panose="020B0604030504040204" pitchFamily="34" charset="0"/>
                <a:ea typeface="Tahoma" panose="020B0604030504040204" pitchFamily="34" charset="0"/>
                <a:cs typeface="Tahoma" panose="020B0604030504040204" pitchFamily="34" charset="0"/>
              </a:rPr>
              <a:t>to other users so they can access their tables. An important point to remember is that the information that makes up a database is different from the system used to access that information. The software used to access database is known as a database management system(DBMS).</a:t>
            </a:r>
          </a:p>
          <a:p>
            <a:pPr>
              <a:lnSpc>
                <a:spcPct val="150000"/>
              </a:lnSpc>
            </a:pPr>
            <a:r>
              <a:rPr lang="en-US" sz="2200" dirty="0">
                <a:latin typeface="Tahoma" panose="020B0604030504040204" pitchFamily="34" charset="0"/>
                <a:ea typeface="Tahoma" panose="020B0604030504040204" pitchFamily="34" charset="0"/>
                <a:cs typeface="Tahoma" panose="020B0604030504040204" pitchFamily="34" charset="0"/>
              </a:rPr>
              <a:t>DBMS controls the storage organization, and retrieval of data. </a:t>
            </a:r>
          </a:p>
          <a:p>
            <a:pPr>
              <a:lnSpc>
                <a:spcPct val="150000"/>
              </a:lnSpc>
            </a:pPr>
            <a:r>
              <a:rPr lang="en-US" sz="2200" dirty="0">
                <a:latin typeface="Tahoma" panose="020B0604030504040204" pitchFamily="34" charset="0"/>
                <a:ea typeface="Tahoma" panose="020B0604030504040204" pitchFamily="34" charset="0"/>
                <a:cs typeface="Tahoma" panose="020B0604030504040204" pitchFamily="34" charset="0"/>
              </a:rPr>
              <a:t>The Oracle database is one such piece of software; other examples include SQL Server, DB2, and MySQL. </a:t>
            </a:r>
          </a:p>
        </p:txBody>
      </p:sp>
      <p:sp>
        <p:nvSpPr>
          <p:cNvPr id="6" name="TextBox 5">
            <a:extLst>
              <a:ext uri="{FF2B5EF4-FFF2-40B4-BE49-F238E27FC236}">
                <a16:creationId xmlns:a16="http://schemas.microsoft.com/office/drawing/2014/main" id="{0F002EFA-2E4A-4FD3-B5E8-0C894343CFF8}"/>
              </a:ext>
            </a:extLst>
          </p:cNvPr>
          <p:cNvSpPr txBox="1"/>
          <p:nvPr/>
        </p:nvSpPr>
        <p:spPr>
          <a:xfrm>
            <a:off x="1496955" y="876575"/>
            <a:ext cx="9531834" cy="584775"/>
          </a:xfrm>
          <a:prstGeom prst="rect">
            <a:avLst/>
          </a:prstGeom>
          <a:noFill/>
        </p:spPr>
        <p:txBody>
          <a:bodyPr wrap="square" rtlCol="0" anchor="ctr">
            <a:spAutoFit/>
          </a:bodyPr>
          <a:lstStyle/>
          <a:p>
            <a:r>
              <a:rPr lang="en-US" sz="3200" b="1" dirty="0">
                <a:solidFill>
                  <a:schemeClr val="accent6">
                    <a:lumMod val="75000"/>
                    <a:lumOff val="25000"/>
                  </a:schemeClr>
                </a:solidFill>
                <a:latin typeface="Arial Black" panose="020B0A04020102020204" pitchFamily="34" charset="0"/>
                <a:cs typeface="Arial" pitchFamily="34" charset="0"/>
              </a:rPr>
              <a:t>Basic concepts of a relational database </a:t>
            </a:r>
            <a:endParaRPr lang="ko-KR" altLang="en-US" sz="3200" b="1" dirty="0">
              <a:solidFill>
                <a:schemeClr val="accent6">
                  <a:lumMod val="75000"/>
                  <a:lumOff val="25000"/>
                </a:schemeClr>
              </a:solidFill>
              <a:latin typeface="Arial Black" panose="020B0A04020102020204" pitchFamily="34" charset="0"/>
              <a:cs typeface="Arial" pitchFamily="34" charset="0"/>
            </a:endParaRPr>
          </a:p>
        </p:txBody>
      </p:sp>
      <p:pic>
        <p:nvPicPr>
          <p:cNvPr id="7" name="Picture 6"/>
          <p:cNvPicPr>
            <a:picLocks noChangeAspect="1"/>
          </p:cNvPicPr>
          <p:nvPr/>
        </p:nvPicPr>
        <p:blipFill>
          <a:blip r:embed="rId2"/>
          <a:stretch>
            <a:fillRect/>
          </a:stretch>
        </p:blipFill>
        <p:spPr>
          <a:xfrm>
            <a:off x="0" y="0"/>
            <a:ext cx="12192000" cy="961905"/>
          </a:xfrm>
          <a:prstGeom prst="rect">
            <a:avLst/>
          </a:prstGeom>
        </p:spPr>
      </p:pic>
    </p:spTree>
    <p:extLst>
      <p:ext uri="{BB962C8B-B14F-4D97-AF65-F5344CB8AC3E}">
        <p14:creationId xmlns:p14="http://schemas.microsoft.com/office/powerpoint/2010/main" val="15677521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E419D8-D29A-4F6E-ADA1-7E2EA5125495}"/>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446498B0-D74A-4078-B16D-4B05FB1DC02A}"/>
              </a:ext>
            </a:extLst>
          </p:cNvPr>
          <p:cNvSpPr>
            <a:spLocks noGrp="1"/>
          </p:cNvSpPr>
          <p:nvPr>
            <p:ph type="sldNum" sz="quarter" idx="4"/>
          </p:nvPr>
        </p:nvSpPr>
        <p:spPr/>
        <p:txBody>
          <a:bodyPr/>
          <a:lstStyle/>
          <a:p>
            <a:fld id="{48F63A3B-78C7-47BE-AE5E-E10140E04643}" type="slidenum">
              <a:rPr lang="en-US" smtClean="0"/>
              <a:pPr/>
              <a:t>5</a:t>
            </a:fld>
            <a:endParaRPr lang="en-US" dirty="0"/>
          </a:p>
        </p:txBody>
      </p:sp>
      <p:sp>
        <p:nvSpPr>
          <p:cNvPr id="5" name="TextBox 4">
            <a:extLst>
              <a:ext uri="{FF2B5EF4-FFF2-40B4-BE49-F238E27FC236}">
                <a16:creationId xmlns:a16="http://schemas.microsoft.com/office/drawing/2014/main" id="{E0822A41-3B81-44B8-852D-A87A691762D6}"/>
              </a:ext>
            </a:extLst>
          </p:cNvPr>
          <p:cNvSpPr txBox="1"/>
          <p:nvPr/>
        </p:nvSpPr>
        <p:spPr>
          <a:xfrm>
            <a:off x="1496956" y="748492"/>
            <a:ext cx="9531834" cy="584775"/>
          </a:xfrm>
          <a:prstGeom prst="rect">
            <a:avLst/>
          </a:prstGeom>
          <a:noFill/>
        </p:spPr>
        <p:txBody>
          <a:bodyPr wrap="square" rtlCol="0" anchor="ctr">
            <a:spAutoFit/>
          </a:bodyPr>
          <a:lstStyle/>
          <a:p>
            <a:r>
              <a:rPr lang="en-US" altLang="en-US" sz="3200" b="1" dirty="0">
                <a:solidFill>
                  <a:schemeClr val="accent6">
                    <a:lumMod val="75000"/>
                    <a:lumOff val="25000"/>
                  </a:schemeClr>
                </a:solidFill>
                <a:latin typeface="Arial Black" panose="020B0A04020102020204" pitchFamily="34" charset="0"/>
                <a:cs typeface="Arial" pitchFamily="34" charset="0"/>
              </a:rPr>
              <a:t>Definition of a Relational Database</a:t>
            </a:r>
            <a:endParaRPr lang="ko-KR" altLang="en-US" sz="3200" b="1" dirty="0">
              <a:solidFill>
                <a:schemeClr val="accent6">
                  <a:lumMod val="75000"/>
                  <a:lumOff val="25000"/>
                </a:schemeClr>
              </a:solidFill>
              <a:latin typeface="Arial Black" panose="020B0A04020102020204" pitchFamily="34" charset="0"/>
              <a:cs typeface="Arial" pitchFamily="34" charset="0"/>
            </a:endParaRPr>
          </a:p>
        </p:txBody>
      </p:sp>
      <p:sp>
        <p:nvSpPr>
          <p:cNvPr id="6" name="Content Placeholder 2">
            <a:extLst>
              <a:ext uri="{FF2B5EF4-FFF2-40B4-BE49-F238E27FC236}">
                <a16:creationId xmlns:a16="http://schemas.microsoft.com/office/drawing/2014/main" id="{6C43B632-8725-4367-AD62-7A190238C700}"/>
              </a:ext>
            </a:extLst>
          </p:cNvPr>
          <p:cNvSpPr txBox="1">
            <a:spLocks/>
          </p:cNvSpPr>
          <p:nvPr/>
        </p:nvSpPr>
        <p:spPr>
          <a:xfrm>
            <a:off x="166873" y="1434651"/>
            <a:ext cx="12192000" cy="5423349"/>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altLang="en-US" sz="2400" dirty="0">
                <a:latin typeface="Tahoma" panose="020B0604030504040204" pitchFamily="34" charset="0"/>
                <a:ea typeface="Tahoma" panose="020B0604030504040204" pitchFamily="34" charset="0"/>
                <a:cs typeface="Tahoma" panose="020B0604030504040204" pitchFamily="34" charset="0"/>
              </a:rPr>
              <a:t>A relational database is a collection of relations or two-dimensional tables.</a:t>
            </a:r>
          </a:p>
          <a:p>
            <a:pPr>
              <a:lnSpc>
                <a:spcPct val="150000"/>
              </a:lnSpc>
            </a:pPr>
            <a:r>
              <a:rPr lang="en-US" altLang="en-US" sz="2400" dirty="0">
                <a:latin typeface="Tahoma" panose="020B0604030504040204" pitchFamily="34" charset="0"/>
                <a:ea typeface="Tahoma" panose="020B0604030504040204" pitchFamily="34" charset="0"/>
                <a:cs typeface="Tahoma" panose="020B0604030504040204" pitchFamily="34" charset="0"/>
              </a:rPr>
              <a:t>Dr. E. F. Cod proposed the relational model for database systems in 1979.</a:t>
            </a:r>
          </a:p>
          <a:p>
            <a:pPr>
              <a:lnSpc>
                <a:spcPct val="150000"/>
              </a:lnSpc>
            </a:pPr>
            <a:r>
              <a:rPr lang="en-US" altLang="en-US" sz="2400" dirty="0">
                <a:latin typeface="Tahoma" panose="020B0604030504040204" pitchFamily="34" charset="0"/>
                <a:ea typeface="Tahoma" panose="020B0604030504040204" pitchFamily="34" charset="0"/>
                <a:cs typeface="Tahoma" panose="020B0604030504040204" pitchFamily="34" charset="0"/>
              </a:rPr>
              <a:t>It is the basis for the relational database management system (RDBMS).</a:t>
            </a:r>
          </a:p>
          <a:p>
            <a:pPr>
              <a:lnSpc>
                <a:spcPct val="150000"/>
              </a:lnSpc>
            </a:pPr>
            <a:r>
              <a:rPr lang="en-US" altLang="en-US" sz="2400" dirty="0">
                <a:latin typeface="Tahoma" panose="020B0604030504040204" pitchFamily="34" charset="0"/>
                <a:ea typeface="Tahoma" panose="020B0604030504040204" pitchFamily="34" charset="0"/>
                <a:cs typeface="Tahoma" panose="020B0604030504040204" pitchFamily="34" charset="0"/>
              </a:rPr>
              <a:t>The relational model consists of the following:</a:t>
            </a:r>
          </a:p>
          <a:p>
            <a:pPr marL="1085850" lvl="1" indent="-514350">
              <a:lnSpc>
                <a:spcPct val="150000"/>
              </a:lnSpc>
              <a:buFont typeface="+mj-lt"/>
              <a:buAutoNum type="romanUcPeriod"/>
            </a:pPr>
            <a:r>
              <a:rPr lang="en-US" altLang="en-US" sz="2000" dirty="0">
                <a:latin typeface="Tahoma" panose="020B0604030504040204" pitchFamily="34" charset="0"/>
                <a:ea typeface="Tahoma" panose="020B0604030504040204" pitchFamily="34" charset="0"/>
                <a:cs typeface="Tahoma" panose="020B0604030504040204" pitchFamily="34" charset="0"/>
              </a:rPr>
              <a:t>Collection of objects or relations</a:t>
            </a:r>
          </a:p>
          <a:p>
            <a:pPr marL="1085850" lvl="1" indent="-514350">
              <a:lnSpc>
                <a:spcPct val="150000"/>
              </a:lnSpc>
              <a:buFont typeface="+mj-lt"/>
              <a:buAutoNum type="romanUcPeriod"/>
            </a:pPr>
            <a:r>
              <a:rPr lang="en-US" altLang="en-US" sz="2000" dirty="0">
                <a:latin typeface="Tahoma" panose="020B0604030504040204" pitchFamily="34" charset="0"/>
                <a:ea typeface="Tahoma" panose="020B0604030504040204" pitchFamily="34" charset="0"/>
                <a:cs typeface="Tahoma" panose="020B0604030504040204" pitchFamily="34" charset="0"/>
              </a:rPr>
              <a:t>Set of operators to act on the relations</a:t>
            </a:r>
          </a:p>
          <a:p>
            <a:pPr marL="1085850" lvl="1" indent="-514350">
              <a:lnSpc>
                <a:spcPct val="150000"/>
              </a:lnSpc>
              <a:buFont typeface="+mj-lt"/>
              <a:buAutoNum type="romanUcPeriod"/>
            </a:pPr>
            <a:r>
              <a:rPr lang="en-US" altLang="en-US" sz="2000" dirty="0">
                <a:latin typeface="Tahoma" panose="020B0604030504040204" pitchFamily="34" charset="0"/>
                <a:ea typeface="Tahoma" panose="020B0604030504040204" pitchFamily="34" charset="0"/>
                <a:cs typeface="Tahoma" panose="020B0604030504040204" pitchFamily="34" charset="0"/>
              </a:rPr>
              <a:t>Data integrity for accuracy and consistency</a:t>
            </a:r>
          </a:p>
        </p:txBody>
      </p:sp>
      <p:grpSp>
        <p:nvGrpSpPr>
          <p:cNvPr id="7" name="Group 2">
            <a:extLst>
              <a:ext uri="{FF2B5EF4-FFF2-40B4-BE49-F238E27FC236}">
                <a16:creationId xmlns:a16="http://schemas.microsoft.com/office/drawing/2014/main" id="{790BD996-07A8-4225-AD66-0F10DA8EA18C}"/>
              </a:ext>
            </a:extLst>
          </p:cNvPr>
          <p:cNvGrpSpPr>
            <a:grpSpLocks/>
          </p:cNvGrpSpPr>
          <p:nvPr/>
        </p:nvGrpSpPr>
        <p:grpSpPr bwMode="auto">
          <a:xfrm>
            <a:off x="7983602" y="3041355"/>
            <a:ext cx="1835150" cy="1420812"/>
            <a:chOff x="960" y="684"/>
            <a:chExt cx="532" cy="412"/>
          </a:xfrm>
        </p:grpSpPr>
        <p:sp>
          <p:nvSpPr>
            <p:cNvPr id="8" name="Rectangle 3">
              <a:extLst>
                <a:ext uri="{FF2B5EF4-FFF2-40B4-BE49-F238E27FC236}">
                  <a16:creationId xmlns:a16="http://schemas.microsoft.com/office/drawing/2014/main" id="{70E5C4FF-FC02-49B2-8A71-A96837F9063F}"/>
                </a:ext>
              </a:extLst>
            </p:cNvPr>
            <p:cNvSpPr>
              <a:spLocks noChangeArrowheads="1"/>
            </p:cNvSpPr>
            <p:nvPr/>
          </p:nvSpPr>
          <p:spPr bwMode="gray">
            <a:xfrm>
              <a:off x="960" y="768"/>
              <a:ext cx="532" cy="246"/>
            </a:xfrm>
            <a:prstGeom prst="rect">
              <a:avLst/>
            </a:prstGeom>
            <a:solidFill>
              <a:schemeClr val="folHlink"/>
            </a:solidFill>
            <a:ln w="3175">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buClr>
                  <a:srgbClr val="FF0000"/>
                </a:buClr>
              </a:pPr>
              <a:endParaRPr lang="en-US" altLang="en-US" sz="1800"/>
            </a:p>
          </p:txBody>
        </p:sp>
        <p:sp>
          <p:nvSpPr>
            <p:cNvPr id="9" name="Oval 4">
              <a:extLst>
                <a:ext uri="{FF2B5EF4-FFF2-40B4-BE49-F238E27FC236}">
                  <a16:creationId xmlns:a16="http://schemas.microsoft.com/office/drawing/2014/main" id="{1328CE10-B04F-4D49-97E2-B3990EA0700A}"/>
                </a:ext>
              </a:extLst>
            </p:cNvPr>
            <p:cNvSpPr>
              <a:spLocks noChangeArrowheads="1"/>
            </p:cNvSpPr>
            <p:nvPr/>
          </p:nvSpPr>
          <p:spPr bwMode="gray">
            <a:xfrm>
              <a:off x="960" y="684"/>
              <a:ext cx="532" cy="158"/>
            </a:xfrm>
            <a:prstGeom prst="ellipse">
              <a:avLst/>
            </a:prstGeom>
            <a:solidFill>
              <a:schemeClr val="accent1"/>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buClr>
                  <a:srgbClr val="FF0000"/>
                </a:buClr>
              </a:pPr>
              <a:endParaRPr lang="en-US" altLang="en-US" sz="1800"/>
            </a:p>
          </p:txBody>
        </p:sp>
        <p:sp>
          <p:nvSpPr>
            <p:cNvPr id="10" name="Oval 5">
              <a:extLst>
                <a:ext uri="{FF2B5EF4-FFF2-40B4-BE49-F238E27FC236}">
                  <a16:creationId xmlns:a16="http://schemas.microsoft.com/office/drawing/2014/main" id="{4C3F224A-15E3-4929-ABE4-C234DCD8B3B2}"/>
                </a:ext>
              </a:extLst>
            </p:cNvPr>
            <p:cNvSpPr>
              <a:spLocks noChangeArrowheads="1"/>
            </p:cNvSpPr>
            <p:nvPr/>
          </p:nvSpPr>
          <p:spPr bwMode="gray">
            <a:xfrm>
              <a:off x="960" y="938"/>
              <a:ext cx="532" cy="158"/>
            </a:xfrm>
            <a:prstGeom prst="ellipse">
              <a:avLst/>
            </a:prstGeom>
            <a:solidFill>
              <a:schemeClr val="folHlink"/>
            </a:solidFill>
            <a:ln w="3175">
              <a:solidFill>
                <a:schemeClr val="fo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buClr>
                  <a:srgbClr val="FF0000"/>
                </a:buClr>
              </a:pPr>
              <a:endParaRPr lang="en-US" altLang="en-US" sz="1800"/>
            </a:p>
          </p:txBody>
        </p:sp>
      </p:grpSp>
      <p:sp>
        <p:nvSpPr>
          <p:cNvPr id="11" name="Rectangle 8">
            <a:extLst>
              <a:ext uri="{FF2B5EF4-FFF2-40B4-BE49-F238E27FC236}">
                <a16:creationId xmlns:a16="http://schemas.microsoft.com/office/drawing/2014/main" id="{3AC7BA48-A71E-4502-9967-1B60C3538036}"/>
              </a:ext>
            </a:extLst>
          </p:cNvPr>
          <p:cNvSpPr>
            <a:spLocks noChangeArrowheads="1"/>
          </p:cNvSpPr>
          <p:nvPr/>
        </p:nvSpPr>
        <p:spPr bwMode="auto">
          <a:xfrm>
            <a:off x="8283639" y="2974002"/>
            <a:ext cx="895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spcBef>
                <a:spcPct val="0"/>
              </a:spcBef>
              <a:buClrTx/>
              <a:buFontTx/>
              <a:buNone/>
            </a:pPr>
            <a:r>
              <a:rPr lang="en-US" altLang="en-US" sz="1800"/>
              <a:t>Oracle</a:t>
            </a:r>
          </a:p>
          <a:p>
            <a:pPr>
              <a:spcBef>
                <a:spcPct val="0"/>
              </a:spcBef>
              <a:buClrTx/>
              <a:buFontTx/>
              <a:buNone/>
            </a:pPr>
            <a:r>
              <a:rPr lang="en-US" altLang="en-US" sz="1800"/>
              <a:t>server</a:t>
            </a:r>
          </a:p>
        </p:txBody>
      </p:sp>
      <p:grpSp>
        <p:nvGrpSpPr>
          <p:cNvPr id="12" name="Group 9">
            <a:extLst>
              <a:ext uri="{FF2B5EF4-FFF2-40B4-BE49-F238E27FC236}">
                <a16:creationId xmlns:a16="http://schemas.microsoft.com/office/drawing/2014/main" id="{F00AE5E0-4517-41E9-A401-B68FD71910D7}"/>
              </a:ext>
            </a:extLst>
          </p:cNvPr>
          <p:cNvGrpSpPr>
            <a:grpSpLocks/>
          </p:cNvGrpSpPr>
          <p:nvPr/>
        </p:nvGrpSpPr>
        <p:grpSpPr bwMode="auto">
          <a:xfrm>
            <a:off x="8131239" y="3648690"/>
            <a:ext cx="1198563" cy="725487"/>
            <a:chOff x="2293" y="2088"/>
            <a:chExt cx="755" cy="457"/>
          </a:xfrm>
        </p:grpSpPr>
        <p:sp>
          <p:nvSpPr>
            <p:cNvPr id="13" name="Rectangle 10">
              <a:extLst>
                <a:ext uri="{FF2B5EF4-FFF2-40B4-BE49-F238E27FC236}">
                  <a16:creationId xmlns:a16="http://schemas.microsoft.com/office/drawing/2014/main" id="{36CC3460-1B15-4EBE-BAE9-CA2386E96A6A}"/>
                </a:ext>
              </a:extLst>
            </p:cNvPr>
            <p:cNvSpPr>
              <a:spLocks noChangeArrowheads="1"/>
            </p:cNvSpPr>
            <p:nvPr/>
          </p:nvSpPr>
          <p:spPr bwMode="blackWhite">
            <a:xfrm>
              <a:off x="2293"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buClr>
                  <a:srgbClr val="FF0000"/>
                </a:buClr>
              </a:pPr>
              <a:endParaRPr lang="en-US" altLang="en-US" sz="1800"/>
            </a:p>
          </p:txBody>
        </p:sp>
        <p:sp>
          <p:nvSpPr>
            <p:cNvPr id="14" name="Rectangle 11">
              <a:extLst>
                <a:ext uri="{FF2B5EF4-FFF2-40B4-BE49-F238E27FC236}">
                  <a16:creationId xmlns:a16="http://schemas.microsoft.com/office/drawing/2014/main" id="{2B89B27B-F626-4D08-BFBE-85FB18314771}"/>
                </a:ext>
              </a:extLst>
            </p:cNvPr>
            <p:cNvSpPr>
              <a:spLocks noChangeArrowheads="1"/>
            </p:cNvSpPr>
            <p:nvPr/>
          </p:nvSpPr>
          <p:spPr bwMode="blackWhite">
            <a:xfrm>
              <a:off x="2564"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buClr>
                  <a:srgbClr val="FF0000"/>
                </a:buClr>
              </a:pPr>
              <a:endParaRPr lang="en-US" altLang="en-US" sz="1800"/>
            </a:p>
          </p:txBody>
        </p:sp>
        <p:sp>
          <p:nvSpPr>
            <p:cNvPr id="15" name="Rectangle 12">
              <a:extLst>
                <a:ext uri="{FF2B5EF4-FFF2-40B4-BE49-F238E27FC236}">
                  <a16:creationId xmlns:a16="http://schemas.microsoft.com/office/drawing/2014/main" id="{41798348-FE24-4E8C-87E5-223C8F39148B}"/>
                </a:ext>
              </a:extLst>
            </p:cNvPr>
            <p:cNvSpPr>
              <a:spLocks noChangeArrowheads="1"/>
            </p:cNvSpPr>
            <p:nvPr/>
          </p:nvSpPr>
          <p:spPr bwMode="blackWhite">
            <a:xfrm>
              <a:off x="2833" y="2088"/>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buClr>
                  <a:srgbClr val="FF0000"/>
                </a:buClr>
              </a:pPr>
              <a:endParaRPr lang="en-US" altLang="en-US" sz="1800"/>
            </a:p>
          </p:txBody>
        </p:sp>
        <p:sp>
          <p:nvSpPr>
            <p:cNvPr id="16" name="Rectangle 13">
              <a:extLst>
                <a:ext uri="{FF2B5EF4-FFF2-40B4-BE49-F238E27FC236}">
                  <a16:creationId xmlns:a16="http://schemas.microsoft.com/office/drawing/2014/main" id="{75D71EA5-310D-45CC-8307-F68204C19DFF}"/>
                </a:ext>
              </a:extLst>
            </p:cNvPr>
            <p:cNvSpPr>
              <a:spLocks noChangeArrowheads="1"/>
            </p:cNvSpPr>
            <p:nvPr/>
          </p:nvSpPr>
          <p:spPr bwMode="blackWhite">
            <a:xfrm>
              <a:off x="2294"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buClr>
                  <a:srgbClr val="FF0000"/>
                </a:buClr>
              </a:pPr>
              <a:endParaRPr lang="en-US" altLang="en-US" sz="1800"/>
            </a:p>
          </p:txBody>
        </p:sp>
        <p:sp>
          <p:nvSpPr>
            <p:cNvPr id="17" name="Rectangle 14">
              <a:extLst>
                <a:ext uri="{FF2B5EF4-FFF2-40B4-BE49-F238E27FC236}">
                  <a16:creationId xmlns:a16="http://schemas.microsoft.com/office/drawing/2014/main" id="{B1EBF867-A6D0-42D4-9C14-4E3ABCAA8553}"/>
                </a:ext>
              </a:extLst>
            </p:cNvPr>
            <p:cNvSpPr>
              <a:spLocks noChangeArrowheads="1"/>
            </p:cNvSpPr>
            <p:nvPr/>
          </p:nvSpPr>
          <p:spPr bwMode="blackWhite">
            <a:xfrm>
              <a:off x="2565"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buClr>
                  <a:srgbClr val="FF0000"/>
                </a:buClr>
              </a:pPr>
              <a:endParaRPr lang="en-US" altLang="en-US" sz="1800"/>
            </a:p>
          </p:txBody>
        </p:sp>
        <p:sp>
          <p:nvSpPr>
            <p:cNvPr id="18" name="Rectangle 15">
              <a:extLst>
                <a:ext uri="{FF2B5EF4-FFF2-40B4-BE49-F238E27FC236}">
                  <a16:creationId xmlns:a16="http://schemas.microsoft.com/office/drawing/2014/main" id="{574EF897-0E90-4C5B-B636-203C6645FE8D}"/>
                </a:ext>
              </a:extLst>
            </p:cNvPr>
            <p:cNvSpPr>
              <a:spLocks noChangeArrowheads="1"/>
            </p:cNvSpPr>
            <p:nvPr/>
          </p:nvSpPr>
          <p:spPr bwMode="blackWhite">
            <a:xfrm>
              <a:off x="2834" y="2259"/>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buClr>
                  <a:srgbClr val="FF0000"/>
                </a:buClr>
              </a:pPr>
              <a:endParaRPr lang="en-US" altLang="en-US" sz="1800"/>
            </a:p>
          </p:txBody>
        </p:sp>
        <p:sp>
          <p:nvSpPr>
            <p:cNvPr id="19" name="Rectangle 16">
              <a:extLst>
                <a:ext uri="{FF2B5EF4-FFF2-40B4-BE49-F238E27FC236}">
                  <a16:creationId xmlns:a16="http://schemas.microsoft.com/office/drawing/2014/main" id="{981CC263-812F-49D5-B714-FB169319D898}"/>
                </a:ext>
              </a:extLst>
            </p:cNvPr>
            <p:cNvSpPr>
              <a:spLocks noChangeArrowheads="1"/>
            </p:cNvSpPr>
            <p:nvPr/>
          </p:nvSpPr>
          <p:spPr bwMode="blackWhite">
            <a:xfrm>
              <a:off x="2294"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buClr>
                  <a:srgbClr val="FF0000"/>
                </a:buClr>
              </a:pPr>
              <a:endParaRPr lang="en-US" altLang="en-US" sz="1800"/>
            </a:p>
          </p:txBody>
        </p:sp>
        <p:sp>
          <p:nvSpPr>
            <p:cNvPr id="20" name="Rectangle 17">
              <a:extLst>
                <a:ext uri="{FF2B5EF4-FFF2-40B4-BE49-F238E27FC236}">
                  <a16:creationId xmlns:a16="http://schemas.microsoft.com/office/drawing/2014/main" id="{7D3B42F0-CD5D-413B-A499-6CF8CE051334}"/>
                </a:ext>
              </a:extLst>
            </p:cNvPr>
            <p:cNvSpPr>
              <a:spLocks noChangeArrowheads="1"/>
            </p:cNvSpPr>
            <p:nvPr/>
          </p:nvSpPr>
          <p:spPr bwMode="blackWhite">
            <a:xfrm>
              <a:off x="2565"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buClr>
                  <a:srgbClr val="FF0000"/>
                </a:buClr>
              </a:pPr>
              <a:endParaRPr lang="en-US" altLang="en-US" sz="1800"/>
            </a:p>
          </p:txBody>
        </p:sp>
        <p:sp>
          <p:nvSpPr>
            <p:cNvPr id="21" name="Rectangle 18">
              <a:extLst>
                <a:ext uri="{FF2B5EF4-FFF2-40B4-BE49-F238E27FC236}">
                  <a16:creationId xmlns:a16="http://schemas.microsoft.com/office/drawing/2014/main" id="{26D0A9A0-F2CA-4EB7-982A-CEB8E8DF7AD9}"/>
                </a:ext>
              </a:extLst>
            </p:cNvPr>
            <p:cNvSpPr>
              <a:spLocks noChangeArrowheads="1"/>
            </p:cNvSpPr>
            <p:nvPr/>
          </p:nvSpPr>
          <p:spPr bwMode="blackWhite">
            <a:xfrm>
              <a:off x="2834" y="2427"/>
              <a:ext cx="214" cy="118"/>
            </a:xfrm>
            <a:prstGeom prst="rect">
              <a:avLst/>
            </a:prstGeom>
            <a:solidFill>
              <a:srgbClr val="FFCC99"/>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eaLnBrk="1" hangingPunct="1">
                <a:buClr>
                  <a:srgbClr val="FF0000"/>
                </a:buClr>
              </a:pPr>
              <a:endParaRPr lang="en-US" altLang="en-US" sz="1800"/>
            </a:p>
          </p:txBody>
        </p:sp>
      </p:grpSp>
      <p:sp>
        <p:nvSpPr>
          <p:cNvPr id="22" name="Freeform 19">
            <a:extLst>
              <a:ext uri="{FF2B5EF4-FFF2-40B4-BE49-F238E27FC236}">
                <a16:creationId xmlns:a16="http://schemas.microsoft.com/office/drawing/2014/main" id="{DCA1553E-83EB-49D5-B729-FF16DC2F7DE7}"/>
              </a:ext>
            </a:extLst>
          </p:cNvPr>
          <p:cNvSpPr>
            <a:spLocks/>
          </p:cNvSpPr>
          <p:nvPr/>
        </p:nvSpPr>
        <p:spPr bwMode="gray">
          <a:xfrm>
            <a:off x="5407089" y="4182090"/>
            <a:ext cx="3276600" cy="1104900"/>
          </a:xfrm>
          <a:custGeom>
            <a:avLst/>
            <a:gdLst>
              <a:gd name="T0" fmla="*/ 2147483646 w 2277"/>
              <a:gd name="T1" fmla="*/ 0 h 717"/>
              <a:gd name="T2" fmla="*/ 0 w 2277"/>
              <a:gd name="T3" fmla="*/ 1678908649 h 717"/>
              <a:gd name="T4" fmla="*/ 2147483646 w 2277"/>
              <a:gd name="T5" fmla="*/ 1700280836 h 717"/>
              <a:gd name="T6" fmla="*/ 2147483646 w 2277"/>
              <a:gd name="T7" fmla="*/ 0 h 717"/>
              <a:gd name="T8" fmla="*/ 2147483646 w 2277"/>
              <a:gd name="T9" fmla="*/ 0 h 7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77" h="717">
                <a:moveTo>
                  <a:pt x="1928" y="0"/>
                </a:moveTo>
                <a:lnTo>
                  <a:pt x="0" y="707"/>
                </a:lnTo>
                <a:lnTo>
                  <a:pt x="2276" y="716"/>
                </a:lnTo>
                <a:lnTo>
                  <a:pt x="2093" y="0"/>
                </a:lnTo>
                <a:lnTo>
                  <a:pt x="1928"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Rectangle 20">
            <a:extLst>
              <a:ext uri="{FF2B5EF4-FFF2-40B4-BE49-F238E27FC236}">
                <a16:creationId xmlns:a16="http://schemas.microsoft.com/office/drawing/2014/main" id="{D3F67833-1048-4655-A772-F007BF403950}"/>
              </a:ext>
            </a:extLst>
          </p:cNvPr>
          <p:cNvSpPr>
            <a:spLocks noChangeArrowheads="1"/>
          </p:cNvSpPr>
          <p:nvPr/>
        </p:nvSpPr>
        <p:spPr bwMode="auto">
          <a:xfrm>
            <a:off x="5794439" y="4996477"/>
            <a:ext cx="280987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spcBef>
                <a:spcPct val="0"/>
              </a:spcBef>
              <a:buClrTx/>
              <a:buFontTx/>
              <a:buNone/>
            </a:pPr>
            <a:r>
              <a:rPr lang="en-US" altLang="en-US" sz="1800" dirty="0"/>
              <a:t>Table name: </a:t>
            </a:r>
            <a:r>
              <a:rPr lang="en-US" altLang="en-US" sz="1800" b="1" dirty="0">
                <a:latin typeface="Courier New" panose="02070309020205020404" pitchFamily="49" charset="0"/>
              </a:rPr>
              <a:t>EMPLOYEES</a:t>
            </a:r>
          </a:p>
        </p:txBody>
      </p:sp>
      <p:sp>
        <p:nvSpPr>
          <p:cNvPr id="24" name="Freeform 21">
            <a:extLst>
              <a:ext uri="{FF2B5EF4-FFF2-40B4-BE49-F238E27FC236}">
                <a16:creationId xmlns:a16="http://schemas.microsoft.com/office/drawing/2014/main" id="{914022D5-C7B2-4155-9F5E-ACEFC13637DA}"/>
              </a:ext>
            </a:extLst>
          </p:cNvPr>
          <p:cNvSpPr>
            <a:spLocks/>
          </p:cNvSpPr>
          <p:nvPr/>
        </p:nvSpPr>
        <p:spPr bwMode="gray">
          <a:xfrm>
            <a:off x="9311300" y="4306129"/>
            <a:ext cx="3192462" cy="1123950"/>
          </a:xfrm>
          <a:custGeom>
            <a:avLst/>
            <a:gdLst>
              <a:gd name="T0" fmla="*/ 448680667 w 2330"/>
              <a:gd name="T1" fmla="*/ 0 h 708"/>
              <a:gd name="T2" fmla="*/ 2147483646 w 2330"/>
              <a:gd name="T3" fmla="*/ 1781751263 h 708"/>
              <a:gd name="T4" fmla="*/ 0 w 2330"/>
              <a:gd name="T5" fmla="*/ 1781751263 h 708"/>
              <a:gd name="T6" fmla="*/ 133290084 w 2330"/>
              <a:gd name="T7" fmla="*/ 0 h 708"/>
              <a:gd name="T8" fmla="*/ 448680667 w 2330"/>
              <a:gd name="T9" fmla="*/ 0 h 70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30" h="708">
                <a:moveTo>
                  <a:pt x="239" y="0"/>
                </a:moveTo>
                <a:lnTo>
                  <a:pt x="2329" y="707"/>
                </a:lnTo>
                <a:lnTo>
                  <a:pt x="0" y="707"/>
                </a:lnTo>
                <a:lnTo>
                  <a:pt x="71" y="0"/>
                </a:lnTo>
                <a:lnTo>
                  <a:pt x="239" y="0"/>
                </a:lnTo>
              </a:path>
            </a:pathLst>
          </a:custGeom>
          <a:solidFill>
            <a:srgbClr val="DDDDDD"/>
          </a:solidFill>
          <a:ln>
            <a:noFill/>
          </a:ln>
          <a:effectLst/>
          <a:extLst>
            <a:ext uri="{91240B29-F687-4F45-9708-019B960494DF}">
              <a14:hiddenLine xmlns:a14="http://schemas.microsoft.com/office/drawing/2010/main" w="9525" cap="rnd">
                <a:solidFill>
                  <a:schemeClr val="tx1"/>
                </a:solidFill>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Rectangle 22">
            <a:extLst>
              <a:ext uri="{FF2B5EF4-FFF2-40B4-BE49-F238E27FC236}">
                <a16:creationId xmlns:a16="http://schemas.microsoft.com/office/drawing/2014/main" id="{10CDA63B-DD38-4AC9-9203-4D0BE3949E8B}"/>
              </a:ext>
            </a:extLst>
          </p:cNvPr>
          <p:cNvSpPr>
            <a:spLocks noChangeArrowheads="1"/>
          </p:cNvSpPr>
          <p:nvPr/>
        </p:nvSpPr>
        <p:spPr bwMode="auto">
          <a:xfrm>
            <a:off x="8759889" y="4982190"/>
            <a:ext cx="32035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lstStyle>
            <a:lvl1pPr>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742950" indent="-285750">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143000" indent="-228600">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600200" indent="-228600">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57400" indent="-228600">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spcBef>
                <a:spcPct val="0"/>
              </a:spcBef>
              <a:buClrTx/>
              <a:buFontTx/>
              <a:buNone/>
            </a:pPr>
            <a:r>
              <a:rPr lang="en-US" altLang="en-US" sz="1800" dirty="0"/>
              <a:t>Table name: </a:t>
            </a:r>
            <a:r>
              <a:rPr lang="en-US" altLang="en-US" sz="1800" b="1" dirty="0">
                <a:latin typeface="Courier New" panose="02070309020205020404" pitchFamily="49" charset="0"/>
              </a:rPr>
              <a:t>DEPARTMENTS</a:t>
            </a:r>
          </a:p>
        </p:txBody>
      </p:sp>
      <p:sp>
        <p:nvSpPr>
          <p:cNvPr id="27" name="Text Box 24">
            <a:extLst>
              <a:ext uri="{FF2B5EF4-FFF2-40B4-BE49-F238E27FC236}">
                <a16:creationId xmlns:a16="http://schemas.microsoft.com/office/drawing/2014/main" id="{9DA5FC5C-F158-4FB4-A139-45E942F4FAB9}"/>
              </a:ext>
            </a:extLst>
          </p:cNvPr>
          <p:cNvSpPr txBox="1">
            <a:spLocks noChangeArrowheads="1"/>
          </p:cNvSpPr>
          <p:nvPr/>
        </p:nvSpPr>
        <p:spPr bwMode="auto">
          <a:xfrm>
            <a:off x="8837677" y="6060102"/>
            <a:ext cx="366712"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type="none" w="sm" len="sm"/>
                <a:tailEnd type="none" w="med" len="lg"/>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lIns="12700" tIns="12700" rIns="12700" bIns="12700">
            <a:spAutoFit/>
          </a:bodyPr>
          <a:lstStyle>
            <a:lvl1pPr defTabSz="822325">
              <a:spcBef>
                <a:spcPct val="20000"/>
              </a:spcBef>
              <a:buClr>
                <a:srgbClr val="000000"/>
              </a:buClr>
              <a:buFont typeface="Arial" panose="020B0604020202020204" pitchFamily="34" charset="0"/>
              <a:defRPr sz="2200">
                <a:solidFill>
                  <a:schemeClr val="tx1"/>
                </a:solidFill>
                <a:latin typeface="Arial" panose="020B0604020202020204" pitchFamily="34" charset="0"/>
              </a:defRPr>
            </a:lvl1pPr>
            <a:lvl2pPr marL="742950" indent="-285750" defTabSz="822325">
              <a:spcBef>
                <a:spcPct val="20000"/>
              </a:spcBef>
              <a:buClr>
                <a:srgbClr val="FF0000"/>
              </a:buClr>
              <a:buFont typeface="Arial" panose="020B0604020202020204" pitchFamily="34" charset="0"/>
              <a:buChar char="•"/>
              <a:defRPr sz="2200">
                <a:solidFill>
                  <a:schemeClr val="tx1"/>
                </a:solidFill>
                <a:latin typeface="Arial" panose="020B0604020202020204" pitchFamily="34" charset="0"/>
              </a:defRPr>
            </a:lvl2pPr>
            <a:lvl3pPr marL="1143000" indent="-228600" defTabSz="822325">
              <a:spcBef>
                <a:spcPct val="20000"/>
              </a:spcBef>
              <a:buClr>
                <a:srgbClr val="FF0000"/>
              </a:buClr>
              <a:buFont typeface="Arial" panose="020B0604020202020204" pitchFamily="34" charset="0"/>
              <a:buChar char="–"/>
              <a:defRPr sz="2000">
                <a:solidFill>
                  <a:schemeClr val="tx1"/>
                </a:solidFill>
                <a:latin typeface="Arial" panose="020B0604020202020204" pitchFamily="34" charset="0"/>
              </a:defRPr>
            </a:lvl3pPr>
            <a:lvl4pPr marL="1600200" indent="-228600" defTabSz="822325">
              <a:spcBef>
                <a:spcPct val="20000"/>
              </a:spcBef>
              <a:buClr>
                <a:schemeClr val="accent2"/>
              </a:buClr>
              <a:buSzPct val="45000"/>
              <a:buFont typeface="Arial" panose="020B0604020202020204" pitchFamily="34" charset="0"/>
              <a:buChar char="—"/>
              <a:defRPr>
                <a:solidFill>
                  <a:schemeClr val="tx1"/>
                </a:solidFill>
                <a:latin typeface="Arial" panose="020B0604020202020204" pitchFamily="34" charset="0"/>
              </a:defRPr>
            </a:lvl4pPr>
            <a:lvl5pPr marL="2057400" indent="-228600" defTabSz="822325">
              <a:spcBef>
                <a:spcPct val="20000"/>
              </a:spcBef>
              <a:buClr>
                <a:schemeClr val="accent2"/>
              </a:buClr>
              <a:buSzPct val="55000"/>
              <a:buFont typeface="Arial" panose="020B0604020202020204" pitchFamily="34" charset="0"/>
              <a:buChar char="—"/>
              <a:defRPr sz="1600">
                <a:solidFill>
                  <a:schemeClr val="tx1"/>
                </a:solidFill>
                <a:latin typeface="Arial" panose="020B0604020202020204" pitchFamily="34" charset="0"/>
              </a:defRPr>
            </a:lvl5pPr>
            <a:lvl6pPr marL="25146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6pPr>
            <a:lvl7pPr marL="29718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7pPr>
            <a:lvl8pPr marL="34290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8pPr>
            <a:lvl9pPr marL="3886200" indent="-228600" defTabSz="822325" eaLnBrk="0" fontAlgn="base" hangingPunct="0">
              <a:spcBef>
                <a:spcPct val="20000"/>
              </a:spcBef>
              <a:spcAft>
                <a:spcPct val="0"/>
              </a:spcAft>
              <a:buClr>
                <a:schemeClr val="accent2"/>
              </a:buClr>
              <a:buSzPct val="55000"/>
              <a:buFont typeface="Arial" panose="020B0604020202020204" pitchFamily="34" charset="0"/>
              <a:buChar char="—"/>
              <a:defRPr sz="1600">
                <a:solidFill>
                  <a:schemeClr val="tx1"/>
                </a:solidFill>
                <a:latin typeface="Arial" panose="020B0604020202020204" pitchFamily="34" charset="0"/>
              </a:defRPr>
            </a:lvl9pPr>
          </a:lstStyle>
          <a:p>
            <a:pPr algn="ctr" eaLnBrk="1" hangingPunct="1">
              <a:spcBef>
                <a:spcPct val="0"/>
              </a:spcBef>
            </a:pPr>
            <a:r>
              <a:rPr lang="en-US" altLang="en-US" sz="2400"/>
              <a:t>…</a:t>
            </a:r>
          </a:p>
        </p:txBody>
      </p:sp>
      <p:pic>
        <p:nvPicPr>
          <p:cNvPr id="28" name="Picture 29" descr="C:\project-SQLFund1\images\imgi-16.gif">
            <a:extLst>
              <a:ext uri="{FF2B5EF4-FFF2-40B4-BE49-F238E27FC236}">
                <a16:creationId xmlns:a16="http://schemas.microsoft.com/office/drawing/2014/main" id="{9D1F6FF0-AF90-46BD-B05D-F5730CE57902}"/>
              </a:ext>
            </a:extLst>
          </p:cNvPr>
          <p:cNvPicPr>
            <a:picLocks noChangeAspect="1" noChangeArrowheads="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gray">
          <a:xfrm>
            <a:off x="5407089" y="5286990"/>
            <a:ext cx="3235325"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30" descr="C:\project-SQLFund1\images\imgi-16a.gif">
            <a:extLst>
              <a:ext uri="{FF2B5EF4-FFF2-40B4-BE49-F238E27FC236}">
                <a16:creationId xmlns:a16="http://schemas.microsoft.com/office/drawing/2014/main" id="{276B5529-3AAB-4D1C-8C40-F6BEAD1A25C7}"/>
              </a:ext>
            </a:extLst>
          </p:cNvPr>
          <p:cNvPicPr>
            <a:picLocks noChangeAspect="1" noChangeArrowheads="1"/>
          </p:cNvPicPr>
          <p:nvPr/>
        </p:nvPicPr>
        <p:blipFill>
          <a:blip r:embed="rId3">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gray">
          <a:xfrm>
            <a:off x="8836089" y="5286990"/>
            <a:ext cx="314325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29"/>
          <p:cNvPicPr>
            <a:picLocks noChangeAspect="1"/>
          </p:cNvPicPr>
          <p:nvPr/>
        </p:nvPicPr>
        <p:blipFill>
          <a:blip r:embed="rId4"/>
          <a:stretch>
            <a:fillRect/>
          </a:stretch>
        </p:blipFill>
        <p:spPr>
          <a:xfrm>
            <a:off x="0" y="-262442"/>
            <a:ext cx="12192000" cy="1103588"/>
          </a:xfrm>
          <a:prstGeom prst="rect">
            <a:avLst/>
          </a:prstGeom>
        </p:spPr>
      </p:pic>
    </p:spTree>
    <p:extLst>
      <p:ext uri="{BB962C8B-B14F-4D97-AF65-F5344CB8AC3E}">
        <p14:creationId xmlns:p14="http://schemas.microsoft.com/office/powerpoint/2010/main" val="1678436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93DAC4-E3E6-43AC-95ED-8A51A06E5856}"/>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7B9DEEB7-1CA2-47A8-A0D3-5683456A0158}"/>
              </a:ext>
            </a:extLst>
          </p:cNvPr>
          <p:cNvSpPr>
            <a:spLocks noGrp="1"/>
          </p:cNvSpPr>
          <p:nvPr>
            <p:ph type="sldNum" sz="quarter" idx="4"/>
          </p:nvPr>
        </p:nvSpPr>
        <p:spPr/>
        <p:txBody>
          <a:bodyPr/>
          <a:lstStyle/>
          <a:p>
            <a:fld id="{48F63A3B-78C7-47BE-AE5E-E10140E04643}" type="slidenum">
              <a:rPr lang="en-US" smtClean="0"/>
              <a:pPr/>
              <a:t>6</a:t>
            </a:fld>
            <a:endParaRPr lang="en-US" dirty="0"/>
          </a:p>
        </p:txBody>
      </p:sp>
      <p:sp>
        <p:nvSpPr>
          <p:cNvPr id="5" name="Rectangle 18">
            <a:extLst>
              <a:ext uri="{FF2B5EF4-FFF2-40B4-BE49-F238E27FC236}">
                <a16:creationId xmlns:a16="http://schemas.microsoft.com/office/drawing/2014/main" id="{F556395E-39F0-4528-8463-F229A2CDFBFC}"/>
              </a:ext>
            </a:extLst>
          </p:cNvPr>
          <p:cNvSpPr txBox="1">
            <a:spLocks noChangeArrowheads="1"/>
          </p:cNvSpPr>
          <p:nvPr/>
        </p:nvSpPr>
        <p:spPr bwMode="gray">
          <a:xfrm>
            <a:off x="321285" y="1396911"/>
            <a:ext cx="12038044" cy="5238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700" tIns="12700" rIns="12700" bIns="12700" numCol="1" anchor="t" anchorCtr="0" compatLnSpc="1">
            <a:prstTxWarp prst="textNoShape">
              <a:avLst/>
            </a:prstTxWarp>
            <a:spAutoFit/>
          </a:bodyPr>
          <a:lstStyle>
            <a:lvl1pPr algn="l" defTabSz="228600" rtl="0" eaLnBrk="0" fontAlgn="base" hangingPunct="0">
              <a:spcBef>
                <a:spcPct val="20000"/>
              </a:spcBef>
              <a:spcAft>
                <a:spcPct val="0"/>
              </a:spcAft>
              <a:buClr>
                <a:srgbClr val="000000"/>
              </a:buClr>
              <a:buFont typeface="Arial" panose="020B0604020202020204" pitchFamily="34" charset="0"/>
              <a:defRPr sz="2200" kern="1200">
                <a:solidFill>
                  <a:schemeClr val="tx1"/>
                </a:solidFill>
                <a:latin typeface="+mn-lt"/>
                <a:ea typeface="+mn-ea"/>
                <a:cs typeface="+mn-cs"/>
              </a:defRPr>
            </a:lvl1pPr>
            <a:lvl2pPr marL="339725" indent="-225425" algn="l" defTabSz="228600" rtl="0" eaLnBrk="0" fontAlgn="base" hangingPunct="0">
              <a:spcBef>
                <a:spcPct val="20000"/>
              </a:spcBef>
              <a:spcAft>
                <a:spcPct val="0"/>
              </a:spcAft>
              <a:buClr>
                <a:srgbClr val="FF0000"/>
              </a:buClr>
              <a:buFont typeface="Arial" panose="020B0604020202020204" pitchFamily="34" charset="0"/>
              <a:buChar char="•"/>
              <a:defRPr sz="2200" kern="1200">
                <a:solidFill>
                  <a:schemeClr val="tx1"/>
                </a:solidFill>
                <a:latin typeface="+mn-lt"/>
                <a:ea typeface="+mn-ea"/>
                <a:cs typeface="+mn-cs"/>
              </a:defRPr>
            </a:lvl2pPr>
            <a:lvl3pPr marL="909638" indent="-331788" algn="l" defTabSz="228600" rtl="0" eaLnBrk="0" fontAlgn="base" hangingPunct="0">
              <a:spcBef>
                <a:spcPct val="20000"/>
              </a:spcBef>
              <a:spcAft>
                <a:spcPct val="0"/>
              </a:spcAft>
              <a:buClr>
                <a:srgbClr val="FF0000"/>
              </a:buClr>
              <a:buFont typeface="Arial" panose="020B0604020202020204" pitchFamily="34" charset="0"/>
              <a:buChar char="–"/>
              <a:defRPr sz="2000" kern="1200">
                <a:solidFill>
                  <a:schemeClr val="tx1"/>
                </a:solidFill>
                <a:latin typeface="+mn-lt"/>
                <a:ea typeface="+mn-ea"/>
                <a:cs typeface="+mn-cs"/>
              </a:defRPr>
            </a:lvl3pPr>
            <a:lvl4pPr marL="1255713" indent="-231775" algn="l" defTabSz="228600" rtl="0" eaLnBrk="0" fontAlgn="base" hangingPunct="0">
              <a:spcBef>
                <a:spcPct val="20000"/>
              </a:spcBef>
              <a:spcAft>
                <a:spcPct val="0"/>
              </a:spcAft>
              <a:buClr>
                <a:schemeClr val="accent2"/>
              </a:buClr>
              <a:buSzPct val="45000"/>
              <a:buFont typeface="Arial" panose="020B0604020202020204" pitchFamily="34" charset="0"/>
              <a:buChar char="—"/>
              <a:defRPr kern="1200">
                <a:solidFill>
                  <a:schemeClr val="tx1"/>
                </a:solidFill>
                <a:latin typeface="+mn-lt"/>
                <a:ea typeface="+mn-ea"/>
                <a:cs typeface="+mn-cs"/>
              </a:defRPr>
            </a:lvl4pPr>
            <a:lvl5pPr marL="1601788" indent="-230188" algn="l" defTabSz="228600" rtl="0" eaLnBrk="0" fontAlgn="base" hangingPunct="0">
              <a:spcBef>
                <a:spcPct val="20000"/>
              </a:spcBef>
              <a:spcAft>
                <a:spcPct val="0"/>
              </a:spcAft>
              <a:buClr>
                <a:schemeClr val="accent2"/>
              </a:buClr>
              <a:buSzPct val="5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kumimoji="0" lang="en-US" altLang="en-US" b="0" i="0" u="none" strike="noStrike" kern="1200" cap="none" spc="0" normalizeH="0" baseline="0" noProof="0" dirty="0">
                <a:ln>
                  <a:noFill/>
                </a:ln>
                <a:solidFill>
                  <a:srgbClr val="000000"/>
                </a:solidFill>
                <a:effectLst/>
                <a:uLnTx/>
                <a:uFillTx/>
                <a:latin typeface="Tahoma" panose="020B0604030504040204" pitchFamily="34" charset="0"/>
                <a:ea typeface="Tahoma" panose="020B0604030504040204" pitchFamily="34" charset="0"/>
                <a:cs typeface="Tahoma" panose="020B0604030504040204" pitchFamily="34" charset="0"/>
              </a:rPr>
              <a:t>Each row of data in a table is uniquely identified by a primary key. You can logically relate data from multiple tables using foreign keys. </a:t>
            </a: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Database management systems evolved from hierarchical network to relational database management systems (RDBMS). A relational database management system is an organized model of subjects and characteristics that have relationships among the subjects. Also RDBMS is a type of database management software which is built based on the relational model. </a:t>
            </a:r>
          </a:p>
          <a:p>
            <a:pPr>
              <a:lnSpc>
                <a:spcPct val="150000"/>
              </a:lnSpc>
            </a:pP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RDBMS is the most widely used database system, and the object structures are related.</a:t>
            </a:r>
          </a:p>
          <a:p>
            <a:pPr>
              <a:lnSpc>
                <a:spcPct val="150000"/>
              </a:lnSpc>
            </a:pP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We see relationships everywhere in our daily lives: parents and children, team and players, doctor and patient, to name a few. The main advantages of RDBMS include the way it stores </a:t>
            </a:r>
          </a:p>
          <a:p>
            <a:pPr>
              <a:lnSpc>
                <a:spcPct val="150000"/>
              </a:lnSpc>
            </a:pPr>
            <a:r>
              <a:rPr lang="en-US" dirty="0">
                <a:solidFill>
                  <a:srgbClr val="000000"/>
                </a:solidFill>
                <a:latin typeface="Tahoma" panose="020B0604030504040204" pitchFamily="34" charset="0"/>
                <a:ea typeface="Tahoma" panose="020B0604030504040204" pitchFamily="34" charset="0"/>
                <a:cs typeface="Tahoma" panose="020B0604030504040204" pitchFamily="34" charset="0"/>
              </a:rPr>
              <a:t>and retrieves information and how the data integrity is maintained. </a:t>
            </a:r>
            <a:endParaRPr lang="en-US" altLang="en-US" dirty="0">
              <a:solidFill>
                <a:srgbClr val="000000"/>
              </a:solidFill>
              <a:latin typeface="Tahoma" panose="020B0604030504040204" pitchFamily="34" charset="0"/>
              <a:ea typeface="Tahoma" panose="020B0604030504040204" pitchFamily="34" charset="0"/>
              <a:cs typeface="Tahoma" panose="020B0604030504040204" pitchFamily="34" charset="0"/>
            </a:endParaRPr>
          </a:p>
        </p:txBody>
      </p:sp>
      <p:sp>
        <p:nvSpPr>
          <p:cNvPr id="7" name="TextBox 6">
            <a:extLst>
              <a:ext uri="{FF2B5EF4-FFF2-40B4-BE49-F238E27FC236}">
                <a16:creationId xmlns:a16="http://schemas.microsoft.com/office/drawing/2014/main" id="{8929F26F-0F1C-49CE-A958-B380080EEE1F}"/>
              </a:ext>
            </a:extLst>
          </p:cNvPr>
          <p:cNvSpPr txBox="1"/>
          <p:nvPr/>
        </p:nvSpPr>
        <p:spPr>
          <a:xfrm>
            <a:off x="843813" y="887021"/>
            <a:ext cx="9531834" cy="584775"/>
          </a:xfrm>
          <a:prstGeom prst="rect">
            <a:avLst/>
          </a:prstGeom>
          <a:noFill/>
        </p:spPr>
        <p:txBody>
          <a:bodyPr wrap="square" rtlCol="0" anchor="ctr">
            <a:spAutoFit/>
          </a:bodyPr>
          <a:lstStyle/>
          <a:p>
            <a:pPr algn="ctr"/>
            <a:r>
              <a:rPr lang="en-US" altLang="en-US" sz="3200" b="1" dirty="0">
                <a:solidFill>
                  <a:schemeClr val="accent6">
                    <a:lumMod val="75000"/>
                    <a:lumOff val="25000"/>
                  </a:schemeClr>
                </a:solidFill>
                <a:latin typeface="Arial Black" panose="020B0A04020102020204" pitchFamily="34" charset="0"/>
                <a:cs typeface="Arial" pitchFamily="34" charset="0"/>
              </a:rPr>
              <a:t>Relational DBMS</a:t>
            </a:r>
            <a:endParaRPr lang="en-US" sz="3200" b="1" dirty="0">
              <a:solidFill>
                <a:schemeClr val="accent6">
                  <a:lumMod val="75000"/>
                  <a:lumOff val="25000"/>
                </a:schemeClr>
              </a:solidFill>
              <a:latin typeface="Arial Black" panose="020B0A04020102020204" pitchFamily="34" charset="0"/>
              <a:cs typeface="Arial" pitchFamily="34" charset="0"/>
            </a:endParaRPr>
          </a:p>
        </p:txBody>
      </p:sp>
      <p:pic>
        <p:nvPicPr>
          <p:cNvPr id="8" name="Picture 7"/>
          <p:cNvPicPr>
            <a:picLocks noChangeAspect="1"/>
          </p:cNvPicPr>
          <p:nvPr/>
        </p:nvPicPr>
        <p:blipFill>
          <a:blip r:embed="rId2"/>
          <a:stretch>
            <a:fillRect/>
          </a:stretch>
        </p:blipFill>
        <p:spPr>
          <a:xfrm>
            <a:off x="0" y="0"/>
            <a:ext cx="12192000" cy="961905"/>
          </a:xfrm>
          <a:prstGeom prst="rect">
            <a:avLst/>
          </a:prstGeom>
        </p:spPr>
      </p:pic>
    </p:spTree>
    <p:extLst>
      <p:ext uri="{BB962C8B-B14F-4D97-AF65-F5344CB8AC3E}">
        <p14:creationId xmlns:p14="http://schemas.microsoft.com/office/powerpoint/2010/main" val="194700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F14B1C-285F-4FA5-8A7C-43103E46B0A5}"/>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C03DFC7E-EA80-40BD-9259-B2C49565F0FB}"/>
              </a:ext>
            </a:extLst>
          </p:cNvPr>
          <p:cNvSpPr>
            <a:spLocks noGrp="1"/>
          </p:cNvSpPr>
          <p:nvPr>
            <p:ph type="sldNum" sz="quarter" idx="4"/>
          </p:nvPr>
        </p:nvSpPr>
        <p:spPr/>
        <p:txBody>
          <a:bodyPr/>
          <a:lstStyle/>
          <a:p>
            <a:fld id="{48F63A3B-78C7-47BE-AE5E-E10140E04643}" type="slidenum">
              <a:rPr lang="en-US" smtClean="0"/>
              <a:pPr/>
              <a:t>7</a:t>
            </a:fld>
            <a:endParaRPr lang="en-US" dirty="0"/>
          </a:p>
        </p:txBody>
      </p:sp>
      <p:sp>
        <p:nvSpPr>
          <p:cNvPr id="5" name="Content Placeholder 2">
            <a:extLst>
              <a:ext uri="{FF2B5EF4-FFF2-40B4-BE49-F238E27FC236}">
                <a16:creationId xmlns:a16="http://schemas.microsoft.com/office/drawing/2014/main" id="{14ED06B4-2C66-4AE6-AA7A-0BA2AFAE4341}"/>
              </a:ext>
            </a:extLst>
          </p:cNvPr>
          <p:cNvSpPr txBox="1">
            <a:spLocks/>
          </p:cNvSpPr>
          <p:nvPr/>
        </p:nvSpPr>
        <p:spPr>
          <a:xfrm>
            <a:off x="192380" y="1534089"/>
            <a:ext cx="11831046" cy="528348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RDBMS structures are easy to understand and build. These structures are logically represented using the </a:t>
            </a:r>
            <a:r>
              <a:rPr lang="en-US" i="1" dirty="0">
                <a:latin typeface="Tahoma" panose="020B0604030504040204" pitchFamily="34" charset="0"/>
                <a:ea typeface="Tahoma" panose="020B0604030504040204" pitchFamily="34" charset="0"/>
                <a:cs typeface="Tahoma" panose="020B0604030504040204" pitchFamily="34" charset="0"/>
              </a:rPr>
              <a:t>entity-relationship (ER) model</a:t>
            </a:r>
            <a:r>
              <a:rPr lang="en-US" dirty="0">
                <a:latin typeface="Tahoma" panose="020B0604030504040204" pitchFamily="34" charset="0"/>
                <a:ea typeface="Tahoma" panose="020B0604030504040204" pitchFamily="34" charset="0"/>
                <a:cs typeface="Tahoma" panose="020B0604030504040204" pitchFamily="34" charset="0"/>
              </a:rPr>
              <a:t>.</a:t>
            </a:r>
          </a:p>
          <a:p>
            <a:pPr marL="0" indent="0">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Relational databases have the following three major characteristics.</a:t>
            </a:r>
            <a:br>
              <a:rPr lang="en-US"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Structures: </a:t>
            </a:r>
            <a:r>
              <a:rPr lang="en-US" dirty="0">
                <a:latin typeface="Tahoma" panose="020B0604030504040204" pitchFamily="34" charset="0"/>
                <a:ea typeface="Tahoma" panose="020B0604030504040204" pitchFamily="34" charset="0"/>
                <a:cs typeface="Tahoma" panose="020B0604030504040204" pitchFamily="34" charset="0"/>
              </a:rPr>
              <a:t>are objects that store or access data from the database. Tables, views, and indexes are examples of structures in Oracle.</a:t>
            </a:r>
            <a:br>
              <a:rPr lang="en-US" dirty="0">
                <a:latin typeface="Tahoma" panose="020B0604030504040204" pitchFamily="34" charset="0"/>
                <a:ea typeface="Tahoma" panose="020B0604030504040204" pitchFamily="34" charset="0"/>
                <a:cs typeface="Tahoma" panose="020B0604030504040204" pitchFamily="34" charset="0"/>
              </a:rPr>
            </a:br>
            <a:r>
              <a:rPr lang="en-US" b="1" dirty="0">
                <a:latin typeface="Tahoma" panose="020B0604030504040204" pitchFamily="34" charset="0"/>
                <a:ea typeface="Tahoma" panose="020B0604030504040204" pitchFamily="34" charset="0"/>
                <a:cs typeface="Tahoma" panose="020B0604030504040204" pitchFamily="34" charset="0"/>
              </a:rPr>
              <a:t>Operations: </a:t>
            </a:r>
            <a:r>
              <a:rPr lang="en-US" dirty="0">
                <a:latin typeface="Tahoma" panose="020B0604030504040204" pitchFamily="34" charset="0"/>
                <a:ea typeface="Tahoma" panose="020B0604030504040204" pitchFamily="34" charset="0"/>
                <a:cs typeface="Tahoma" panose="020B0604030504040204" pitchFamily="34" charset="0"/>
              </a:rPr>
              <a:t>are the actions that are used to define the structures or to manipulate data between the structures. SELECT statements and CREATE statements are examples of operations in Oracle.</a:t>
            </a:r>
          </a:p>
          <a:p>
            <a:pPr marL="0" indent="0">
              <a:lnSpc>
                <a:spcPct val="150000"/>
              </a:lnSpc>
              <a:buNone/>
            </a:pPr>
            <a:r>
              <a:rPr lang="en-US" b="1" dirty="0">
                <a:latin typeface="Tahoma" panose="020B0604030504040204" pitchFamily="34" charset="0"/>
                <a:ea typeface="Tahoma" panose="020B0604030504040204" pitchFamily="34" charset="0"/>
                <a:cs typeface="Tahoma" panose="020B0604030504040204" pitchFamily="34" charset="0"/>
              </a:rPr>
              <a:t>Integrity rules: </a:t>
            </a:r>
            <a:r>
              <a:rPr lang="en-US" dirty="0">
                <a:latin typeface="Tahoma" panose="020B0604030504040204" pitchFamily="34" charset="0"/>
                <a:ea typeface="Tahoma" panose="020B0604030504040204" pitchFamily="34" charset="0"/>
                <a:cs typeface="Tahoma" panose="020B0604030504040204" pitchFamily="34" charset="0"/>
              </a:rPr>
              <a:t>govern what kinds of actions are allowed on data and the database structure. </a:t>
            </a:r>
          </a:p>
          <a:p>
            <a:pPr marL="0" indent="0">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 These rules protect the data and the structure of the database. The primary keys and foreign keys are examples of integrity rules in Oracle.</a:t>
            </a:r>
          </a:p>
        </p:txBody>
      </p:sp>
      <p:sp>
        <p:nvSpPr>
          <p:cNvPr id="6" name="TextBox 5">
            <a:extLst>
              <a:ext uri="{FF2B5EF4-FFF2-40B4-BE49-F238E27FC236}">
                <a16:creationId xmlns:a16="http://schemas.microsoft.com/office/drawing/2014/main" id="{4B2ECAFB-59D4-4D00-BCCB-A77FD1F5E245}"/>
              </a:ext>
            </a:extLst>
          </p:cNvPr>
          <p:cNvSpPr txBox="1"/>
          <p:nvPr/>
        </p:nvSpPr>
        <p:spPr>
          <a:xfrm>
            <a:off x="843813" y="949314"/>
            <a:ext cx="9531834" cy="584775"/>
          </a:xfrm>
          <a:prstGeom prst="rect">
            <a:avLst/>
          </a:prstGeom>
          <a:noFill/>
        </p:spPr>
        <p:txBody>
          <a:bodyPr wrap="square" rtlCol="0" anchor="ctr">
            <a:spAutoFit/>
          </a:bodyPr>
          <a:lstStyle/>
          <a:p>
            <a:pPr algn="ctr"/>
            <a:r>
              <a:rPr lang="en-US" altLang="en-US" sz="3200" b="1" dirty="0">
                <a:solidFill>
                  <a:schemeClr val="accent6">
                    <a:lumMod val="75000"/>
                    <a:lumOff val="25000"/>
                  </a:schemeClr>
                </a:solidFill>
                <a:latin typeface="Arial Black" panose="020B0A04020102020204" pitchFamily="34" charset="0"/>
                <a:cs typeface="Arial" pitchFamily="34" charset="0"/>
              </a:rPr>
              <a:t>Relational DBMS Characteristics</a:t>
            </a:r>
            <a:endParaRPr lang="en-US" sz="3200" b="1" dirty="0">
              <a:solidFill>
                <a:schemeClr val="accent6">
                  <a:lumMod val="75000"/>
                  <a:lumOff val="25000"/>
                </a:schemeClr>
              </a:solidFill>
              <a:latin typeface="Arial Black" panose="020B0A04020102020204" pitchFamily="34" charset="0"/>
              <a:cs typeface="Arial" pitchFamily="34" charset="0"/>
            </a:endParaRPr>
          </a:p>
        </p:txBody>
      </p:sp>
      <p:pic>
        <p:nvPicPr>
          <p:cNvPr id="7" name="Picture 6"/>
          <p:cNvPicPr>
            <a:picLocks noChangeAspect="1"/>
          </p:cNvPicPr>
          <p:nvPr/>
        </p:nvPicPr>
        <p:blipFill>
          <a:blip r:embed="rId2"/>
          <a:stretch>
            <a:fillRect/>
          </a:stretch>
        </p:blipFill>
        <p:spPr>
          <a:xfrm>
            <a:off x="0" y="0"/>
            <a:ext cx="12192000" cy="961905"/>
          </a:xfrm>
          <a:prstGeom prst="rect">
            <a:avLst/>
          </a:prstGeom>
        </p:spPr>
      </p:pic>
    </p:spTree>
    <p:extLst>
      <p:ext uri="{BB962C8B-B14F-4D97-AF65-F5344CB8AC3E}">
        <p14:creationId xmlns:p14="http://schemas.microsoft.com/office/powerpoint/2010/main" val="130237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EC8E6-2BAA-415C-922D-464E58613FFC}"/>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4F7B6B54-E6DF-4FCE-90F9-37458A14CB63}"/>
              </a:ext>
            </a:extLst>
          </p:cNvPr>
          <p:cNvSpPr>
            <a:spLocks noGrp="1"/>
          </p:cNvSpPr>
          <p:nvPr>
            <p:ph type="sldNum" sz="quarter" idx="4"/>
          </p:nvPr>
        </p:nvSpPr>
        <p:spPr/>
        <p:txBody>
          <a:bodyPr/>
          <a:lstStyle/>
          <a:p>
            <a:fld id="{48F63A3B-78C7-47BE-AE5E-E10140E04643}" type="slidenum">
              <a:rPr lang="en-US" smtClean="0"/>
              <a:pPr/>
              <a:t>8</a:t>
            </a:fld>
            <a:endParaRPr lang="en-US" dirty="0"/>
          </a:p>
        </p:txBody>
      </p:sp>
      <p:sp>
        <p:nvSpPr>
          <p:cNvPr id="5" name="Content Placeholder 2">
            <a:extLst>
              <a:ext uri="{FF2B5EF4-FFF2-40B4-BE49-F238E27FC236}">
                <a16:creationId xmlns:a16="http://schemas.microsoft.com/office/drawing/2014/main" id="{1AC1F2E4-AE90-4728-805E-3DD5C3AD303E}"/>
              </a:ext>
            </a:extLst>
          </p:cNvPr>
          <p:cNvSpPr txBox="1">
            <a:spLocks/>
          </p:cNvSpPr>
          <p:nvPr/>
        </p:nvSpPr>
        <p:spPr>
          <a:xfrm>
            <a:off x="74815" y="1351526"/>
            <a:ext cx="12117185" cy="528348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A logical model of an RDBMS is typically a block diagram of entities and relationships, referred to as an entity-relationship (ER) model or ER diagram. An ER model has entity, relationship, and attributes. </a:t>
            </a:r>
          </a:p>
          <a:p>
            <a:pPr marL="0" indent="0">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An ER model is visual, showing the structure, characteristics, and interactions within and around the data being modeled. </a:t>
            </a:r>
          </a:p>
          <a:p>
            <a:pPr marL="0" indent="0">
              <a:lnSpc>
                <a:spcPct val="150000"/>
              </a:lnSpc>
              <a:buNone/>
            </a:pPr>
            <a:r>
              <a:rPr lang="en-US" b="1" dirty="0">
                <a:latin typeface="Tahoma" panose="020B0604030504040204" pitchFamily="34" charset="0"/>
                <a:ea typeface="Tahoma" panose="020B0604030504040204" pitchFamily="34" charset="0"/>
                <a:cs typeface="Tahoma" panose="020B0604030504040204" pitchFamily="34" charset="0"/>
              </a:rPr>
              <a:t>Entities and Attributes </a:t>
            </a:r>
            <a:r>
              <a:rPr lang="en-US" dirty="0">
                <a:latin typeface="Tahoma" panose="020B0604030504040204" pitchFamily="34" charset="0"/>
                <a:ea typeface="Tahoma" panose="020B0604030504040204" pitchFamily="34" charset="0"/>
                <a:cs typeface="Tahoma" panose="020B0604030504040204" pitchFamily="34" charset="0"/>
              </a:rPr>
              <a:t>An entity in a logical model is much like a noun in grammar—a person, place, or thing. </a:t>
            </a:r>
          </a:p>
          <a:p>
            <a:pPr marL="0" indent="0">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The characteristics of an entity are known as its attributes. Attributes are detailed information about an entity that serves to qualify, identify, classify, or quantify it. For example: ABC Inc. has many offices in the United States; each office has many departments, and each department may have many employees. </a:t>
            </a:r>
          </a:p>
        </p:txBody>
      </p:sp>
      <p:sp>
        <p:nvSpPr>
          <p:cNvPr id="6" name="Title 1">
            <a:extLst>
              <a:ext uri="{FF2B5EF4-FFF2-40B4-BE49-F238E27FC236}">
                <a16:creationId xmlns:a16="http://schemas.microsoft.com/office/drawing/2014/main" id="{9C8C3413-8080-405C-9739-D989A79F60F6}"/>
              </a:ext>
            </a:extLst>
          </p:cNvPr>
          <p:cNvSpPr txBox="1">
            <a:spLocks/>
          </p:cNvSpPr>
          <p:nvPr/>
        </p:nvSpPr>
        <p:spPr>
          <a:xfrm>
            <a:off x="2466530" y="843724"/>
            <a:ext cx="7102186" cy="50780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solidFill>
                  <a:schemeClr val="accent6">
                    <a:lumMod val="75000"/>
                    <a:lumOff val="25000"/>
                  </a:schemeClr>
                </a:solidFill>
                <a:latin typeface="Arial Black" panose="020B0A04020102020204" pitchFamily="34" charset="0"/>
                <a:ea typeface="+mn-ea"/>
                <a:cs typeface="Arial" pitchFamily="34" charset="0"/>
              </a:rPr>
              <a:t>Entity-relationship</a:t>
            </a:r>
            <a:r>
              <a:rPr lang="en-US" i="1" dirty="0"/>
              <a:t> </a:t>
            </a:r>
            <a:r>
              <a:rPr lang="en-US" sz="3200" b="1" dirty="0">
                <a:solidFill>
                  <a:schemeClr val="accent6">
                    <a:lumMod val="75000"/>
                    <a:lumOff val="25000"/>
                  </a:schemeClr>
                </a:solidFill>
                <a:latin typeface="Arial Black" panose="020B0A04020102020204" pitchFamily="34" charset="0"/>
                <a:ea typeface="+mn-ea"/>
                <a:cs typeface="Arial" pitchFamily="34" charset="0"/>
              </a:rPr>
              <a:t>(ER) model.</a:t>
            </a:r>
          </a:p>
        </p:txBody>
      </p:sp>
      <p:pic>
        <p:nvPicPr>
          <p:cNvPr id="7" name="Picture 6"/>
          <p:cNvPicPr>
            <a:picLocks noChangeAspect="1"/>
          </p:cNvPicPr>
          <p:nvPr/>
        </p:nvPicPr>
        <p:blipFill>
          <a:blip r:embed="rId2"/>
          <a:stretch>
            <a:fillRect/>
          </a:stretch>
        </p:blipFill>
        <p:spPr>
          <a:xfrm>
            <a:off x="0" y="0"/>
            <a:ext cx="12192000" cy="961905"/>
          </a:xfrm>
          <a:prstGeom prst="rect">
            <a:avLst/>
          </a:prstGeom>
        </p:spPr>
      </p:pic>
    </p:spTree>
    <p:extLst>
      <p:ext uri="{BB962C8B-B14F-4D97-AF65-F5344CB8AC3E}">
        <p14:creationId xmlns:p14="http://schemas.microsoft.com/office/powerpoint/2010/main" val="1356267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EEC8E6-2BAA-415C-922D-464E58613FFC}"/>
              </a:ext>
            </a:extLst>
          </p:cNvPr>
          <p:cNvSpPr>
            <a:spLocks noGrp="1"/>
          </p:cNvSpPr>
          <p:nvPr>
            <p:ph type="dt" sz="half" idx="2"/>
          </p:nvPr>
        </p:nvSpPr>
        <p:spPr/>
        <p:txBody>
          <a:bodyPr/>
          <a:lstStyle/>
          <a:p>
            <a:fld id="{7D451B18-CD80-48CD-BC02-A32F3CD15744}" type="datetime1">
              <a:rPr lang="en-US" smtClean="0"/>
              <a:t>9/15/2023</a:t>
            </a:fld>
            <a:endParaRPr lang="en-US" dirty="0"/>
          </a:p>
        </p:txBody>
      </p:sp>
      <p:sp>
        <p:nvSpPr>
          <p:cNvPr id="4" name="Slide Number Placeholder 3">
            <a:extLst>
              <a:ext uri="{FF2B5EF4-FFF2-40B4-BE49-F238E27FC236}">
                <a16:creationId xmlns:a16="http://schemas.microsoft.com/office/drawing/2014/main" id="{4F7B6B54-E6DF-4FCE-90F9-37458A14CB63}"/>
              </a:ext>
            </a:extLst>
          </p:cNvPr>
          <p:cNvSpPr>
            <a:spLocks noGrp="1"/>
          </p:cNvSpPr>
          <p:nvPr>
            <p:ph type="sldNum" sz="quarter" idx="4"/>
          </p:nvPr>
        </p:nvSpPr>
        <p:spPr/>
        <p:txBody>
          <a:bodyPr/>
          <a:lstStyle/>
          <a:p>
            <a:fld id="{48F63A3B-78C7-47BE-AE5E-E10140E04643}" type="slidenum">
              <a:rPr lang="en-US" smtClean="0"/>
              <a:pPr/>
              <a:t>9</a:t>
            </a:fld>
            <a:endParaRPr lang="en-US" dirty="0"/>
          </a:p>
        </p:txBody>
      </p:sp>
      <p:sp>
        <p:nvSpPr>
          <p:cNvPr id="5" name="Content Placeholder 2">
            <a:extLst>
              <a:ext uri="{FF2B5EF4-FFF2-40B4-BE49-F238E27FC236}">
                <a16:creationId xmlns:a16="http://schemas.microsoft.com/office/drawing/2014/main" id="{1AC1F2E4-AE90-4728-805E-3DD5C3AD303E}"/>
              </a:ext>
            </a:extLst>
          </p:cNvPr>
          <p:cNvSpPr txBox="1">
            <a:spLocks/>
          </p:cNvSpPr>
          <p:nvPr/>
        </p:nvSpPr>
        <p:spPr>
          <a:xfrm>
            <a:off x="74815" y="1897450"/>
            <a:ext cx="12117185" cy="5283486"/>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Placing the organization of ABC Inc. in terms of the ER model, you could identify OFFICE, DEPARTMENT, and EMPLOYEE as entities. Each entity will also have its own characteristics. </a:t>
            </a:r>
          </a:p>
          <a:p>
            <a:pPr marL="0" indent="0">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For instance, when you say “office,” you might want to know the address and city where the office is located, the state, and how many employees work there</a:t>
            </a:r>
            <a:r>
              <a:rPr lang="en-US" dirty="0"/>
              <a:t>.</a:t>
            </a:r>
          </a:p>
        </p:txBody>
      </p:sp>
      <p:sp>
        <p:nvSpPr>
          <p:cNvPr id="6" name="Title 1">
            <a:extLst>
              <a:ext uri="{FF2B5EF4-FFF2-40B4-BE49-F238E27FC236}">
                <a16:creationId xmlns:a16="http://schemas.microsoft.com/office/drawing/2014/main" id="{9C8C3413-8080-405C-9739-D989A79F60F6}"/>
              </a:ext>
            </a:extLst>
          </p:cNvPr>
          <p:cNvSpPr txBox="1">
            <a:spLocks/>
          </p:cNvSpPr>
          <p:nvPr/>
        </p:nvSpPr>
        <p:spPr>
          <a:xfrm>
            <a:off x="2582314" y="1280188"/>
            <a:ext cx="7102186" cy="507802"/>
          </a:xfrm>
          <a:prstGeom prst="rect">
            <a:avLst/>
          </a:prstGeom>
        </p:spPr>
        <p:txBody>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sz="3200" b="1" dirty="0">
                <a:solidFill>
                  <a:schemeClr val="accent6">
                    <a:lumMod val="75000"/>
                    <a:lumOff val="25000"/>
                  </a:schemeClr>
                </a:solidFill>
                <a:latin typeface="Arial Black" panose="020B0A04020102020204" pitchFamily="34" charset="0"/>
                <a:ea typeface="+mn-ea"/>
                <a:cs typeface="Arial" pitchFamily="34" charset="0"/>
              </a:rPr>
              <a:t>Entity-relationship</a:t>
            </a:r>
            <a:r>
              <a:rPr lang="en-US" i="1" dirty="0"/>
              <a:t> </a:t>
            </a:r>
            <a:r>
              <a:rPr lang="en-US" sz="3200" b="1" dirty="0">
                <a:solidFill>
                  <a:schemeClr val="accent6">
                    <a:lumMod val="75000"/>
                    <a:lumOff val="25000"/>
                  </a:schemeClr>
                </a:solidFill>
                <a:latin typeface="Arial Black" panose="020B0A04020102020204" pitchFamily="34" charset="0"/>
                <a:ea typeface="+mn-ea"/>
                <a:cs typeface="Arial" pitchFamily="34" charset="0"/>
              </a:rPr>
              <a:t>(ER) model.</a:t>
            </a:r>
          </a:p>
        </p:txBody>
      </p:sp>
      <p:pic>
        <p:nvPicPr>
          <p:cNvPr id="7" name="Content Placeholder 9">
            <a:extLst>
              <a:ext uri="{FF2B5EF4-FFF2-40B4-BE49-F238E27FC236}">
                <a16:creationId xmlns:a16="http://schemas.microsoft.com/office/drawing/2014/main" id="{10A7CD1C-1DE9-45DD-B46E-E582B3864252}"/>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3652000" y="3966976"/>
            <a:ext cx="4008015" cy="2850599"/>
          </a:xfrm>
          <a:prstGeom prst="rect">
            <a:avLst/>
          </a:prstGeom>
        </p:spPr>
      </p:pic>
      <p:pic>
        <p:nvPicPr>
          <p:cNvPr id="8" name="Picture 7"/>
          <p:cNvPicPr>
            <a:picLocks noChangeAspect="1"/>
          </p:cNvPicPr>
          <p:nvPr/>
        </p:nvPicPr>
        <p:blipFill>
          <a:blip r:embed="rId3"/>
          <a:stretch>
            <a:fillRect/>
          </a:stretch>
        </p:blipFill>
        <p:spPr>
          <a:xfrm>
            <a:off x="0" y="0"/>
            <a:ext cx="12192000" cy="961905"/>
          </a:xfrm>
          <a:prstGeom prst="rect">
            <a:avLst/>
          </a:prstGeom>
        </p:spPr>
      </p:pic>
    </p:spTree>
    <p:extLst>
      <p:ext uri="{BB962C8B-B14F-4D97-AF65-F5344CB8AC3E}">
        <p14:creationId xmlns:p14="http://schemas.microsoft.com/office/powerpoint/2010/main" val="12299762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2236</Words>
  <Application>Microsoft Office PowerPoint</Application>
  <PresentationFormat>Widescreen</PresentationFormat>
  <Paragraphs>170</Paragraphs>
  <Slides>24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24</vt:i4>
      </vt:variant>
    </vt:vector>
  </HeadingPairs>
  <TitlesOfParts>
    <vt:vector size="34" baseType="lpstr">
      <vt:lpstr>맑은 고딕</vt:lpstr>
      <vt:lpstr>Arial</vt:lpstr>
      <vt:lpstr>Arial Black</vt:lpstr>
      <vt:lpstr>Calibri</vt:lpstr>
      <vt:lpstr>Calibri Light</vt:lpstr>
      <vt:lpstr>Courier New</vt:lpstr>
      <vt:lpstr>Tahoma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ABDERAHMAN</dc:creator>
  <cp:lastModifiedBy>ABDIRAHMAN</cp:lastModifiedBy>
  <cp:revision>4</cp:revision>
  <dcterms:created xsi:type="dcterms:W3CDTF">2022-09-28T05:25:52Z</dcterms:created>
  <dcterms:modified xsi:type="dcterms:W3CDTF">2023-09-15T09:02:01Z</dcterms:modified>
</cp:coreProperties>
</file>