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5"/>
  </p:notesMasterIdLst>
  <p:sldIdLst>
    <p:sldId id="256" r:id="rId2"/>
    <p:sldId id="268" r:id="rId3"/>
    <p:sldId id="258" r:id="rId4"/>
    <p:sldId id="279" r:id="rId5"/>
    <p:sldId id="280" r:id="rId6"/>
    <p:sldId id="281" r:id="rId7"/>
    <p:sldId id="283" r:id="rId8"/>
    <p:sldId id="284" r:id="rId9"/>
    <p:sldId id="285" r:id="rId10"/>
    <p:sldId id="287" r:id="rId11"/>
    <p:sldId id="288" r:id="rId12"/>
    <p:sldId id="289" r:id="rId13"/>
    <p:sldId id="291" r:id="rId14"/>
    <p:sldId id="292" r:id="rId15"/>
    <p:sldId id="293" r:id="rId16"/>
    <p:sldId id="294" r:id="rId17"/>
    <p:sldId id="290" r:id="rId18"/>
    <p:sldId id="295" r:id="rId19"/>
    <p:sldId id="296" r:id="rId20"/>
    <p:sldId id="297" r:id="rId21"/>
    <p:sldId id="298" r:id="rId22"/>
    <p:sldId id="299" r:id="rId23"/>
    <p:sldId id="300" r:id="rId24"/>
    <p:sldId id="301" r:id="rId25"/>
    <p:sldId id="303" r:id="rId26"/>
    <p:sldId id="302" r:id="rId27"/>
    <p:sldId id="305" r:id="rId28"/>
    <p:sldId id="304" r:id="rId29"/>
    <p:sldId id="259" r:id="rId30"/>
    <p:sldId id="306" r:id="rId31"/>
    <p:sldId id="348" r:id="rId32"/>
    <p:sldId id="352" r:id="rId33"/>
    <p:sldId id="349" r:id="rId34"/>
    <p:sldId id="353" r:id="rId35"/>
    <p:sldId id="351" r:id="rId36"/>
    <p:sldId id="354" r:id="rId37"/>
    <p:sldId id="355" r:id="rId38"/>
    <p:sldId id="356" r:id="rId39"/>
    <p:sldId id="357" r:id="rId40"/>
    <p:sldId id="358" r:id="rId41"/>
    <p:sldId id="359" r:id="rId42"/>
    <p:sldId id="360" r:id="rId43"/>
    <p:sldId id="361" r:id="rId44"/>
    <p:sldId id="362" r:id="rId45"/>
    <p:sldId id="260" r:id="rId46"/>
    <p:sldId id="363" r:id="rId47"/>
    <p:sldId id="364" r:id="rId48"/>
    <p:sldId id="365" r:id="rId49"/>
    <p:sldId id="366" r:id="rId50"/>
    <p:sldId id="367" r:id="rId51"/>
    <p:sldId id="368" r:id="rId52"/>
    <p:sldId id="369" r:id="rId53"/>
    <p:sldId id="370" r:id="rId54"/>
    <p:sldId id="371" r:id="rId55"/>
    <p:sldId id="372" r:id="rId56"/>
    <p:sldId id="373" r:id="rId57"/>
    <p:sldId id="374" r:id="rId58"/>
    <p:sldId id="375" r:id="rId59"/>
    <p:sldId id="376" r:id="rId60"/>
    <p:sldId id="377" r:id="rId61"/>
    <p:sldId id="378" r:id="rId62"/>
    <p:sldId id="379" r:id="rId63"/>
    <p:sldId id="380" r:id="rId64"/>
    <p:sldId id="381" r:id="rId65"/>
    <p:sldId id="382" r:id="rId66"/>
    <p:sldId id="383" r:id="rId67"/>
    <p:sldId id="384" r:id="rId68"/>
    <p:sldId id="386" r:id="rId69"/>
    <p:sldId id="387" r:id="rId70"/>
    <p:sldId id="388" r:id="rId71"/>
    <p:sldId id="385" r:id="rId72"/>
    <p:sldId id="389" r:id="rId73"/>
    <p:sldId id="417" r:id="rId74"/>
    <p:sldId id="390" r:id="rId75"/>
    <p:sldId id="391" r:id="rId76"/>
    <p:sldId id="392" r:id="rId77"/>
    <p:sldId id="393" r:id="rId78"/>
    <p:sldId id="261" r:id="rId79"/>
    <p:sldId id="394" r:id="rId80"/>
    <p:sldId id="395" r:id="rId81"/>
    <p:sldId id="396" r:id="rId82"/>
    <p:sldId id="397" r:id="rId83"/>
    <p:sldId id="398" r:id="rId84"/>
    <p:sldId id="399" r:id="rId85"/>
    <p:sldId id="400" r:id="rId86"/>
    <p:sldId id="401" r:id="rId87"/>
    <p:sldId id="402" r:id="rId88"/>
    <p:sldId id="403" r:id="rId89"/>
    <p:sldId id="409" r:id="rId90"/>
    <p:sldId id="405" r:id="rId91"/>
    <p:sldId id="262" r:id="rId92"/>
    <p:sldId id="406" r:id="rId93"/>
    <p:sldId id="408" r:id="rId94"/>
    <p:sldId id="410" r:id="rId95"/>
    <p:sldId id="263" r:id="rId96"/>
    <p:sldId id="411" r:id="rId97"/>
    <p:sldId id="412" r:id="rId98"/>
    <p:sldId id="413" r:id="rId99"/>
    <p:sldId id="414" r:id="rId100"/>
    <p:sldId id="415" r:id="rId101"/>
    <p:sldId id="416" r:id="rId102"/>
    <p:sldId id="264" r:id="rId103"/>
    <p:sldId id="307" r:id="rId104"/>
    <p:sldId id="309" r:id="rId105"/>
    <p:sldId id="308" r:id="rId106"/>
    <p:sldId id="310" r:id="rId107"/>
    <p:sldId id="311" r:id="rId108"/>
    <p:sldId id="312" r:id="rId109"/>
    <p:sldId id="313" r:id="rId110"/>
    <p:sldId id="314" r:id="rId111"/>
    <p:sldId id="315" r:id="rId112"/>
    <p:sldId id="316" r:id="rId113"/>
    <p:sldId id="317" r:id="rId114"/>
    <p:sldId id="318" r:id="rId115"/>
    <p:sldId id="319" r:id="rId116"/>
    <p:sldId id="320" r:id="rId117"/>
    <p:sldId id="321" r:id="rId118"/>
    <p:sldId id="322" r:id="rId119"/>
    <p:sldId id="323" r:id="rId120"/>
    <p:sldId id="324" r:id="rId121"/>
    <p:sldId id="325" r:id="rId122"/>
    <p:sldId id="326" r:id="rId123"/>
    <p:sldId id="327" r:id="rId124"/>
    <p:sldId id="328" r:id="rId125"/>
    <p:sldId id="329" r:id="rId126"/>
    <p:sldId id="330" r:id="rId127"/>
    <p:sldId id="331" r:id="rId128"/>
    <p:sldId id="332" r:id="rId129"/>
    <p:sldId id="333" r:id="rId130"/>
    <p:sldId id="334" r:id="rId131"/>
    <p:sldId id="336" r:id="rId132"/>
    <p:sldId id="337" r:id="rId133"/>
    <p:sldId id="338" r:id="rId134"/>
    <p:sldId id="339" r:id="rId135"/>
    <p:sldId id="340" r:id="rId136"/>
    <p:sldId id="341" r:id="rId137"/>
    <p:sldId id="342" r:id="rId138"/>
    <p:sldId id="343" r:id="rId139"/>
    <p:sldId id="344" r:id="rId140"/>
    <p:sldId id="345" r:id="rId141"/>
    <p:sldId id="346" r:id="rId142"/>
    <p:sldId id="347" r:id="rId143"/>
    <p:sldId id="265" r:id="rId1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71CE8E-BD1F-45FC-AC0F-14D323078790}">
          <p14:sldIdLst>
            <p14:sldId id="256"/>
          </p14:sldIdLst>
        </p14:section>
        <p14:section name="Introduction" id="{8F992E75-7AD1-4A16-9D29-AE075253486B}">
          <p14:sldIdLst>
            <p14:sldId id="268"/>
          </p14:sldIdLst>
        </p14:section>
        <p14:section name="The Spaceship" id="{455DDD4A-78FE-4AB7-8491-756AD0166508}">
          <p14:sldIdLst>
            <p14:sldId id="258"/>
            <p14:sldId id="279"/>
            <p14:sldId id="280"/>
            <p14:sldId id="281"/>
            <p14:sldId id="283"/>
            <p14:sldId id="284"/>
            <p14:sldId id="285"/>
            <p14:sldId id="287"/>
            <p14:sldId id="288"/>
            <p14:sldId id="289"/>
            <p14:sldId id="291"/>
            <p14:sldId id="292"/>
            <p14:sldId id="293"/>
            <p14:sldId id="294"/>
            <p14:sldId id="290"/>
            <p14:sldId id="295"/>
            <p14:sldId id="296"/>
            <p14:sldId id="297"/>
            <p14:sldId id="298"/>
            <p14:sldId id="299"/>
            <p14:sldId id="300"/>
            <p14:sldId id="301"/>
            <p14:sldId id="303"/>
            <p14:sldId id="302"/>
            <p14:sldId id="305"/>
            <p14:sldId id="304"/>
          </p14:sldIdLst>
        </p14:section>
        <p14:section name="The Missile" id="{F01AE4E4-1B83-458B-ACBB-FED7A98B688F}">
          <p14:sldIdLst>
            <p14:sldId id="259"/>
            <p14:sldId id="306"/>
            <p14:sldId id="348"/>
            <p14:sldId id="352"/>
            <p14:sldId id="349"/>
            <p14:sldId id="353"/>
            <p14:sldId id="351"/>
            <p14:sldId id="354"/>
            <p14:sldId id="355"/>
            <p14:sldId id="356"/>
            <p14:sldId id="357"/>
            <p14:sldId id="358"/>
            <p14:sldId id="359"/>
            <p14:sldId id="360"/>
            <p14:sldId id="361"/>
            <p14:sldId id="362"/>
          </p14:sldIdLst>
        </p14:section>
        <p14:section name="Creating Aliens" id="{DF087233-2DD0-459F-83DE-CB0919E85E3F}">
          <p14:sldIdLst>
            <p14:sldId id="260"/>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6"/>
            <p14:sldId id="387"/>
            <p14:sldId id="388"/>
            <p14:sldId id="385"/>
            <p14:sldId id="389"/>
            <p14:sldId id="417"/>
            <p14:sldId id="390"/>
            <p14:sldId id="391"/>
            <p14:sldId id="392"/>
            <p14:sldId id="393"/>
          </p14:sldIdLst>
        </p14:section>
        <p14:section name="Collision Response" id="{DCB24CE1-A835-4118-9FD3-6638A5C34C12}">
          <p14:sldIdLst>
            <p14:sldId id="261"/>
            <p14:sldId id="394"/>
            <p14:sldId id="395"/>
            <p14:sldId id="396"/>
            <p14:sldId id="397"/>
            <p14:sldId id="398"/>
            <p14:sldId id="399"/>
            <p14:sldId id="400"/>
            <p14:sldId id="401"/>
            <p14:sldId id="402"/>
            <p14:sldId id="403"/>
            <p14:sldId id="409"/>
            <p14:sldId id="405"/>
          </p14:sldIdLst>
        </p14:section>
        <p14:section name="Background and Scale" id="{C8F58B1C-D030-4A77-87C6-FB8F4D203F92}">
          <p14:sldIdLst>
            <p14:sldId id="262"/>
            <p14:sldId id="406"/>
            <p14:sldId id="408"/>
            <p14:sldId id="410"/>
          </p14:sldIdLst>
        </p14:section>
        <p14:section name="Particle Systems" id="{FF18D638-D2D7-4604-A33E-F3628A280037}">
          <p14:sldIdLst>
            <p14:sldId id="263"/>
            <p14:sldId id="411"/>
            <p14:sldId id="412"/>
            <p14:sldId id="413"/>
            <p14:sldId id="414"/>
            <p14:sldId id="415"/>
            <p14:sldId id="416"/>
          </p14:sldIdLst>
        </p14:section>
        <p14:section name="Game State and GUI" id="{497FEACB-4BB4-4BE5-9DA4-58D36380642F}">
          <p14:sldIdLst>
            <p14:sldId id="264"/>
            <p14:sldId id="307"/>
            <p14:sldId id="309"/>
            <p14:sldId id="308"/>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6"/>
            <p14:sldId id="337"/>
            <p14:sldId id="338"/>
            <p14:sldId id="339"/>
            <p14:sldId id="340"/>
            <p14:sldId id="341"/>
            <p14:sldId id="342"/>
            <p14:sldId id="343"/>
            <p14:sldId id="344"/>
            <p14:sldId id="345"/>
            <p14:sldId id="346"/>
            <p14:sldId id="347"/>
          </p14:sldIdLst>
        </p14:section>
        <p14:section name="Sound and Music" id="{200AFD98-61A5-40C7-AA9D-BA5AF96AD56D}">
          <p14:sldIdLst>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78"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D614B8-065E-46F7-BE8E-6C8675487CA8}" type="datetimeFigureOut">
              <a:rPr lang="en-GB" smtClean="0"/>
              <a:pPr/>
              <a:t>04/02/2017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5733B-C0B1-4E3E-A678-812985C03802}" type="slidenum">
              <a:rPr lang="en-GB" smtClean="0"/>
              <a:pPr/>
              <a:t>‹#›</a:t>
            </a:fld>
            <a:endParaRPr lang="en-GB"/>
          </a:p>
        </p:txBody>
      </p:sp>
    </p:spTree>
    <p:extLst>
      <p:ext uri="{BB962C8B-B14F-4D97-AF65-F5344CB8AC3E}">
        <p14:creationId xmlns:p14="http://schemas.microsoft.com/office/powerpoint/2010/main" val="335958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9A5733B-C0B1-4E3E-A678-812985C03802}" type="slidenum">
              <a:rPr lang="en-GB" smtClean="0"/>
              <a:pPr/>
              <a:t>33</a:t>
            </a:fld>
            <a:endParaRPr lang="en-GB"/>
          </a:p>
        </p:txBody>
      </p:sp>
    </p:spTree>
    <p:extLst>
      <p:ext uri="{BB962C8B-B14F-4D97-AF65-F5344CB8AC3E}">
        <p14:creationId xmlns:p14="http://schemas.microsoft.com/office/powerpoint/2010/main" val="288371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5733B-C0B1-4E3E-A678-812985C03802}" type="slidenum">
              <a:rPr lang="en-GB" smtClean="0"/>
              <a:pPr/>
              <a:t>84</a:t>
            </a:fld>
            <a:endParaRPr lang="en-GB"/>
          </a:p>
        </p:txBody>
      </p:sp>
    </p:spTree>
    <p:extLst>
      <p:ext uri="{BB962C8B-B14F-4D97-AF65-F5344CB8AC3E}">
        <p14:creationId xmlns:p14="http://schemas.microsoft.com/office/powerpoint/2010/main" val="2486084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09DDA35-8CD7-4CA2-BC86-199160A05A25}" type="datetime1">
              <a:rPr lang="en-GB" smtClean="0"/>
              <a:pPr/>
              <a:t>04/02/2017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29AC4-065D-4F14-A518-B3A77C897168}" type="slidenum">
              <a:rPr lang="en-GB" smtClean="0"/>
              <a:pPr/>
              <a:t>‹#›</a:t>
            </a:fld>
            <a:endParaRPr lang="en-GB"/>
          </a:p>
        </p:txBody>
      </p:sp>
    </p:spTree>
    <p:extLst>
      <p:ext uri="{BB962C8B-B14F-4D97-AF65-F5344CB8AC3E}">
        <p14:creationId xmlns:p14="http://schemas.microsoft.com/office/powerpoint/2010/main" val="234225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40016" y="1979123"/>
            <a:ext cx="5760640" cy="4147040"/>
          </a:xfrm>
        </p:spPr>
        <p:style>
          <a:lnRef idx="2">
            <a:schemeClr val="accent4"/>
          </a:lnRef>
          <a:fillRef idx="1">
            <a:schemeClr val="lt1"/>
          </a:fillRef>
          <a:effectRef idx="0">
            <a:schemeClr val="accent4"/>
          </a:effectRef>
          <a:fontRef idx="none"/>
        </p:style>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D24D023-2ECB-45A6-8E37-E1E2A30823B5}" type="datetime1">
              <a:rPr lang="en-GB" smtClean="0"/>
              <a:pPr/>
              <a:t>04/02/2017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529AC4-065D-4F14-A518-B3A77C897168}" type="slidenum">
              <a:rPr lang="en-GB" smtClean="0"/>
              <a:pPr/>
              <a:t>‹#›</a:t>
            </a:fld>
            <a:endParaRPr lang="en-GB"/>
          </a:p>
        </p:txBody>
      </p:sp>
      <p:sp>
        <p:nvSpPr>
          <p:cNvPr id="9" name="TextBox 8"/>
          <p:cNvSpPr txBox="1"/>
          <p:nvPr userDrawn="1"/>
        </p:nvSpPr>
        <p:spPr>
          <a:xfrm>
            <a:off x="6661916" y="1597442"/>
            <a:ext cx="3855225" cy="369332"/>
          </a:xfrm>
          <a:prstGeom prst="rect">
            <a:avLst/>
          </a:prstGeom>
          <a:noFill/>
        </p:spPr>
        <p:txBody>
          <a:bodyPr wrap="square" rtlCol="0">
            <a:spAutoFit/>
          </a:bodyPr>
          <a:lstStyle/>
          <a:p>
            <a:r>
              <a:rPr lang="en-GB" sz="1800" b="1" i="1" dirty="0"/>
              <a:t>Code</a:t>
            </a:r>
          </a:p>
        </p:txBody>
      </p:sp>
      <p:pic>
        <p:nvPicPr>
          <p:cNvPr id="10" name="Picture 9"/>
          <p:cNvPicPr/>
          <p:nvPr userDrawn="1"/>
        </p:nvPicPr>
        <p:blipFill>
          <a:blip r:embed="rId2" cstate="print">
            <a:extLst>
              <a:ext uri="{28A0092B-C50C-407E-A947-70E740481C1C}">
                <a14:useLocalDpi xmlns:a14="http://schemas.microsoft.com/office/drawing/2010/main" val="0"/>
              </a:ext>
            </a:extLst>
          </a:blip>
          <a:stretch>
            <a:fillRect/>
          </a:stretch>
        </p:blipFill>
        <p:spPr>
          <a:xfrm rot="1602469">
            <a:off x="11204187" y="1518002"/>
            <a:ext cx="756425" cy="677359"/>
          </a:xfrm>
          <a:prstGeom prst="rect">
            <a:avLst/>
          </a:prstGeom>
        </p:spPr>
      </p:pic>
    </p:spTree>
    <p:extLst>
      <p:ext uri="{BB962C8B-B14F-4D97-AF65-F5344CB8AC3E}">
        <p14:creationId xmlns:p14="http://schemas.microsoft.com/office/powerpoint/2010/main" val="276617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B75C3A8-5B96-41E1-902F-F686EBD4ED2E}" type="datetime1">
              <a:rPr lang="en-GB" smtClean="0"/>
              <a:pPr/>
              <a:t>04/02/2017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6529AC4-065D-4F14-A518-B3A77C897168}" type="slidenum">
              <a:rPr lang="en-GB" smtClean="0"/>
              <a:pPr/>
              <a:t>‹#›</a:t>
            </a:fld>
            <a:endParaRPr lang="en-GB"/>
          </a:p>
        </p:txBody>
      </p:sp>
    </p:spTree>
    <p:extLst>
      <p:ext uri="{BB962C8B-B14F-4D97-AF65-F5344CB8AC3E}">
        <p14:creationId xmlns:p14="http://schemas.microsoft.com/office/powerpoint/2010/main" val="323474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77B1706-6470-4135-8384-109DB0AC77F6}" type="datetime1">
              <a:rPr lang="en-GB" smtClean="0"/>
              <a:pPr/>
              <a:t>04/02/2017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6529AC4-065D-4F14-A518-B3A77C897168}" type="slidenum">
              <a:rPr lang="en-GB" smtClean="0"/>
              <a:pPr/>
              <a:t>‹#›</a:t>
            </a:fld>
            <a:endParaRPr lang="en-GB"/>
          </a:p>
        </p:txBody>
      </p:sp>
    </p:spTree>
    <p:extLst>
      <p:ext uri="{BB962C8B-B14F-4D97-AF65-F5344CB8AC3E}">
        <p14:creationId xmlns:p14="http://schemas.microsoft.com/office/powerpoint/2010/main" val="4153436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518A1-EEFB-4EB5-B4E6-583100D6EFDD}" type="datetime1">
              <a:rPr lang="en-GB" smtClean="0"/>
              <a:pPr/>
              <a:t>04/02/2017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6529AC4-065D-4F14-A518-B3A77C897168}" type="slidenum">
              <a:rPr lang="en-GB" smtClean="0"/>
              <a:pPr/>
              <a:t>‹#›</a:t>
            </a:fld>
            <a:endParaRPr lang="en-GB"/>
          </a:p>
        </p:txBody>
      </p:sp>
    </p:spTree>
    <p:extLst>
      <p:ext uri="{BB962C8B-B14F-4D97-AF65-F5344CB8AC3E}">
        <p14:creationId xmlns:p14="http://schemas.microsoft.com/office/powerpoint/2010/main" val="4275572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D5170E-2D67-4417-984C-338B7A878455}" type="datetime1">
              <a:rPr lang="en-GB" smtClean="0"/>
              <a:pPr/>
              <a:t>04/02/2017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529AC4-065D-4F14-A518-B3A77C897168}" type="slidenum">
              <a:rPr lang="en-GB" smtClean="0"/>
              <a:pPr/>
              <a:t>‹#›</a:t>
            </a:fld>
            <a:endParaRPr lang="en-GB"/>
          </a:p>
        </p:txBody>
      </p:sp>
    </p:spTree>
    <p:extLst>
      <p:ext uri="{BB962C8B-B14F-4D97-AF65-F5344CB8AC3E}">
        <p14:creationId xmlns:p14="http://schemas.microsoft.com/office/powerpoint/2010/main" val="3716954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Autofit/>
          </a:bodyPr>
          <a:lstStyle>
            <a:lvl1pPr algn="l">
              <a:defRPr sz="1800" b="1"/>
            </a:lvl1pPr>
          </a:lstStyle>
          <a:p>
            <a:r>
              <a:rPr lang="en-US"/>
              <a:t>Click to edit Master title style</a:t>
            </a:r>
            <a:endParaRPr lang="en-GB"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FFCAE0-53D5-48D5-9BB7-A3FD50D7708F}" type="datetime1">
              <a:rPr lang="en-GB" smtClean="0"/>
              <a:pPr/>
              <a:t>04/02/2017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529AC4-065D-4F14-A518-B3A77C897168}" type="slidenum">
              <a:rPr lang="en-GB" smtClean="0"/>
              <a:pPr/>
              <a:t>‹#›</a:t>
            </a:fld>
            <a:endParaRPr lang="en-GB"/>
          </a:p>
        </p:txBody>
      </p:sp>
    </p:spTree>
    <p:extLst>
      <p:ext uri="{BB962C8B-B14F-4D97-AF65-F5344CB8AC3E}">
        <p14:creationId xmlns:p14="http://schemas.microsoft.com/office/powerpoint/2010/main" val="1500501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FEE8576-2A14-4DF3-996A-DA231F3614C1}" type="datetime1">
              <a:rPr lang="en-GB" smtClean="0"/>
              <a:pPr/>
              <a:t>04/02/2017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29AC4-065D-4F14-A518-B3A77C897168}" type="slidenum">
              <a:rPr lang="en-GB" smtClean="0"/>
              <a:pPr/>
              <a:t>‹#›</a:t>
            </a:fld>
            <a:endParaRPr lang="en-GB"/>
          </a:p>
        </p:txBody>
      </p:sp>
    </p:spTree>
    <p:extLst>
      <p:ext uri="{BB962C8B-B14F-4D97-AF65-F5344CB8AC3E}">
        <p14:creationId xmlns:p14="http://schemas.microsoft.com/office/powerpoint/2010/main" val="2237649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52888C5-6577-4C31-97C9-37FBABF8422C}" type="datetime1">
              <a:rPr lang="en-GB" smtClean="0"/>
              <a:pPr/>
              <a:t>04/02/2017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29AC4-065D-4F14-A518-B3A77C897168}" type="slidenum">
              <a:rPr lang="en-GB" smtClean="0"/>
              <a:pPr/>
              <a:t>‹#›</a:t>
            </a:fld>
            <a:endParaRPr lang="en-GB"/>
          </a:p>
        </p:txBody>
      </p:sp>
    </p:spTree>
    <p:extLst>
      <p:ext uri="{BB962C8B-B14F-4D97-AF65-F5344CB8AC3E}">
        <p14:creationId xmlns:p14="http://schemas.microsoft.com/office/powerpoint/2010/main" val="46876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5400" y="298861"/>
            <a:ext cx="10081120" cy="1143000"/>
          </a:xfrm>
        </p:spPr>
        <p:txBody>
          <a:bodyPr/>
          <a:lstStyle/>
          <a:p>
            <a:r>
              <a:rPr lang="en-US"/>
              <a:t>Click to edit Master title style</a:t>
            </a:r>
            <a:endParaRPr lang="en-GB"/>
          </a:p>
        </p:txBody>
      </p:sp>
      <p:sp>
        <p:nvSpPr>
          <p:cNvPr id="3" name="Content Placeholder 2"/>
          <p:cNvSpPr>
            <a:spLocks noGrp="1"/>
          </p:cNvSpPr>
          <p:nvPr>
            <p:ph idx="1"/>
          </p:nvPr>
        </p:nvSpPr>
        <p:spPr>
          <a:xfrm>
            <a:off x="1864103" y="1988841"/>
            <a:ext cx="9334255" cy="3849291"/>
          </a:xfrm>
        </p:spPr>
        <p:style>
          <a:lnRef idx="2">
            <a:schemeClr val="accent4"/>
          </a:lnRef>
          <a:fillRef idx="1">
            <a:schemeClr val="lt1"/>
          </a:fillRef>
          <a:effectRef idx="0">
            <a:schemeClr val="accent4"/>
          </a:effectRef>
          <a:fontRef idx="none"/>
        </p:style>
        <p:txBody>
          <a:bodyPr/>
          <a:lstStyle>
            <a:lvl1pPr marL="631825" indent="-3619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AB1D7D99-8197-47D2-9BB9-14B08302C345}" type="datetime1">
              <a:rPr lang="en-GB" smtClean="0"/>
              <a:pPr/>
              <a:t>04/02/2017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29AC4-065D-4F14-A518-B3A77C897168}" type="slidenum">
              <a:rPr lang="en-GB" smtClean="0"/>
              <a:pPr/>
              <a:t>‹#›</a:t>
            </a:fld>
            <a:endParaRPr lang="en-GB"/>
          </a:p>
        </p:txBody>
      </p:sp>
      <p:sp>
        <p:nvSpPr>
          <p:cNvPr id="8" name="TextBox 7"/>
          <p:cNvSpPr txBox="1"/>
          <p:nvPr userDrawn="1"/>
        </p:nvSpPr>
        <p:spPr>
          <a:xfrm>
            <a:off x="1982340" y="1597442"/>
            <a:ext cx="8544949" cy="369332"/>
          </a:xfrm>
          <a:prstGeom prst="rect">
            <a:avLst/>
          </a:prstGeom>
          <a:noFill/>
        </p:spPr>
        <p:txBody>
          <a:bodyPr wrap="square" rtlCol="0">
            <a:spAutoFit/>
          </a:bodyPr>
          <a:lstStyle/>
          <a:p>
            <a:r>
              <a:rPr lang="en-GB" sz="1800" b="1" i="1" dirty="0"/>
              <a:t>Try it yourself</a:t>
            </a:r>
          </a:p>
        </p:txBody>
      </p:sp>
      <p:pic>
        <p:nvPicPr>
          <p:cNvPr id="7" name="Picture 6" descr="C:\Users\jerjo_000\Pictures\progammer.jpg"/>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9376" y="1477144"/>
            <a:ext cx="1384729" cy="1447800"/>
          </a:xfrm>
          <a:prstGeom prst="rect">
            <a:avLst/>
          </a:prstGeom>
          <a:noFill/>
          <a:ln>
            <a:noFill/>
          </a:ln>
        </p:spPr>
      </p:pic>
    </p:spTree>
    <p:extLst>
      <p:ext uri="{BB962C8B-B14F-4D97-AF65-F5344CB8AC3E}">
        <p14:creationId xmlns:p14="http://schemas.microsoft.com/office/powerpoint/2010/main" val="210865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2238402" y="1988841"/>
            <a:ext cx="8959956" cy="3849291"/>
          </a:xfrm>
        </p:spPr>
        <p:style>
          <a:lnRef idx="2">
            <a:schemeClr val="accent4"/>
          </a:lnRef>
          <a:fillRef idx="1">
            <a:schemeClr val="lt1"/>
          </a:fillRef>
          <a:effectRef idx="0">
            <a:schemeClr val="accent4"/>
          </a:effectRef>
          <a:fontRef idx="none"/>
        </p:style>
        <p:txBody>
          <a:bodyPr/>
          <a:lstStyle>
            <a:lvl1pPr marL="631825" indent="-3619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833A5469-39EF-45D0-965F-CCB2F3A0F429}" type="datetime1">
              <a:rPr lang="en-GB" smtClean="0"/>
              <a:pPr/>
              <a:t>04/02/2017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29AC4-065D-4F14-A518-B3A77C897168}" type="slidenum">
              <a:rPr lang="en-GB" smtClean="0"/>
              <a:pPr/>
              <a:t>‹#›</a:t>
            </a:fld>
            <a:endParaRPr lang="en-GB"/>
          </a:p>
        </p:txBody>
      </p:sp>
      <p:sp>
        <p:nvSpPr>
          <p:cNvPr id="9" name="TextBox 8"/>
          <p:cNvSpPr txBox="1"/>
          <p:nvPr userDrawn="1"/>
        </p:nvSpPr>
        <p:spPr>
          <a:xfrm>
            <a:off x="2159564" y="1585025"/>
            <a:ext cx="8544949" cy="369332"/>
          </a:xfrm>
          <a:prstGeom prst="rect">
            <a:avLst/>
          </a:prstGeom>
          <a:noFill/>
        </p:spPr>
        <p:txBody>
          <a:bodyPr wrap="square" rtlCol="0">
            <a:spAutoFit/>
          </a:bodyPr>
          <a:lstStyle/>
          <a:p>
            <a:r>
              <a:rPr lang="en-GB" sz="1800" b="1" i="1" dirty="0"/>
              <a:t>Note:</a:t>
            </a:r>
          </a:p>
        </p:txBody>
      </p:sp>
      <p:pic>
        <p:nvPicPr>
          <p:cNvPr id="8" name="Picture 7"/>
          <p:cNvPicPr/>
          <p:nvPr userDrawn="1"/>
        </p:nvPicPr>
        <p:blipFill rotWithShape="1">
          <a:blip r:embed="rId2" cstate="print">
            <a:extLst>
              <a:ext uri="{28A0092B-C50C-407E-A947-70E740481C1C}">
                <a14:useLocalDpi xmlns:a14="http://schemas.microsoft.com/office/drawing/2010/main" val="0"/>
              </a:ext>
            </a:extLst>
          </a:blip>
          <a:srcRect t="12281" b="13158"/>
          <a:stretch/>
        </p:blipFill>
        <p:spPr bwMode="auto">
          <a:xfrm>
            <a:off x="695399" y="1556792"/>
            <a:ext cx="1543001" cy="1008112"/>
          </a:xfrm>
          <a:prstGeom prst="rect">
            <a:avLst/>
          </a:prstGeom>
          <a:noFill/>
          <a:ln>
            <a:noFill/>
          </a:ln>
          <a:effectLst>
            <a:glow rad="76200">
              <a:srgbClr val="7030A0"/>
            </a:glow>
            <a:softEdge rad="0"/>
          </a:effectLst>
          <a:scene3d>
            <a:camera prst="orthographicFront"/>
            <a:lightRig rig="threePt" dir="t"/>
          </a:scene3d>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40338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871532" y="1988841"/>
            <a:ext cx="9326827" cy="3849291"/>
          </a:xfrm>
        </p:spPr>
        <p:style>
          <a:lnRef idx="2">
            <a:schemeClr val="accent4"/>
          </a:lnRef>
          <a:fillRef idx="1">
            <a:schemeClr val="lt1"/>
          </a:fillRef>
          <a:effectRef idx="0">
            <a:schemeClr val="accent4"/>
          </a:effectRef>
          <a:fontRef idx="none"/>
        </p:style>
        <p:txBody>
          <a:bodyPr/>
          <a:lstStyle>
            <a:lvl1pPr marL="631825" indent="-361950">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7A7B4696-1C87-48D4-9EAA-65D9307A0BF7}" type="datetime1">
              <a:rPr lang="en-GB" smtClean="0"/>
              <a:pPr/>
              <a:t>04/02/2017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29AC4-065D-4F14-A518-B3A77C897168}" type="slidenum">
              <a:rPr lang="en-GB" smtClean="0"/>
              <a:pPr/>
              <a:t>‹#›</a:t>
            </a:fld>
            <a:endParaRPr lang="en-GB"/>
          </a:p>
        </p:txBody>
      </p:sp>
      <p:sp>
        <p:nvSpPr>
          <p:cNvPr id="9" name="TextBox 8"/>
          <p:cNvSpPr txBox="1"/>
          <p:nvPr userDrawn="1"/>
        </p:nvSpPr>
        <p:spPr>
          <a:xfrm>
            <a:off x="1982340" y="1597442"/>
            <a:ext cx="8544949" cy="369332"/>
          </a:xfrm>
          <a:prstGeom prst="rect">
            <a:avLst/>
          </a:prstGeom>
          <a:noFill/>
        </p:spPr>
        <p:txBody>
          <a:bodyPr wrap="square" rtlCol="0">
            <a:spAutoFit/>
          </a:bodyPr>
          <a:lstStyle/>
          <a:p>
            <a:r>
              <a:rPr lang="en-GB" sz="1800" b="1" i="1" dirty="0"/>
              <a:t>Code</a:t>
            </a:r>
          </a:p>
        </p:txBody>
      </p:sp>
      <p:pic>
        <p:nvPicPr>
          <p:cNvPr id="8" name="Picture 7"/>
          <p:cNvPicPr/>
          <p:nvPr userDrawn="1"/>
        </p:nvPicPr>
        <p:blipFill>
          <a:blip r:embed="rId2" cstate="print">
            <a:extLst>
              <a:ext uri="{28A0092B-C50C-407E-A947-70E740481C1C}">
                <a14:useLocalDpi xmlns:a14="http://schemas.microsoft.com/office/drawing/2010/main" val="0"/>
              </a:ext>
            </a:extLst>
          </a:blip>
          <a:stretch>
            <a:fillRect/>
          </a:stretch>
        </p:blipFill>
        <p:spPr>
          <a:xfrm>
            <a:off x="839416" y="1599516"/>
            <a:ext cx="840093" cy="677359"/>
          </a:xfrm>
          <a:prstGeom prst="rect">
            <a:avLst/>
          </a:prstGeom>
        </p:spPr>
      </p:pic>
    </p:spTree>
    <p:extLst>
      <p:ext uri="{BB962C8B-B14F-4D97-AF65-F5344CB8AC3E}">
        <p14:creationId xmlns:p14="http://schemas.microsoft.com/office/powerpoint/2010/main" val="325307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7E5E3F8-A99A-4BEE-AE30-FD0085EAEF7D}" type="datetime1">
              <a:rPr lang="en-GB" smtClean="0"/>
              <a:pPr/>
              <a:t>04/02/2017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29AC4-065D-4F14-A518-B3A77C897168}" type="slidenum">
              <a:rPr lang="en-GB" smtClean="0"/>
              <a:pPr/>
              <a:t>‹#›</a:t>
            </a:fld>
            <a:endParaRPr lang="en-GB"/>
          </a:p>
        </p:txBody>
      </p:sp>
    </p:spTree>
    <p:extLst>
      <p:ext uri="{BB962C8B-B14F-4D97-AF65-F5344CB8AC3E}">
        <p14:creationId xmlns:p14="http://schemas.microsoft.com/office/powerpoint/2010/main" val="91412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normAutofit/>
          </a:bodyPr>
          <a:lstStyle>
            <a:lvl1pPr algn="l">
              <a:defRPr sz="3600" b="1" cap="all"/>
            </a:lvl1pPr>
          </a:lstStyle>
          <a:p>
            <a:r>
              <a:rPr lang="en-US"/>
              <a:t>Click to edit Master title style</a:t>
            </a:r>
            <a:endParaRPr lang="en-GB"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117C32-CAC4-4BE5-9B93-624ADFA67636}" type="datetime1">
              <a:rPr lang="en-GB" smtClean="0"/>
              <a:pPr/>
              <a:t>04/02/2017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29AC4-065D-4F14-A518-B3A77C897168}" type="slidenum">
              <a:rPr lang="en-GB" smtClean="0"/>
              <a:pPr/>
              <a:t>‹#›</a:t>
            </a:fld>
            <a:endParaRPr lang="en-GB"/>
          </a:p>
        </p:txBody>
      </p:sp>
    </p:spTree>
    <p:extLst>
      <p:ext uri="{BB962C8B-B14F-4D97-AF65-F5344CB8AC3E}">
        <p14:creationId xmlns:p14="http://schemas.microsoft.com/office/powerpoint/2010/main" val="3054731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C51AA3-8F18-4372-ADB3-7B5042604D70}" type="datetime1">
              <a:rPr lang="en-GB" smtClean="0"/>
              <a:pPr/>
              <a:t>04/02/2017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529AC4-065D-4F14-A518-B3A77C897168}" type="slidenum">
              <a:rPr lang="en-GB" smtClean="0"/>
              <a:pPr/>
              <a:t>‹#›</a:t>
            </a:fld>
            <a:endParaRPr lang="en-GB"/>
          </a:p>
        </p:txBody>
      </p:sp>
    </p:spTree>
    <p:extLst>
      <p:ext uri="{BB962C8B-B14F-4D97-AF65-F5344CB8AC3E}">
        <p14:creationId xmlns:p14="http://schemas.microsoft.com/office/powerpoint/2010/main" val="200676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658273" y="1979123"/>
            <a:ext cx="4382955" cy="4147040"/>
          </a:xfrm>
        </p:spPr>
        <p:style>
          <a:lnRef idx="2">
            <a:schemeClr val="accent4"/>
          </a:lnRef>
          <a:fillRef idx="1">
            <a:schemeClr val="lt1"/>
          </a:fillRef>
          <a:effectRef idx="0">
            <a:schemeClr val="accent4"/>
          </a:effectRef>
          <a:fontRef idx="none"/>
        </p:style>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D5167E4-002E-4417-A335-61DBB43967D1}" type="datetime1">
              <a:rPr lang="en-GB" smtClean="0"/>
              <a:pPr/>
              <a:t>04/02/2017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529AC4-065D-4F14-A518-B3A77C897168}" type="slidenum">
              <a:rPr lang="en-GB" smtClean="0"/>
              <a:pPr/>
              <a:t>‹#›</a:t>
            </a:fld>
            <a:endParaRPr lang="en-GB"/>
          </a:p>
        </p:txBody>
      </p:sp>
      <p:sp>
        <p:nvSpPr>
          <p:cNvPr id="9" name="TextBox 8"/>
          <p:cNvSpPr txBox="1"/>
          <p:nvPr userDrawn="1"/>
        </p:nvSpPr>
        <p:spPr>
          <a:xfrm>
            <a:off x="6661916" y="1597442"/>
            <a:ext cx="3855225" cy="369332"/>
          </a:xfrm>
          <a:prstGeom prst="rect">
            <a:avLst/>
          </a:prstGeom>
          <a:noFill/>
        </p:spPr>
        <p:txBody>
          <a:bodyPr wrap="square" rtlCol="0">
            <a:spAutoFit/>
          </a:bodyPr>
          <a:lstStyle/>
          <a:p>
            <a:r>
              <a:rPr lang="en-GB" sz="1800" b="1" i="1" dirty="0"/>
              <a:t>Try it yourself</a:t>
            </a:r>
          </a:p>
        </p:txBody>
      </p:sp>
      <p:pic>
        <p:nvPicPr>
          <p:cNvPr id="8" name="Picture 7" descr="C:\Users\jerjo_000\Pictures\progammer.jpg"/>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41229" y="1487493"/>
            <a:ext cx="887420" cy="983267"/>
          </a:xfrm>
          <a:prstGeom prst="rect">
            <a:avLst/>
          </a:prstGeom>
          <a:noFill/>
          <a:ln>
            <a:noFill/>
          </a:ln>
        </p:spPr>
      </p:pic>
    </p:spTree>
    <p:extLst>
      <p:ext uri="{BB962C8B-B14F-4D97-AF65-F5344CB8AC3E}">
        <p14:creationId xmlns:p14="http://schemas.microsoft.com/office/powerpoint/2010/main" val="3518433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658272" y="1979123"/>
            <a:ext cx="4238261" cy="4147040"/>
          </a:xfrm>
        </p:spPr>
        <p:style>
          <a:lnRef idx="2">
            <a:schemeClr val="accent4"/>
          </a:lnRef>
          <a:fillRef idx="1">
            <a:schemeClr val="lt1"/>
          </a:fillRef>
          <a:effectRef idx="0">
            <a:schemeClr val="accent4"/>
          </a:effectRef>
          <a:fontRef idx="none"/>
        </p:style>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5829160-9E5F-4E7D-AAFC-92A9E525CB63}" type="datetime1">
              <a:rPr lang="en-GB" smtClean="0"/>
              <a:pPr/>
              <a:t>04/02/2017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529AC4-065D-4F14-A518-B3A77C897168}" type="slidenum">
              <a:rPr lang="en-GB" smtClean="0"/>
              <a:pPr/>
              <a:t>‹#›</a:t>
            </a:fld>
            <a:endParaRPr lang="en-GB"/>
          </a:p>
        </p:txBody>
      </p:sp>
      <p:sp>
        <p:nvSpPr>
          <p:cNvPr id="9" name="TextBox 8"/>
          <p:cNvSpPr txBox="1"/>
          <p:nvPr userDrawn="1"/>
        </p:nvSpPr>
        <p:spPr>
          <a:xfrm>
            <a:off x="6661916" y="1597442"/>
            <a:ext cx="3855225" cy="369332"/>
          </a:xfrm>
          <a:prstGeom prst="rect">
            <a:avLst/>
          </a:prstGeom>
          <a:noFill/>
        </p:spPr>
        <p:txBody>
          <a:bodyPr wrap="square" rtlCol="0">
            <a:spAutoFit/>
          </a:bodyPr>
          <a:lstStyle/>
          <a:p>
            <a:r>
              <a:rPr lang="en-GB" sz="1800" b="1" i="1" dirty="0"/>
              <a:t>Note</a:t>
            </a:r>
          </a:p>
        </p:txBody>
      </p:sp>
      <p:pic>
        <p:nvPicPr>
          <p:cNvPr id="10" name="Picture 9"/>
          <p:cNvPicPr/>
          <p:nvPr userDrawn="1"/>
        </p:nvPicPr>
        <p:blipFill rotWithShape="1">
          <a:blip r:embed="rId2" cstate="print">
            <a:extLst>
              <a:ext uri="{28A0092B-C50C-407E-A947-70E740481C1C}">
                <a14:useLocalDpi xmlns:a14="http://schemas.microsoft.com/office/drawing/2010/main" val="0"/>
              </a:ext>
            </a:extLst>
          </a:blip>
          <a:srcRect t="12281" b="13158"/>
          <a:stretch/>
        </p:blipFill>
        <p:spPr bwMode="auto">
          <a:xfrm>
            <a:off x="10845264" y="1589840"/>
            <a:ext cx="939368" cy="626005"/>
          </a:xfrm>
          <a:prstGeom prst="rect">
            <a:avLst/>
          </a:prstGeom>
          <a:noFill/>
          <a:ln>
            <a:noFill/>
          </a:ln>
          <a:effectLst>
            <a:glow rad="76200">
              <a:srgbClr val="7030A0"/>
            </a:glow>
            <a:softEdge rad="0"/>
          </a:effectLst>
          <a:scene3d>
            <a:camera prst="orthographicFront"/>
            <a:lightRig rig="threePt" dir="t"/>
          </a:scene3d>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280649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2" y="274638"/>
            <a:ext cx="10081120" cy="114300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5039883" y="6376246"/>
            <a:ext cx="284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FA3A955-D4B5-49D1-9289-C121013341C2}" type="datetime1">
              <a:rPr lang="en-GB" smtClean="0"/>
              <a:pPr/>
              <a:t>04/02/2017</a:t>
            </a:fld>
            <a:endParaRPr lang="en-GB"/>
          </a:p>
        </p:txBody>
      </p:sp>
      <p:sp>
        <p:nvSpPr>
          <p:cNvPr id="5" name="Footer Placeholder 4"/>
          <p:cNvSpPr>
            <a:spLocks noGrp="1"/>
          </p:cNvSpPr>
          <p:nvPr>
            <p:ph type="ftr" sz="quarter" idx="3"/>
          </p:nvPr>
        </p:nvSpPr>
        <p:spPr>
          <a:xfrm>
            <a:off x="2255575" y="6376246"/>
            <a:ext cx="220824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29AC4-065D-4F14-A518-B3A77C897168}" type="slidenum">
              <a:rPr lang="en-GB" smtClean="0"/>
              <a:pPr/>
              <a:t>‹#›</a:t>
            </a:fld>
            <a:endParaRPr lang="en-GB"/>
          </a:p>
        </p:txBody>
      </p:sp>
      <p:cxnSp>
        <p:nvCxnSpPr>
          <p:cNvPr id="8" name="Straight Connector 7"/>
          <p:cNvCxnSpPr/>
          <p:nvPr/>
        </p:nvCxnSpPr>
        <p:spPr>
          <a:xfrm>
            <a:off x="0" y="1412776"/>
            <a:ext cx="12192000" cy="0"/>
          </a:xfrm>
          <a:prstGeom prst="line">
            <a:avLst/>
          </a:prstGeom>
          <a:ln w="31750" cap="rnd">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53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2" r:id="rId4"/>
    <p:sldLayoutId id="2147483660" r:id="rId5"/>
    <p:sldLayoutId id="2147483651" r:id="rId6"/>
    <p:sldLayoutId id="2147483652" r:id="rId7"/>
    <p:sldLayoutId id="2147483664" r:id="rId8"/>
    <p:sldLayoutId id="2147483665" r:id="rId9"/>
    <p:sldLayoutId id="2147483666" r:id="rId10"/>
    <p:sldLayoutId id="2147483653" r:id="rId11"/>
    <p:sldLayoutId id="2147483654" r:id="rId12"/>
    <p:sldLayoutId id="2147483655" r:id="rId13"/>
    <p:sldLayoutId id="2147483656" r:id="rId14"/>
    <p:sldLayoutId id="2147483657" r:id="rId15"/>
    <p:sldLayoutId id="2147483658" r:id="rId16"/>
    <p:sldLayoutId id="2147483659" r:id="rId17"/>
  </p:sldLayoutIdLst>
  <p:hf hdr="0" ftr="0" dt="0"/>
  <p:txStyles>
    <p:titleStyle>
      <a:lvl1pPr algn="ctr" defTabSz="914400" rtl="0" eaLnBrk="1" latinLnBrk="0" hangingPunct="1">
        <a:spcBef>
          <a:spcPct val="0"/>
        </a:spcBef>
        <a:buNone/>
        <a:defRPr sz="3200" b="1" kern="1200"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kitech Medium" panose="02000000000000000000" pitchFamily="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jpe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unity3d.com/support/resources/unity-extensions/explosion-framework" TargetMode="Externa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22.png"/><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19.jpeg"/><Relationship Id="rId1" Type="http://schemas.openxmlformats.org/officeDocument/2006/relationships/slideLayout" Target="../slideLayouts/slideLayout6.xml"/><Relationship Id="rId6" Type="http://schemas.openxmlformats.org/officeDocument/2006/relationships/image" Target="../media/image21.png"/><Relationship Id="rId5" Type="http://schemas.microsoft.com/office/2007/relationships/hdphoto" Target="../media/hdphoto4.wdp"/><Relationship Id="rId4" Type="http://schemas.openxmlformats.org/officeDocument/2006/relationships/image" Target="../media/image20.png"/><Relationship Id="rId9" Type="http://schemas.microsoft.com/office/2007/relationships/hdphoto" Target="../media/hdphoto6.wdp"/></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000" dirty="0"/>
              <a:t>Space Invaders via unity 3d</a:t>
            </a:r>
          </a:p>
        </p:txBody>
      </p:sp>
      <p:sp>
        <p:nvSpPr>
          <p:cNvPr id="3" name="Subtitle 2"/>
          <p:cNvSpPr>
            <a:spLocks noGrp="1"/>
          </p:cNvSpPr>
          <p:nvPr>
            <p:ph type="subTitle" idx="1"/>
          </p:nvPr>
        </p:nvSpPr>
        <p:spPr/>
        <p:txBody>
          <a:bodyPr>
            <a:normAutofit fontScale="92500"/>
          </a:bodyPr>
          <a:lstStyle/>
          <a:p>
            <a:r>
              <a:rPr lang="en-GB" dirty="0"/>
              <a:t>A guide into creating a Space Invaders Game</a:t>
            </a:r>
          </a:p>
          <a:p>
            <a:endParaRPr lang="en-GB" dirty="0"/>
          </a:p>
          <a:p>
            <a:r>
              <a:rPr lang="en-US" dirty="0"/>
              <a:t>SMc10330 – </a:t>
            </a:r>
            <a:r>
              <a:rPr lang="en-US" dirty="0" err="1"/>
              <a:t>Maths</a:t>
            </a:r>
            <a:r>
              <a:rPr lang="en-US" dirty="0"/>
              <a:t> and Science for Computer Games</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a:t>
            </a:fld>
            <a:endParaRPr lang="en-GB"/>
          </a:p>
        </p:txBody>
      </p:sp>
    </p:spTree>
    <p:extLst>
      <p:ext uri="{BB962C8B-B14F-4D97-AF65-F5344CB8AC3E}">
        <p14:creationId xmlns:p14="http://schemas.microsoft.com/office/powerpoint/2010/main" val="390192940"/>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a:t>
            </a:r>
          </a:p>
        </p:txBody>
      </p:sp>
      <p:sp>
        <p:nvSpPr>
          <p:cNvPr id="3" name="Content Placeholder 2"/>
          <p:cNvSpPr>
            <a:spLocks noGrp="1"/>
          </p:cNvSpPr>
          <p:nvPr>
            <p:ph idx="1"/>
          </p:nvPr>
        </p:nvSpPr>
        <p:spPr/>
        <p:txBody>
          <a:bodyPr/>
          <a:lstStyle/>
          <a:p>
            <a:r>
              <a:rPr lang="en-GB" dirty="0"/>
              <a:t>In your script declare a public variable speed. </a:t>
            </a:r>
          </a:p>
          <a:p>
            <a:pPr marL="269875" indent="0">
              <a:buNone/>
            </a:pPr>
            <a:endParaRPr lang="en-GB" dirty="0"/>
          </a:p>
          <a:p>
            <a:pPr marL="269875" indent="0">
              <a:buNone/>
            </a:pPr>
            <a:r>
              <a:rPr lang="en-GB" b="1" dirty="0"/>
              <a:t>Note: </a:t>
            </a:r>
            <a:r>
              <a:rPr lang="en-GB" dirty="0"/>
              <a:t>You might not know the actual value to initialize it, but once you do it public, it can be edited from the Inspector by the game designer!</a:t>
            </a:r>
          </a:p>
        </p:txBody>
      </p:sp>
      <p:sp>
        <p:nvSpPr>
          <p:cNvPr id="4" name="Slide Number Placeholder 3"/>
          <p:cNvSpPr>
            <a:spLocks noGrp="1"/>
          </p:cNvSpPr>
          <p:nvPr>
            <p:ph type="sldNum" sz="quarter" idx="12"/>
          </p:nvPr>
        </p:nvSpPr>
        <p:spPr/>
        <p:txBody>
          <a:bodyPr/>
          <a:lstStyle/>
          <a:p>
            <a:fld id="{56529AC4-065D-4F14-A518-B3A77C897168}" type="slidenum">
              <a:rPr lang="en-GB" smtClean="0"/>
              <a:pPr/>
              <a:t>10</a:t>
            </a:fld>
            <a:endParaRPr lang="en-GB"/>
          </a:p>
        </p:txBody>
      </p:sp>
    </p:spTree>
    <p:extLst>
      <p:ext uri="{BB962C8B-B14F-4D97-AF65-F5344CB8AC3E}">
        <p14:creationId xmlns:p14="http://schemas.microsoft.com/office/powerpoint/2010/main" val="274030360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thrusters</a:t>
            </a:r>
          </a:p>
        </p:txBody>
      </p:sp>
      <p:sp>
        <p:nvSpPr>
          <p:cNvPr id="3" name="Content Placeholder 2"/>
          <p:cNvSpPr>
            <a:spLocks noGrp="1"/>
          </p:cNvSpPr>
          <p:nvPr>
            <p:ph sz="half" idx="1"/>
          </p:nvPr>
        </p:nvSpPr>
        <p:spPr/>
        <p:txBody>
          <a:bodyPr>
            <a:normAutofit fontScale="32500" lnSpcReduction="20000"/>
          </a:bodyPr>
          <a:lstStyle/>
          <a:p>
            <a:r>
              <a:rPr lang="en-GB" sz="7400" dirty="0"/>
              <a:t>The next part is to turn the left thruster on when the user presses right and vice versa. Create 2 public </a:t>
            </a:r>
            <a:r>
              <a:rPr lang="en-GB" sz="7400" dirty="0" err="1"/>
              <a:t>GameObjects</a:t>
            </a:r>
            <a:r>
              <a:rPr lang="en-GB" sz="7400" dirty="0"/>
              <a:t> within your player script called </a:t>
            </a:r>
            <a:r>
              <a:rPr lang="en-GB" sz="7400" dirty="0" err="1"/>
              <a:t>thrustLeft</a:t>
            </a:r>
            <a:r>
              <a:rPr lang="en-GB" sz="7400" dirty="0"/>
              <a:t> and </a:t>
            </a:r>
            <a:r>
              <a:rPr lang="en-GB" sz="7400" dirty="0" err="1"/>
              <a:t>thrustRight</a:t>
            </a:r>
            <a:r>
              <a:rPr lang="en-GB" sz="7400" dirty="0"/>
              <a:t> respectively.</a:t>
            </a:r>
            <a:endParaRPr lang="en-US" sz="7400" dirty="0"/>
          </a:p>
          <a:p>
            <a:endParaRPr lang="en-US" sz="7400" dirty="0"/>
          </a:p>
          <a:p>
            <a:r>
              <a:rPr lang="en-GB" sz="7400" dirty="0"/>
              <a:t>Link both particle systems through Unity and then just add this code to the up if-statements</a:t>
            </a:r>
            <a:endParaRPr lang="en-US" sz="7400" dirty="0"/>
          </a:p>
          <a:p>
            <a:endParaRPr lang="en-US" dirty="0"/>
          </a:p>
        </p:txBody>
      </p:sp>
      <p:sp>
        <p:nvSpPr>
          <p:cNvPr id="4" name="Content Placeholder 3"/>
          <p:cNvSpPr>
            <a:spLocks noGrp="1"/>
          </p:cNvSpPr>
          <p:nvPr>
            <p:ph sz="half" idx="2"/>
          </p:nvPr>
        </p:nvSpPr>
        <p:spPr>
          <a:xfrm>
            <a:off x="6240016" y="1979122"/>
            <a:ext cx="5760640" cy="4377231"/>
          </a:xfrm>
        </p:spPr>
        <p:txBody>
          <a:bodyPr>
            <a:normAutofit fontScale="32500" lnSpcReduction="20000"/>
          </a:bodyPr>
          <a:lstStyle/>
          <a:p>
            <a:pPr marL="0" indent="0">
              <a:buNone/>
            </a:pPr>
            <a:r>
              <a:rPr lang="en-GB" sz="4300" dirty="0">
                <a:latin typeface="Courier New" panose="02070309020205020404" pitchFamily="49" charset="0"/>
                <a:cs typeface="Courier New" panose="02070309020205020404" pitchFamily="49" charset="0"/>
              </a:rPr>
              <a:t>void Update () </a:t>
            </a:r>
            <a:endParaRPr lang="en-US" sz="4300" dirty="0">
              <a:latin typeface="Courier New" panose="02070309020205020404" pitchFamily="49" charset="0"/>
              <a:cs typeface="Courier New" panose="02070309020205020404" pitchFamily="49" charset="0"/>
            </a:endParaRPr>
          </a:p>
          <a:p>
            <a:pPr marL="0" indent="0">
              <a:buNone/>
            </a:pPr>
            <a:r>
              <a:rPr lang="en-GB" sz="4300" dirty="0">
                <a:latin typeface="Courier New" panose="02070309020205020404" pitchFamily="49" charset="0"/>
                <a:cs typeface="Courier New" panose="02070309020205020404" pitchFamily="49" charset="0"/>
              </a:rPr>
              <a:t>{</a:t>
            </a:r>
            <a:endParaRPr lang="en-US" sz="4300" dirty="0">
              <a:latin typeface="Courier New" panose="02070309020205020404" pitchFamily="49" charset="0"/>
              <a:cs typeface="Courier New" panose="02070309020205020404" pitchFamily="49" charset="0"/>
            </a:endParaRPr>
          </a:p>
          <a:p>
            <a:pPr marL="400050" lvl="1" indent="0">
              <a:buNone/>
            </a:pPr>
            <a:r>
              <a:rPr lang="en-GB" sz="4400" dirty="0" err="1">
                <a:latin typeface="Courier New" panose="02070309020205020404" pitchFamily="49" charset="0"/>
                <a:cs typeface="Courier New" panose="02070309020205020404" pitchFamily="49" charset="0"/>
              </a:rPr>
              <a:t>positionX</a:t>
            </a:r>
            <a:r>
              <a:rPr lang="en-GB" sz="4400" dirty="0">
                <a:latin typeface="Courier New" panose="02070309020205020404" pitchFamily="49" charset="0"/>
                <a:cs typeface="Courier New" panose="02070309020205020404" pitchFamily="49" charset="0"/>
              </a:rPr>
              <a:t> = </a:t>
            </a:r>
            <a:r>
              <a:rPr lang="en-GB" sz="4400" dirty="0" err="1">
                <a:latin typeface="Courier New" panose="02070309020205020404" pitchFamily="49" charset="0"/>
                <a:cs typeface="Courier New" panose="02070309020205020404" pitchFamily="49" charset="0"/>
              </a:rPr>
              <a:t>gameObject.transform.position.x</a:t>
            </a:r>
            <a:r>
              <a:rPr lang="en-GB" sz="4400" dirty="0">
                <a:latin typeface="Courier New" panose="02070309020205020404" pitchFamily="49" charset="0"/>
                <a:cs typeface="Courier New" panose="02070309020205020404" pitchFamily="49" charset="0"/>
              </a:rPr>
              <a:t>;</a:t>
            </a:r>
            <a:endParaRPr lang="en-US" sz="4400" dirty="0">
              <a:latin typeface="Courier New" panose="02070309020205020404" pitchFamily="49" charset="0"/>
              <a:cs typeface="Courier New" panose="02070309020205020404" pitchFamily="49" charset="0"/>
            </a:endParaRPr>
          </a:p>
          <a:p>
            <a:pPr marL="400050" lvl="1" indent="0">
              <a:buNone/>
            </a:pPr>
            <a:r>
              <a:rPr lang="en-GB" sz="4400" dirty="0">
                <a:solidFill>
                  <a:schemeClr val="bg1">
                    <a:lumMod val="65000"/>
                  </a:schemeClr>
                </a:solidFill>
                <a:latin typeface="Courier New" panose="02070309020205020404" pitchFamily="49" charset="0"/>
                <a:cs typeface="Courier New" panose="02070309020205020404" pitchFamily="49" charset="0"/>
              </a:rPr>
              <a:t>// when player presses arrow keys move player</a:t>
            </a:r>
            <a:endParaRPr lang="en-US" sz="4400" dirty="0">
              <a:solidFill>
                <a:schemeClr val="bg1">
                  <a:lumMod val="65000"/>
                </a:schemeClr>
              </a:solidFill>
              <a:latin typeface="Courier New" panose="02070309020205020404" pitchFamily="49" charset="0"/>
              <a:cs typeface="Courier New" panose="02070309020205020404" pitchFamily="49" charset="0"/>
            </a:endParaRPr>
          </a:p>
          <a:p>
            <a:pPr marL="400050" lvl="1" indent="0">
              <a:buNone/>
            </a:pPr>
            <a:r>
              <a:rPr lang="en-GB" sz="4400" dirty="0">
                <a:latin typeface="Courier New" panose="02070309020205020404" pitchFamily="49" charset="0"/>
                <a:cs typeface="Courier New" panose="02070309020205020404" pitchFamily="49" charset="0"/>
              </a:rPr>
              <a:t>if (</a:t>
            </a:r>
            <a:r>
              <a:rPr lang="en-GB" sz="4400" dirty="0" err="1">
                <a:latin typeface="Courier New" panose="02070309020205020404" pitchFamily="49" charset="0"/>
                <a:cs typeface="Courier New" panose="02070309020205020404" pitchFamily="49" charset="0"/>
              </a:rPr>
              <a:t>Input.GetKey</a:t>
            </a:r>
            <a:r>
              <a:rPr lang="en-GB" sz="4400" dirty="0">
                <a:latin typeface="Courier New" panose="02070309020205020404" pitchFamily="49" charset="0"/>
                <a:cs typeface="Courier New" panose="02070309020205020404" pitchFamily="49" charset="0"/>
              </a:rPr>
              <a:t> (</a:t>
            </a:r>
            <a:r>
              <a:rPr lang="en-GB" sz="4400" dirty="0" err="1">
                <a:latin typeface="Courier New" panose="02070309020205020404" pitchFamily="49" charset="0"/>
                <a:cs typeface="Courier New" panose="02070309020205020404" pitchFamily="49" charset="0"/>
              </a:rPr>
              <a:t>KeyCode.LeftArrow</a:t>
            </a:r>
            <a:r>
              <a:rPr lang="en-GB" sz="4400" dirty="0">
                <a:latin typeface="Courier New" panose="02070309020205020404" pitchFamily="49" charset="0"/>
                <a:cs typeface="Courier New" panose="02070309020205020404" pitchFamily="49" charset="0"/>
              </a:rPr>
              <a:t>) &amp;&amp; 		</a:t>
            </a:r>
            <a:r>
              <a:rPr lang="en-GB" sz="4400" dirty="0" err="1">
                <a:latin typeface="Courier New" panose="02070309020205020404" pitchFamily="49" charset="0"/>
                <a:cs typeface="Courier New" panose="02070309020205020404" pitchFamily="49" charset="0"/>
              </a:rPr>
              <a:t>positionX</a:t>
            </a:r>
            <a:r>
              <a:rPr lang="en-GB" sz="4400" dirty="0">
                <a:latin typeface="Courier New" panose="02070309020205020404" pitchFamily="49" charset="0"/>
                <a:cs typeface="Courier New" panose="02070309020205020404" pitchFamily="49" charset="0"/>
              </a:rPr>
              <a:t> &gt;= -12.5f) </a:t>
            </a:r>
            <a:endParaRPr lang="en-US" sz="4400" dirty="0">
              <a:latin typeface="Courier New" panose="02070309020205020404" pitchFamily="49" charset="0"/>
              <a:cs typeface="Courier New" panose="02070309020205020404" pitchFamily="49" charset="0"/>
            </a:endParaRPr>
          </a:p>
          <a:p>
            <a:pPr marL="400050" lvl="1" indent="0">
              <a:buNone/>
            </a:pPr>
            <a:r>
              <a:rPr lang="en-GB" sz="4400" dirty="0">
                <a:latin typeface="Courier New" panose="02070309020205020404" pitchFamily="49" charset="0"/>
                <a:cs typeface="Courier New" panose="02070309020205020404" pitchFamily="49" charset="0"/>
              </a:rPr>
              <a:t>{</a:t>
            </a:r>
            <a:endParaRPr lang="en-US" sz="4400" dirty="0">
              <a:latin typeface="Courier New" panose="02070309020205020404" pitchFamily="49" charset="0"/>
              <a:cs typeface="Courier New" panose="02070309020205020404" pitchFamily="49" charset="0"/>
            </a:endParaRPr>
          </a:p>
          <a:p>
            <a:pPr marL="400050" lvl="1" indent="0">
              <a:buNone/>
            </a:pPr>
            <a:r>
              <a:rPr lang="en-GB" sz="4400" dirty="0">
                <a:latin typeface="Courier New" panose="02070309020205020404" pitchFamily="49" charset="0"/>
                <a:cs typeface="Courier New" panose="02070309020205020404" pitchFamily="49" charset="0"/>
              </a:rPr>
              <a:t>   </a:t>
            </a:r>
            <a:r>
              <a:rPr lang="en-GB" sz="4400" dirty="0" err="1">
                <a:latin typeface="Courier New" panose="02070309020205020404" pitchFamily="49" charset="0"/>
                <a:cs typeface="Courier New" panose="02070309020205020404" pitchFamily="49" charset="0"/>
              </a:rPr>
              <a:t>gameObject.transform.Translate</a:t>
            </a:r>
            <a:r>
              <a:rPr lang="en-GB" sz="4400" dirty="0">
                <a:latin typeface="Courier New" panose="02070309020205020404" pitchFamily="49" charset="0"/>
                <a:cs typeface="Courier New" panose="02070309020205020404" pitchFamily="49" charset="0"/>
              </a:rPr>
              <a:t>(-	speed*Time.deltaTime,0,0);</a:t>
            </a:r>
            <a:endParaRPr lang="en-US" sz="4400" dirty="0">
              <a:latin typeface="Courier New" panose="02070309020205020404" pitchFamily="49" charset="0"/>
              <a:cs typeface="Courier New" panose="02070309020205020404" pitchFamily="49" charset="0"/>
            </a:endParaRPr>
          </a:p>
          <a:p>
            <a:pPr marL="400050" lvl="1" indent="0">
              <a:buNone/>
            </a:pPr>
            <a:r>
              <a:rPr lang="en-GB" sz="4400" b="1" dirty="0">
                <a:solidFill>
                  <a:srgbClr val="FF0000"/>
                </a:solidFill>
                <a:latin typeface="Courier New" panose="02070309020205020404" pitchFamily="49" charset="0"/>
                <a:cs typeface="Courier New" panose="02070309020205020404" pitchFamily="49" charset="0"/>
              </a:rPr>
              <a:t>   </a:t>
            </a:r>
            <a:r>
              <a:rPr lang="en-GB" sz="4400" b="1" dirty="0" err="1">
                <a:solidFill>
                  <a:srgbClr val="FF0000"/>
                </a:solidFill>
                <a:latin typeface="Courier New" panose="02070309020205020404" pitchFamily="49" charset="0"/>
                <a:cs typeface="Courier New" panose="02070309020205020404" pitchFamily="49" charset="0"/>
              </a:rPr>
              <a:t>thrustLeft.SetActive</a:t>
            </a:r>
            <a:r>
              <a:rPr lang="en-GB" sz="4400" b="1" dirty="0">
                <a:solidFill>
                  <a:srgbClr val="FF0000"/>
                </a:solidFill>
                <a:latin typeface="Courier New" panose="02070309020205020404" pitchFamily="49" charset="0"/>
                <a:cs typeface="Courier New" panose="02070309020205020404" pitchFamily="49" charset="0"/>
              </a:rPr>
              <a:t>(false);</a:t>
            </a:r>
            <a:endParaRPr lang="en-US" sz="4400" dirty="0">
              <a:solidFill>
                <a:srgbClr val="FF0000"/>
              </a:solidFill>
              <a:latin typeface="Courier New" panose="02070309020205020404" pitchFamily="49" charset="0"/>
              <a:cs typeface="Courier New" panose="02070309020205020404" pitchFamily="49" charset="0"/>
            </a:endParaRPr>
          </a:p>
          <a:p>
            <a:pPr marL="400050" lvl="1" indent="0">
              <a:buNone/>
            </a:pPr>
            <a:r>
              <a:rPr lang="en-GB" sz="4400" b="1" dirty="0">
                <a:solidFill>
                  <a:srgbClr val="FF0000"/>
                </a:solidFill>
                <a:latin typeface="Courier New" panose="02070309020205020404" pitchFamily="49" charset="0"/>
                <a:cs typeface="Courier New" panose="02070309020205020404" pitchFamily="49" charset="0"/>
              </a:rPr>
              <a:t>   </a:t>
            </a:r>
            <a:r>
              <a:rPr lang="en-GB" sz="4400" b="1" dirty="0" err="1">
                <a:solidFill>
                  <a:srgbClr val="FF0000"/>
                </a:solidFill>
                <a:latin typeface="Courier New" panose="02070309020205020404" pitchFamily="49" charset="0"/>
                <a:cs typeface="Courier New" panose="02070309020205020404" pitchFamily="49" charset="0"/>
              </a:rPr>
              <a:t>thrustRight.SetActive</a:t>
            </a:r>
            <a:r>
              <a:rPr lang="en-GB" sz="4400" b="1" dirty="0">
                <a:solidFill>
                  <a:srgbClr val="FF0000"/>
                </a:solidFill>
                <a:latin typeface="Courier New" panose="02070309020205020404" pitchFamily="49" charset="0"/>
                <a:cs typeface="Courier New" panose="02070309020205020404" pitchFamily="49" charset="0"/>
              </a:rPr>
              <a:t>(true);</a:t>
            </a:r>
            <a:endParaRPr lang="en-US" sz="4400" dirty="0">
              <a:solidFill>
                <a:srgbClr val="FF0000"/>
              </a:solidFill>
              <a:latin typeface="Courier New" panose="02070309020205020404" pitchFamily="49" charset="0"/>
              <a:cs typeface="Courier New" panose="02070309020205020404" pitchFamily="49" charset="0"/>
            </a:endParaRPr>
          </a:p>
          <a:p>
            <a:pPr marL="400050" lvl="1" indent="0">
              <a:buNone/>
            </a:pPr>
            <a:r>
              <a:rPr lang="en-GB" sz="4400" dirty="0">
                <a:latin typeface="Courier New" panose="02070309020205020404" pitchFamily="49" charset="0"/>
                <a:cs typeface="Courier New" panose="02070309020205020404" pitchFamily="49" charset="0"/>
              </a:rPr>
              <a:t>}</a:t>
            </a:r>
            <a:endParaRPr lang="en-US" sz="4400" dirty="0">
              <a:latin typeface="Courier New" panose="02070309020205020404" pitchFamily="49" charset="0"/>
              <a:cs typeface="Courier New" panose="02070309020205020404" pitchFamily="49" charset="0"/>
            </a:endParaRPr>
          </a:p>
          <a:p>
            <a:pPr marL="400050" lvl="1" indent="0">
              <a:buNone/>
            </a:pPr>
            <a:r>
              <a:rPr lang="en-GB" sz="4400" dirty="0">
                <a:latin typeface="Courier New" panose="02070309020205020404" pitchFamily="49" charset="0"/>
                <a:cs typeface="Courier New" panose="02070309020205020404" pitchFamily="49" charset="0"/>
              </a:rPr>
              <a:t>if (</a:t>
            </a:r>
            <a:r>
              <a:rPr lang="en-GB" sz="4400" dirty="0" err="1">
                <a:latin typeface="Courier New" panose="02070309020205020404" pitchFamily="49" charset="0"/>
                <a:cs typeface="Courier New" panose="02070309020205020404" pitchFamily="49" charset="0"/>
              </a:rPr>
              <a:t>Input.GetKey</a:t>
            </a:r>
            <a:r>
              <a:rPr lang="en-GB" sz="4400" dirty="0">
                <a:latin typeface="Courier New" panose="02070309020205020404" pitchFamily="49" charset="0"/>
                <a:cs typeface="Courier New" panose="02070309020205020404" pitchFamily="49" charset="0"/>
              </a:rPr>
              <a:t> (</a:t>
            </a:r>
            <a:r>
              <a:rPr lang="en-GB" sz="4400" dirty="0" err="1">
                <a:latin typeface="Courier New" panose="02070309020205020404" pitchFamily="49" charset="0"/>
                <a:cs typeface="Courier New" panose="02070309020205020404" pitchFamily="49" charset="0"/>
              </a:rPr>
              <a:t>KeyCode.RightArrow</a:t>
            </a:r>
            <a:r>
              <a:rPr lang="en-GB" sz="4400" dirty="0">
                <a:latin typeface="Courier New" panose="02070309020205020404" pitchFamily="49" charset="0"/>
                <a:cs typeface="Courier New" panose="02070309020205020404" pitchFamily="49" charset="0"/>
              </a:rPr>
              <a:t>) &amp;&amp; 		</a:t>
            </a:r>
            <a:r>
              <a:rPr lang="en-GB" sz="4400" dirty="0" err="1">
                <a:latin typeface="Courier New" panose="02070309020205020404" pitchFamily="49" charset="0"/>
                <a:cs typeface="Courier New" panose="02070309020205020404" pitchFamily="49" charset="0"/>
              </a:rPr>
              <a:t>positionX</a:t>
            </a:r>
            <a:r>
              <a:rPr lang="en-GB" sz="4400" dirty="0">
                <a:latin typeface="Courier New" panose="02070309020205020404" pitchFamily="49" charset="0"/>
                <a:cs typeface="Courier New" panose="02070309020205020404" pitchFamily="49" charset="0"/>
              </a:rPr>
              <a:t> &lt;= 12.5f) </a:t>
            </a:r>
            <a:endParaRPr lang="en-US" sz="4400" dirty="0">
              <a:latin typeface="Courier New" panose="02070309020205020404" pitchFamily="49" charset="0"/>
              <a:cs typeface="Courier New" panose="02070309020205020404" pitchFamily="49" charset="0"/>
            </a:endParaRPr>
          </a:p>
          <a:p>
            <a:pPr marL="400050" lvl="1" indent="0">
              <a:buNone/>
            </a:pPr>
            <a:r>
              <a:rPr lang="en-GB" sz="4400" dirty="0">
                <a:latin typeface="Courier New" panose="02070309020205020404" pitchFamily="49" charset="0"/>
                <a:cs typeface="Courier New" panose="02070309020205020404" pitchFamily="49" charset="0"/>
              </a:rPr>
              <a:t>{</a:t>
            </a:r>
            <a:endParaRPr lang="en-US" sz="4400" dirty="0">
              <a:latin typeface="Courier New" panose="02070309020205020404" pitchFamily="49" charset="0"/>
              <a:cs typeface="Courier New" panose="02070309020205020404" pitchFamily="49" charset="0"/>
            </a:endParaRPr>
          </a:p>
          <a:p>
            <a:pPr marL="400050" lvl="1" indent="0">
              <a:buNone/>
            </a:pPr>
            <a:r>
              <a:rPr lang="en-GB" sz="4400" dirty="0">
                <a:latin typeface="Courier New" panose="02070309020205020404" pitchFamily="49" charset="0"/>
                <a:cs typeface="Courier New" panose="02070309020205020404" pitchFamily="49" charset="0"/>
              </a:rPr>
              <a:t>   </a:t>
            </a:r>
            <a:r>
              <a:rPr lang="en-GB" sz="4400" dirty="0" err="1">
                <a:latin typeface="Courier New" panose="02070309020205020404" pitchFamily="49" charset="0"/>
                <a:cs typeface="Courier New" panose="02070309020205020404" pitchFamily="49" charset="0"/>
              </a:rPr>
              <a:t>gameObject.transform.Translate</a:t>
            </a:r>
            <a:r>
              <a:rPr lang="en-GB" sz="4400" dirty="0">
                <a:latin typeface="Courier New" panose="02070309020205020404" pitchFamily="49" charset="0"/>
                <a:cs typeface="Courier New" panose="02070309020205020404" pitchFamily="49" charset="0"/>
              </a:rPr>
              <a:t>(speed*	Time.deltaTime,0,0);</a:t>
            </a:r>
            <a:endParaRPr lang="en-US" sz="4400" dirty="0">
              <a:latin typeface="Courier New" panose="02070309020205020404" pitchFamily="49" charset="0"/>
              <a:cs typeface="Courier New" panose="02070309020205020404" pitchFamily="49" charset="0"/>
            </a:endParaRPr>
          </a:p>
          <a:p>
            <a:pPr marL="400050" lvl="1" indent="0">
              <a:buNone/>
            </a:pPr>
            <a:r>
              <a:rPr lang="en-GB" sz="4400" b="1" dirty="0">
                <a:solidFill>
                  <a:srgbClr val="FF0000"/>
                </a:solidFill>
                <a:latin typeface="Courier New" panose="02070309020205020404" pitchFamily="49" charset="0"/>
                <a:cs typeface="Courier New" panose="02070309020205020404" pitchFamily="49" charset="0"/>
              </a:rPr>
              <a:t>   </a:t>
            </a:r>
            <a:r>
              <a:rPr lang="en-GB" sz="4400" b="1" dirty="0" err="1">
                <a:solidFill>
                  <a:srgbClr val="FF0000"/>
                </a:solidFill>
                <a:latin typeface="Courier New" panose="02070309020205020404" pitchFamily="49" charset="0"/>
                <a:cs typeface="Courier New" panose="02070309020205020404" pitchFamily="49" charset="0"/>
              </a:rPr>
              <a:t>thrustLeft.SetActive</a:t>
            </a:r>
            <a:r>
              <a:rPr lang="en-GB" sz="4400" b="1" dirty="0">
                <a:solidFill>
                  <a:srgbClr val="FF0000"/>
                </a:solidFill>
                <a:latin typeface="Courier New" panose="02070309020205020404" pitchFamily="49" charset="0"/>
                <a:cs typeface="Courier New" panose="02070309020205020404" pitchFamily="49" charset="0"/>
              </a:rPr>
              <a:t>(true);</a:t>
            </a:r>
          </a:p>
          <a:p>
            <a:pPr marL="400050" lvl="1" indent="0">
              <a:buNone/>
            </a:pPr>
            <a:r>
              <a:rPr lang="en-GB" sz="4400" b="1" dirty="0">
                <a:solidFill>
                  <a:srgbClr val="FF0000"/>
                </a:solidFill>
                <a:latin typeface="Courier New" panose="02070309020205020404" pitchFamily="49" charset="0"/>
                <a:cs typeface="Courier New" panose="02070309020205020404" pitchFamily="49" charset="0"/>
              </a:rPr>
              <a:t>   </a:t>
            </a:r>
            <a:r>
              <a:rPr lang="en-GB" sz="4400" b="1" dirty="0" err="1">
                <a:solidFill>
                  <a:srgbClr val="FF0000"/>
                </a:solidFill>
                <a:latin typeface="Courier New" panose="02070309020205020404" pitchFamily="49" charset="0"/>
                <a:cs typeface="Courier New" panose="02070309020205020404" pitchFamily="49" charset="0"/>
              </a:rPr>
              <a:t>thrustRight.SetActive</a:t>
            </a:r>
            <a:r>
              <a:rPr lang="en-GB" sz="4400" b="1" dirty="0">
                <a:solidFill>
                  <a:srgbClr val="FF0000"/>
                </a:solidFill>
                <a:latin typeface="Courier New" panose="02070309020205020404" pitchFamily="49" charset="0"/>
                <a:cs typeface="Courier New" panose="02070309020205020404" pitchFamily="49" charset="0"/>
              </a:rPr>
              <a:t>(false);</a:t>
            </a:r>
            <a:endParaRPr lang="en-US" sz="4400" dirty="0">
              <a:solidFill>
                <a:srgbClr val="FF0000"/>
              </a:solidFill>
              <a:latin typeface="Courier New" panose="02070309020205020404" pitchFamily="49" charset="0"/>
              <a:cs typeface="Courier New" panose="02070309020205020404" pitchFamily="49" charset="0"/>
            </a:endParaRPr>
          </a:p>
          <a:p>
            <a:pPr marL="400050" lvl="1" indent="0">
              <a:buNone/>
            </a:pPr>
            <a:r>
              <a:rPr lang="en-GB" sz="4400" dirty="0">
                <a:latin typeface="Courier New" panose="02070309020205020404" pitchFamily="49" charset="0"/>
                <a:cs typeface="Courier New" panose="02070309020205020404" pitchFamily="49" charset="0"/>
              </a:rPr>
              <a:t>}</a:t>
            </a:r>
            <a:endParaRPr lang="en-US" sz="4400" dirty="0">
              <a:latin typeface="Courier New" panose="02070309020205020404" pitchFamily="49" charset="0"/>
              <a:cs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56529AC4-065D-4F14-A518-B3A77C897168}" type="slidenum">
              <a:rPr lang="en-GB" smtClean="0"/>
              <a:pPr/>
              <a:t>100</a:t>
            </a:fld>
            <a:endParaRPr lang="en-GB"/>
          </a:p>
        </p:txBody>
      </p:sp>
    </p:spTree>
    <p:extLst>
      <p:ext uri="{BB962C8B-B14F-4D97-AF65-F5344CB8AC3E}">
        <p14:creationId xmlns:p14="http://schemas.microsoft.com/office/powerpoint/2010/main" val="13596311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Collision</a:t>
            </a:r>
          </a:p>
        </p:txBody>
      </p:sp>
      <p:sp>
        <p:nvSpPr>
          <p:cNvPr id="3" name="Content Placeholder 2"/>
          <p:cNvSpPr>
            <a:spLocks noGrp="1"/>
          </p:cNvSpPr>
          <p:nvPr>
            <p:ph sz="half" idx="1"/>
          </p:nvPr>
        </p:nvSpPr>
        <p:spPr/>
        <p:txBody>
          <a:bodyPr>
            <a:normAutofit lnSpcReduction="10000"/>
          </a:bodyPr>
          <a:lstStyle/>
          <a:p>
            <a:r>
              <a:rPr lang="en-GB" dirty="0"/>
              <a:t>If you want to implement multiple hits on your aliens, you might want to have smaller explosions detonate when a missile hits an alien or the player for that matter. </a:t>
            </a:r>
          </a:p>
          <a:p>
            <a:r>
              <a:rPr lang="en-GB" dirty="0"/>
              <a:t>You could use something similar to what we have already created using the detonator package again in order to achieve a higher degree of polish in your game.</a:t>
            </a:r>
            <a:endParaRPr lang="en-US" dirty="0"/>
          </a:p>
          <a:p>
            <a:endParaRPr lang="en-US" dirty="0"/>
          </a:p>
        </p:txBody>
      </p:sp>
      <p:sp>
        <p:nvSpPr>
          <p:cNvPr id="4" name="Content Placeholder 3"/>
          <p:cNvSpPr>
            <a:spLocks noGrp="1"/>
          </p:cNvSpPr>
          <p:nvPr>
            <p:ph sz="half" idx="2"/>
          </p:nvPr>
        </p:nvSpPr>
        <p:spPr/>
        <p:txBody>
          <a:bodyPr>
            <a:normAutofit lnSpcReduction="10000"/>
          </a:bodyPr>
          <a:lstStyle/>
          <a:p>
            <a:r>
              <a:rPr lang="en-GB" dirty="0"/>
              <a:t>Try to do this now.</a:t>
            </a:r>
            <a:endParaRPr lang="en-US" dirty="0"/>
          </a:p>
          <a:p>
            <a:endParaRPr lang="en-US" dirty="0"/>
          </a:p>
        </p:txBody>
      </p:sp>
      <p:sp>
        <p:nvSpPr>
          <p:cNvPr id="5" name="Slide Number Placeholder 4"/>
          <p:cNvSpPr>
            <a:spLocks noGrp="1"/>
          </p:cNvSpPr>
          <p:nvPr>
            <p:ph type="sldNum" sz="quarter" idx="12"/>
          </p:nvPr>
        </p:nvSpPr>
        <p:spPr/>
        <p:txBody>
          <a:bodyPr/>
          <a:lstStyle/>
          <a:p>
            <a:fld id="{56529AC4-065D-4F14-A518-B3A77C897168}" type="slidenum">
              <a:rPr lang="en-GB" smtClean="0"/>
              <a:pPr/>
              <a:t>101</a:t>
            </a:fld>
            <a:endParaRPr lang="en-GB"/>
          </a:p>
        </p:txBody>
      </p:sp>
    </p:spTree>
    <p:extLst>
      <p:ext uri="{BB962C8B-B14F-4D97-AF65-F5344CB8AC3E}">
        <p14:creationId xmlns:p14="http://schemas.microsoft.com/office/powerpoint/2010/main" val="34174515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bg/>
                                          </p:spTgt>
                                        </p:tgtEl>
                                        <p:attrNameLst>
                                          <p:attrName>style.visibility</p:attrName>
                                        </p:attrNameLst>
                                      </p:cBhvr>
                                      <p:to>
                                        <p:strVal val="visible"/>
                                      </p:to>
                                    </p:set>
                                    <p:animEffect transition="in" filter="fade">
                                      <p:cBhvr>
                                        <p:cTn id="17" dur="500"/>
                                        <p:tgtEl>
                                          <p:spTgt spid="4">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State and GUI</a:t>
            </a:r>
          </a:p>
        </p:txBody>
      </p:sp>
      <p:sp>
        <p:nvSpPr>
          <p:cNvPr id="4" name="Slide Number Placeholder 3"/>
          <p:cNvSpPr>
            <a:spLocks noGrp="1"/>
          </p:cNvSpPr>
          <p:nvPr>
            <p:ph type="sldNum" sz="quarter" idx="12"/>
          </p:nvPr>
        </p:nvSpPr>
        <p:spPr/>
        <p:txBody>
          <a:bodyPr/>
          <a:lstStyle/>
          <a:p>
            <a:fld id="{56529AC4-065D-4F14-A518-B3A77C897168}" type="slidenum">
              <a:rPr lang="en-GB" smtClean="0"/>
              <a:pPr/>
              <a:t>102</a:t>
            </a:fld>
            <a:endParaRPr lang="en-GB"/>
          </a:p>
        </p:txBody>
      </p:sp>
      <p:grpSp>
        <p:nvGrpSpPr>
          <p:cNvPr id="6" name="Group 5"/>
          <p:cNvGrpSpPr/>
          <p:nvPr/>
        </p:nvGrpSpPr>
        <p:grpSpPr>
          <a:xfrm>
            <a:off x="2749987" y="1741891"/>
            <a:ext cx="6692033" cy="2331145"/>
            <a:chOff x="0" y="0"/>
            <a:chExt cx="7191375" cy="2752725"/>
          </a:xfrm>
        </p:grpSpPr>
        <p:pic>
          <p:nvPicPr>
            <p:cNvPr id="7" name="Picture 6"/>
            <p:cNvPicPr>
              <a:picLocks noChangeAspect="1"/>
            </p:cNvPicPr>
            <p:nvPr/>
          </p:nvPicPr>
          <p:blipFill>
            <a:blip r:embed="rId2" cstate="print">
              <a:duotone>
                <a:prstClr val="black"/>
                <a:schemeClr val="accent4">
                  <a:tint val="45000"/>
                  <a:satMod val="400000"/>
                </a:schemeClr>
              </a:duotone>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tretch>
              <a:fillRect/>
            </a:stretch>
          </p:blipFill>
          <p:spPr>
            <a:xfrm>
              <a:off x="0" y="0"/>
              <a:ext cx="7191375" cy="2752725"/>
            </a:xfrm>
            <a:prstGeom prst="rect">
              <a:avLst/>
            </a:prstGeom>
            <a:effectLst>
              <a:glow>
                <a:schemeClr val="accent1">
                  <a:alpha val="40000"/>
                </a:schemeClr>
              </a:glow>
              <a:softEdge rad="50800"/>
            </a:effectLst>
          </p:spPr>
        </p:pic>
        <p:sp>
          <p:nvSpPr>
            <p:cNvPr id="8" name="Rounded Rectangle 7"/>
            <p:cNvSpPr/>
            <p:nvPr/>
          </p:nvSpPr>
          <p:spPr>
            <a:xfrm rot="21166517">
              <a:off x="1171575" y="600075"/>
              <a:ext cx="2987749" cy="935665"/>
            </a:xfrm>
            <a:prstGeom prst="roundRect">
              <a:avLst/>
            </a:prstGeom>
            <a:scene3d>
              <a:camera prst="orthographicFront"/>
              <a:lightRig rig="threePt" dir="t"/>
            </a:scene3d>
            <a:sp3d>
              <a:bevelT w="171450"/>
            </a:sp3d>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2000" dirty="0">
                  <a:latin typeface="Arkitech Medium"/>
                  <a:ea typeface="Calibri"/>
                  <a:cs typeface="Times New Roman"/>
                </a:rPr>
                <a:t>Play Game</a:t>
              </a:r>
              <a:endParaRPr lang="en-GB" sz="1100" dirty="0">
                <a:ea typeface="Calibri"/>
                <a:cs typeface="Times New Roman"/>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1825" y="1152525"/>
              <a:ext cx="571500" cy="933450"/>
            </a:xfrm>
            <a:prstGeom prst="rect">
              <a:avLst/>
            </a:prstGeom>
            <a:effectLst>
              <a:glow rad="152400">
                <a:schemeClr val="accent4">
                  <a:satMod val="175000"/>
                  <a:alpha val="40000"/>
                </a:schemeClr>
              </a:glow>
            </a:effectLst>
          </p:spPr>
        </p:pic>
      </p:grpSp>
    </p:spTree>
    <p:extLst>
      <p:ext uri="{BB962C8B-B14F-4D97-AF65-F5344CB8AC3E}">
        <p14:creationId xmlns:p14="http://schemas.microsoft.com/office/powerpoint/2010/main" val="3295977514"/>
      </p:ext>
    </p:extLst>
  </p:cSld>
  <p:clrMapOvr>
    <a:masterClrMapping/>
  </p:clrMapOvr>
  <p:transition spd="med">
    <p:pull/>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3" name="Content Placeholder 2"/>
          <p:cNvSpPr>
            <a:spLocks noGrp="1"/>
          </p:cNvSpPr>
          <p:nvPr>
            <p:ph idx="1"/>
          </p:nvPr>
        </p:nvSpPr>
        <p:spPr/>
        <p:txBody>
          <a:bodyPr>
            <a:normAutofit lnSpcReduction="10000"/>
          </a:bodyPr>
          <a:lstStyle/>
          <a:p>
            <a:r>
              <a:rPr lang="en-GB" dirty="0"/>
              <a:t>Level generation</a:t>
            </a:r>
          </a:p>
          <a:p>
            <a:r>
              <a:rPr lang="en-GB" dirty="0"/>
              <a:t>Game states</a:t>
            </a:r>
          </a:p>
          <a:p>
            <a:r>
              <a:rPr lang="en-GB" dirty="0"/>
              <a:t>The Canvas</a:t>
            </a:r>
          </a:p>
          <a:p>
            <a:r>
              <a:rPr lang="en-GB" dirty="0"/>
              <a:t>New UI Components</a:t>
            </a:r>
          </a:p>
          <a:p>
            <a:r>
              <a:rPr lang="en-GB" dirty="0"/>
              <a:t>Displaying the score and lives</a:t>
            </a:r>
          </a:p>
          <a:p>
            <a:r>
              <a:rPr lang="en-GB" dirty="0"/>
              <a:t>Events</a:t>
            </a:r>
          </a:p>
          <a:p>
            <a:r>
              <a:rPr lang="en-GB" dirty="0"/>
              <a:t>Pausing the game</a:t>
            </a:r>
          </a:p>
          <a:p>
            <a:r>
              <a:rPr lang="en-GB" dirty="0"/>
              <a:t>Menus</a:t>
            </a:r>
          </a:p>
          <a:p>
            <a:endParaRPr lang="en-GB" dirty="0"/>
          </a:p>
          <a:p>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103</a:t>
            </a:fld>
            <a:endParaRPr lang="en-GB"/>
          </a:p>
        </p:txBody>
      </p:sp>
    </p:spTree>
    <p:extLst>
      <p:ext uri="{BB962C8B-B14F-4D97-AF65-F5344CB8AC3E}">
        <p14:creationId xmlns:p14="http://schemas.microsoft.com/office/powerpoint/2010/main" val="3893498782"/>
      </p:ext>
    </p:extLst>
  </p:cSld>
  <p:clrMapOvr>
    <a:masterClrMapping/>
  </p:clrMapOvr>
  <p:transition spd="med">
    <p:pull/>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Level Generation</a:t>
            </a:r>
          </a:p>
        </p:txBody>
      </p:sp>
      <p:sp>
        <p:nvSpPr>
          <p:cNvPr id="3" name="Content Placeholder 2"/>
          <p:cNvSpPr>
            <a:spLocks noGrp="1"/>
          </p:cNvSpPr>
          <p:nvPr>
            <p:ph idx="1"/>
          </p:nvPr>
        </p:nvSpPr>
        <p:spPr/>
        <p:txBody>
          <a:bodyPr/>
          <a:lstStyle/>
          <a:p>
            <a:r>
              <a:rPr lang="en-GB" dirty="0"/>
              <a:t>There are two categories of games</a:t>
            </a:r>
          </a:p>
          <a:p>
            <a:pPr marL="971550" lvl="1" indent="-514350">
              <a:buFont typeface="+mj-lt"/>
              <a:buAutoNum type="arabicPeriod"/>
            </a:pPr>
            <a:r>
              <a:rPr lang="en-GB" dirty="0"/>
              <a:t>Games that randomly generate their levels based on some rules</a:t>
            </a:r>
          </a:p>
          <a:p>
            <a:pPr marL="971550" lvl="1" indent="-514350">
              <a:buFont typeface="+mj-lt"/>
              <a:buAutoNum type="arabicPeriod"/>
            </a:pPr>
            <a:r>
              <a:rPr lang="en-GB" dirty="0"/>
              <a:t>Games that load up the next level which is crafted by level designers</a:t>
            </a:r>
          </a:p>
        </p:txBody>
      </p:sp>
      <p:sp>
        <p:nvSpPr>
          <p:cNvPr id="4" name="Slide Number Placeholder 3"/>
          <p:cNvSpPr>
            <a:spLocks noGrp="1"/>
          </p:cNvSpPr>
          <p:nvPr>
            <p:ph type="sldNum" sz="quarter" idx="12"/>
          </p:nvPr>
        </p:nvSpPr>
        <p:spPr/>
        <p:txBody>
          <a:bodyPr/>
          <a:lstStyle/>
          <a:p>
            <a:fld id="{56529AC4-065D-4F14-A518-B3A77C897168}" type="slidenum">
              <a:rPr lang="en-GB" smtClean="0"/>
              <a:pPr/>
              <a:t>104</a:t>
            </a:fld>
            <a:endParaRPr lang="en-GB"/>
          </a:p>
        </p:txBody>
      </p:sp>
    </p:spTree>
    <p:extLst>
      <p:ext uri="{BB962C8B-B14F-4D97-AF65-F5344CB8AC3E}">
        <p14:creationId xmlns:p14="http://schemas.microsoft.com/office/powerpoint/2010/main" val="29535618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States</a:t>
            </a:r>
          </a:p>
        </p:txBody>
      </p:sp>
      <p:sp>
        <p:nvSpPr>
          <p:cNvPr id="3" name="Content Placeholder 2"/>
          <p:cNvSpPr>
            <a:spLocks noGrp="1"/>
          </p:cNvSpPr>
          <p:nvPr>
            <p:ph idx="1"/>
          </p:nvPr>
        </p:nvSpPr>
        <p:spPr>
          <a:xfrm>
            <a:off x="1981200" y="3573019"/>
            <a:ext cx="8229600" cy="2553147"/>
          </a:xfrm>
        </p:spPr>
        <p:txBody>
          <a:bodyPr>
            <a:normAutofit lnSpcReduction="10000"/>
          </a:bodyPr>
          <a:lstStyle/>
          <a:p>
            <a:r>
              <a:rPr lang="en-GB" dirty="0"/>
              <a:t>When we are playing the game we would like to have some feedback on our progress such as:</a:t>
            </a:r>
          </a:p>
          <a:p>
            <a:pPr lvl="1"/>
            <a:r>
              <a:rPr lang="en-GB" dirty="0"/>
              <a:t>how many lives you have left and </a:t>
            </a:r>
          </a:p>
          <a:p>
            <a:pPr lvl="1"/>
            <a:r>
              <a:rPr lang="en-GB" dirty="0"/>
              <a:t>what score you managed to achieve in the game.</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105</a:t>
            </a:fld>
            <a:endParaRPr lang="en-GB"/>
          </a:p>
        </p:txBody>
      </p:sp>
      <p:pic>
        <p:nvPicPr>
          <p:cNvPr id="6" name="image00.png"/>
          <p:cNvPicPr/>
          <p:nvPr/>
        </p:nvPicPr>
        <p:blipFill>
          <a:blip r:embed="rId2" cstate="print"/>
          <a:srcRect/>
          <a:stretch>
            <a:fillRect/>
          </a:stretch>
        </p:blipFill>
        <p:spPr>
          <a:xfrm>
            <a:off x="2911197" y="1506513"/>
            <a:ext cx="6407032" cy="1850480"/>
          </a:xfrm>
          <a:prstGeom prst="rect">
            <a:avLst/>
          </a:prstGeom>
          <a:ln/>
        </p:spPr>
      </p:pic>
    </p:spTree>
    <p:extLst>
      <p:ext uri="{BB962C8B-B14F-4D97-AF65-F5344CB8AC3E}">
        <p14:creationId xmlns:p14="http://schemas.microsoft.com/office/powerpoint/2010/main" val="1321741027"/>
      </p:ext>
    </p:extLst>
  </p:cSld>
  <p:clrMapOvr>
    <a:masterClrMapping/>
  </p:clrMapOvr>
  <p:transition spd="med">
    <p:pull/>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Canvas</a:t>
            </a:r>
          </a:p>
        </p:txBody>
      </p:sp>
      <p:sp>
        <p:nvSpPr>
          <p:cNvPr id="3" name="Content Placeholder 2"/>
          <p:cNvSpPr>
            <a:spLocks noGrp="1"/>
          </p:cNvSpPr>
          <p:nvPr>
            <p:ph idx="1"/>
          </p:nvPr>
        </p:nvSpPr>
        <p:spPr/>
        <p:txBody>
          <a:bodyPr/>
          <a:lstStyle/>
          <a:p>
            <a:r>
              <a:rPr lang="en-GB" dirty="0"/>
              <a:t>When creating a User Interface in Unity, one needs to specify where the components of the user interface are going to be drawn. </a:t>
            </a:r>
          </a:p>
          <a:p>
            <a:endParaRPr lang="en-GB" dirty="0"/>
          </a:p>
          <a:p>
            <a:r>
              <a:rPr lang="en-GB" dirty="0"/>
              <a:t>This means that before we start creating a user interface we first need to have some sort of surface upon which the user interface is going to draw. </a:t>
            </a:r>
          </a:p>
          <a:p>
            <a:pPr lvl="1"/>
            <a:r>
              <a:rPr lang="en-GB" b="1" dirty="0"/>
              <a:t>This is called the canvas.</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106</a:t>
            </a:fld>
            <a:endParaRPr lang="en-GB"/>
          </a:p>
        </p:txBody>
      </p:sp>
    </p:spTree>
    <p:extLst>
      <p:ext uri="{BB962C8B-B14F-4D97-AF65-F5344CB8AC3E}">
        <p14:creationId xmlns:p14="http://schemas.microsoft.com/office/powerpoint/2010/main" val="174099725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Canvas</a:t>
            </a:r>
          </a:p>
        </p:txBody>
      </p:sp>
      <p:sp>
        <p:nvSpPr>
          <p:cNvPr id="3" name="Content Placeholder 2"/>
          <p:cNvSpPr>
            <a:spLocks noGrp="1"/>
          </p:cNvSpPr>
          <p:nvPr>
            <p:ph idx="1"/>
          </p:nvPr>
        </p:nvSpPr>
        <p:spPr/>
        <p:txBody>
          <a:bodyPr>
            <a:normAutofit fontScale="92500"/>
          </a:bodyPr>
          <a:lstStyle/>
          <a:p>
            <a:r>
              <a:rPr lang="en-GB" dirty="0"/>
              <a:t>The canvas has 3 render modes that you can choose from</a:t>
            </a:r>
          </a:p>
          <a:p>
            <a:pPr marL="971550" lvl="1" indent="-514350">
              <a:buFont typeface="+mj-lt"/>
              <a:buAutoNum type="arabicPeriod"/>
            </a:pPr>
            <a:r>
              <a:rPr lang="en-GB" b="1" dirty="0"/>
              <a:t>Screen Space - Overlay</a:t>
            </a:r>
          </a:p>
          <a:p>
            <a:pPr marL="1371600" lvl="2" indent="-514350"/>
            <a:r>
              <a:rPr lang="en-GB" dirty="0"/>
              <a:t>This render mode places UI elements on the screen rendered on top of the scene. </a:t>
            </a:r>
          </a:p>
          <a:p>
            <a:pPr marL="971550" lvl="1" indent="-514350">
              <a:buFont typeface="+mj-lt"/>
              <a:buAutoNum type="arabicPeriod"/>
            </a:pPr>
            <a:r>
              <a:rPr lang="en-GB" b="1" dirty="0"/>
              <a:t>Screen Space - Camera</a:t>
            </a:r>
          </a:p>
          <a:p>
            <a:pPr marL="1371600" lvl="2" indent="-514350"/>
            <a:r>
              <a:rPr lang="en-GB" dirty="0"/>
              <a:t>Similar to Screen Space – Overlay</a:t>
            </a:r>
          </a:p>
          <a:p>
            <a:pPr marL="1371600" lvl="2" indent="-514350"/>
            <a:r>
              <a:rPr lang="en-GB" dirty="0"/>
              <a:t>The Canvas is placed a given distance in front of a specified Camera. The UI elements are rendered by this camera, which means that the Camera settings affect the appearance of the UI.</a:t>
            </a:r>
          </a:p>
          <a:p>
            <a:pPr marL="971550" lvl="1" indent="-514350">
              <a:buFont typeface="+mj-lt"/>
              <a:buAutoNum type="arabicPeriod"/>
            </a:pPr>
            <a:r>
              <a:rPr lang="en-GB" b="1" dirty="0"/>
              <a:t>World Space</a:t>
            </a:r>
          </a:p>
          <a:p>
            <a:pPr marL="1371600" lvl="2" indent="-514350"/>
            <a:r>
              <a:rPr lang="en-GB" dirty="0"/>
              <a:t>This render mode makes the Canvas behave as any other object in the scene. </a:t>
            </a:r>
            <a:endParaRPr lang="en-GB" b="1" dirty="0"/>
          </a:p>
          <a:p>
            <a:pPr marL="1371600" lvl="2" indent="-514350"/>
            <a:endParaRPr lang="en-GB" dirty="0"/>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107</a:t>
            </a:fld>
            <a:endParaRPr lang="en-GB"/>
          </a:p>
        </p:txBody>
      </p:sp>
    </p:spTree>
    <p:extLst>
      <p:ext uri="{BB962C8B-B14F-4D97-AF65-F5344CB8AC3E}">
        <p14:creationId xmlns:p14="http://schemas.microsoft.com/office/powerpoint/2010/main" val="8711346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New UI Components</a:t>
            </a:r>
          </a:p>
        </p:txBody>
      </p:sp>
      <p:sp>
        <p:nvSpPr>
          <p:cNvPr id="5" name="Content Placeholder 4"/>
          <p:cNvSpPr>
            <a:spLocks noGrp="1"/>
          </p:cNvSpPr>
          <p:nvPr>
            <p:ph sz="half" idx="1"/>
          </p:nvPr>
        </p:nvSpPr>
        <p:spPr/>
        <p:txBody>
          <a:bodyPr>
            <a:normAutofit fontScale="92500" lnSpcReduction="10000"/>
          </a:bodyPr>
          <a:lstStyle/>
          <a:p>
            <a:pPr lvl="0"/>
            <a:r>
              <a:rPr lang="en-GB" dirty="0"/>
              <a:t>Panels</a:t>
            </a:r>
          </a:p>
          <a:p>
            <a:pPr lvl="0"/>
            <a:r>
              <a:rPr lang="en-GB" dirty="0"/>
              <a:t>Buttons</a:t>
            </a:r>
          </a:p>
          <a:p>
            <a:pPr lvl="0"/>
            <a:r>
              <a:rPr lang="en-GB" dirty="0"/>
              <a:t>Text</a:t>
            </a:r>
          </a:p>
          <a:p>
            <a:pPr lvl="0"/>
            <a:r>
              <a:rPr lang="en-GB" dirty="0"/>
              <a:t>Images</a:t>
            </a:r>
          </a:p>
          <a:p>
            <a:pPr lvl="0"/>
            <a:r>
              <a:rPr lang="en-GB" dirty="0"/>
              <a:t>Raw Images</a:t>
            </a:r>
          </a:p>
          <a:p>
            <a:pPr lvl="0"/>
            <a:r>
              <a:rPr lang="en-GB" dirty="0"/>
              <a:t>Sliders</a:t>
            </a:r>
          </a:p>
          <a:p>
            <a:pPr lvl="0"/>
            <a:r>
              <a:rPr lang="en-GB" dirty="0"/>
              <a:t>Scrollbars</a:t>
            </a:r>
          </a:p>
          <a:p>
            <a:pPr lvl="0"/>
            <a:r>
              <a:rPr lang="en-GB" dirty="0"/>
              <a:t>Toggles</a:t>
            </a:r>
          </a:p>
          <a:p>
            <a:pPr lvl="0"/>
            <a:r>
              <a:rPr lang="en-GB" dirty="0"/>
              <a:t>Input Fields and</a:t>
            </a:r>
          </a:p>
          <a:p>
            <a:pPr lvl="0"/>
            <a:r>
              <a:rPr lang="en-GB" dirty="0"/>
              <a:t>Event Systems</a:t>
            </a:r>
          </a:p>
        </p:txBody>
      </p:sp>
      <p:sp>
        <p:nvSpPr>
          <p:cNvPr id="4" name="Slide Number Placeholder 3"/>
          <p:cNvSpPr>
            <a:spLocks noGrp="1"/>
          </p:cNvSpPr>
          <p:nvPr>
            <p:ph type="sldNum" sz="quarter" idx="12"/>
          </p:nvPr>
        </p:nvSpPr>
        <p:spPr/>
        <p:txBody>
          <a:bodyPr/>
          <a:lstStyle/>
          <a:p>
            <a:fld id="{56529AC4-065D-4F14-A518-B3A77C897168}" type="slidenum">
              <a:rPr lang="en-GB" smtClean="0"/>
              <a:pPr/>
              <a:t>108</a:t>
            </a:fld>
            <a:endParaRPr lang="en-GB"/>
          </a:p>
        </p:txBody>
      </p:sp>
      <p:pic>
        <p:nvPicPr>
          <p:cNvPr id="7" name="Content Placeholder 6" descr="http://docs.unity3d.com/uploads/Main/UI_Main.png"/>
          <p:cNvPicPr>
            <a:picLocks noGrp="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519936" y="1600202"/>
            <a:ext cx="5832648" cy="4637109"/>
          </a:xfrm>
          <a:prstGeom prst="rect">
            <a:avLst/>
          </a:prstGeom>
          <a:noFill/>
          <a:ln>
            <a:noFill/>
          </a:ln>
        </p:spPr>
      </p:pic>
    </p:spTree>
    <p:extLst>
      <p:ext uri="{BB962C8B-B14F-4D97-AF65-F5344CB8AC3E}">
        <p14:creationId xmlns:p14="http://schemas.microsoft.com/office/powerpoint/2010/main" val="2331627934"/>
      </p:ext>
    </p:extLst>
  </p:cSld>
  <p:clrMapOvr>
    <a:masterClrMapping/>
  </p:clrMapOvr>
  <p:transition spd="med">
    <p:pull/>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the Lives text</a:t>
            </a:r>
          </a:p>
        </p:txBody>
      </p:sp>
      <p:sp>
        <p:nvSpPr>
          <p:cNvPr id="3" name="Content Placeholder 2"/>
          <p:cNvSpPr>
            <a:spLocks noGrp="1"/>
          </p:cNvSpPr>
          <p:nvPr>
            <p:ph idx="1"/>
          </p:nvPr>
        </p:nvSpPr>
        <p:spPr/>
        <p:txBody>
          <a:bodyPr>
            <a:normAutofit fontScale="85000" lnSpcReduction="10000"/>
          </a:bodyPr>
          <a:lstStyle/>
          <a:p>
            <a:pPr marL="784225" indent="-514350">
              <a:buFont typeface="+mj-lt"/>
              <a:buAutoNum type="arabicPeriod"/>
            </a:pPr>
            <a:r>
              <a:rPr lang="en-GB" dirty="0"/>
              <a:t>Within the bundle provided one should be able to find a HUD.ttf file. </a:t>
            </a:r>
          </a:p>
          <a:p>
            <a:pPr marL="784225" indent="-514350">
              <a:buFont typeface="+mj-lt"/>
              <a:buAutoNum type="arabicPeriod"/>
            </a:pPr>
            <a:r>
              <a:rPr lang="en-GB" dirty="0"/>
              <a:t>Create a new folder in your Assets folder and call it “Fonts”</a:t>
            </a:r>
          </a:p>
          <a:p>
            <a:pPr marL="784225" indent="-514350">
              <a:buFont typeface="+mj-lt"/>
              <a:buAutoNum type="arabicPeriod"/>
            </a:pPr>
            <a:r>
              <a:rPr lang="en-GB" dirty="0"/>
              <a:t>drag and drop this font into the newly created folder.</a:t>
            </a:r>
          </a:p>
          <a:p>
            <a:pPr marL="784225" indent="-514350">
              <a:buFont typeface="+mj-lt"/>
              <a:buAutoNum type="arabicPeriod"/>
            </a:pPr>
            <a:r>
              <a:rPr lang="en-GB" dirty="0"/>
              <a:t>Now create a canvas component</a:t>
            </a:r>
          </a:p>
          <a:p>
            <a:pPr marL="784225" indent="-514350">
              <a:buFont typeface="+mj-lt"/>
              <a:buAutoNum type="arabicPeriod"/>
            </a:pPr>
            <a:r>
              <a:rPr lang="en-GB" dirty="0"/>
              <a:t>Create a canvas and rename it to HUD</a:t>
            </a:r>
          </a:p>
          <a:p>
            <a:pPr marL="1295400" lvl="2" indent="-514350">
              <a:buFont typeface="Wingdings" panose="05000000000000000000" pitchFamily="2" charset="2"/>
              <a:buChar char="Ø"/>
            </a:pPr>
            <a:r>
              <a:rPr lang="en-GB" dirty="0"/>
              <a:t>Create -&gt; UI -&gt; Canvas</a:t>
            </a:r>
          </a:p>
          <a:p>
            <a:pPr marL="784225" indent="-514350">
              <a:buFont typeface="+mj-lt"/>
              <a:buAutoNum type="arabicPeriod"/>
            </a:pPr>
            <a:r>
              <a:rPr lang="en-GB" dirty="0"/>
              <a:t>Create a UI text and rename it to Lives</a:t>
            </a:r>
          </a:p>
          <a:p>
            <a:pPr marL="1295400" lvl="2" indent="-514350">
              <a:buFont typeface="Wingdings" panose="05000000000000000000" pitchFamily="2" charset="2"/>
              <a:buChar char="Ø"/>
            </a:pPr>
            <a:r>
              <a:rPr lang="en-GB" dirty="0"/>
              <a:t>Create -&gt; UI -&gt; Text</a:t>
            </a:r>
          </a:p>
          <a:p>
            <a:pPr marL="784225" indent="-514350">
              <a:buFont typeface="+mj-lt"/>
              <a:buAutoNum type="arabicPeriod"/>
            </a:pPr>
            <a:endParaRPr lang="en-GB" dirty="0"/>
          </a:p>
          <a:p>
            <a:pPr marL="784225" indent="-514350">
              <a:buFont typeface="+mj-lt"/>
              <a:buAutoNum type="arabicPeriod"/>
            </a:pPr>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109</a:t>
            </a:fld>
            <a:endParaRPr lang="en-GB"/>
          </a:p>
        </p:txBody>
      </p:sp>
    </p:spTree>
    <p:extLst>
      <p:ext uri="{BB962C8B-B14F-4D97-AF65-F5344CB8AC3E}">
        <p14:creationId xmlns:p14="http://schemas.microsoft.com/office/powerpoint/2010/main" val="324483387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Notice</a:t>
            </a:r>
          </a:p>
        </p:txBody>
      </p:sp>
      <p:sp>
        <p:nvSpPr>
          <p:cNvPr id="4" name="Content Placeholder 3"/>
          <p:cNvSpPr>
            <a:spLocks noGrp="1"/>
          </p:cNvSpPr>
          <p:nvPr>
            <p:ph sz="half" idx="2"/>
          </p:nvPr>
        </p:nvSpPr>
        <p:spPr>
          <a:xfrm>
            <a:off x="6517704" y="1979125"/>
            <a:ext cx="4546848" cy="4258189"/>
          </a:xfrm>
        </p:spPr>
        <p:txBody>
          <a:bodyPr>
            <a:normAutofit fontScale="32500" lnSpcReduction="20000"/>
          </a:bodyPr>
          <a:lstStyle/>
          <a:p>
            <a:pPr marL="0" indent="0">
              <a:lnSpc>
                <a:spcPct val="115000"/>
              </a:lnSpc>
              <a:buNone/>
            </a:pPr>
            <a:r>
              <a:rPr lang="en-GB" sz="4300" b="1" dirty="0">
                <a:latin typeface="Courier New" panose="02070309020205020404" pitchFamily="49" charset="0"/>
                <a:ea typeface="Times New Roman"/>
                <a:cs typeface="Courier New" panose="02070309020205020404" pitchFamily="49" charset="0"/>
              </a:rPr>
              <a:t>using</a:t>
            </a:r>
            <a:r>
              <a:rPr lang="en-GB" sz="4300" dirty="0">
                <a:latin typeface="Courier New" panose="02070309020205020404" pitchFamily="49" charset="0"/>
                <a:ea typeface="Times New Roman"/>
                <a:cs typeface="Courier New" panose="02070309020205020404" pitchFamily="49" charset="0"/>
              </a:rPr>
              <a:t> </a:t>
            </a:r>
            <a:r>
              <a:rPr lang="en-GB" sz="4300" dirty="0" err="1">
                <a:latin typeface="Courier New" panose="02070309020205020404" pitchFamily="49" charset="0"/>
                <a:ea typeface="Times New Roman"/>
                <a:cs typeface="Courier New" panose="02070309020205020404" pitchFamily="49" charset="0"/>
              </a:rPr>
              <a:t>UnityEngine</a:t>
            </a:r>
            <a:r>
              <a:rPr lang="en-GB" sz="4300" b="1" dirty="0">
                <a:latin typeface="Courier New" panose="02070309020205020404" pitchFamily="49" charset="0"/>
                <a:ea typeface="Times New Roman"/>
                <a:cs typeface="Courier New" panose="02070309020205020404" pitchFamily="49" charset="0"/>
              </a:rPr>
              <a:t>;</a:t>
            </a:r>
            <a:endParaRPr lang="en-GB" sz="4300" dirty="0">
              <a:latin typeface="Courier New" panose="02070309020205020404" pitchFamily="49" charset="0"/>
              <a:ea typeface="Calibri"/>
              <a:cs typeface="Courier New" panose="02070309020205020404" pitchFamily="49" charset="0"/>
            </a:endParaRPr>
          </a:p>
          <a:p>
            <a:pPr marL="0" indent="0">
              <a:lnSpc>
                <a:spcPct val="115000"/>
              </a:lnSpc>
              <a:buNone/>
            </a:pPr>
            <a:r>
              <a:rPr lang="en-GB" sz="4300" b="1" dirty="0">
                <a:latin typeface="Courier New" panose="02070309020205020404" pitchFamily="49" charset="0"/>
                <a:ea typeface="Times New Roman"/>
                <a:cs typeface="Courier New" panose="02070309020205020404" pitchFamily="49" charset="0"/>
              </a:rPr>
              <a:t>using</a:t>
            </a:r>
            <a:r>
              <a:rPr lang="en-GB" sz="4300" dirty="0">
                <a:latin typeface="Courier New" panose="02070309020205020404" pitchFamily="49" charset="0"/>
                <a:ea typeface="Times New Roman"/>
                <a:cs typeface="Courier New" panose="02070309020205020404" pitchFamily="49" charset="0"/>
              </a:rPr>
              <a:t> </a:t>
            </a:r>
            <a:r>
              <a:rPr lang="en-GB" sz="4300" dirty="0" err="1">
                <a:latin typeface="Courier New" panose="02070309020205020404" pitchFamily="49" charset="0"/>
                <a:ea typeface="Times New Roman"/>
                <a:cs typeface="Courier New" panose="02070309020205020404" pitchFamily="49" charset="0"/>
              </a:rPr>
              <a:t>System</a:t>
            </a:r>
            <a:r>
              <a:rPr lang="en-GB" sz="4300" b="1" dirty="0" err="1">
                <a:latin typeface="Courier New" panose="02070309020205020404" pitchFamily="49" charset="0"/>
                <a:ea typeface="Times New Roman"/>
                <a:cs typeface="Courier New" panose="02070309020205020404" pitchFamily="49" charset="0"/>
              </a:rPr>
              <a:t>.</a:t>
            </a:r>
            <a:r>
              <a:rPr lang="en-GB" sz="4300" dirty="0" err="1">
                <a:latin typeface="Courier New" panose="02070309020205020404" pitchFamily="49" charset="0"/>
                <a:ea typeface="Times New Roman"/>
                <a:cs typeface="Courier New" panose="02070309020205020404" pitchFamily="49" charset="0"/>
              </a:rPr>
              <a:t>Collections</a:t>
            </a:r>
            <a:r>
              <a:rPr lang="en-GB" sz="4300" b="1" dirty="0">
                <a:latin typeface="Courier New" panose="02070309020205020404" pitchFamily="49" charset="0"/>
                <a:ea typeface="Times New Roman"/>
                <a:cs typeface="Courier New" panose="02070309020205020404" pitchFamily="49" charset="0"/>
              </a:rPr>
              <a:t>;</a:t>
            </a:r>
            <a:endParaRPr lang="en-GB" sz="4300" dirty="0">
              <a:latin typeface="Courier New" panose="02070309020205020404" pitchFamily="49" charset="0"/>
              <a:ea typeface="Calibri"/>
              <a:cs typeface="Courier New" panose="02070309020205020404" pitchFamily="49" charset="0"/>
            </a:endParaRPr>
          </a:p>
          <a:p>
            <a:pPr marL="0" indent="0">
              <a:lnSpc>
                <a:spcPct val="115000"/>
              </a:lnSpc>
              <a:buNone/>
            </a:pPr>
            <a:r>
              <a:rPr lang="en-GB" sz="4300" dirty="0">
                <a:latin typeface="Courier New" panose="02070309020205020404" pitchFamily="49" charset="0"/>
                <a:ea typeface="Times New Roman"/>
                <a:cs typeface="Courier New" panose="02070309020205020404" pitchFamily="49" charset="0"/>
              </a:rPr>
              <a:t> </a:t>
            </a:r>
            <a:endParaRPr lang="en-GB" sz="4300" dirty="0">
              <a:latin typeface="Courier New" panose="02070309020205020404" pitchFamily="49" charset="0"/>
              <a:ea typeface="Calibri"/>
              <a:cs typeface="Courier New" panose="02070309020205020404" pitchFamily="49" charset="0"/>
            </a:endParaRPr>
          </a:p>
          <a:p>
            <a:pPr marL="0" indent="0">
              <a:lnSpc>
                <a:spcPct val="115000"/>
              </a:lnSpc>
              <a:buNone/>
            </a:pPr>
            <a:r>
              <a:rPr lang="en-GB" sz="4300" b="1" dirty="0">
                <a:latin typeface="Courier New" panose="02070309020205020404" pitchFamily="49" charset="0"/>
                <a:ea typeface="Times New Roman"/>
                <a:cs typeface="Courier New" panose="02070309020205020404" pitchFamily="49" charset="0"/>
              </a:rPr>
              <a:t>public</a:t>
            </a:r>
            <a:r>
              <a:rPr lang="en-GB" sz="4300" dirty="0">
                <a:latin typeface="Courier New" panose="02070309020205020404" pitchFamily="49" charset="0"/>
                <a:ea typeface="Times New Roman"/>
                <a:cs typeface="Courier New" panose="02070309020205020404" pitchFamily="49" charset="0"/>
              </a:rPr>
              <a:t> class Player </a:t>
            </a:r>
            <a:r>
              <a:rPr lang="en-GB" sz="4300" b="1" dirty="0">
                <a:latin typeface="Courier New" panose="02070309020205020404" pitchFamily="49" charset="0"/>
                <a:ea typeface="Times New Roman"/>
                <a:cs typeface="Courier New" panose="02070309020205020404" pitchFamily="49" charset="0"/>
              </a:rPr>
              <a:t>:</a:t>
            </a:r>
            <a:r>
              <a:rPr lang="en-GB" sz="4300" dirty="0">
                <a:latin typeface="Courier New" panose="02070309020205020404" pitchFamily="49" charset="0"/>
                <a:ea typeface="Times New Roman"/>
                <a:cs typeface="Courier New" panose="02070309020205020404" pitchFamily="49" charset="0"/>
              </a:rPr>
              <a:t> MonoBehaviour </a:t>
            </a:r>
            <a:r>
              <a:rPr lang="en-GB" sz="4300" b="1" dirty="0">
                <a:latin typeface="Courier New" panose="02070309020205020404" pitchFamily="49" charset="0"/>
                <a:ea typeface="Times New Roman"/>
                <a:cs typeface="Courier New" panose="02070309020205020404" pitchFamily="49" charset="0"/>
              </a:rPr>
              <a:t>{</a:t>
            </a:r>
            <a:endParaRPr lang="en-GB" sz="4300" dirty="0">
              <a:latin typeface="Courier New" panose="02070309020205020404" pitchFamily="49" charset="0"/>
              <a:ea typeface="Calibri"/>
              <a:cs typeface="Courier New" panose="02070309020205020404" pitchFamily="49" charset="0"/>
            </a:endParaRPr>
          </a:p>
          <a:p>
            <a:pPr marL="0" indent="0">
              <a:lnSpc>
                <a:spcPct val="115000"/>
              </a:lnSpc>
              <a:buNone/>
            </a:pPr>
            <a:r>
              <a:rPr lang="en-GB" sz="4300" dirty="0">
                <a:latin typeface="Courier New" panose="02070309020205020404" pitchFamily="49" charset="0"/>
                <a:ea typeface="Times New Roman"/>
                <a:cs typeface="Courier New" panose="02070309020205020404" pitchFamily="49" charset="0"/>
              </a:rPr>
              <a:t> </a:t>
            </a:r>
            <a:endParaRPr lang="en-GB" sz="4300" dirty="0">
              <a:latin typeface="Courier New" panose="02070309020205020404" pitchFamily="49" charset="0"/>
              <a:ea typeface="Calibri"/>
              <a:cs typeface="Courier New" panose="02070309020205020404" pitchFamily="49" charset="0"/>
            </a:endParaRPr>
          </a:p>
          <a:p>
            <a:pPr marL="0" indent="0">
              <a:lnSpc>
                <a:spcPct val="115000"/>
              </a:lnSpc>
              <a:buNone/>
            </a:pPr>
            <a:r>
              <a:rPr lang="en-GB" sz="4300" dirty="0">
                <a:latin typeface="Courier New" panose="02070309020205020404" pitchFamily="49" charset="0"/>
                <a:ea typeface="Times New Roman"/>
                <a:cs typeface="Courier New" panose="02070309020205020404" pitchFamily="49" charset="0"/>
              </a:rPr>
              <a:t>    </a:t>
            </a:r>
            <a:r>
              <a:rPr lang="en-GB" sz="4300" b="1" dirty="0">
                <a:latin typeface="Courier New" panose="02070309020205020404" pitchFamily="49" charset="0"/>
                <a:ea typeface="Times New Roman"/>
                <a:cs typeface="Courier New" panose="02070309020205020404" pitchFamily="49" charset="0"/>
              </a:rPr>
              <a:t>public</a:t>
            </a:r>
            <a:r>
              <a:rPr lang="en-GB" sz="4300" dirty="0">
                <a:latin typeface="Courier New" panose="02070309020205020404" pitchFamily="49" charset="0"/>
                <a:ea typeface="Times New Roman"/>
                <a:cs typeface="Courier New" panose="02070309020205020404" pitchFamily="49" charset="0"/>
              </a:rPr>
              <a:t> </a:t>
            </a:r>
            <a:r>
              <a:rPr lang="en-GB" sz="4300" dirty="0" err="1">
                <a:latin typeface="Courier New" panose="02070309020205020404" pitchFamily="49" charset="0"/>
                <a:ea typeface="Times New Roman"/>
                <a:cs typeface="Courier New" panose="02070309020205020404" pitchFamily="49" charset="0"/>
              </a:rPr>
              <a:t>int</a:t>
            </a:r>
            <a:r>
              <a:rPr lang="en-GB" sz="4300" dirty="0">
                <a:latin typeface="Courier New" panose="02070309020205020404" pitchFamily="49" charset="0"/>
                <a:ea typeface="Times New Roman"/>
                <a:cs typeface="Courier New" panose="02070309020205020404" pitchFamily="49" charset="0"/>
              </a:rPr>
              <a:t> speed</a:t>
            </a:r>
            <a:r>
              <a:rPr lang="en-GB" sz="4300" b="1" dirty="0">
                <a:latin typeface="Courier New" panose="02070309020205020404" pitchFamily="49" charset="0"/>
                <a:ea typeface="Times New Roman"/>
                <a:cs typeface="Courier New" panose="02070309020205020404" pitchFamily="49" charset="0"/>
              </a:rPr>
              <a:t>;</a:t>
            </a:r>
            <a:endParaRPr lang="en-GB" sz="4300" dirty="0">
              <a:latin typeface="Courier New" panose="02070309020205020404" pitchFamily="49" charset="0"/>
              <a:ea typeface="Calibri"/>
              <a:cs typeface="Courier New" panose="02070309020205020404" pitchFamily="49" charset="0"/>
            </a:endParaRPr>
          </a:p>
          <a:p>
            <a:pPr marL="0" indent="0">
              <a:lnSpc>
                <a:spcPct val="115000"/>
              </a:lnSpc>
              <a:buNone/>
            </a:pPr>
            <a:r>
              <a:rPr lang="en-GB" sz="4300" dirty="0">
                <a:latin typeface="Courier New" panose="02070309020205020404" pitchFamily="49" charset="0"/>
                <a:ea typeface="Times New Roman"/>
                <a:cs typeface="Courier New" panose="02070309020205020404" pitchFamily="49" charset="0"/>
              </a:rPr>
              <a:t>    </a:t>
            </a:r>
            <a:endParaRPr lang="en-GB" sz="4300" dirty="0">
              <a:latin typeface="Courier New" panose="02070309020205020404" pitchFamily="49" charset="0"/>
              <a:ea typeface="Calibri"/>
              <a:cs typeface="Courier New" panose="02070309020205020404" pitchFamily="49" charset="0"/>
            </a:endParaRPr>
          </a:p>
          <a:p>
            <a:pPr marL="0" indent="0">
              <a:lnSpc>
                <a:spcPct val="115000"/>
              </a:lnSpc>
              <a:buNone/>
            </a:pPr>
            <a:r>
              <a:rPr lang="en-GB" sz="4300" dirty="0">
                <a:latin typeface="Courier New" panose="02070309020205020404" pitchFamily="49" charset="0"/>
                <a:ea typeface="Times New Roman"/>
                <a:cs typeface="Courier New" panose="02070309020205020404" pitchFamily="49" charset="0"/>
              </a:rPr>
              <a:t>    // Use this for initialization</a:t>
            </a:r>
            <a:endParaRPr lang="en-GB" sz="4300" dirty="0">
              <a:latin typeface="Courier New" panose="02070309020205020404" pitchFamily="49" charset="0"/>
              <a:ea typeface="Calibri"/>
              <a:cs typeface="Courier New" panose="02070309020205020404" pitchFamily="49" charset="0"/>
            </a:endParaRPr>
          </a:p>
          <a:p>
            <a:pPr marL="0" indent="0">
              <a:lnSpc>
                <a:spcPct val="115000"/>
              </a:lnSpc>
              <a:buNone/>
            </a:pPr>
            <a:r>
              <a:rPr lang="en-GB" sz="4300" dirty="0">
                <a:latin typeface="Courier New" panose="02070309020205020404" pitchFamily="49" charset="0"/>
                <a:ea typeface="Times New Roman"/>
                <a:cs typeface="Courier New" panose="02070309020205020404" pitchFamily="49" charset="0"/>
              </a:rPr>
              <a:t>    void Start </a:t>
            </a:r>
            <a:r>
              <a:rPr lang="en-GB" sz="4300" b="1" dirty="0">
                <a:latin typeface="Courier New" panose="02070309020205020404" pitchFamily="49" charset="0"/>
                <a:ea typeface="Times New Roman"/>
                <a:cs typeface="Courier New" panose="02070309020205020404" pitchFamily="49" charset="0"/>
              </a:rPr>
              <a:t>()</a:t>
            </a:r>
            <a:r>
              <a:rPr lang="en-GB" sz="4300" dirty="0">
                <a:latin typeface="Courier New" panose="02070309020205020404" pitchFamily="49" charset="0"/>
                <a:ea typeface="Times New Roman"/>
                <a:cs typeface="Courier New" panose="02070309020205020404" pitchFamily="49" charset="0"/>
              </a:rPr>
              <a:t> </a:t>
            </a:r>
            <a:r>
              <a:rPr lang="en-GB" sz="4300" b="1" dirty="0">
                <a:latin typeface="Courier New" panose="02070309020205020404" pitchFamily="49" charset="0"/>
                <a:ea typeface="Times New Roman"/>
                <a:cs typeface="Courier New" panose="02070309020205020404" pitchFamily="49" charset="0"/>
              </a:rPr>
              <a:t>{</a:t>
            </a:r>
            <a:endParaRPr lang="en-GB" sz="4300" dirty="0">
              <a:latin typeface="Courier New" panose="02070309020205020404" pitchFamily="49" charset="0"/>
              <a:ea typeface="Calibri"/>
              <a:cs typeface="Courier New" panose="02070309020205020404" pitchFamily="49" charset="0"/>
            </a:endParaRPr>
          </a:p>
          <a:p>
            <a:pPr marL="0" indent="0">
              <a:lnSpc>
                <a:spcPct val="115000"/>
              </a:lnSpc>
              <a:buNone/>
            </a:pPr>
            <a:r>
              <a:rPr lang="en-GB" sz="4300" dirty="0">
                <a:latin typeface="Courier New" panose="02070309020205020404" pitchFamily="49" charset="0"/>
                <a:ea typeface="Times New Roman"/>
                <a:cs typeface="Courier New" panose="02070309020205020404" pitchFamily="49" charset="0"/>
              </a:rPr>
              <a:t>    </a:t>
            </a:r>
            <a:endParaRPr lang="en-GB" sz="4300" dirty="0">
              <a:latin typeface="Courier New" panose="02070309020205020404" pitchFamily="49" charset="0"/>
              <a:ea typeface="Calibri"/>
              <a:cs typeface="Courier New" panose="02070309020205020404" pitchFamily="49" charset="0"/>
            </a:endParaRPr>
          </a:p>
          <a:p>
            <a:pPr marL="0" indent="0">
              <a:lnSpc>
                <a:spcPct val="115000"/>
              </a:lnSpc>
              <a:buNone/>
            </a:pPr>
            <a:r>
              <a:rPr lang="en-GB" sz="4300" dirty="0">
                <a:latin typeface="Courier New" panose="02070309020205020404" pitchFamily="49" charset="0"/>
                <a:ea typeface="Times New Roman"/>
                <a:cs typeface="Courier New" panose="02070309020205020404" pitchFamily="49" charset="0"/>
              </a:rPr>
              <a:t>    </a:t>
            </a:r>
            <a:r>
              <a:rPr lang="en-GB" sz="4300" b="1" dirty="0">
                <a:latin typeface="Courier New" panose="02070309020205020404" pitchFamily="49" charset="0"/>
                <a:ea typeface="Times New Roman"/>
                <a:cs typeface="Courier New" panose="02070309020205020404" pitchFamily="49" charset="0"/>
              </a:rPr>
              <a:t>}</a:t>
            </a:r>
            <a:endParaRPr lang="en-GB" sz="4300" dirty="0">
              <a:latin typeface="Courier New" panose="02070309020205020404" pitchFamily="49" charset="0"/>
              <a:ea typeface="Calibri"/>
              <a:cs typeface="Courier New" panose="02070309020205020404" pitchFamily="49" charset="0"/>
            </a:endParaRPr>
          </a:p>
          <a:p>
            <a:pPr marL="0" indent="0">
              <a:lnSpc>
                <a:spcPct val="115000"/>
              </a:lnSpc>
              <a:buNone/>
            </a:pPr>
            <a:r>
              <a:rPr lang="en-GB" sz="4300" dirty="0">
                <a:latin typeface="Courier New" panose="02070309020205020404" pitchFamily="49" charset="0"/>
                <a:ea typeface="Times New Roman"/>
                <a:cs typeface="Courier New" panose="02070309020205020404" pitchFamily="49" charset="0"/>
              </a:rPr>
              <a:t>    </a:t>
            </a:r>
            <a:endParaRPr lang="en-GB" sz="4300" dirty="0">
              <a:latin typeface="Courier New" panose="02070309020205020404" pitchFamily="49" charset="0"/>
              <a:ea typeface="Calibri"/>
              <a:cs typeface="Courier New" panose="02070309020205020404" pitchFamily="49" charset="0"/>
            </a:endParaRPr>
          </a:p>
          <a:p>
            <a:pPr marL="0" indent="0">
              <a:lnSpc>
                <a:spcPct val="115000"/>
              </a:lnSpc>
              <a:buNone/>
            </a:pPr>
            <a:r>
              <a:rPr lang="en-GB" sz="4300" dirty="0">
                <a:latin typeface="Courier New" panose="02070309020205020404" pitchFamily="49" charset="0"/>
                <a:ea typeface="Times New Roman"/>
                <a:cs typeface="Courier New" panose="02070309020205020404" pitchFamily="49" charset="0"/>
              </a:rPr>
              <a:t>    // Update is called once per frame</a:t>
            </a:r>
            <a:endParaRPr lang="en-GB" sz="4300" dirty="0">
              <a:latin typeface="Courier New" panose="02070309020205020404" pitchFamily="49" charset="0"/>
              <a:ea typeface="Calibri"/>
              <a:cs typeface="Courier New" panose="02070309020205020404" pitchFamily="49" charset="0"/>
            </a:endParaRPr>
          </a:p>
          <a:p>
            <a:pPr marL="0" indent="0">
              <a:lnSpc>
                <a:spcPct val="115000"/>
              </a:lnSpc>
              <a:buNone/>
            </a:pPr>
            <a:r>
              <a:rPr lang="en-GB" sz="4300" dirty="0">
                <a:latin typeface="Courier New" panose="02070309020205020404" pitchFamily="49" charset="0"/>
                <a:ea typeface="Times New Roman"/>
                <a:cs typeface="Courier New" panose="02070309020205020404" pitchFamily="49" charset="0"/>
              </a:rPr>
              <a:t>    void Update </a:t>
            </a:r>
            <a:r>
              <a:rPr lang="en-GB" sz="4300" b="1" dirty="0">
                <a:latin typeface="Courier New" panose="02070309020205020404" pitchFamily="49" charset="0"/>
                <a:ea typeface="Times New Roman"/>
                <a:cs typeface="Courier New" panose="02070309020205020404" pitchFamily="49" charset="0"/>
              </a:rPr>
              <a:t>()</a:t>
            </a:r>
            <a:r>
              <a:rPr lang="en-GB" sz="4300" dirty="0">
                <a:latin typeface="Courier New" panose="02070309020205020404" pitchFamily="49" charset="0"/>
                <a:ea typeface="Times New Roman"/>
                <a:cs typeface="Courier New" panose="02070309020205020404" pitchFamily="49" charset="0"/>
              </a:rPr>
              <a:t> </a:t>
            </a:r>
            <a:r>
              <a:rPr lang="en-GB" sz="4300" b="1" dirty="0">
                <a:latin typeface="Courier New" panose="02070309020205020404" pitchFamily="49" charset="0"/>
                <a:ea typeface="Times New Roman"/>
                <a:cs typeface="Courier New" panose="02070309020205020404" pitchFamily="49" charset="0"/>
              </a:rPr>
              <a:t>{</a:t>
            </a:r>
            <a:endParaRPr lang="en-GB" sz="4300" dirty="0">
              <a:latin typeface="Courier New" panose="02070309020205020404" pitchFamily="49" charset="0"/>
              <a:ea typeface="Calibri"/>
              <a:cs typeface="Courier New" panose="02070309020205020404" pitchFamily="49" charset="0"/>
            </a:endParaRPr>
          </a:p>
          <a:p>
            <a:pPr marL="0" indent="0">
              <a:lnSpc>
                <a:spcPct val="115000"/>
              </a:lnSpc>
              <a:buNone/>
            </a:pPr>
            <a:r>
              <a:rPr lang="en-GB" sz="4300" dirty="0">
                <a:latin typeface="Courier New" panose="02070309020205020404" pitchFamily="49" charset="0"/>
                <a:ea typeface="Times New Roman"/>
                <a:cs typeface="Courier New" panose="02070309020205020404" pitchFamily="49" charset="0"/>
              </a:rPr>
              <a:t>    </a:t>
            </a:r>
            <a:endParaRPr lang="en-GB" sz="4300" dirty="0">
              <a:latin typeface="Courier New" panose="02070309020205020404" pitchFamily="49" charset="0"/>
              <a:ea typeface="Calibri"/>
              <a:cs typeface="Courier New" panose="02070309020205020404" pitchFamily="49" charset="0"/>
            </a:endParaRPr>
          </a:p>
          <a:p>
            <a:pPr marL="0" indent="0">
              <a:lnSpc>
                <a:spcPct val="115000"/>
              </a:lnSpc>
              <a:buNone/>
            </a:pPr>
            <a:r>
              <a:rPr lang="en-GB" sz="4300" dirty="0">
                <a:latin typeface="Courier New" panose="02070309020205020404" pitchFamily="49" charset="0"/>
                <a:ea typeface="Times New Roman"/>
                <a:cs typeface="Courier New" panose="02070309020205020404" pitchFamily="49" charset="0"/>
              </a:rPr>
              <a:t>    </a:t>
            </a:r>
            <a:r>
              <a:rPr lang="en-GB" sz="4300" b="1" dirty="0">
                <a:latin typeface="Courier New" panose="02070309020205020404" pitchFamily="49" charset="0"/>
                <a:ea typeface="Times New Roman"/>
                <a:cs typeface="Courier New" panose="02070309020205020404" pitchFamily="49" charset="0"/>
              </a:rPr>
              <a:t>}</a:t>
            </a:r>
            <a:endParaRPr lang="en-GB" sz="4300" dirty="0">
              <a:latin typeface="Courier New" panose="02070309020205020404" pitchFamily="49" charset="0"/>
              <a:ea typeface="Calibri"/>
              <a:cs typeface="Courier New" panose="02070309020205020404" pitchFamily="49" charset="0"/>
            </a:endParaRPr>
          </a:p>
          <a:p>
            <a:pPr marL="0" indent="0">
              <a:lnSpc>
                <a:spcPct val="115000"/>
              </a:lnSpc>
              <a:buNone/>
            </a:pPr>
            <a:r>
              <a:rPr lang="en-GB" sz="4300" b="1" dirty="0">
                <a:latin typeface="Courier New" panose="02070309020205020404" pitchFamily="49" charset="0"/>
                <a:ea typeface="Times New Roman"/>
                <a:cs typeface="Courier New" panose="02070309020205020404" pitchFamily="49" charset="0"/>
              </a:rPr>
              <a:t>}</a:t>
            </a:r>
            <a:endParaRPr lang="en-GB" sz="4300" dirty="0">
              <a:latin typeface="Courier New" panose="02070309020205020404" pitchFamily="49" charset="0"/>
              <a:ea typeface="Calibri"/>
              <a:cs typeface="Courier New" panose="02070309020205020404" pitchFamily="49" charset="0"/>
            </a:endParaRPr>
          </a:p>
          <a:p>
            <a:pPr marL="0" indent="0">
              <a:buNone/>
            </a:pPr>
            <a:endParaRPr lang="en-GB" dirty="0"/>
          </a:p>
        </p:txBody>
      </p:sp>
      <p:sp>
        <p:nvSpPr>
          <p:cNvPr id="5" name="Slide Number Placeholder 4"/>
          <p:cNvSpPr>
            <a:spLocks noGrp="1"/>
          </p:cNvSpPr>
          <p:nvPr>
            <p:ph type="sldNum" sz="quarter" idx="12"/>
          </p:nvPr>
        </p:nvSpPr>
        <p:spPr/>
        <p:txBody>
          <a:bodyPr/>
          <a:lstStyle/>
          <a:p>
            <a:fld id="{56529AC4-065D-4F14-A518-B3A77C897168}" type="slidenum">
              <a:rPr lang="en-GB" smtClean="0"/>
              <a:pPr/>
              <a:t>11</a:t>
            </a:fld>
            <a:endParaRPr lang="en-GB"/>
          </a:p>
        </p:txBody>
      </p:sp>
      <p:pic>
        <p:nvPicPr>
          <p:cNvPr id="6" name="Content Placeholder 5"/>
          <p:cNvPicPr>
            <a:picLocks noGrp="1"/>
          </p:cNvPicPr>
          <p:nvPr>
            <p:ph sz="half" idx="1"/>
          </p:nvPr>
        </p:nvPicPr>
        <p:blipFill rotWithShape="1">
          <a:blip r:embed="rId2" cstate="print">
            <a:extLst>
              <a:ext uri="{28A0092B-C50C-407E-A947-70E740481C1C}">
                <a14:useLocalDpi xmlns:a14="http://schemas.microsoft.com/office/drawing/2010/main" val="0"/>
              </a:ext>
            </a:extLst>
          </a:blip>
          <a:srcRect l="77429" b="19939"/>
          <a:stretch/>
        </p:blipFill>
        <p:spPr bwMode="auto">
          <a:xfrm>
            <a:off x="2822681" y="1600203"/>
            <a:ext cx="2355638" cy="4525963"/>
          </a:xfrm>
          <a:prstGeom prst="rect">
            <a:avLst/>
          </a:prstGeom>
          <a:ln>
            <a:noFill/>
          </a:ln>
          <a:extLst>
            <a:ext uri="{53640926-AAD7-44D8-BBD7-CCE9431645EC}">
              <a14:shadowObscured xmlns:a14="http://schemas.microsoft.com/office/drawing/2010/main"/>
            </a:ext>
          </a:extLst>
        </p:spPr>
      </p:pic>
      <p:cxnSp>
        <p:nvCxnSpPr>
          <p:cNvPr id="7" name="Straight Arrow Connector 6"/>
          <p:cNvCxnSpPr/>
          <p:nvPr/>
        </p:nvCxnSpPr>
        <p:spPr>
          <a:xfrm flipH="1">
            <a:off x="5159896" y="3429002"/>
            <a:ext cx="1728192" cy="151216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2724327" y="4919960"/>
            <a:ext cx="2524125" cy="43815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Tree>
    <p:extLst>
      <p:ext uri="{BB962C8B-B14F-4D97-AF65-F5344CB8AC3E}">
        <p14:creationId xmlns:p14="http://schemas.microsoft.com/office/powerpoint/2010/main" val="3114863741"/>
      </p:ext>
    </p:extLst>
  </p:cSld>
  <p:clrMapOvr>
    <a:masterClrMapping/>
  </p:clrMapOvr>
  <p:transition spd="med">
    <p:pull/>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the Lives text (2)</a:t>
            </a:r>
          </a:p>
        </p:txBody>
      </p:sp>
      <p:sp>
        <p:nvSpPr>
          <p:cNvPr id="3" name="Content Placeholder 2"/>
          <p:cNvSpPr>
            <a:spLocks noGrp="1"/>
          </p:cNvSpPr>
          <p:nvPr>
            <p:ph idx="1"/>
          </p:nvPr>
        </p:nvSpPr>
        <p:spPr/>
        <p:txBody>
          <a:bodyPr numCol="2">
            <a:normAutofit fontScale="77500" lnSpcReduction="20000"/>
          </a:bodyPr>
          <a:lstStyle/>
          <a:p>
            <a:pPr marL="269875" indent="0">
              <a:buNone/>
            </a:pPr>
            <a:r>
              <a:rPr lang="en-GB" dirty="0"/>
              <a:t>Select the Lives Text Component and set the following properties accordingly:</a:t>
            </a:r>
          </a:p>
          <a:p>
            <a:pPr marL="269875" indent="0">
              <a:buNone/>
            </a:pPr>
            <a:endParaRPr lang="en-GB" dirty="0"/>
          </a:p>
          <a:p>
            <a:pPr lvl="0"/>
            <a:r>
              <a:rPr lang="en-GB" dirty="0"/>
              <a:t>Text: Lives</a:t>
            </a:r>
          </a:p>
          <a:p>
            <a:pPr lvl="0"/>
            <a:r>
              <a:rPr lang="en-GB" dirty="0"/>
              <a:t>Character</a:t>
            </a:r>
          </a:p>
          <a:p>
            <a:pPr lvl="1"/>
            <a:r>
              <a:rPr lang="en-GB" dirty="0"/>
              <a:t>Font: HUD</a:t>
            </a:r>
          </a:p>
          <a:p>
            <a:pPr lvl="1"/>
            <a:r>
              <a:rPr lang="en-GB" dirty="0"/>
              <a:t>Font Style: Normal</a:t>
            </a:r>
          </a:p>
          <a:p>
            <a:pPr lvl="1"/>
            <a:r>
              <a:rPr lang="en-GB" dirty="0"/>
              <a:t>Font Size: 14</a:t>
            </a:r>
          </a:p>
          <a:p>
            <a:pPr lvl="1"/>
            <a:r>
              <a:rPr lang="en-GB" dirty="0"/>
              <a:t>Line Spacing: 1</a:t>
            </a:r>
          </a:p>
          <a:p>
            <a:pPr lvl="1"/>
            <a:r>
              <a:rPr lang="en-GB" dirty="0"/>
              <a:t> Rich Text: Yes</a:t>
            </a:r>
          </a:p>
          <a:p>
            <a:pPr lvl="1"/>
            <a:endParaRPr lang="en-GB" dirty="0"/>
          </a:p>
          <a:p>
            <a:pPr lvl="0"/>
            <a:r>
              <a:rPr lang="en-GB" dirty="0"/>
              <a:t>Paragraph</a:t>
            </a:r>
          </a:p>
          <a:p>
            <a:pPr lvl="1"/>
            <a:r>
              <a:rPr lang="en-GB" dirty="0"/>
              <a:t>Alignment: Centre, Centre</a:t>
            </a:r>
          </a:p>
          <a:p>
            <a:pPr lvl="1"/>
            <a:r>
              <a:rPr lang="en-GB" dirty="0"/>
              <a:t>Horizontal Overflow:  Wrap</a:t>
            </a:r>
          </a:p>
          <a:p>
            <a:pPr lvl="1"/>
            <a:r>
              <a:rPr lang="en-GB" dirty="0"/>
              <a:t>Vertical Overflow: Truncate:</a:t>
            </a:r>
          </a:p>
          <a:p>
            <a:pPr lvl="1"/>
            <a:r>
              <a:rPr lang="en-GB" dirty="0"/>
              <a:t>Best fit: Yes</a:t>
            </a:r>
          </a:p>
          <a:p>
            <a:pPr lvl="1"/>
            <a:r>
              <a:rPr lang="en-GB" dirty="0"/>
              <a:t>Min Size: 10</a:t>
            </a:r>
          </a:p>
          <a:p>
            <a:pPr lvl="1"/>
            <a:r>
              <a:rPr lang="en-GB" dirty="0"/>
              <a:t>Max Size: 40</a:t>
            </a:r>
          </a:p>
          <a:p>
            <a:pPr lvl="1"/>
            <a:r>
              <a:rPr lang="en-GB" dirty="0" err="1"/>
              <a:t>Color</a:t>
            </a:r>
            <a:r>
              <a:rPr lang="en-GB" dirty="0"/>
              <a:t>: Lime Green</a:t>
            </a:r>
          </a:p>
          <a:p>
            <a:pPr lvl="1"/>
            <a:r>
              <a:rPr lang="en-GB" dirty="0"/>
              <a:t>Material: none</a:t>
            </a:r>
          </a:p>
          <a:p>
            <a:pPr marL="784225" indent="-514350">
              <a:buFont typeface="+mj-lt"/>
              <a:buAutoNum type="arabicPeriod"/>
            </a:pPr>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110</a:t>
            </a:fld>
            <a:endParaRPr lang="en-GB"/>
          </a:p>
        </p:txBody>
      </p:sp>
    </p:spTree>
    <p:extLst>
      <p:ext uri="{BB962C8B-B14F-4D97-AF65-F5344CB8AC3E}">
        <p14:creationId xmlns:p14="http://schemas.microsoft.com/office/powerpoint/2010/main" val="285745416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fade">
                                      <p:cBhvr>
                                        <p:cTn id="51" dur="500"/>
                                        <p:tgtEl>
                                          <p:spTgt spid="3">
                                            <p:txEl>
                                              <p:pRg st="13" end="1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4" end="14"/>
                                            </p:txEl>
                                          </p:spTgt>
                                        </p:tgtEl>
                                        <p:attrNameLst>
                                          <p:attrName>style.visibility</p:attrName>
                                        </p:attrNameLst>
                                      </p:cBhvr>
                                      <p:to>
                                        <p:strVal val="visible"/>
                                      </p:to>
                                    </p:set>
                                    <p:animEffect transition="in" filter="fade">
                                      <p:cBhvr>
                                        <p:cTn id="54" dur="500"/>
                                        <p:tgtEl>
                                          <p:spTgt spid="3">
                                            <p:txEl>
                                              <p:pRg st="14" end="14"/>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fade">
                                      <p:cBhvr>
                                        <p:cTn id="57" dur="500"/>
                                        <p:tgtEl>
                                          <p:spTgt spid="3">
                                            <p:txEl>
                                              <p:pRg st="15" end="15"/>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6" end="16"/>
                                            </p:txEl>
                                          </p:spTgt>
                                        </p:tgtEl>
                                        <p:attrNameLst>
                                          <p:attrName>style.visibility</p:attrName>
                                        </p:attrNameLst>
                                      </p:cBhvr>
                                      <p:to>
                                        <p:strVal val="visible"/>
                                      </p:to>
                                    </p:set>
                                    <p:animEffect transition="in" filter="fade">
                                      <p:cBhvr>
                                        <p:cTn id="60" dur="500"/>
                                        <p:tgtEl>
                                          <p:spTgt spid="3">
                                            <p:txEl>
                                              <p:pRg st="16" end="16"/>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animEffect transition="in" filter="fade">
                                      <p:cBhvr>
                                        <p:cTn id="63" dur="500"/>
                                        <p:tgtEl>
                                          <p:spTgt spid="3">
                                            <p:txEl>
                                              <p:pRg st="17" end="17"/>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xEl>
                                              <p:pRg st="18" end="18"/>
                                            </p:txEl>
                                          </p:spTgt>
                                        </p:tgtEl>
                                        <p:attrNameLst>
                                          <p:attrName>style.visibility</p:attrName>
                                        </p:attrNameLst>
                                      </p:cBhvr>
                                      <p:to>
                                        <p:strVal val="visible"/>
                                      </p:to>
                                    </p:set>
                                    <p:animEffect transition="in" filter="fade">
                                      <p:cBhvr>
                                        <p:cTn id="66"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the Lives text (3)</a:t>
            </a:r>
          </a:p>
        </p:txBody>
      </p:sp>
      <p:sp>
        <p:nvSpPr>
          <p:cNvPr id="3" name="Content Placeholder 2"/>
          <p:cNvSpPr>
            <a:spLocks noGrp="1"/>
          </p:cNvSpPr>
          <p:nvPr>
            <p:ph sz="half" idx="1"/>
          </p:nvPr>
        </p:nvSpPr>
        <p:spPr>
          <a:xfrm>
            <a:off x="1703512" y="1600203"/>
            <a:ext cx="6192688" cy="4525963"/>
          </a:xfrm>
        </p:spPr>
        <p:txBody>
          <a:bodyPr>
            <a:normAutofit/>
          </a:bodyPr>
          <a:lstStyle/>
          <a:p>
            <a:r>
              <a:rPr lang="en-GB" dirty="0"/>
              <a:t>Select the move tool and  place the text at the top right hand corner of the canvas.</a:t>
            </a:r>
          </a:p>
          <a:p>
            <a:r>
              <a:rPr lang="en-GB" dirty="0"/>
              <a:t>You might have noticed that at the centre of your canvas you have a strange tool.</a:t>
            </a:r>
          </a:p>
          <a:p>
            <a:pPr lvl="1"/>
            <a:r>
              <a:rPr lang="en-GB" dirty="0"/>
              <a:t>This has been nicknamed as the Power Flower. These are anchors</a:t>
            </a:r>
          </a:p>
          <a:p>
            <a:r>
              <a:rPr lang="en-GB" dirty="0"/>
              <a:t>Surround your lives text with those anchors</a:t>
            </a:r>
          </a:p>
          <a:p>
            <a:endParaRPr lang="en-GB" dirty="0"/>
          </a:p>
        </p:txBody>
      </p:sp>
      <p:sp>
        <p:nvSpPr>
          <p:cNvPr id="5" name="Slide Number Placeholder 4"/>
          <p:cNvSpPr>
            <a:spLocks noGrp="1"/>
          </p:cNvSpPr>
          <p:nvPr>
            <p:ph type="sldNum" sz="quarter" idx="12"/>
          </p:nvPr>
        </p:nvSpPr>
        <p:spPr/>
        <p:txBody>
          <a:bodyPr/>
          <a:lstStyle/>
          <a:p>
            <a:fld id="{56529AC4-065D-4F14-A518-B3A77C897168}" type="slidenum">
              <a:rPr lang="en-GB" smtClean="0"/>
              <a:pPr/>
              <a:t>111</a:t>
            </a:fld>
            <a:endParaRPr lang="en-GB"/>
          </a:p>
        </p:txBody>
      </p:sp>
      <p:pic>
        <p:nvPicPr>
          <p:cNvPr id="7" name="Content Placeholder 6"/>
          <p:cNvPicPr>
            <a:picLocks noGrp="1"/>
          </p:cNvPicPr>
          <p:nvPr>
            <p:ph sz="half" idx="2"/>
          </p:nvPr>
        </p:nvPicPr>
        <p:blipFill>
          <a:blip r:embed="rId2" cstate="print"/>
          <a:stretch>
            <a:fillRect/>
          </a:stretch>
        </p:blipFill>
        <p:spPr>
          <a:xfrm>
            <a:off x="8463068" y="1763071"/>
            <a:ext cx="2241444" cy="1803662"/>
          </a:xfrm>
          <a:prstGeom prst="rect">
            <a:avLst/>
          </a:prstGeom>
        </p:spPr>
      </p:pic>
      <p:pic>
        <p:nvPicPr>
          <p:cNvPr id="8" name="Picture 7"/>
          <p:cNvPicPr/>
          <p:nvPr/>
        </p:nvPicPr>
        <p:blipFill>
          <a:blip r:embed="rId3" cstate="print"/>
          <a:stretch>
            <a:fillRect/>
          </a:stretch>
        </p:blipFill>
        <p:spPr>
          <a:xfrm>
            <a:off x="7933304" y="4123006"/>
            <a:ext cx="3300971" cy="1677074"/>
          </a:xfrm>
          <a:prstGeom prst="rect">
            <a:avLst/>
          </a:prstGeom>
        </p:spPr>
      </p:pic>
    </p:spTree>
    <p:extLst>
      <p:ext uri="{BB962C8B-B14F-4D97-AF65-F5344CB8AC3E}">
        <p14:creationId xmlns:p14="http://schemas.microsoft.com/office/powerpoint/2010/main" val="165352655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Score Text</a:t>
            </a:r>
          </a:p>
        </p:txBody>
      </p:sp>
      <p:sp>
        <p:nvSpPr>
          <p:cNvPr id="3" name="Content Placeholder 2"/>
          <p:cNvSpPr>
            <a:spLocks noGrp="1"/>
          </p:cNvSpPr>
          <p:nvPr>
            <p:ph idx="1"/>
          </p:nvPr>
        </p:nvSpPr>
        <p:spPr/>
        <p:txBody>
          <a:bodyPr/>
          <a:lstStyle/>
          <a:p>
            <a:r>
              <a:rPr lang="en-GB" dirty="0"/>
              <a:t>Try to do something similar to what you have just learned in order to create a text UI component for the score.</a:t>
            </a:r>
          </a:p>
          <a:p>
            <a:pPr marL="269875" indent="0">
              <a:buNone/>
            </a:pPr>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112</a:t>
            </a:fld>
            <a:endParaRPr lang="en-GB"/>
          </a:p>
        </p:txBody>
      </p:sp>
    </p:spTree>
    <p:extLst>
      <p:ext uri="{BB962C8B-B14F-4D97-AF65-F5344CB8AC3E}">
        <p14:creationId xmlns:p14="http://schemas.microsoft.com/office/powerpoint/2010/main" val="134903216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Update the Lives Text</a:t>
            </a:r>
          </a:p>
        </p:txBody>
      </p:sp>
      <p:sp>
        <p:nvSpPr>
          <p:cNvPr id="5" name="Content Placeholder 4"/>
          <p:cNvSpPr>
            <a:spLocks noGrp="1"/>
          </p:cNvSpPr>
          <p:nvPr>
            <p:ph sz="half" idx="1"/>
          </p:nvPr>
        </p:nvSpPr>
        <p:spPr/>
        <p:txBody>
          <a:bodyPr>
            <a:normAutofit fontScale="92500" lnSpcReduction="10000"/>
          </a:bodyPr>
          <a:lstStyle/>
          <a:p>
            <a:r>
              <a:rPr lang="en-GB" dirty="0"/>
              <a:t>Currently the Game Object which is keeping track of how many lives the player has is the player… as it should be. </a:t>
            </a:r>
          </a:p>
          <a:p>
            <a:r>
              <a:rPr lang="en-GB" dirty="0"/>
              <a:t>However we now need to expose the health-points variable to other scripts by creating a getter method within the Player Script. </a:t>
            </a:r>
          </a:p>
          <a:p>
            <a:r>
              <a:rPr lang="en-GB" dirty="0"/>
              <a:t>Set the tag for your player to Player and then write the following code into the Player Script:</a:t>
            </a:r>
          </a:p>
        </p:txBody>
      </p:sp>
      <p:sp>
        <p:nvSpPr>
          <p:cNvPr id="6" name="Content Placeholder 5"/>
          <p:cNvSpPr>
            <a:spLocks noGrp="1"/>
          </p:cNvSpPr>
          <p:nvPr>
            <p:ph sz="half" idx="2"/>
          </p:nvPr>
        </p:nvSpPr>
        <p:spPr>
          <a:xfrm>
            <a:off x="6240016" y="2492896"/>
            <a:ext cx="5760640" cy="3210936"/>
          </a:xfrm>
        </p:spPr>
        <p:txBody>
          <a:bodyPr>
            <a:normAutofit fontScale="92500" lnSpcReduction="10000"/>
          </a:bodyPr>
          <a:lstStyle/>
          <a:p>
            <a:pPr marL="0" indent="0">
              <a:lnSpc>
                <a:spcPct val="115000"/>
              </a:lnSpc>
              <a:buNone/>
            </a:pPr>
            <a:endParaRPr lang="en-GB" b="1" dirty="0">
              <a:solidFill>
                <a:srgbClr val="0000FF"/>
              </a:solidFill>
              <a:latin typeface="Courier New"/>
              <a:ea typeface="Times New Roman"/>
              <a:cs typeface="Times New Roman"/>
            </a:endParaRPr>
          </a:p>
          <a:p>
            <a:pPr marL="0" indent="0">
              <a:lnSpc>
                <a:spcPct val="115000"/>
              </a:lnSpc>
              <a:buNone/>
            </a:pPr>
            <a:r>
              <a:rPr lang="en-GB" b="1" dirty="0">
                <a:solidFill>
                  <a:srgbClr val="0000FF"/>
                </a:solidFill>
                <a:latin typeface="Courier New"/>
                <a:ea typeface="Times New Roman"/>
                <a:cs typeface="Times New Roman"/>
              </a:rPr>
              <a:t>public</a:t>
            </a:r>
            <a:r>
              <a:rPr lang="en-GB" dirty="0">
                <a:solidFill>
                  <a:srgbClr val="000000"/>
                </a:solidFill>
                <a:latin typeface="Courier New"/>
                <a:ea typeface="Times New Roman"/>
                <a:cs typeface="Times New Roman"/>
              </a:rPr>
              <a:t> </a:t>
            </a:r>
            <a:r>
              <a:rPr lang="en-GB" dirty="0" err="1">
                <a:solidFill>
                  <a:srgbClr val="8000FF"/>
                </a:solidFill>
                <a:latin typeface="Courier New"/>
                <a:ea typeface="Times New Roman"/>
                <a:cs typeface="Times New Roman"/>
              </a:rPr>
              <a:t>int</a:t>
            </a:r>
            <a:r>
              <a:rPr lang="en-GB" dirty="0">
                <a:solidFill>
                  <a:srgbClr val="8000FF"/>
                </a:solidFill>
                <a:latin typeface="Courier New"/>
                <a:ea typeface="Times New Roman"/>
                <a:cs typeface="Times New Roman"/>
              </a:rPr>
              <a:t> </a:t>
            </a:r>
            <a:r>
              <a:rPr lang="en-GB" dirty="0" err="1">
                <a:solidFill>
                  <a:srgbClr val="000000"/>
                </a:solidFill>
                <a:latin typeface="Courier New"/>
                <a:ea typeface="Times New Roman"/>
                <a:cs typeface="Times New Roman"/>
              </a:rPr>
              <a:t>getHealthPoints</a:t>
            </a:r>
            <a:r>
              <a:rPr lang="en-GB" b="1" dirty="0">
                <a:solidFill>
                  <a:srgbClr val="000080"/>
                </a:solidFill>
                <a:latin typeface="Courier New"/>
                <a:ea typeface="Times New Roman"/>
                <a:cs typeface="Times New Roman"/>
              </a:rPr>
              <a:t>()</a:t>
            </a:r>
          </a:p>
          <a:p>
            <a:pPr marL="0" indent="0">
              <a:lnSpc>
                <a:spcPct val="115000"/>
              </a:lnSpc>
              <a:buNone/>
            </a:pPr>
            <a:r>
              <a:rPr lang="en-GB" b="1" dirty="0">
                <a:solidFill>
                  <a:srgbClr val="000080"/>
                </a:solidFill>
                <a:latin typeface="Courier New"/>
                <a:ea typeface="Times New Roman"/>
                <a:cs typeface="Times New Roman"/>
              </a:rPr>
              <a:t>{</a:t>
            </a:r>
            <a:endParaRPr lang="en-GB" sz="3600" dirty="0">
              <a:ea typeface="Calibri"/>
              <a:cs typeface="Times New Roman"/>
            </a:endParaRPr>
          </a:p>
          <a:p>
            <a:pPr marL="0" indent="0">
              <a:lnSpc>
                <a:spcPct val="115000"/>
              </a:lnSpc>
              <a:buNone/>
            </a:pPr>
            <a:r>
              <a:rPr lang="en-GB" dirty="0">
                <a:solidFill>
                  <a:srgbClr val="000000"/>
                </a:solidFill>
                <a:latin typeface="Courier New"/>
                <a:ea typeface="Times New Roman"/>
                <a:cs typeface="Times New Roman"/>
              </a:rPr>
              <a:t>  </a:t>
            </a:r>
            <a:r>
              <a:rPr lang="en-GB" b="1" dirty="0">
                <a:solidFill>
                  <a:srgbClr val="0000FF"/>
                </a:solidFill>
                <a:latin typeface="Courier New"/>
                <a:ea typeface="Times New Roman"/>
                <a:cs typeface="Times New Roman"/>
              </a:rPr>
              <a:t>return</a:t>
            </a:r>
            <a:r>
              <a:rPr lang="en-GB" dirty="0">
                <a:solidFill>
                  <a:srgbClr val="000000"/>
                </a:solidFill>
                <a:latin typeface="Courier New"/>
                <a:ea typeface="Times New Roman"/>
                <a:cs typeface="Times New Roman"/>
              </a:rPr>
              <a:t> </a:t>
            </a:r>
            <a:r>
              <a:rPr lang="en-GB" dirty="0" err="1">
                <a:solidFill>
                  <a:srgbClr val="000000"/>
                </a:solidFill>
                <a:latin typeface="Courier New"/>
                <a:ea typeface="Times New Roman"/>
                <a:cs typeface="Times New Roman"/>
              </a:rPr>
              <a:t>healthPoints</a:t>
            </a:r>
            <a:r>
              <a:rPr lang="en-GB" b="1" dirty="0">
                <a:solidFill>
                  <a:srgbClr val="000080"/>
                </a:solidFill>
                <a:latin typeface="Courier New"/>
                <a:ea typeface="Times New Roman"/>
                <a:cs typeface="Times New Roman"/>
              </a:rPr>
              <a:t>;</a:t>
            </a:r>
            <a:endParaRPr lang="en-GB" sz="3600" dirty="0">
              <a:ea typeface="Calibri"/>
              <a:cs typeface="Times New Roman"/>
            </a:endParaRPr>
          </a:p>
          <a:p>
            <a:pPr marL="0" indent="0">
              <a:lnSpc>
                <a:spcPct val="115000"/>
              </a:lnSpc>
              <a:buNone/>
            </a:pPr>
            <a:r>
              <a:rPr lang="en-GB" b="1" dirty="0">
                <a:solidFill>
                  <a:srgbClr val="000080"/>
                </a:solidFill>
                <a:latin typeface="Courier New"/>
                <a:ea typeface="Times New Roman"/>
                <a:cs typeface="Times New Roman"/>
              </a:rPr>
              <a:t>}</a:t>
            </a:r>
            <a:endParaRPr lang="en-GB" sz="3600" dirty="0">
              <a:ea typeface="Calibri"/>
              <a:cs typeface="Times New Roman"/>
            </a:endParaRP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113</a:t>
            </a:fld>
            <a:endParaRPr lang="en-GB"/>
          </a:p>
        </p:txBody>
      </p:sp>
    </p:spTree>
    <p:extLst>
      <p:ext uri="{BB962C8B-B14F-4D97-AF65-F5344CB8AC3E}">
        <p14:creationId xmlns:p14="http://schemas.microsoft.com/office/powerpoint/2010/main" val="7159847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bg/>
                                          </p:spTgt>
                                        </p:tgtEl>
                                        <p:attrNameLst>
                                          <p:attrName>style.visibility</p:attrName>
                                        </p:attrNameLst>
                                      </p:cBhvr>
                                      <p:to>
                                        <p:strVal val="visible"/>
                                      </p:to>
                                    </p:set>
                                    <p:animEffect transition="in" filter="fade">
                                      <p:cBhvr>
                                        <p:cTn id="20" dur="500"/>
                                        <p:tgtEl>
                                          <p:spTgt spid="6">
                                            <p:bg/>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fade">
                                      <p:cBhvr>
                                        <p:cTn id="23" dur="500"/>
                                        <p:tgtEl>
                                          <p:spTgt spid="6">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500"/>
                                        <p:tgtEl>
                                          <p:spTgt spid="6">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500"/>
                                        <p:tgtEl>
                                          <p:spTgt spid="6">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Update the Lives Text (2)</a:t>
            </a:r>
          </a:p>
        </p:txBody>
      </p:sp>
      <p:sp>
        <p:nvSpPr>
          <p:cNvPr id="3" name="Content Placeholder 2"/>
          <p:cNvSpPr>
            <a:spLocks noGrp="1"/>
          </p:cNvSpPr>
          <p:nvPr>
            <p:ph idx="1"/>
          </p:nvPr>
        </p:nvSpPr>
        <p:spPr/>
        <p:txBody>
          <a:bodyPr/>
          <a:lstStyle/>
          <a:p>
            <a:r>
              <a:rPr lang="en-GB" dirty="0"/>
              <a:t>We now need to control the Lives UI Text component such that it would always display the number of lives left. </a:t>
            </a:r>
          </a:p>
          <a:p>
            <a:endParaRPr lang="en-GB" dirty="0"/>
          </a:p>
          <a:p>
            <a:r>
              <a:rPr lang="en-GB" dirty="0"/>
              <a:t>We would be able to do this with yet another script.</a:t>
            </a:r>
          </a:p>
          <a:p>
            <a:endParaRPr lang="en-GB" dirty="0"/>
          </a:p>
          <a:p>
            <a:r>
              <a:rPr lang="en-GB" dirty="0"/>
              <a:t>Create a </a:t>
            </a:r>
            <a:r>
              <a:rPr lang="en-GB" dirty="0" err="1"/>
              <a:t>LivesTextScript</a:t>
            </a:r>
            <a:r>
              <a:rPr lang="en-GB" dirty="0"/>
              <a:t> and attach it to the Lives UI Text Component that we have created.</a:t>
            </a:r>
          </a:p>
        </p:txBody>
      </p:sp>
      <p:sp>
        <p:nvSpPr>
          <p:cNvPr id="4" name="Slide Number Placeholder 3"/>
          <p:cNvSpPr>
            <a:spLocks noGrp="1"/>
          </p:cNvSpPr>
          <p:nvPr>
            <p:ph type="sldNum" sz="quarter" idx="12"/>
          </p:nvPr>
        </p:nvSpPr>
        <p:spPr/>
        <p:txBody>
          <a:bodyPr/>
          <a:lstStyle/>
          <a:p>
            <a:fld id="{56529AC4-065D-4F14-A518-B3A77C897168}" type="slidenum">
              <a:rPr lang="en-GB" smtClean="0"/>
              <a:pPr/>
              <a:t>114</a:t>
            </a:fld>
            <a:endParaRPr lang="en-GB"/>
          </a:p>
        </p:txBody>
      </p:sp>
    </p:spTree>
    <p:extLst>
      <p:ext uri="{BB962C8B-B14F-4D97-AF65-F5344CB8AC3E}">
        <p14:creationId xmlns:p14="http://schemas.microsoft.com/office/powerpoint/2010/main" val="24194058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Lives Text Script</a:t>
            </a:r>
          </a:p>
        </p:txBody>
      </p:sp>
      <p:sp>
        <p:nvSpPr>
          <p:cNvPr id="3" name="Content Placeholder 2"/>
          <p:cNvSpPr>
            <a:spLocks noGrp="1"/>
          </p:cNvSpPr>
          <p:nvPr>
            <p:ph idx="1"/>
          </p:nvPr>
        </p:nvSpPr>
        <p:spPr/>
        <p:txBody>
          <a:bodyPr>
            <a:normAutofit fontScale="47500" lnSpcReduction="20000"/>
          </a:bodyPr>
          <a:lstStyle/>
          <a:p>
            <a:pPr marL="269875" indent="0">
              <a:lnSpc>
                <a:spcPct val="115000"/>
              </a:lnSpc>
              <a:buNone/>
            </a:pPr>
            <a:r>
              <a:rPr lang="en-GB" b="1" dirty="0">
                <a:ea typeface="Times New Roman"/>
              </a:rPr>
              <a:t>using</a:t>
            </a:r>
            <a:r>
              <a:rPr lang="en-GB" dirty="0">
                <a:ea typeface="Times New Roman"/>
              </a:rPr>
              <a:t> </a:t>
            </a:r>
            <a:r>
              <a:rPr lang="en-GB" dirty="0" err="1">
                <a:ea typeface="Times New Roman"/>
              </a:rPr>
              <a:t>UnityEngine</a:t>
            </a:r>
            <a:r>
              <a:rPr lang="en-GB" b="1" dirty="0">
                <a:ea typeface="Times New Roman"/>
              </a:rPr>
              <a:t>;</a:t>
            </a:r>
            <a:endParaRPr lang="en-GB" sz="4000" dirty="0">
              <a:ea typeface="Calibri"/>
            </a:endParaRPr>
          </a:p>
          <a:p>
            <a:pPr marL="269875" indent="0">
              <a:lnSpc>
                <a:spcPct val="115000"/>
              </a:lnSpc>
              <a:buNone/>
            </a:pPr>
            <a:r>
              <a:rPr lang="en-GB" b="1" dirty="0">
                <a:ea typeface="Times New Roman"/>
              </a:rPr>
              <a:t>using</a:t>
            </a:r>
            <a:r>
              <a:rPr lang="en-GB" dirty="0">
                <a:ea typeface="Times New Roman"/>
              </a:rPr>
              <a:t> </a:t>
            </a:r>
            <a:r>
              <a:rPr lang="en-GB" dirty="0" err="1">
                <a:ea typeface="Times New Roman"/>
              </a:rPr>
              <a:t>UnityEngine</a:t>
            </a:r>
            <a:r>
              <a:rPr lang="en-GB" b="1" dirty="0" err="1">
                <a:ea typeface="Times New Roman"/>
              </a:rPr>
              <a:t>.</a:t>
            </a:r>
            <a:r>
              <a:rPr lang="en-GB" dirty="0" err="1">
                <a:ea typeface="Times New Roman"/>
              </a:rPr>
              <a:t>UI</a:t>
            </a:r>
            <a:r>
              <a:rPr lang="en-GB" b="1" dirty="0">
                <a:ea typeface="Times New Roman"/>
              </a:rPr>
              <a:t>;</a:t>
            </a:r>
            <a:endParaRPr lang="en-GB" sz="4000" dirty="0">
              <a:ea typeface="Calibri"/>
            </a:endParaRPr>
          </a:p>
          <a:p>
            <a:pPr marL="269875" indent="0">
              <a:lnSpc>
                <a:spcPct val="115000"/>
              </a:lnSpc>
              <a:buNone/>
            </a:pPr>
            <a:r>
              <a:rPr lang="en-GB" b="1" dirty="0">
                <a:ea typeface="Times New Roman"/>
              </a:rPr>
              <a:t>using</a:t>
            </a:r>
            <a:r>
              <a:rPr lang="en-GB" dirty="0">
                <a:ea typeface="Times New Roman"/>
              </a:rPr>
              <a:t> </a:t>
            </a:r>
            <a:r>
              <a:rPr lang="en-GB" dirty="0" err="1">
                <a:ea typeface="Times New Roman"/>
              </a:rPr>
              <a:t>System</a:t>
            </a:r>
            <a:r>
              <a:rPr lang="en-GB" b="1" dirty="0" err="1">
                <a:ea typeface="Times New Roman"/>
              </a:rPr>
              <a:t>.</a:t>
            </a:r>
            <a:r>
              <a:rPr lang="en-GB" dirty="0" err="1">
                <a:ea typeface="Times New Roman"/>
              </a:rPr>
              <a:t>Collections</a:t>
            </a:r>
            <a:r>
              <a:rPr lang="en-GB" b="1" dirty="0">
                <a:ea typeface="Times New Roman"/>
              </a:rPr>
              <a:t>;</a:t>
            </a:r>
            <a:endParaRPr lang="en-GB" sz="4000" dirty="0">
              <a:ea typeface="Calibri"/>
            </a:endParaRPr>
          </a:p>
          <a:p>
            <a:pPr marL="269875" indent="0">
              <a:lnSpc>
                <a:spcPct val="115000"/>
              </a:lnSpc>
              <a:buNone/>
            </a:pPr>
            <a:r>
              <a:rPr lang="en-GB" dirty="0">
                <a:ea typeface="Times New Roman"/>
              </a:rPr>
              <a:t> </a:t>
            </a:r>
            <a:endParaRPr lang="en-GB" sz="4000" dirty="0">
              <a:ea typeface="Calibri"/>
            </a:endParaRPr>
          </a:p>
          <a:p>
            <a:pPr marL="269875" indent="0">
              <a:lnSpc>
                <a:spcPct val="115000"/>
              </a:lnSpc>
              <a:buNone/>
            </a:pPr>
            <a:r>
              <a:rPr lang="en-GB" b="1" dirty="0">
                <a:ea typeface="Times New Roman"/>
              </a:rPr>
              <a:t>public</a:t>
            </a:r>
            <a:r>
              <a:rPr lang="en-GB" dirty="0">
                <a:ea typeface="Times New Roman"/>
              </a:rPr>
              <a:t> class </a:t>
            </a:r>
            <a:r>
              <a:rPr lang="en-GB" dirty="0" err="1">
                <a:ea typeface="Times New Roman"/>
              </a:rPr>
              <a:t>LivesTextScript</a:t>
            </a:r>
            <a:r>
              <a:rPr lang="en-GB" dirty="0">
                <a:ea typeface="Times New Roman"/>
              </a:rPr>
              <a:t> </a:t>
            </a:r>
            <a:r>
              <a:rPr lang="en-GB" b="1" dirty="0">
                <a:ea typeface="Times New Roman"/>
              </a:rPr>
              <a:t>:</a:t>
            </a:r>
            <a:r>
              <a:rPr lang="en-GB" dirty="0">
                <a:ea typeface="Times New Roman"/>
              </a:rPr>
              <a:t> MonoBehaviour </a:t>
            </a:r>
            <a:r>
              <a:rPr lang="en-GB" b="1" dirty="0">
                <a:ea typeface="Times New Roman"/>
              </a:rPr>
              <a:t>{</a:t>
            </a:r>
            <a:endParaRPr lang="en-GB" sz="4000" dirty="0">
              <a:ea typeface="Calibri"/>
            </a:endParaRPr>
          </a:p>
          <a:p>
            <a:pPr marL="269875" indent="0">
              <a:lnSpc>
                <a:spcPct val="115000"/>
              </a:lnSpc>
              <a:buNone/>
            </a:pPr>
            <a:r>
              <a:rPr lang="en-GB" dirty="0">
                <a:ea typeface="Times New Roman"/>
              </a:rPr>
              <a:t>    GameObject player</a:t>
            </a:r>
            <a:r>
              <a:rPr lang="en-GB" b="1" dirty="0">
                <a:ea typeface="Times New Roman"/>
              </a:rPr>
              <a:t>;</a:t>
            </a:r>
            <a:endParaRPr lang="en-GB" sz="4000" dirty="0">
              <a:ea typeface="Calibri"/>
            </a:endParaRPr>
          </a:p>
          <a:p>
            <a:pPr marL="269875" indent="0">
              <a:lnSpc>
                <a:spcPct val="115000"/>
              </a:lnSpc>
              <a:buNone/>
            </a:pPr>
            <a:r>
              <a:rPr lang="en-GB" dirty="0">
                <a:ea typeface="Times New Roman"/>
              </a:rPr>
              <a:t>    Text </a:t>
            </a:r>
            <a:r>
              <a:rPr lang="en-GB" dirty="0" err="1">
                <a:ea typeface="Times New Roman"/>
              </a:rPr>
              <a:t>lifeText</a:t>
            </a:r>
            <a:r>
              <a:rPr lang="en-GB" b="1" dirty="0">
                <a:ea typeface="Times New Roman"/>
              </a:rPr>
              <a:t>;</a:t>
            </a:r>
            <a:endParaRPr lang="en-GB" sz="4000" dirty="0">
              <a:ea typeface="Calibri"/>
            </a:endParaRPr>
          </a:p>
          <a:p>
            <a:pPr marL="269875" indent="0">
              <a:lnSpc>
                <a:spcPct val="115000"/>
              </a:lnSpc>
              <a:buNone/>
            </a:pPr>
            <a:r>
              <a:rPr lang="en-GB" dirty="0">
                <a:ea typeface="Times New Roman"/>
              </a:rPr>
              <a:t> </a:t>
            </a:r>
            <a:endParaRPr lang="en-GB" sz="4000" dirty="0">
              <a:ea typeface="Calibri"/>
            </a:endParaRPr>
          </a:p>
          <a:p>
            <a:pPr marL="269875" indent="0">
              <a:lnSpc>
                <a:spcPct val="115000"/>
              </a:lnSpc>
              <a:buNone/>
            </a:pPr>
            <a:r>
              <a:rPr lang="en-GB" dirty="0">
                <a:ea typeface="Times New Roman"/>
              </a:rPr>
              <a:t>    // Use this for initialization</a:t>
            </a:r>
            <a:endParaRPr lang="en-GB" sz="4000" dirty="0">
              <a:ea typeface="Calibri"/>
            </a:endParaRPr>
          </a:p>
          <a:p>
            <a:pPr marL="269875" indent="0">
              <a:lnSpc>
                <a:spcPct val="115000"/>
              </a:lnSpc>
              <a:buNone/>
            </a:pPr>
            <a:r>
              <a:rPr lang="en-GB" dirty="0">
                <a:ea typeface="Times New Roman"/>
              </a:rPr>
              <a:t>    void Start </a:t>
            </a:r>
            <a:r>
              <a:rPr lang="en-GB" b="1" dirty="0">
                <a:ea typeface="Times New Roman"/>
              </a:rPr>
              <a:t>()</a:t>
            </a:r>
            <a:r>
              <a:rPr lang="en-GB" dirty="0">
                <a:ea typeface="Times New Roman"/>
              </a:rPr>
              <a:t> </a:t>
            </a:r>
            <a:r>
              <a:rPr lang="en-GB" b="1" dirty="0">
                <a:ea typeface="Times New Roman"/>
              </a:rPr>
              <a:t>{</a:t>
            </a:r>
            <a:endParaRPr lang="en-GB" sz="4000" dirty="0">
              <a:ea typeface="Calibri"/>
            </a:endParaRPr>
          </a:p>
          <a:p>
            <a:pPr marL="269875" indent="0">
              <a:lnSpc>
                <a:spcPct val="115000"/>
              </a:lnSpc>
              <a:buNone/>
            </a:pPr>
            <a:r>
              <a:rPr lang="en-GB" dirty="0">
                <a:ea typeface="Times New Roman"/>
              </a:rPr>
              <a:t>     player </a:t>
            </a:r>
            <a:r>
              <a:rPr lang="en-GB" b="1" dirty="0">
                <a:ea typeface="Times New Roman"/>
              </a:rPr>
              <a:t>=</a:t>
            </a:r>
            <a:endParaRPr lang="en-GB" sz="4000" dirty="0">
              <a:ea typeface="Calibri"/>
            </a:endParaRPr>
          </a:p>
          <a:p>
            <a:pPr indent="0">
              <a:lnSpc>
                <a:spcPct val="115000"/>
              </a:lnSpc>
              <a:buNone/>
            </a:pPr>
            <a:r>
              <a:rPr lang="en-GB" dirty="0">
                <a:ea typeface="Times New Roman"/>
              </a:rPr>
              <a:t> </a:t>
            </a:r>
            <a:r>
              <a:rPr lang="en-GB" dirty="0" err="1">
                <a:ea typeface="Times New Roman"/>
              </a:rPr>
              <a:t>GameObject</a:t>
            </a:r>
            <a:r>
              <a:rPr lang="en-GB" b="1" dirty="0" err="1">
                <a:ea typeface="Times New Roman"/>
              </a:rPr>
              <a:t>.</a:t>
            </a:r>
            <a:r>
              <a:rPr lang="en-GB" dirty="0" err="1">
                <a:ea typeface="Times New Roman"/>
              </a:rPr>
              <a:t>FindGameObjectWithTag</a:t>
            </a:r>
            <a:r>
              <a:rPr lang="en-GB" dirty="0">
                <a:ea typeface="Times New Roman"/>
              </a:rPr>
              <a:t> </a:t>
            </a:r>
            <a:r>
              <a:rPr lang="en-GB" b="1" dirty="0">
                <a:ea typeface="Times New Roman"/>
              </a:rPr>
              <a:t>(</a:t>
            </a:r>
            <a:r>
              <a:rPr lang="en-GB" dirty="0">
                <a:ea typeface="Times New Roman"/>
              </a:rPr>
              <a:t>"Player"</a:t>
            </a:r>
            <a:r>
              <a:rPr lang="en-GB" b="1" dirty="0">
                <a:ea typeface="Times New Roman"/>
              </a:rPr>
              <a:t>);</a:t>
            </a:r>
            <a:endParaRPr lang="en-GB" sz="4000" dirty="0">
              <a:ea typeface="Calibri"/>
            </a:endParaRPr>
          </a:p>
          <a:p>
            <a:pPr marL="269875" indent="0">
              <a:lnSpc>
                <a:spcPct val="115000"/>
              </a:lnSpc>
              <a:buNone/>
            </a:pPr>
            <a:r>
              <a:rPr lang="en-GB" dirty="0">
                <a:ea typeface="Times New Roman"/>
              </a:rPr>
              <a:t>        </a:t>
            </a:r>
            <a:r>
              <a:rPr lang="en-GB" dirty="0" err="1">
                <a:ea typeface="Times New Roman"/>
              </a:rPr>
              <a:t>lifeText</a:t>
            </a:r>
            <a:r>
              <a:rPr lang="en-GB" dirty="0">
                <a:ea typeface="Times New Roman"/>
              </a:rPr>
              <a:t> </a:t>
            </a:r>
            <a:r>
              <a:rPr lang="en-GB" b="1" dirty="0">
                <a:ea typeface="Times New Roman"/>
              </a:rPr>
              <a:t>=</a:t>
            </a:r>
            <a:r>
              <a:rPr lang="en-GB" dirty="0">
                <a:ea typeface="Times New Roman"/>
              </a:rPr>
              <a:t> </a:t>
            </a:r>
            <a:r>
              <a:rPr lang="en-GB" dirty="0" err="1">
                <a:ea typeface="Times New Roman"/>
              </a:rPr>
              <a:t>GetComponent</a:t>
            </a:r>
            <a:r>
              <a:rPr lang="en-GB" b="1" dirty="0">
                <a:ea typeface="Times New Roman"/>
              </a:rPr>
              <a:t>&lt;</a:t>
            </a:r>
            <a:r>
              <a:rPr lang="en-GB" dirty="0">
                <a:ea typeface="Times New Roman"/>
              </a:rPr>
              <a:t>Text</a:t>
            </a:r>
            <a:r>
              <a:rPr lang="en-GB" b="1" dirty="0">
                <a:ea typeface="Times New Roman"/>
              </a:rPr>
              <a:t>&gt;</a:t>
            </a:r>
            <a:r>
              <a:rPr lang="en-GB" dirty="0">
                <a:ea typeface="Times New Roman"/>
              </a:rPr>
              <a:t> </a:t>
            </a:r>
            <a:r>
              <a:rPr lang="en-GB" b="1" dirty="0">
                <a:ea typeface="Times New Roman"/>
              </a:rPr>
              <a:t>();</a:t>
            </a:r>
            <a:endParaRPr lang="en-GB" sz="4000" dirty="0">
              <a:ea typeface="Calibri"/>
            </a:endParaRPr>
          </a:p>
          <a:p>
            <a:pPr marL="269875" indent="0">
              <a:lnSpc>
                <a:spcPct val="115000"/>
              </a:lnSpc>
              <a:buNone/>
            </a:pPr>
            <a:r>
              <a:rPr lang="en-GB" dirty="0">
                <a:ea typeface="Times New Roman"/>
              </a:rPr>
              <a:t>    </a:t>
            </a:r>
            <a:r>
              <a:rPr lang="en-GB" b="1" dirty="0">
                <a:ea typeface="Times New Roman"/>
              </a:rPr>
              <a:t>}</a:t>
            </a:r>
            <a:endParaRPr lang="en-GB" sz="4000" dirty="0">
              <a:ea typeface="Calibri"/>
            </a:endParaRP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115</a:t>
            </a:fld>
            <a:endParaRPr lang="en-GB"/>
          </a:p>
        </p:txBody>
      </p:sp>
    </p:spTree>
    <p:extLst>
      <p:ext uri="{BB962C8B-B14F-4D97-AF65-F5344CB8AC3E}">
        <p14:creationId xmlns:p14="http://schemas.microsoft.com/office/powerpoint/2010/main" val="4881746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Lives Text Script</a:t>
            </a:r>
          </a:p>
        </p:txBody>
      </p:sp>
      <p:sp>
        <p:nvSpPr>
          <p:cNvPr id="3" name="Content Placeholder 2"/>
          <p:cNvSpPr>
            <a:spLocks noGrp="1"/>
          </p:cNvSpPr>
          <p:nvPr>
            <p:ph idx="1"/>
          </p:nvPr>
        </p:nvSpPr>
        <p:spPr/>
        <p:txBody>
          <a:bodyPr>
            <a:normAutofit fontScale="70000" lnSpcReduction="20000"/>
          </a:bodyPr>
          <a:lstStyle/>
          <a:p>
            <a:pPr marL="269875" indent="0">
              <a:lnSpc>
                <a:spcPct val="115000"/>
              </a:lnSpc>
              <a:buNone/>
            </a:pPr>
            <a:r>
              <a:rPr lang="en-GB" dirty="0">
                <a:solidFill>
                  <a:srgbClr val="000000"/>
                </a:solidFill>
                <a:latin typeface="Courier New"/>
                <a:ea typeface="Times New Roman"/>
                <a:cs typeface="Times New Roman"/>
              </a:rPr>
              <a:t> </a:t>
            </a:r>
            <a:endParaRPr lang="en-GB" sz="4000" dirty="0">
              <a:latin typeface="Calibri"/>
              <a:ea typeface="Calibri"/>
              <a:cs typeface="Times New Roman"/>
            </a:endParaRPr>
          </a:p>
          <a:p>
            <a:pPr marL="269875" indent="0">
              <a:lnSpc>
                <a:spcPct val="115000"/>
              </a:lnSpc>
              <a:buNone/>
            </a:pPr>
            <a:r>
              <a:rPr lang="en-GB" dirty="0">
                <a:ea typeface="Times New Roman"/>
              </a:rPr>
              <a:t>    // Update is called once per frame</a:t>
            </a:r>
            <a:endParaRPr lang="en-GB" sz="4000" dirty="0">
              <a:ea typeface="Calibri"/>
            </a:endParaRPr>
          </a:p>
          <a:p>
            <a:pPr marL="269875" indent="0">
              <a:lnSpc>
                <a:spcPct val="115000"/>
              </a:lnSpc>
              <a:buNone/>
            </a:pPr>
            <a:r>
              <a:rPr lang="en-GB" dirty="0">
                <a:ea typeface="Times New Roman"/>
              </a:rPr>
              <a:t>    void Update </a:t>
            </a:r>
            <a:r>
              <a:rPr lang="en-GB" b="1" dirty="0">
                <a:ea typeface="Times New Roman"/>
              </a:rPr>
              <a:t>()</a:t>
            </a:r>
            <a:r>
              <a:rPr lang="en-GB" dirty="0">
                <a:ea typeface="Times New Roman"/>
              </a:rPr>
              <a:t> </a:t>
            </a:r>
            <a:r>
              <a:rPr lang="en-GB" b="1" dirty="0">
                <a:ea typeface="Times New Roman"/>
              </a:rPr>
              <a:t>{</a:t>
            </a:r>
            <a:endParaRPr lang="en-GB" sz="4000" dirty="0">
              <a:ea typeface="Calibri"/>
            </a:endParaRPr>
          </a:p>
          <a:p>
            <a:pPr marL="269875" indent="0">
              <a:lnSpc>
                <a:spcPct val="115000"/>
              </a:lnSpc>
              <a:buNone/>
            </a:pPr>
            <a:r>
              <a:rPr lang="en-GB" dirty="0">
                <a:ea typeface="Times New Roman"/>
              </a:rPr>
              <a:t>        </a:t>
            </a:r>
            <a:r>
              <a:rPr lang="en-GB" dirty="0" err="1">
                <a:ea typeface="Times New Roman"/>
              </a:rPr>
              <a:t>lifeText</a:t>
            </a:r>
            <a:r>
              <a:rPr lang="en-GB" b="1" dirty="0" err="1">
                <a:ea typeface="Times New Roman"/>
              </a:rPr>
              <a:t>.</a:t>
            </a:r>
            <a:r>
              <a:rPr lang="en-GB" dirty="0" err="1">
                <a:ea typeface="Times New Roman"/>
              </a:rPr>
              <a:t>text</a:t>
            </a:r>
            <a:r>
              <a:rPr lang="en-GB" dirty="0">
                <a:ea typeface="Times New Roman"/>
              </a:rPr>
              <a:t> </a:t>
            </a:r>
            <a:r>
              <a:rPr lang="en-GB" b="1" dirty="0">
                <a:ea typeface="Times New Roman"/>
              </a:rPr>
              <a:t>=</a:t>
            </a:r>
            <a:r>
              <a:rPr lang="en-GB" dirty="0">
                <a:ea typeface="Times New Roman"/>
              </a:rPr>
              <a:t> "Lives: " </a:t>
            </a:r>
            <a:r>
              <a:rPr lang="en-GB" b="1" dirty="0">
                <a:ea typeface="Times New Roman"/>
              </a:rPr>
              <a:t>+</a:t>
            </a:r>
            <a:r>
              <a:rPr lang="en-GB" dirty="0">
                <a:ea typeface="Times New Roman"/>
              </a:rPr>
              <a:t> </a:t>
            </a:r>
            <a:endParaRPr lang="en-GB" sz="4000" dirty="0">
              <a:ea typeface="Calibri"/>
            </a:endParaRPr>
          </a:p>
          <a:p>
            <a:pPr indent="0">
              <a:lnSpc>
                <a:spcPct val="115000"/>
              </a:lnSpc>
              <a:buNone/>
            </a:pPr>
            <a:r>
              <a:rPr lang="en-GB" dirty="0">
                <a:ea typeface="Times New Roman"/>
              </a:rPr>
              <a:t>     player</a:t>
            </a:r>
            <a:r>
              <a:rPr lang="en-GB" b="1" dirty="0">
                <a:ea typeface="Times New Roman"/>
              </a:rPr>
              <a:t>.</a:t>
            </a:r>
            <a:endParaRPr lang="en-GB" sz="4000" dirty="0">
              <a:ea typeface="Calibri"/>
            </a:endParaRPr>
          </a:p>
          <a:p>
            <a:pPr indent="0">
              <a:lnSpc>
                <a:spcPct val="115000"/>
              </a:lnSpc>
              <a:buNone/>
            </a:pPr>
            <a:r>
              <a:rPr lang="en-GB" dirty="0">
                <a:ea typeface="Times New Roman"/>
              </a:rPr>
              <a:t>     </a:t>
            </a:r>
            <a:r>
              <a:rPr lang="en-GB" dirty="0" err="1">
                <a:ea typeface="Times New Roman"/>
              </a:rPr>
              <a:t>GetComponent</a:t>
            </a:r>
            <a:r>
              <a:rPr lang="en-GB" b="1" dirty="0">
                <a:ea typeface="Times New Roman"/>
              </a:rPr>
              <a:t>&lt;</a:t>
            </a:r>
            <a:r>
              <a:rPr lang="en-GB" dirty="0">
                <a:ea typeface="Times New Roman"/>
              </a:rPr>
              <a:t>PlayerScript2</a:t>
            </a:r>
            <a:r>
              <a:rPr lang="en-GB" b="1" dirty="0">
                <a:ea typeface="Times New Roman"/>
              </a:rPr>
              <a:t>&gt;().</a:t>
            </a:r>
            <a:endParaRPr lang="en-GB" sz="4000" dirty="0">
              <a:ea typeface="Calibri"/>
            </a:endParaRPr>
          </a:p>
          <a:p>
            <a:pPr marL="457200" indent="0">
              <a:lnSpc>
                <a:spcPct val="115000"/>
              </a:lnSpc>
              <a:buNone/>
            </a:pPr>
            <a:r>
              <a:rPr lang="en-GB" dirty="0">
                <a:ea typeface="Times New Roman"/>
              </a:rPr>
              <a:t>	   </a:t>
            </a:r>
            <a:r>
              <a:rPr lang="en-GB" dirty="0" err="1">
                <a:ea typeface="Times New Roman"/>
              </a:rPr>
              <a:t>getHealthPoints</a:t>
            </a:r>
            <a:r>
              <a:rPr lang="en-GB" dirty="0">
                <a:ea typeface="Times New Roman"/>
              </a:rPr>
              <a:t> </a:t>
            </a:r>
            <a:r>
              <a:rPr lang="en-GB" b="1" dirty="0">
                <a:ea typeface="Times New Roman"/>
              </a:rPr>
              <a:t>();</a:t>
            </a:r>
            <a:endParaRPr lang="en-GB" sz="4000" dirty="0">
              <a:ea typeface="Calibri"/>
            </a:endParaRPr>
          </a:p>
          <a:p>
            <a:pPr marL="269875" indent="0">
              <a:lnSpc>
                <a:spcPct val="115000"/>
              </a:lnSpc>
              <a:buNone/>
            </a:pPr>
            <a:r>
              <a:rPr lang="en-GB" dirty="0">
                <a:ea typeface="Times New Roman"/>
              </a:rPr>
              <a:t>    </a:t>
            </a:r>
            <a:r>
              <a:rPr lang="en-GB" b="1" dirty="0">
                <a:ea typeface="Times New Roman"/>
              </a:rPr>
              <a:t>}</a:t>
            </a:r>
            <a:endParaRPr lang="en-GB" sz="4000" dirty="0">
              <a:ea typeface="Calibri"/>
            </a:endParaRPr>
          </a:p>
          <a:p>
            <a:pPr marL="269875" indent="0">
              <a:lnSpc>
                <a:spcPct val="115000"/>
              </a:lnSpc>
              <a:buNone/>
            </a:pPr>
            <a:r>
              <a:rPr lang="en-GB" b="1" dirty="0">
                <a:ea typeface="Times New Roman"/>
              </a:rPr>
              <a:t>}</a:t>
            </a:r>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116</a:t>
            </a:fld>
            <a:endParaRPr lang="en-GB"/>
          </a:p>
        </p:txBody>
      </p:sp>
    </p:spTree>
    <p:extLst>
      <p:ext uri="{BB962C8B-B14F-4D97-AF65-F5344CB8AC3E}">
        <p14:creationId xmlns:p14="http://schemas.microsoft.com/office/powerpoint/2010/main" val="7919568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Update the Score Text</a:t>
            </a:r>
          </a:p>
        </p:txBody>
      </p:sp>
      <p:sp>
        <p:nvSpPr>
          <p:cNvPr id="5" name="Content Placeholder 4"/>
          <p:cNvSpPr>
            <a:spLocks noGrp="1"/>
          </p:cNvSpPr>
          <p:nvPr>
            <p:ph sz="half" idx="1"/>
          </p:nvPr>
        </p:nvSpPr>
        <p:spPr>
          <a:xfrm>
            <a:off x="623392" y="1600200"/>
            <a:ext cx="5688632" cy="4565104"/>
          </a:xfrm>
        </p:spPr>
        <p:txBody>
          <a:bodyPr>
            <a:noAutofit/>
          </a:bodyPr>
          <a:lstStyle/>
          <a:p>
            <a:r>
              <a:rPr lang="en-GB" sz="2000" dirty="0"/>
              <a:t>It would be ideal that the Game Logic script would keep track of the number of points a player has scored within the game.</a:t>
            </a:r>
          </a:p>
          <a:p>
            <a:r>
              <a:rPr lang="en-GB" sz="2000" dirty="0"/>
              <a:t>Create an integer variable within the Game Logic Script and in the Start() method set this variable to zero.</a:t>
            </a:r>
          </a:p>
          <a:p>
            <a:r>
              <a:rPr lang="en-GB" sz="2000" dirty="0"/>
              <a:t>Now, we need to have some functionality which would increase the score every time an enemy gets destroyed.</a:t>
            </a:r>
          </a:p>
          <a:p>
            <a:r>
              <a:rPr lang="en-GB" sz="2000" dirty="0"/>
              <a:t>We would therefore need to amend the </a:t>
            </a:r>
            <a:r>
              <a:rPr lang="en-GB" sz="2000" dirty="0" err="1"/>
              <a:t>EnemyCounter</a:t>
            </a:r>
            <a:r>
              <a:rPr lang="en-GB" sz="2000" dirty="0"/>
              <a:t>() method in our Game Logic script and also add a getter method for the score points </a:t>
            </a:r>
          </a:p>
        </p:txBody>
      </p:sp>
      <p:sp>
        <p:nvSpPr>
          <p:cNvPr id="6" name="Content Placeholder 5"/>
          <p:cNvSpPr>
            <a:spLocks noGrp="1"/>
          </p:cNvSpPr>
          <p:nvPr>
            <p:ph sz="half" idx="2"/>
          </p:nvPr>
        </p:nvSpPr>
        <p:spPr>
          <a:xfrm>
            <a:off x="7261920" y="2291854"/>
            <a:ext cx="4320480" cy="3210936"/>
          </a:xfrm>
        </p:spPr>
        <p:txBody>
          <a:bodyPr>
            <a:normAutofit fontScale="62500" lnSpcReduction="20000"/>
          </a:bodyPr>
          <a:lstStyle/>
          <a:p>
            <a:pPr marL="0" indent="0">
              <a:lnSpc>
                <a:spcPct val="115000"/>
              </a:lnSpc>
              <a:buNone/>
            </a:pPr>
            <a:r>
              <a:rPr lang="en-GB" b="1" dirty="0">
                <a:solidFill>
                  <a:srgbClr val="0000FF"/>
                </a:solidFill>
                <a:latin typeface="Courier New"/>
                <a:ea typeface="Times New Roman"/>
                <a:cs typeface="Times New Roman"/>
              </a:rPr>
              <a:t>public</a:t>
            </a:r>
            <a:r>
              <a:rPr lang="en-GB" dirty="0">
                <a:solidFill>
                  <a:srgbClr val="000000"/>
                </a:solidFill>
                <a:latin typeface="Courier New"/>
                <a:ea typeface="Times New Roman"/>
                <a:cs typeface="Times New Roman"/>
              </a:rPr>
              <a:t> </a:t>
            </a:r>
            <a:r>
              <a:rPr lang="en-GB" dirty="0" err="1">
                <a:solidFill>
                  <a:srgbClr val="8000FF"/>
                </a:solidFill>
                <a:latin typeface="Courier New"/>
                <a:ea typeface="Times New Roman"/>
                <a:cs typeface="Times New Roman"/>
              </a:rPr>
              <a:t>int</a:t>
            </a:r>
            <a:r>
              <a:rPr lang="en-GB" dirty="0">
                <a:solidFill>
                  <a:srgbClr val="000000"/>
                </a:solidFill>
                <a:latin typeface="Courier New"/>
                <a:ea typeface="Times New Roman"/>
                <a:cs typeface="Times New Roman"/>
              </a:rPr>
              <a:t> </a:t>
            </a:r>
            <a:r>
              <a:rPr lang="en-GB" dirty="0" err="1">
                <a:solidFill>
                  <a:srgbClr val="000000"/>
                </a:solidFill>
                <a:latin typeface="Courier New"/>
                <a:ea typeface="Times New Roman"/>
                <a:cs typeface="Times New Roman"/>
              </a:rPr>
              <a:t>getScorePoints</a:t>
            </a:r>
            <a:r>
              <a:rPr lang="en-GB" b="1" dirty="0">
                <a:solidFill>
                  <a:srgbClr val="000080"/>
                </a:solidFill>
                <a:latin typeface="Courier New"/>
                <a:ea typeface="Times New Roman"/>
                <a:cs typeface="Times New Roman"/>
              </a:rPr>
              <a:t>(){</a:t>
            </a:r>
            <a:endParaRPr lang="en-GB" sz="3600" dirty="0">
              <a:ea typeface="Calibri"/>
              <a:cs typeface="Times New Roman"/>
            </a:endParaRPr>
          </a:p>
          <a:p>
            <a:pPr marL="0" indent="0">
              <a:lnSpc>
                <a:spcPct val="115000"/>
              </a:lnSpc>
              <a:buNone/>
            </a:pPr>
            <a:r>
              <a:rPr lang="en-GB" dirty="0">
                <a:solidFill>
                  <a:srgbClr val="000000"/>
                </a:solidFill>
                <a:latin typeface="Courier New"/>
                <a:ea typeface="Times New Roman"/>
                <a:cs typeface="Times New Roman"/>
              </a:rPr>
              <a:t>    </a:t>
            </a:r>
            <a:r>
              <a:rPr lang="en-GB" b="1" dirty="0">
                <a:solidFill>
                  <a:srgbClr val="0000FF"/>
                </a:solidFill>
                <a:latin typeface="Courier New"/>
                <a:ea typeface="Times New Roman"/>
                <a:cs typeface="Times New Roman"/>
              </a:rPr>
              <a:t>return</a:t>
            </a:r>
            <a:r>
              <a:rPr lang="en-GB" dirty="0">
                <a:solidFill>
                  <a:srgbClr val="000000"/>
                </a:solidFill>
                <a:latin typeface="Courier New"/>
                <a:ea typeface="Times New Roman"/>
                <a:cs typeface="Times New Roman"/>
              </a:rPr>
              <a:t> </a:t>
            </a:r>
            <a:r>
              <a:rPr lang="en-GB" dirty="0" err="1">
                <a:solidFill>
                  <a:srgbClr val="000000"/>
                </a:solidFill>
                <a:latin typeface="Courier New"/>
                <a:ea typeface="Times New Roman"/>
                <a:cs typeface="Times New Roman"/>
              </a:rPr>
              <a:t>scorePoints</a:t>
            </a:r>
            <a:r>
              <a:rPr lang="en-GB" b="1" dirty="0">
                <a:solidFill>
                  <a:srgbClr val="000080"/>
                </a:solidFill>
                <a:latin typeface="Courier New"/>
                <a:ea typeface="Times New Roman"/>
                <a:cs typeface="Times New Roman"/>
              </a:rPr>
              <a:t>;</a:t>
            </a:r>
            <a:endParaRPr lang="en-GB" sz="3600" dirty="0">
              <a:ea typeface="Calibri"/>
              <a:cs typeface="Times New Roman"/>
            </a:endParaRPr>
          </a:p>
          <a:p>
            <a:pPr marL="0" indent="0">
              <a:lnSpc>
                <a:spcPct val="115000"/>
              </a:lnSpc>
              <a:buNone/>
            </a:pPr>
            <a:r>
              <a:rPr lang="en-GB" b="1" dirty="0">
                <a:solidFill>
                  <a:srgbClr val="000080"/>
                </a:solidFill>
                <a:latin typeface="Courier New"/>
                <a:ea typeface="Times New Roman"/>
                <a:cs typeface="Times New Roman"/>
              </a:rPr>
              <a:t>}</a:t>
            </a:r>
            <a:endParaRPr lang="en-GB" sz="3600" dirty="0">
              <a:ea typeface="Calibri"/>
              <a:cs typeface="Times New Roman"/>
            </a:endParaRPr>
          </a:p>
          <a:p>
            <a:pPr marL="0" indent="0">
              <a:lnSpc>
                <a:spcPct val="115000"/>
              </a:lnSpc>
              <a:buNone/>
            </a:pPr>
            <a:r>
              <a:rPr lang="en-GB" dirty="0">
                <a:solidFill>
                  <a:srgbClr val="000000"/>
                </a:solidFill>
                <a:latin typeface="Courier New"/>
                <a:ea typeface="Times New Roman"/>
                <a:cs typeface="Times New Roman"/>
              </a:rPr>
              <a:t> </a:t>
            </a:r>
            <a:endParaRPr lang="en-GB" sz="3600" dirty="0">
              <a:ea typeface="Calibri"/>
              <a:cs typeface="Times New Roman"/>
            </a:endParaRPr>
          </a:p>
          <a:p>
            <a:pPr marL="0" indent="0">
              <a:lnSpc>
                <a:spcPct val="115000"/>
              </a:lnSpc>
              <a:buNone/>
            </a:pPr>
            <a:r>
              <a:rPr lang="en-GB" b="1" dirty="0">
                <a:solidFill>
                  <a:srgbClr val="0000FF"/>
                </a:solidFill>
                <a:latin typeface="Courier New"/>
                <a:ea typeface="Times New Roman"/>
                <a:cs typeface="Times New Roman"/>
              </a:rPr>
              <a:t>public</a:t>
            </a:r>
            <a:r>
              <a:rPr lang="en-GB" dirty="0">
                <a:solidFill>
                  <a:srgbClr val="000000"/>
                </a:solidFill>
                <a:latin typeface="Courier New"/>
                <a:ea typeface="Times New Roman"/>
                <a:cs typeface="Times New Roman"/>
              </a:rPr>
              <a:t> </a:t>
            </a:r>
            <a:r>
              <a:rPr lang="en-GB" dirty="0">
                <a:solidFill>
                  <a:srgbClr val="8000FF"/>
                </a:solidFill>
                <a:latin typeface="Courier New"/>
                <a:ea typeface="Times New Roman"/>
                <a:cs typeface="Times New Roman"/>
              </a:rPr>
              <a:t>void</a:t>
            </a:r>
            <a:r>
              <a:rPr lang="en-GB" dirty="0">
                <a:solidFill>
                  <a:srgbClr val="000000"/>
                </a:solidFill>
                <a:latin typeface="Courier New"/>
                <a:ea typeface="Times New Roman"/>
                <a:cs typeface="Times New Roman"/>
              </a:rPr>
              <a:t> </a:t>
            </a:r>
            <a:r>
              <a:rPr lang="en-GB" dirty="0" err="1">
                <a:solidFill>
                  <a:srgbClr val="000000"/>
                </a:solidFill>
                <a:latin typeface="Courier New"/>
                <a:ea typeface="Times New Roman"/>
                <a:cs typeface="Times New Roman"/>
              </a:rPr>
              <a:t>EnemyCounter</a:t>
            </a:r>
            <a:r>
              <a:rPr lang="en-GB" b="1" dirty="0">
                <a:solidFill>
                  <a:srgbClr val="000080"/>
                </a:solidFill>
                <a:latin typeface="Courier New"/>
                <a:ea typeface="Times New Roman"/>
                <a:cs typeface="Times New Roman"/>
              </a:rPr>
              <a:t>()</a:t>
            </a:r>
            <a:endParaRPr lang="en-GB" sz="3600" dirty="0">
              <a:ea typeface="Calibri"/>
              <a:cs typeface="Times New Roman"/>
            </a:endParaRPr>
          </a:p>
          <a:p>
            <a:pPr marL="0" indent="0">
              <a:lnSpc>
                <a:spcPct val="115000"/>
              </a:lnSpc>
              <a:buNone/>
            </a:pPr>
            <a:r>
              <a:rPr lang="en-GB" b="1" dirty="0">
                <a:solidFill>
                  <a:srgbClr val="000080"/>
                </a:solidFill>
                <a:latin typeface="Courier New"/>
                <a:ea typeface="Times New Roman"/>
                <a:cs typeface="Times New Roman"/>
              </a:rPr>
              <a:t>{</a:t>
            </a:r>
            <a:endParaRPr lang="en-GB" sz="3600" dirty="0">
              <a:ea typeface="Calibri"/>
              <a:cs typeface="Times New Roman"/>
            </a:endParaRPr>
          </a:p>
          <a:p>
            <a:pPr marL="0" indent="0">
              <a:lnSpc>
                <a:spcPct val="115000"/>
              </a:lnSpc>
              <a:buNone/>
            </a:pPr>
            <a:r>
              <a:rPr lang="en-GB" dirty="0">
                <a:solidFill>
                  <a:srgbClr val="000000"/>
                </a:solidFill>
                <a:latin typeface="Courier New"/>
                <a:ea typeface="Times New Roman"/>
                <a:cs typeface="Times New Roman"/>
              </a:rPr>
              <a:t>    </a:t>
            </a:r>
            <a:r>
              <a:rPr lang="en-GB" dirty="0" err="1">
                <a:solidFill>
                  <a:srgbClr val="000000"/>
                </a:solidFill>
                <a:latin typeface="Courier New"/>
                <a:ea typeface="Times New Roman"/>
                <a:cs typeface="Times New Roman"/>
              </a:rPr>
              <a:t>numOfEnemies</a:t>
            </a:r>
            <a:r>
              <a:rPr lang="en-GB" b="1" dirty="0">
                <a:solidFill>
                  <a:srgbClr val="000080"/>
                </a:solidFill>
                <a:latin typeface="Courier New"/>
                <a:ea typeface="Times New Roman"/>
                <a:cs typeface="Times New Roman"/>
              </a:rPr>
              <a:t>--;</a:t>
            </a:r>
            <a:endParaRPr lang="en-GB" sz="3600" dirty="0">
              <a:ea typeface="Calibri"/>
              <a:cs typeface="Times New Roman"/>
            </a:endParaRPr>
          </a:p>
          <a:p>
            <a:pPr marL="0" indent="0">
              <a:lnSpc>
                <a:spcPct val="115000"/>
              </a:lnSpc>
              <a:buNone/>
            </a:pPr>
            <a:r>
              <a:rPr lang="en-GB" dirty="0">
                <a:solidFill>
                  <a:srgbClr val="000000"/>
                </a:solidFill>
                <a:latin typeface="Courier New"/>
                <a:ea typeface="Times New Roman"/>
                <a:cs typeface="Times New Roman"/>
              </a:rPr>
              <a:t>    </a:t>
            </a:r>
            <a:r>
              <a:rPr lang="en-GB" dirty="0" err="1">
                <a:solidFill>
                  <a:srgbClr val="000000"/>
                </a:solidFill>
                <a:latin typeface="Courier New"/>
                <a:ea typeface="Times New Roman"/>
                <a:cs typeface="Times New Roman"/>
              </a:rPr>
              <a:t>scorePoints</a:t>
            </a:r>
            <a:r>
              <a:rPr lang="en-GB" dirty="0">
                <a:solidFill>
                  <a:srgbClr val="000000"/>
                </a:solidFill>
                <a:latin typeface="Courier New"/>
                <a:ea typeface="Times New Roman"/>
                <a:cs typeface="Times New Roman"/>
              </a:rPr>
              <a:t> </a:t>
            </a:r>
            <a:r>
              <a:rPr lang="en-GB" b="1" dirty="0">
                <a:solidFill>
                  <a:srgbClr val="000080"/>
                </a:solidFill>
                <a:latin typeface="Courier New"/>
                <a:ea typeface="Times New Roman"/>
                <a:cs typeface="Times New Roman"/>
              </a:rPr>
              <a:t>+=</a:t>
            </a:r>
            <a:r>
              <a:rPr lang="en-GB" dirty="0">
                <a:solidFill>
                  <a:srgbClr val="000000"/>
                </a:solidFill>
                <a:latin typeface="Courier New"/>
                <a:ea typeface="Times New Roman"/>
                <a:cs typeface="Times New Roman"/>
              </a:rPr>
              <a:t> </a:t>
            </a:r>
            <a:r>
              <a:rPr lang="en-GB" dirty="0">
                <a:solidFill>
                  <a:srgbClr val="FF8000"/>
                </a:solidFill>
                <a:latin typeface="Courier New"/>
                <a:ea typeface="Times New Roman"/>
                <a:cs typeface="Times New Roman"/>
              </a:rPr>
              <a:t>200</a:t>
            </a:r>
            <a:r>
              <a:rPr lang="en-GB" b="1" dirty="0">
                <a:solidFill>
                  <a:srgbClr val="000080"/>
                </a:solidFill>
                <a:latin typeface="Courier New"/>
                <a:ea typeface="Times New Roman"/>
                <a:cs typeface="Times New Roman"/>
              </a:rPr>
              <a:t>;</a:t>
            </a:r>
            <a:endParaRPr lang="en-GB" sz="3600" dirty="0">
              <a:ea typeface="Calibri"/>
              <a:cs typeface="Times New Roman"/>
            </a:endParaRPr>
          </a:p>
          <a:p>
            <a:pPr marL="0" indent="0">
              <a:lnSpc>
                <a:spcPct val="115000"/>
              </a:lnSpc>
              <a:buNone/>
            </a:pPr>
            <a:r>
              <a:rPr lang="en-GB" b="1" dirty="0">
                <a:solidFill>
                  <a:srgbClr val="000080"/>
                </a:solidFill>
                <a:latin typeface="Courier New"/>
                <a:ea typeface="Times New Roman"/>
                <a:cs typeface="Times New Roman"/>
              </a:rPr>
              <a:t>}</a:t>
            </a:r>
            <a:endParaRPr lang="en-GB" sz="3600" dirty="0">
              <a:ea typeface="Calibri"/>
              <a:cs typeface="Times New Roman"/>
            </a:endParaRP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117</a:t>
            </a:fld>
            <a:endParaRPr lang="en-GB"/>
          </a:p>
        </p:txBody>
      </p:sp>
    </p:spTree>
    <p:extLst>
      <p:ext uri="{BB962C8B-B14F-4D97-AF65-F5344CB8AC3E}">
        <p14:creationId xmlns:p14="http://schemas.microsoft.com/office/powerpoint/2010/main" val="5888784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bg/>
                                          </p:spTgt>
                                        </p:tgtEl>
                                        <p:attrNameLst>
                                          <p:attrName>style.visibility</p:attrName>
                                        </p:attrNameLst>
                                      </p:cBhvr>
                                      <p:to>
                                        <p:strVal val="visible"/>
                                      </p:to>
                                    </p:set>
                                    <p:animEffect transition="in" filter="fade">
                                      <p:cBhvr>
                                        <p:cTn id="25" dur="500"/>
                                        <p:tgtEl>
                                          <p:spTgt spid="6">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500"/>
                                        <p:tgtEl>
                                          <p:spTgt spid="6">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fade">
                                      <p:cBhvr>
                                        <p:cTn id="34" dur="500"/>
                                        <p:tgtEl>
                                          <p:spTgt spid="6">
                                            <p:txEl>
                                              <p:pRg st="2" end="2"/>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500"/>
                                        <p:tgtEl>
                                          <p:spTgt spid="6">
                                            <p:txEl>
                                              <p:pRg st="4" end="4"/>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Effect transition="in" filter="fade">
                                      <p:cBhvr>
                                        <p:cTn id="43" dur="500"/>
                                        <p:tgtEl>
                                          <p:spTgt spid="6">
                                            <p:txEl>
                                              <p:pRg st="5" end="5"/>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animEffect transition="in" filter="fade">
                                      <p:cBhvr>
                                        <p:cTn id="46" dur="500"/>
                                        <p:tgtEl>
                                          <p:spTgt spid="6">
                                            <p:txEl>
                                              <p:pRg st="6" end="6"/>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fade">
                                      <p:cBhvr>
                                        <p:cTn id="49" dur="500"/>
                                        <p:tgtEl>
                                          <p:spTgt spid="6">
                                            <p:txEl>
                                              <p:pRg st="7" end="7"/>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txEl>
                                              <p:pRg st="8" end="8"/>
                                            </p:txEl>
                                          </p:spTgt>
                                        </p:tgtEl>
                                        <p:attrNameLst>
                                          <p:attrName>style.visibility</p:attrName>
                                        </p:attrNameLst>
                                      </p:cBhvr>
                                      <p:to>
                                        <p:strVal val="visible"/>
                                      </p:to>
                                    </p:set>
                                    <p:animEffect transition="in" filter="fade">
                                      <p:cBhvr>
                                        <p:cTn id="5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a:t>
            </a:r>
          </a:p>
        </p:txBody>
      </p:sp>
      <p:sp>
        <p:nvSpPr>
          <p:cNvPr id="3" name="Content Placeholder 2"/>
          <p:cNvSpPr>
            <a:spLocks noGrp="1"/>
          </p:cNvSpPr>
          <p:nvPr>
            <p:ph idx="1"/>
          </p:nvPr>
        </p:nvSpPr>
        <p:spPr/>
        <p:txBody>
          <a:bodyPr>
            <a:normAutofit fontScale="92500" lnSpcReduction="20000"/>
          </a:bodyPr>
          <a:lstStyle/>
          <a:p>
            <a:r>
              <a:rPr lang="en-GB" dirty="0"/>
              <a:t>Create a script for the Score Text using a very similar approach to that we have just done with the </a:t>
            </a:r>
            <a:r>
              <a:rPr lang="en-GB" dirty="0" err="1"/>
              <a:t>LivesTextScript</a:t>
            </a:r>
            <a:r>
              <a:rPr lang="en-GB" dirty="0"/>
              <a:t> such that the score would be updated every time an alien ship gets destroyed</a:t>
            </a:r>
          </a:p>
          <a:p>
            <a:endParaRPr lang="en-GB" dirty="0"/>
          </a:p>
          <a:p>
            <a:pPr marL="269875" indent="0">
              <a:buNone/>
            </a:pPr>
            <a:r>
              <a:rPr lang="en-GB" b="1" i="1" dirty="0"/>
              <a:t>Hint: </a:t>
            </a:r>
            <a:r>
              <a:rPr lang="en-GB" i="1" dirty="0"/>
              <a:t>In the Lives Text Script you are looking of an object which is tagged as a “Player”. This time you need to look for an object which is tagged as “Game Logic”. This means that you need to tag the Game Logic object.</a:t>
            </a:r>
            <a:endParaRPr lang="en-GB" dirty="0"/>
          </a:p>
          <a:p>
            <a:pPr marL="269875" indent="0">
              <a:buNone/>
            </a:pPr>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118</a:t>
            </a:fld>
            <a:endParaRPr lang="en-GB"/>
          </a:p>
        </p:txBody>
      </p:sp>
    </p:spTree>
    <p:extLst>
      <p:ext uri="{BB962C8B-B14F-4D97-AF65-F5344CB8AC3E}">
        <p14:creationId xmlns:p14="http://schemas.microsoft.com/office/powerpoint/2010/main" val="211838655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Events</a:t>
            </a:r>
          </a:p>
        </p:txBody>
      </p:sp>
      <p:sp>
        <p:nvSpPr>
          <p:cNvPr id="3" name="Content Placeholder 2"/>
          <p:cNvSpPr>
            <a:spLocks noGrp="1"/>
          </p:cNvSpPr>
          <p:nvPr>
            <p:ph idx="1"/>
          </p:nvPr>
        </p:nvSpPr>
        <p:spPr/>
        <p:txBody>
          <a:bodyPr>
            <a:normAutofit fontScale="85000" lnSpcReduction="10000"/>
          </a:bodyPr>
          <a:lstStyle/>
          <a:p>
            <a:r>
              <a:rPr lang="en-GB" dirty="0"/>
              <a:t>At some point within the game there one is either going to win the game or the player is going to lose. </a:t>
            </a:r>
          </a:p>
          <a:p>
            <a:r>
              <a:rPr lang="en-GB" dirty="0"/>
              <a:t>In either case we would like to give some sort of visual feedback to the user telling him/her that they have managed to win or lose the level.</a:t>
            </a:r>
          </a:p>
          <a:p>
            <a:r>
              <a:rPr lang="en-GB" dirty="0"/>
              <a:t>The Game Object that is going to house the variables in order to see if the level is won or lost is the GameLogic.</a:t>
            </a:r>
          </a:p>
          <a:p>
            <a:pPr lvl="1"/>
            <a:r>
              <a:rPr lang="en-GB" dirty="0"/>
              <a:t>However it is the HUD that should display the message.</a:t>
            </a:r>
          </a:p>
          <a:p>
            <a:r>
              <a:rPr lang="en-GB" dirty="0"/>
              <a:t>We need to create 2 more UI Text components reading “You Won!” and “You Lost!” respectively. </a:t>
            </a:r>
          </a:p>
          <a:p>
            <a:pPr lvl="1"/>
            <a:r>
              <a:rPr lang="en-GB" dirty="0"/>
              <a:t>We then need to create code such that we can calculate to see if we have entered that state.</a:t>
            </a:r>
          </a:p>
        </p:txBody>
      </p:sp>
      <p:sp>
        <p:nvSpPr>
          <p:cNvPr id="4" name="Slide Number Placeholder 3"/>
          <p:cNvSpPr>
            <a:spLocks noGrp="1"/>
          </p:cNvSpPr>
          <p:nvPr>
            <p:ph type="sldNum" sz="quarter" idx="12"/>
          </p:nvPr>
        </p:nvSpPr>
        <p:spPr/>
        <p:txBody>
          <a:bodyPr/>
          <a:lstStyle/>
          <a:p>
            <a:fld id="{56529AC4-065D-4F14-A518-B3A77C897168}" type="slidenum">
              <a:rPr lang="en-GB" smtClean="0"/>
              <a:pPr/>
              <a:t>119</a:t>
            </a:fld>
            <a:endParaRPr lang="en-GB"/>
          </a:p>
        </p:txBody>
      </p:sp>
    </p:spTree>
    <p:extLst>
      <p:ext uri="{BB962C8B-B14F-4D97-AF65-F5344CB8AC3E}">
        <p14:creationId xmlns:p14="http://schemas.microsoft.com/office/powerpoint/2010/main" val="2609334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Detecting Input</a:t>
            </a:r>
          </a:p>
        </p:txBody>
      </p:sp>
      <p:sp>
        <p:nvSpPr>
          <p:cNvPr id="3" name="Content Placeholder 2"/>
          <p:cNvSpPr>
            <a:spLocks noGrp="1"/>
          </p:cNvSpPr>
          <p:nvPr>
            <p:ph idx="1"/>
          </p:nvPr>
        </p:nvSpPr>
        <p:spPr/>
        <p:txBody>
          <a:bodyPr>
            <a:normAutofit fontScale="92500" lnSpcReduction="10000"/>
          </a:bodyPr>
          <a:lstStyle/>
          <a:p>
            <a:r>
              <a:rPr lang="en-GB" dirty="0"/>
              <a:t>In Unity we have a class which we can use to ask what is being pressed. </a:t>
            </a:r>
          </a:p>
          <a:p>
            <a:r>
              <a:rPr lang="en-GB" dirty="0"/>
              <a:t>The same class can be used to communicate with the keyboard, mouse, touch screens and gamepads.</a:t>
            </a:r>
          </a:p>
          <a:p>
            <a:r>
              <a:rPr lang="en-GB" dirty="0"/>
              <a:t>To check if the left key is currently being pressed all you need to do is check for it every frame in the Update() method by using a simple if statement.</a:t>
            </a:r>
          </a:p>
          <a:p>
            <a:r>
              <a:rPr lang="en-GB" dirty="0"/>
              <a:t>If the left arrow is being pressed then we need to modify the position of the cube. In our case we want it to move along the X axis. </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12</a:t>
            </a:fld>
            <a:endParaRPr lang="en-GB"/>
          </a:p>
        </p:txBody>
      </p:sp>
    </p:spTree>
    <p:extLst>
      <p:ext uri="{BB962C8B-B14F-4D97-AF65-F5344CB8AC3E}">
        <p14:creationId xmlns:p14="http://schemas.microsoft.com/office/powerpoint/2010/main" val="6045688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a:t>
            </a:r>
          </a:p>
        </p:txBody>
      </p:sp>
      <p:sp>
        <p:nvSpPr>
          <p:cNvPr id="3" name="Content Placeholder 2"/>
          <p:cNvSpPr>
            <a:spLocks noGrp="1"/>
          </p:cNvSpPr>
          <p:nvPr>
            <p:ph idx="1"/>
          </p:nvPr>
        </p:nvSpPr>
        <p:spPr/>
        <p:txBody>
          <a:bodyPr>
            <a:normAutofit/>
          </a:bodyPr>
          <a:lstStyle/>
          <a:p>
            <a:r>
              <a:rPr lang="en-GB" dirty="0"/>
              <a:t>Create 2 new UI Text Components in our HUD and place them in the same position and hide them from your Scene View.</a:t>
            </a:r>
          </a:p>
          <a:p>
            <a:endParaRPr lang="en-GB" dirty="0"/>
          </a:p>
          <a:p>
            <a:pPr marL="269875" indent="0">
              <a:buNone/>
            </a:pPr>
            <a:r>
              <a:rPr lang="en-GB" b="1" i="1" dirty="0"/>
              <a:t>Note:</a:t>
            </a:r>
            <a:r>
              <a:rPr lang="en-GB" i="1" dirty="0"/>
              <a:t> To hide objects within your scene view all you need to do is select the item and uncheck the tick box at the top of the inspector view</a:t>
            </a:r>
          </a:p>
          <a:p>
            <a:pPr marL="269875" indent="0">
              <a:buNone/>
            </a:pPr>
            <a:endParaRPr lang="en-GB" b="1"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120</a:t>
            </a:fld>
            <a:endParaRPr lang="en-GB"/>
          </a:p>
        </p:txBody>
      </p:sp>
    </p:spTree>
    <p:extLst>
      <p:ext uri="{BB962C8B-B14F-4D97-AF65-F5344CB8AC3E}">
        <p14:creationId xmlns:p14="http://schemas.microsoft.com/office/powerpoint/2010/main" val="239354603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Checking the Game state</a:t>
            </a:r>
          </a:p>
        </p:txBody>
      </p:sp>
      <p:sp>
        <p:nvSpPr>
          <p:cNvPr id="3" name="Content Placeholder 2"/>
          <p:cNvSpPr>
            <a:spLocks noGrp="1"/>
          </p:cNvSpPr>
          <p:nvPr>
            <p:ph idx="1"/>
          </p:nvPr>
        </p:nvSpPr>
        <p:spPr/>
        <p:txBody>
          <a:bodyPr/>
          <a:lstStyle/>
          <a:p>
            <a:r>
              <a:rPr lang="en-GB" dirty="0"/>
              <a:t>Now we need to add the code to check for these states. </a:t>
            </a:r>
          </a:p>
          <a:p>
            <a:endParaRPr lang="en-GB" dirty="0"/>
          </a:p>
          <a:p>
            <a:r>
              <a:rPr lang="en-GB" dirty="0"/>
              <a:t>Add two public GameObject variables at the top of the Game Logic Script called win and lose, then add the following code.</a:t>
            </a:r>
          </a:p>
          <a:p>
            <a:endParaRPr lang="en-GB" dirty="0"/>
          </a:p>
          <a:p>
            <a:r>
              <a:rPr lang="en-GB" dirty="0"/>
              <a:t>Make sure that GameLogic:</a:t>
            </a:r>
          </a:p>
          <a:p>
            <a:pPr marL="0" indent="0">
              <a:buNone/>
            </a:pPr>
            <a:r>
              <a:rPr lang="en-GB" dirty="0"/>
              <a:t>		</a:t>
            </a:r>
            <a:r>
              <a:rPr lang="en-GB" dirty="0">
                <a:latin typeface="Courier New" panose="02070309020205020404" pitchFamily="49" charset="0"/>
                <a:cs typeface="Courier New" panose="02070309020205020404" pitchFamily="49" charset="0"/>
              </a:rPr>
              <a:t>uses </a:t>
            </a:r>
            <a:r>
              <a:rPr lang="en-GB" dirty="0" err="1">
                <a:latin typeface="Courier New" panose="02070309020205020404" pitchFamily="49" charset="0"/>
                <a:cs typeface="Courier New" panose="02070309020205020404" pitchFamily="49" charset="0"/>
              </a:rPr>
              <a:t>UnityEngine.UI</a:t>
            </a:r>
            <a:r>
              <a:rPr lang="en-GB"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56529AC4-065D-4F14-A518-B3A77C897168}" type="slidenum">
              <a:rPr lang="en-GB" smtClean="0"/>
              <a:pPr/>
              <a:t>121</a:t>
            </a:fld>
            <a:endParaRPr lang="en-GB"/>
          </a:p>
        </p:txBody>
      </p:sp>
    </p:spTree>
    <p:extLst>
      <p:ext uri="{BB962C8B-B14F-4D97-AF65-F5344CB8AC3E}">
        <p14:creationId xmlns:p14="http://schemas.microsoft.com/office/powerpoint/2010/main" val="27850200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Checking the Game state (2)</a:t>
            </a:r>
          </a:p>
        </p:txBody>
      </p:sp>
      <p:sp>
        <p:nvSpPr>
          <p:cNvPr id="3" name="Content Placeholder 2"/>
          <p:cNvSpPr>
            <a:spLocks noGrp="1"/>
          </p:cNvSpPr>
          <p:nvPr>
            <p:ph idx="1"/>
          </p:nvPr>
        </p:nvSpPr>
        <p:spPr>
          <a:xfrm>
            <a:off x="2927648" y="1988840"/>
            <a:ext cx="7272808" cy="4320480"/>
          </a:xfrm>
        </p:spPr>
        <p:txBody>
          <a:bodyPr>
            <a:noAutofit/>
          </a:bodyPr>
          <a:lstStyle/>
          <a:p>
            <a:pPr marL="269875" indent="0">
              <a:lnSpc>
                <a:spcPct val="115000"/>
              </a:lnSpc>
              <a:buNone/>
            </a:pPr>
            <a:r>
              <a:rPr lang="en-GB" sz="1400" dirty="0">
                <a:latin typeface="Courier New"/>
                <a:ea typeface="Times New Roman"/>
                <a:cs typeface="Times New Roman"/>
              </a:rPr>
              <a:t>...</a:t>
            </a:r>
            <a:endParaRPr lang="en-GB" sz="1400" dirty="0">
              <a:latin typeface="Calibri"/>
              <a:ea typeface="Calibri"/>
              <a:cs typeface="Times New Roman"/>
            </a:endParaRPr>
          </a:p>
          <a:p>
            <a:pPr marL="269875" indent="0">
              <a:lnSpc>
                <a:spcPct val="115000"/>
              </a:lnSpc>
              <a:buNone/>
            </a:pPr>
            <a:r>
              <a:rPr lang="en-GB" sz="1400" dirty="0">
                <a:latin typeface="Courier New"/>
                <a:ea typeface="Times New Roman"/>
                <a:cs typeface="Times New Roman"/>
              </a:rPr>
              <a:t>void Update </a:t>
            </a:r>
            <a:r>
              <a:rPr lang="en-GB" sz="1400" b="1" dirty="0">
                <a:latin typeface="Courier New"/>
                <a:ea typeface="Times New Roman"/>
                <a:cs typeface="Times New Roman"/>
              </a:rPr>
              <a:t>()</a:t>
            </a:r>
            <a:endParaRPr lang="en-GB" sz="1400" dirty="0">
              <a:latin typeface="Calibri"/>
              <a:ea typeface="Calibri"/>
              <a:cs typeface="Times New Roman"/>
            </a:endParaRPr>
          </a:p>
          <a:p>
            <a:pPr marL="269875" indent="0">
              <a:lnSpc>
                <a:spcPct val="115000"/>
              </a:lnSpc>
              <a:buNone/>
            </a:pPr>
            <a:r>
              <a:rPr lang="en-GB" sz="1400" b="1" dirty="0">
                <a:latin typeface="Courier New"/>
                <a:ea typeface="Times New Roman"/>
                <a:cs typeface="Times New Roman"/>
              </a:rPr>
              <a:t>{</a:t>
            </a:r>
            <a:endParaRPr lang="en-GB" sz="1400" dirty="0">
              <a:latin typeface="Calibri"/>
              <a:ea typeface="Calibri"/>
              <a:cs typeface="Times New Roman"/>
            </a:endParaRPr>
          </a:p>
          <a:p>
            <a:pPr marL="269875" indent="0">
              <a:lnSpc>
                <a:spcPct val="115000"/>
              </a:lnSpc>
              <a:buNone/>
            </a:pPr>
            <a:r>
              <a:rPr lang="en-GB" sz="1400" dirty="0">
                <a:latin typeface="Courier New"/>
                <a:ea typeface="Times New Roman"/>
                <a:cs typeface="Times New Roman"/>
              </a:rPr>
              <a:t>    </a:t>
            </a:r>
            <a:r>
              <a:rPr lang="en-GB" sz="1400" dirty="0" err="1">
                <a:latin typeface="Courier New"/>
                <a:ea typeface="Times New Roman"/>
                <a:cs typeface="Times New Roman"/>
              </a:rPr>
              <a:t>CheckForWin</a:t>
            </a:r>
            <a:r>
              <a:rPr lang="en-GB" sz="1400" dirty="0">
                <a:latin typeface="Courier New"/>
                <a:ea typeface="Times New Roman"/>
                <a:cs typeface="Times New Roman"/>
              </a:rPr>
              <a:t> </a:t>
            </a:r>
            <a:r>
              <a:rPr lang="en-GB" sz="1400" b="1" dirty="0">
                <a:latin typeface="Courier New"/>
                <a:ea typeface="Times New Roman"/>
                <a:cs typeface="Times New Roman"/>
              </a:rPr>
              <a:t>();</a:t>
            </a:r>
            <a:endParaRPr lang="en-GB" sz="1400" dirty="0">
              <a:latin typeface="Calibri"/>
              <a:ea typeface="Calibri"/>
              <a:cs typeface="Times New Roman"/>
            </a:endParaRPr>
          </a:p>
          <a:p>
            <a:pPr marL="269875" indent="0">
              <a:lnSpc>
                <a:spcPct val="115000"/>
              </a:lnSpc>
              <a:buNone/>
            </a:pPr>
            <a:r>
              <a:rPr lang="en-GB" sz="1400" dirty="0">
                <a:latin typeface="Courier New"/>
                <a:ea typeface="Times New Roman"/>
                <a:cs typeface="Times New Roman"/>
              </a:rPr>
              <a:t>    </a:t>
            </a:r>
            <a:r>
              <a:rPr lang="en-GB" sz="1400" dirty="0" err="1">
                <a:latin typeface="Courier New"/>
                <a:ea typeface="Times New Roman"/>
                <a:cs typeface="Times New Roman"/>
              </a:rPr>
              <a:t>CheckForLoss</a:t>
            </a:r>
            <a:r>
              <a:rPr lang="en-GB" sz="1400" dirty="0">
                <a:latin typeface="Courier New"/>
                <a:ea typeface="Times New Roman"/>
                <a:cs typeface="Times New Roman"/>
              </a:rPr>
              <a:t> </a:t>
            </a:r>
            <a:r>
              <a:rPr lang="en-GB" sz="1400" b="1" dirty="0">
                <a:latin typeface="Courier New"/>
                <a:ea typeface="Times New Roman"/>
                <a:cs typeface="Times New Roman"/>
              </a:rPr>
              <a:t>();</a:t>
            </a:r>
            <a:r>
              <a:rPr lang="en-GB" sz="1400" dirty="0">
                <a:latin typeface="Courier New"/>
                <a:ea typeface="Times New Roman"/>
                <a:cs typeface="Times New Roman"/>
              </a:rPr>
              <a:t>    </a:t>
            </a:r>
            <a:endParaRPr lang="en-GB" sz="1400" dirty="0">
              <a:latin typeface="Calibri"/>
              <a:ea typeface="Calibri"/>
              <a:cs typeface="Times New Roman"/>
            </a:endParaRPr>
          </a:p>
          <a:p>
            <a:pPr marL="269875" indent="0">
              <a:lnSpc>
                <a:spcPct val="115000"/>
              </a:lnSpc>
              <a:buNone/>
            </a:pPr>
            <a:r>
              <a:rPr lang="en-GB" sz="1400" b="1" dirty="0">
                <a:latin typeface="Courier New"/>
                <a:ea typeface="Times New Roman"/>
                <a:cs typeface="Times New Roman"/>
              </a:rPr>
              <a:t>}</a:t>
            </a:r>
            <a:endParaRPr lang="en-GB" sz="1400" dirty="0">
              <a:latin typeface="Calibri"/>
              <a:ea typeface="Calibri"/>
              <a:cs typeface="Times New Roman"/>
            </a:endParaRPr>
          </a:p>
          <a:p>
            <a:pPr marL="269875" indent="0">
              <a:lnSpc>
                <a:spcPct val="115000"/>
              </a:lnSpc>
              <a:buNone/>
            </a:pPr>
            <a:r>
              <a:rPr lang="en-GB" sz="1400" dirty="0">
                <a:latin typeface="Courier New"/>
                <a:ea typeface="Times New Roman"/>
                <a:cs typeface="Times New Roman"/>
              </a:rPr>
              <a:t> </a:t>
            </a:r>
            <a:endParaRPr lang="en-GB" sz="1400" dirty="0">
              <a:latin typeface="Calibri"/>
              <a:ea typeface="Calibri"/>
              <a:cs typeface="Times New Roman"/>
            </a:endParaRPr>
          </a:p>
          <a:p>
            <a:pPr marL="269875" indent="0">
              <a:lnSpc>
                <a:spcPct val="115000"/>
              </a:lnSpc>
              <a:buNone/>
            </a:pPr>
            <a:r>
              <a:rPr lang="en-GB" sz="1400" dirty="0">
                <a:latin typeface="Courier New"/>
                <a:ea typeface="Times New Roman"/>
                <a:cs typeface="Times New Roman"/>
              </a:rPr>
              <a:t>void </a:t>
            </a:r>
            <a:r>
              <a:rPr lang="en-GB" sz="1400" dirty="0" err="1">
                <a:latin typeface="Courier New"/>
                <a:ea typeface="Times New Roman"/>
                <a:cs typeface="Times New Roman"/>
              </a:rPr>
              <a:t>CheckForLoss</a:t>
            </a:r>
            <a:r>
              <a:rPr lang="en-GB" sz="1400" b="1" dirty="0">
                <a:latin typeface="Courier New"/>
                <a:ea typeface="Times New Roman"/>
                <a:cs typeface="Times New Roman"/>
              </a:rPr>
              <a:t>()</a:t>
            </a:r>
            <a:endParaRPr lang="en-GB" sz="1400" dirty="0">
              <a:latin typeface="Calibri"/>
              <a:ea typeface="Calibri"/>
              <a:cs typeface="Times New Roman"/>
            </a:endParaRPr>
          </a:p>
          <a:p>
            <a:pPr marL="269875" indent="0">
              <a:lnSpc>
                <a:spcPct val="115000"/>
              </a:lnSpc>
              <a:buNone/>
            </a:pPr>
            <a:r>
              <a:rPr lang="en-GB" sz="1400" b="1" dirty="0">
                <a:latin typeface="Courier New"/>
                <a:ea typeface="Times New Roman"/>
                <a:cs typeface="Times New Roman"/>
              </a:rPr>
              <a:t>{</a:t>
            </a:r>
            <a:endParaRPr lang="en-GB" sz="1400" dirty="0">
              <a:latin typeface="Calibri"/>
              <a:ea typeface="Calibri"/>
              <a:cs typeface="Times New Roman"/>
            </a:endParaRPr>
          </a:p>
          <a:p>
            <a:pPr marL="269875" indent="0">
              <a:lnSpc>
                <a:spcPct val="115000"/>
              </a:lnSpc>
              <a:buNone/>
            </a:pPr>
            <a:r>
              <a:rPr lang="en-GB" sz="1400" dirty="0">
                <a:latin typeface="Courier New"/>
                <a:ea typeface="Times New Roman"/>
                <a:cs typeface="Times New Roman"/>
              </a:rPr>
              <a:t>    </a:t>
            </a:r>
            <a:r>
              <a:rPr lang="en-GB" sz="1400" b="1" dirty="0">
                <a:latin typeface="Courier New"/>
                <a:ea typeface="Times New Roman"/>
                <a:cs typeface="Times New Roman"/>
              </a:rPr>
              <a:t>if(</a:t>
            </a:r>
            <a:r>
              <a:rPr lang="en-GB" sz="1400" dirty="0" err="1">
                <a:latin typeface="Courier New"/>
                <a:ea typeface="Times New Roman"/>
                <a:cs typeface="Times New Roman"/>
              </a:rPr>
              <a:t>Player</a:t>
            </a:r>
            <a:r>
              <a:rPr lang="en-GB" sz="1400" b="1" dirty="0" err="1">
                <a:latin typeface="Courier New"/>
                <a:ea typeface="Times New Roman"/>
                <a:cs typeface="Times New Roman"/>
              </a:rPr>
              <a:t>.</a:t>
            </a:r>
            <a:r>
              <a:rPr lang="en-GB" sz="1400" dirty="0" err="1">
                <a:latin typeface="Courier New"/>
                <a:ea typeface="Times New Roman"/>
                <a:cs typeface="Times New Roman"/>
              </a:rPr>
              <a:t>GetComponent</a:t>
            </a:r>
            <a:r>
              <a:rPr lang="en-GB" sz="1400" b="1" dirty="0">
                <a:latin typeface="Courier New"/>
                <a:ea typeface="Times New Roman"/>
                <a:cs typeface="Times New Roman"/>
              </a:rPr>
              <a:t>&lt;</a:t>
            </a:r>
            <a:r>
              <a:rPr lang="en-GB" sz="1400" dirty="0">
                <a:latin typeface="Courier New"/>
                <a:ea typeface="Times New Roman"/>
                <a:cs typeface="Times New Roman"/>
              </a:rPr>
              <a:t>PlayerScript2</a:t>
            </a:r>
            <a:r>
              <a:rPr lang="en-GB" sz="1400" b="1" dirty="0">
                <a:latin typeface="Courier New"/>
                <a:ea typeface="Times New Roman"/>
                <a:cs typeface="Times New Roman"/>
              </a:rPr>
              <a:t>&gt;().</a:t>
            </a:r>
            <a:r>
              <a:rPr lang="en-GB" sz="1400" dirty="0" err="1">
                <a:latin typeface="Courier New"/>
                <a:ea typeface="Times New Roman"/>
                <a:cs typeface="Times New Roman"/>
              </a:rPr>
              <a:t>healthPoints</a:t>
            </a:r>
            <a:r>
              <a:rPr lang="en-GB" sz="1400" dirty="0">
                <a:latin typeface="Courier New"/>
                <a:ea typeface="Times New Roman"/>
                <a:cs typeface="Times New Roman"/>
              </a:rPr>
              <a:t> </a:t>
            </a:r>
            <a:r>
              <a:rPr lang="en-GB" sz="1400" b="1" dirty="0">
                <a:latin typeface="Courier New"/>
                <a:ea typeface="Times New Roman"/>
                <a:cs typeface="Times New Roman"/>
              </a:rPr>
              <a:t>&lt;=</a:t>
            </a:r>
            <a:r>
              <a:rPr lang="en-GB" sz="1400" dirty="0">
                <a:latin typeface="Courier New"/>
                <a:ea typeface="Times New Roman"/>
                <a:cs typeface="Times New Roman"/>
              </a:rPr>
              <a:t> 0</a:t>
            </a:r>
            <a:r>
              <a:rPr lang="en-GB" sz="1400" b="1" dirty="0">
                <a:latin typeface="Courier New"/>
                <a:ea typeface="Times New Roman"/>
                <a:cs typeface="Times New Roman"/>
              </a:rPr>
              <a:t>)</a:t>
            </a:r>
            <a:endParaRPr lang="en-GB" sz="1400" dirty="0">
              <a:latin typeface="Calibri"/>
              <a:ea typeface="Calibri"/>
              <a:cs typeface="Times New Roman"/>
            </a:endParaRPr>
          </a:p>
          <a:p>
            <a:pPr marL="269875" indent="0">
              <a:lnSpc>
                <a:spcPct val="115000"/>
              </a:lnSpc>
              <a:buNone/>
            </a:pPr>
            <a:r>
              <a:rPr lang="en-GB" sz="1400" dirty="0">
                <a:latin typeface="Courier New"/>
                <a:ea typeface="Times New Roman"/>
                <a:cs typeface="Times New Roman"/>
              </a:rPr>
              <a:t>    </a:t>
            </a:r>
            <a:r>
              <a:rPr lang="en-GB" sz="1400" b="1" dirty="0">
                <a:latin typeface="Courier New"/>
                <a:ea typeface="Times New Roman"/>
                <a:cs typeface="Times New Roman"/>
              </a:rPr>
              <a:t>{</a:t>
            </a:r>
            <a:endParaRPr lang="en-GB" sz="1400" dirty="0">
              <a:latin typeface="Calibri"/>
              <a:ea typeface="Calibri"/>
              <a:cs typeface="Times New Roman"/>
            </a:endParaRPr>
          </a:p>
          <a:p>
            <a:pPr marL="269875" indent="0">
              <a:lnSpc>
                <a:spcPct val="115000"/>
              </a:lnSpc>
              <a:buNone/>
            </a:pPr>
            <a:r>
              <a:rPr lang="en-GB" sz="1400" dirty="0">
                <a:latin typeface="Courier New"/>
                <a:ea typeface="Times New Roman"/>
                <a:cs typeface="Times New Roman"/>
              </a:rPr>
              <a:t>        </a:t>
            </a:r>
            <a:r>
              <a:rPr lang="en-GB" sz="1400" dirty="0" err="1">
                <a:latin typeface="Courier New"/>
                <a:ea typeface="Times New Roman"/>
                <a:cs typeface="Times New Roman"/>
              </a:rPr>
              <a:t>Time</a:t>
            </a:r>
            <a:r>
              <a:rPr lang="en-GB" sz="1400" b="1" dirty="0" err="1">
                <a:latin typeface="Courier New"/>
                <a:ea typeface="Times New Roman"/>
                <a:cs typeface="Times New Roman"/>
              </a:rPr>
              <a:t>.</a:t>
            </a:r>
            <a:r>
              <a:rPr lang="en-GB" sz="1400" dirty="0" err="1">
                <a:latin typeface="Courier New"/>
                <a:ea typeface="Times New Roman"/>
                <a:cs typeface="Times New Roman"/>
              </a:rPr>
              <a:t>timeScale</a:t>
            </a:r>
            <a:r>
              <a:rPr lang="en-GB" sz="1400" dirty="0">
                <a:latin typeface="Courier New"/>
                <a:ea typeface="Times New Roman"/>
                <a:cs typeface="Times New Roman"/>
              </a:rPr>
              <a:t> </a:t>
            </a:r>
            <a:r>
              <a:rPr lang="en-GB" sz="1400" b="1" dirty="0">
                <a:latin typeface="Courier New"/>
                <a:ea typeface="Times New Roman"/>
                <a:cs typeface="Times New Roman"/>
              </a:rPr>
              <a:t>=</a:t>
            </a:r>
            <a:r>
              <a:rPr lang="en-GB" sz="1400" dirty="0">
                <a:latin typeface="Courier New"/>
                <a:ea typeface="Times New Roman"/>
                <a:cs typeface="Times New Roman"/>
              </a:rPr>
              <a:t> 0</a:t>
            </a:r>
            <a:r>
              <a:rPr lang="en-GB" sz="1400" b="1" dirty="0">
                <a:latin typeface="Courier New"/>
                <a:ea typeface="Times New Roman"/>
                <a:cs typeface="Times New Roman"/>
              </a:rPr>
              <a:t>;</a:t>
            </a:r>
            <a:endParaRPr lang="en-GB" sz="1400" dirty="0">
              <a:latin typeface="Calibri"/>
              <a:ea typeface="Calibri"/>
              <a:cs typeface="Times New Roman"/>
            </a:endParaRPr>
          </a:p>
          <a:p>
            <a:pPr marL="269875" indent="0">
              <a:lnSpc>
                <a:spcPct val="115000"/>
              </a:lnSpc>
              <a:buNone/>
            </a:pPr>
            <a:r>
              <a:rPr lang="en-GB" sz="1400" dirty="0">
                <a:latin typeface="Courier New"/>
                <a:ea typeface="Times New Roman"/>
                <a:cs typeface="Times New Roman"/>
              </a:rPr>
              <a:t>        </a:t>
            </a:r>
            <a:r>
              <a:rPr lang="en-GB" sz="1400" dirty="0" err="1">
                <a:latin typeface="Courier New"/>
                <a:ea typeface="Times New Roman"/>
                <a:cs typeface="Times New Roman"/>
              </a:rPr>
              <a:t>lose</a:t>
            </a:r>
            <a:r>
              <a:rPr lang="en-GB" sz="1400" b="1" dirty="0" err="1">
                <a:latin typeface="Courier New"/>
                <a:ea typeface="Times New Roman"/>
                <a:cs typeface="Times New Roman"/>
              </a:rPr>
              <a:t>.</a:t>
            </a:r>
            <a:r>
              <a:rPr lang="en-GB" sz="1400" dirty="0" err="1">
                <a:latin typeface="Courier New"/>
                <a:ea typeface="Times New Roman"/>
                <a:cs typeface="Times New Roman"/>
              </a:rPr>
              <a:t>SetActive</a:t>
            </a:r>
            <a:r>
              <a:rPr lang="en-GB" sz="1400" b="1" dirty="0">
                <a:latin typeface="Courier New"/>
                <a:ea typeface="Times New Roman"/>
                <a:cs typeface="Times New Roman"/>
              </a:rPr>
              <a:t>(true);</a:t>
            </a:r>
            <a:r>
              <a:rPr lang="en-GB" sz="1400" dirty="0">
                <a:latin typeface="Courier New"/>
                <a:ea typeface="Times New Roman"/>
                <a:cs typeface="Times New Roman"/>
              </a:rPr>
              <a:t>   </a:t>
            </a:r>
            <a:endParaRPr lang="en-GB" sz="1400" dirty="0">
              <a:latin typeface="Calibri"/>
              <a:ea typeface="Calibri"/>
              <a:cs typeface="Times New Roman"/>
            </a:endParaRPr>
          </a:p>
          <a:p>
            <a:pPr marL="269875" indent="0">
              <a:lnSpc>
                <a:spcPct val="115000"/>
              </a:lnSpc>
              <a:buNone/>
            </a:pPr>
            <a:r>
              <a:rPr lang="en-GB" sz="1400" dirty="0">
                <a:latin typeface="Courier New"/>
                <a:ea typeface="Times New Roman"/>
                <a:cs typeface="Times New Roman"/>
              </a:rPr>
              <a:t>    </a:t>
            </a:r>
            <a:r>
              <a:rPr lang="en-GB" sz="1400" b="1" dirty="0">
                <a:latin typeface="Courier New"/>
                <a:ea typeface="Times New Roman"/>
                <a:cs typeface="Times New Roman"/>
              </a:rPr>
              <a:t>}</a:t>
            </a:r>
            <a:endParaRPr lang="en-GB" sz="1400" dirty="0">
              <a:latin typeface="Calibri"/>
              <a:ea typeface="Calibri"/>
              <a:cs typeface="Times New Roman"/>
            </a:endParaRPr>
          </a:p>
          <a:p>
            <a:pPr marL="269875" indent="0">
              <a:lnSpc>
                <a:spcPct val="115000"/>
              </a:lnSpc>
              <a:buNone/>
            </a:pPr>
            <a:r>
              <a:rPr lang="en-GB" sz="1400" b="1" dirty="0">
                <a:latin typeface="Courier New"/>
                <a:ea typeface="Times New Roman"/>
                <a:cs typeface="Times New Roman"/>
              </a:rPr>
              <a:t>}</a:t>
            </a:r>
            <a:endParaRPr lang="en-GB" sz="1400"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122</a:t>
            </a:fld>
            <a:endParaRPr lang="en-GB"/>
          </a:p>
        </p:txBody>
      </p:sp>
    </p:spTree>
    <p:extLst>
      <p:ext uri="{BB962C8B-B14F-4D97-AF65-F5344CB8AC3E}">
        <p14:creationId xmlns:p14="http://schemas.microsoft.com/office/powerpoint/2010/main" val="26010498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Checking the Game state (3)</a:t>
            </a:r>
          </a:p>
        </p:txBody>
      </p:sp>
      <p:sp>
        <p:nvSpPr>
          <p:cNvPr id="3" name="Content Placeholder 2"/>
          <p:cNvSpPr>
            <a:spLocks noGrp="1"/>
          </p:cNvSpPr>
          <p:nvPr>
            <p:ph idx="1"/>
          </p:nvPr>
        </p:nvSpPr>
        <p:spPr>
          <a:xfrm>
            <a:off x="2927648" y="1988840"/>
            <a:ext cx="7272808" cy="3024336"/>
          </a:xfrm>
        </p:spPr>
        <p:txBody>
          <a:bodyPr>
            <a:noAutofit/>
          </a:bodyPr>
          <a:lstStyle/>
          <a:p>
            <a:pPr marL="269875" indent="0">
              <a:lnSpc>
                <a:spcPct val="115000"/>
              </a:lnSpc>
              <a:buNone/>
            </a:pPr>
            <a:r>
              <a:rPr lang="en-GB" sz="1600" dirty="0">
                <a:latin typeface="Courier New"/>
                <a:ea typeface="Times New Roman"/>
                <a:cs typeface="Times New Roman"/>
              </a:rPr>
              <a:t>void </a:t>
            </a:r>
            <a:r>
              <a:rPr lang="en-GB" sz="1600" dirty="0" err="1">
                <a:latin typeface="Courier New"/>
                <a:ea typeface="Times New Roman"/>
                <a:cs typeface="Times New Roman"/>
              </a:rPr>
              <a:t>CheckForWin</a:t>
            </a:r>
            <a:r>
              <a:rPr lang="en-GB" sz="1600" b="1" dirty="0">
                <a:latin typeface="Courier New"/>
                <a:ea typeface="Times New Roman"/>
                <a:cs typeface="Times New Roman"/>
              </a:rPr>
              <a:t>()</a:t>
            </a:r>
            <a:endParaRPr lang="en-GB" sz="1600" dirty="0">
              <a:latin typeface="Calibri"/>
              <a:ea typeface="Calibri"/>
              <a:cs typeface="Times New Roman"/>
            </a:endParaRPr>
          </a:p>
          <a:p>
            <a:pPr marL="269875" indent="0">
              <a:lnSpc>
                <a:spcPct val="115000"/>
              </a:lnSpc>
              <a:buNone/>
            </a:pPr>
            <a:r>
              <a:rPr lang="en-GB" sz="1600" b="1" dirty="0">
                <a:latin typeface="Courier New"/>
                <a:ea typeface="Times New Roman"/>
                <a:cs typeface="Times New Roman"/>
              </a:rPr>
              <a:t>{</a:t>
            </a:r>
            <a:endParaRPr lang="en-GB" sz="1600" dirty="0">
              <a:latin typeface="Calibri"/>
              <a:ea typeface="Calibri"/>
              <a:cs typeface="Times New Roman"/>
            </a:endParaRPr>
          </a:p>
          <a:p>
            <a:pPr marL="269875" indent="0">
              <a:lnSpc>
                <a:spcPct val="115000"/>
              </a:lnSpc>
              <a:buNone/>
            </a:pPr>
            <a:r>
              <a:rPr lang="en-GB" sz="1600" dirty="0">
                <a:latin typeface="Courier New"/>
                <a:ea typeface="Times New Roman"/>
                <a:cs typeface="Times New Roman"/>
              </a:rPr>
              <a:t>    </a:t>
            </a:r>
            <a:r>
              <a:rPr lang="en-GB" sz="1600" b="1" dirty="0">
                <a:latin typeface="Courier New"/>
                <a:ea typeface="Times New Roman"/>
                <a:cs typeface="Times New Roman"/>
              </a:rPr>
              <a:t>if(</a:t>
            </a:r>
            <a:r>
              <a:rPr lang="en-GB" sz="1600" dirty="0" err="1">
                <a:latin typeface="Courier New"/>
                <a:ea typeface="Times New Roman"/>
                <a:cs typeface="Times New Roman"/>
              </a:rPr>
              <a:t>numOfEnemies</a:t>
            </a:r>
            <a:r>
              <a:rPr lang="en-GB" sz="1600" dirty="0">
                <a:latin typeface="Courier New"/>
                <a:ea typeface="Times New Roman"/>
                <a:cs typeface="Times New Roman"/>
              </a:rPr>
              <a:t> </a:t>
            </a:r>
            <a:r>
              <a:rPr lang="en-GB" sz="1600" b="1" dirty="0">
                <a:latin typeface="Courier New"/>
                <a:ea typeface="Times New Roman"/>
                <a:cs typeface="Times New Roman"/>
              </a:rPr>
              <a:t>&lt;=</a:t>
            </a:r>
            <a:r>
              <a:rPr lang="en-GB" sz="1600" dirty="0">
                <a:latin typeface="Courier New"/>
                <a:ea typeface="Times New Roman"/>
                <a:cs typeface="Times New Roman"/>
              </a:rPr>
              <a:t> 0</a:t>
            </a:r>
            <a:r>
              <a:rPr lang="en-GB" sz="1600" b="1" dirty="0">
                <a:latin typeface="Courier New"/>
                <a:ea typeface="Times New Roman"/>
                <a:cs typeface="Times New Roman"/>
              </a:rPr>
              <a:t>)</a:t>
            </a:r>
            <a:endParaRPr lang="en-GB" sz="1600" dirty="0">
              <a:latin typeface="Calibri"/>
              <a:ea typeface="Calibri"/>
              <a:cs typeface="Times New Roman"/>
            </a:endParaRPr>
          </a:p>
          <a:p>
            <a:pPr marL="269875" indent="0">
              <a:lnSpc>
                <a:spcPct val="115000"/>
              </a:lnSpc>
              <a:buNone/>
            </a:pPr>
            <a:r>
              <a:rPr lang="en-GB" sz="1600" dirty="0">
                <a:latin typeface="Courier New"/>
                <a:ea typeface="Times New Roman"/>
                <a:cs typeface="Times New Roman"/>
              </a:rPr>
              <a:t>    </a:t>
            </a:r>
            <a:r>
              <a:rPr lang="en-GB" sz="1600" b="1" dirty="0">
                <a:latin typeface="Courier New"/>
                <a:ea typeface="Times New Roman"/>
                <a:cs typeface="Times New Roman"/>
              </a:rPr>
              <a:t>{</a:t>
            </a:r>
            <a:endParaRPr lang="en-GB" sz="1600" dirty="0">
              <a:latin typeface="Calibri"/>
              <a:ea typeface="Calibri"/>
              <a:cs typeface="Times New Roman"/>
            </a:endParaRPr>
          </a:p>
          <a:p>
            <a:pPr marL="269875" indent="0">
              <a:lnSpc>
                <a:spcPct val="115000"/>
              </a:lnSpc>
              <a:buNone/>
            </a:pPr>
            <a:r>
              <a:rPr lang="en-GB" sz="1600" dirty="0">
                <a:latin typeface="Courier New"/>
                <a:ea typeface="Times New Roman"/>
                <a:cs typeface="Times New Roman"/>
              </a:rPr>
              <a:t>        </a:t>
            </a:r>
            <a:r>
              <a:rPr lang="en-GB" sz="1600" dirty="0" err="1">
                <a:latin typeface="Courier New"/>
                <a:ea typeface="Times New Roman"/>
                <a:cs typeface="Times New Roman"/>
              </a:rPr>
              <a:t>Time</a:t>
            </a:r>
            <a:r>
              <a:rPr lang="en-GB" sz="1600" b="1" dirty="0" err="1">
                <a:latin typeface="Courier New"/>
                <a:ea typeface="Times New Roman"/>
                <a:cs typeface="Times New Roman"/>
              </a:rPr>
              <a:t>.</a:t>
            </a:r>
            <a:r>
              <a:rPr lang="en-GB" sz="1600" dirty="0" err="1">
                <a:latin typeface="Courier New"/>
                <a:ea typeface="Times New Roman"/>
                <a:cs typeface="Times New Roman"/>
              </a:rPr>
              <a:t>timeScale</a:t>
            </a:r>
            <a:r>
              <a:rPr lang="en-GB" sz="1600" dirty="0">
                <a:latin typeface="Courier New"/>
                <a:ea typeface="Times New Roman"/>
                <a:cs typeface="Times New Roman"/>
              </a:rPr>
              <a:t> </a:t>
            </a:r>
            <a:r>
              <a:rPr lang="en-GB" sz="1600" b="1" dirty="0">
                <a:latin typeface="Courier New"/>
                <a:ea typeface="Times New Roman"/>
                <a:cs typeface="Times New Roman"/>
              </a:rPr>
              <a:t>=</a:t>
            </a:r>
            <a:r>
              <a:rPr lang="en-GB" sz="1600" dirty="0">
                <a:latin typeface="Courier New"/>
                <a:ea typeface="Times New Roman"/>
                <a:cs typeface="Times New Roman"/>
              </a:rPr>
              <a:t> 0</a:t>
            </a:r>
            <a:r>
              <a:rPr lang="en-GB" sz="1600" b="1" dirty="0">
                <a:latin typeface="Courier New"/>
                <a:ea typeface="Times New Roman"/>
                <a:cs typeface="Times New Roman"/>
              </a:rPr>
              <a:t>;</a:t>
            </a:r>
            <a:endParaRPr lang="en-GB" sz="1600" dirty="0">
              <a:latin typeface="Calibri"/>
              <a:ea typeface="Calibri"/>
              <a:cs typeface="Times New Roman"/>
            </a:endParaRPr>
          </a:p>
          <a:p>
            <a:pPr marL="269875" indent="0">
              <a:lnSpc>
                <a:spcPct val="115000"/>
              </a:lnSpc>
              <a:buNone/>
            </a:pPr>
            <a:r>
              <a:rPr lang="en-GB" sz="1600" dirty="0">
                <a:latin typeface="Courier New"/>
                <a:ea typeface="Times New Roman"/>
                <a:cs typeface="Times New Roman"/>
              </a:rPr>
              <a:t>        </a:t>
            </a:r>
            <a:r>
              <a:rPr lang="en-GB" sz="1600" dirty="0" err="1">
                <a:latin typeface="Courier New"/>
                <a:ea typeface="Times New Roman"/>
                <a:cs typeface="Times New Roman"/>
              </a:rPr>
              <a:t>win</a:t>
            </a:r>
            <a:r>
              <a:rPr lang="en-GB" sz="1600" b="1" dirty="0" err="1">
                <a:latin typeface="Courier New"/>
                <a:ea typeface="Times New Roman"/>
                <a:cs typeface="Times New Roman"/>
              </a:rPr>
              <a:t>.</a:t>
            </a:r>
            <a:r>
              <a:rPr lang="en-GB" sz="1600" dirty="0" err="1">
                <a:latin typeface="Courier New"/>
                <a:ea typeface="Times New Roman"/>
                <a:cs typeface="Times New Roman"/>
              </a:rPr>
              <a:t>SetActive</a:t>
            </a:r>
            <a:r>
              <a:rPr lang="en-GB" sz="1600" b="1" dirty="0">
                <a:latin typeface="Courier New"/>
                <a:ea typeface="Times New Roman"/>
                <a:cs typeface="Times New Roman"/>
              </a:rPr>
              <a:t>(true);</a:t>
            </a:r>
            <a:endParaRPr lang="en-GB" sz="1600" dirty="0">
              <a:latin typeface="Calibri"/>
              <a:ea typeface="Calibri"/>
              <a:cs typeface="Times New Roman"/>
            </a:endParaRPr>
          </a:p>
          <a:p>
            <a:pPr marL="269875" indent="0">
              <a:lnSpc>
                <a:spcPct val="115000"/>
              </a:lnSpc>
              <a:buNone/>
            </a:pPr>
            <a:r>
              <a:rPr lang="en-GB" sz="1600" dirty="0">
                <a:latin typeface="Courier New"/>
                <a:ea typeface="Times New Roman"/>
                <a:cs typeface="Times New Roman"/>
              </a:rPr>
              <a:t>    </a:t>
            </a:r>
            <a:r>
              <a:rPr lang="en-GB" sz="1600" b="1" dirty="0">
                <a:latin typeface="Courier New"/>
                <a:ea typeface="Times New Roman"/>
                <a:cs typeface="Times New Roman"/>
              </a:rPr>
              <a:t>}</a:t>
            </a:r>
            <a:endParaRPr lang="en-GB" sz="1600" dirty="0">
              <a:latin typeface="Calibri"/>
              <a:ea typeface="Calibri"/>
              <a:cs typeface="Times New Roman"/>
            </a:endParaRPr>
          </a:p>
          <a:p>
            <a:pPr marL="269875" indent="0">
              <a:lnSpc>
                <a:spcPct val="115000"/>
              </a:lnSpc>
              <a:buNone/>
            </a:pPr>
            <a:r>
              <a:rPr lang="en-GB" sz="1600" b="1" dirty="0">
                <a:latin typeface="Courier New"/>
                <a:ea typeface="Times New Roman"/>
                <a:cs typeface="Times New Roman"/>
              </a:rPr>
              <a:t>}</a:t>
            </a:r>
            <a:endParaRPr lang="en-GB" sz="1600" dirty="0">
              <a:latin typeface="Calibri"/>
              <a:ea typeface="Calibri"/>
              <a:cs typeface="Times New Roman"/>
            </a:endParaRPr>
          </a:p>
          <a:p>
            <a:pPr marL="269875" indent="0">
              <a:lnSpc>
                <a:spcPct val="115000"/>
              </a:lnSpc>
              <a:buNone/>
            </a:pPr>
            <a:r>
              <a:rPr lang="en-GB" sz="1600" b="1" dirty="0">
                <a:latin typeface="Courier New"/>
                <a:ea typeface="Times New Roman"/>
                <a:cs typeface="Times New Roman"/>
              </a:rPr>
              <a:t>...</a:t>
            </a:r>
            <a:endParaRPr lang="en-GB" sz="1600" dirty="0">
              <a:latin typeface="Calibri"/>
              <a:ea typeface="Calibri"/>
              <a:cs typeface="Times New Roman"/>
            </a:endParaRPr>
          </a:p>
        </p:txBody>
      </p:sp>
      <p:sp>
        <p:nvSpPr>
          <p:cNvPr id="4" name="Slide Number Placeholder 3"/>
          <p:cNvSpPr>
            <a:spLocks noGrp="1"/>
          </p:cNvSpPr>
          <p:nvPr>
            <p:ph type="sldNum" sz="quarter" idx="12"/>
          </p:nvPr>
        </p:nvSpPr>
        <p:spPr/>
        <p:txBody>
          <a:bodyPr/>
          <a:lstStyle/>
          <a:p>
            <a:fld id="{56529AC4-065D-4F14-A518-B3A77C897168}" type="slidenum">
              <a:rPr lang="en-GB" smtClean="0"/>
              <a:pPr/>
              <a:t>123</a:t>
            </a:fld>
            <a:endParaRPr lang="en-GB"/>
          </a:p>
        </p:txBody>
      </p:sp>
      <p:sp>
        <p:nvSpPr>
          <p:cNvPr id="5" name="TextBox 4"/>
          <p:cNvSpPr txBox="1"/>
          <p:nvPr/>
        </p:nvSpPr>
        <p:spPr>
          <a:xfrm>
            <a:off x="2063552" y="5129316"/>
            <a:ext cx="8208912" cy="1107996"/>
          </a:xfrm>
          <a:prstGeom prst="rect">
            <a:avLst/>
          </a:prstGeom>
          <a:noFill/>
        </p:spPr>
        <p:txBody>
          <a:bodyPr wrap="square" rtlCol="0">
            <a:spAutoFit/>
          </a:bodyPr>
          <a:lstStyle/>
          <a:p>
            <a:r>
              <a:rPr lang="en-GB" sz="2400" dirty="0"/>
              <a:t>Finally drag the deactivated UI Text components to the public Game Object slots exposed in the game logic script.</a:t>
            </a:r>
          </a:p>
          <a:p>
            <a:endParaRPr lang="en-GB" dirty="0"/>
          </a:p>
        </p:txBody>
      </p:sp>
    </p:spTree>
    <p:extLst>
      <p:ext uri="{BB962C8B-B14F-4D97-AF65-F5344CB8AC3E}">
        <p14:creationId xmlns:p14="http://schemas.microsoft.com/office/powerpoint/2010/main" val="31087890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Pausing the Game</a:t>
            </a:r>
          </a:p>
        </p:txBody>
      </p:sp>
      <p:sp>
        <p:nvSpPr>
          <p:cNvPr id="3" name="Content Placeholder 2"/>
          <p:cNvSpPr>
            <a:spLocks noGrp="1"/>
          </p:cNvSpPr>
          <p:nvPr>
            <p:ph idx="1"/>
          </p:nvPr>
        </p:nvSpPr>
        <p:spPr/>
        <p:txBody>
          <a:bodyPr>
            <a:normAutofit fontScale="92500" lnSpcReduction="10000"/>
          </a:bodyPr>
          <a:lstStyle/>
          <a:p>
            <a:r>
              <a:rPr lang="en-GB" dirty="0"/>
              <a:t>It would be a nice feature to allow the player to pause the game. </a:t>
            </a:r>
          </a:p>
          <a:p>
            <a:r>
              <a:rPr lang="en-GB" dirty="0"/>
              <a:t>It would also be a good idea to show a menu to the player allowing him to return back to the game or possibly exit the game.</a:t>
            </a:r>
          </a:p>
          <a:p>
            <a:r>
              <a:rPr lang="en-GB" dirty="0"/>
              <a:t>Let us create the menu that would greet the user whenever he/she decides to pause. </a:t>
            </a:r>
          </a:p>
          <a:p>
            <a:endParaRPr lang="en-GB" dirty="0"/>
          </a:p>
          <a:p>
            <a:pPr marL="971550" lvl="1" indent="-514350">
              <a:buFont typeface="+mj-lt"/>
              <a:buAutoNum type="arabicPeriod"/>
            </a:pPr>
            <a:r>
              <a:rPr lang="en-GB" dirty="0"/>
              <a:t>Within your HUD canvas create a panel which takes up about a half the height and half the width of the screen and give it a greyish colour but make it slightly transparent. </a:t>
            </a:r>
          </a:p>
          <a:p>
            <a:pPr marL="971550" lvl="1" indent="-514350">
              <a:buFont typeface="+mj-lt"/>
              <a:buAutoNum type="arabicPeriod"/>
            </a:pPr>
            <a:r>
              <a:rPr lang="en-GB" dirty="0"/>
              <a:t>Call this panel “Pause Menu”.</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124</a:t>
            </a:fld>
            <a:endParaRPr lang="en-GB"/>
          </a:p>
        </p:txBody>
      </p:sp>
    </p:spTree>
    <p:extLst>
      <p:ext uri="{BB962C8B-B14F-4D97-AF65-F5344CB8AC3E}">
        <p14:creationId xmlns:p14="http://schemas.microsoft.com/office/powerpoint/2010/main" val="35056298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Pausing the Game (2)</a:t>
            </a:r>
          </a:p>
        </p:txBody>
      </p:sp>
      <p:sp>
        <p:nvSpPr>
          <p:cNvPr id="3" name="Content Placeholder 2"/>
          <p:cNvSpPr>
            <a:spLocks noGrp="1"/>
          </p:cNvSpPr>
          <p:nvPr>
            <p:ph idx="1"/>
          </p:nvPr>
        </p:nvSpPr>
        <p:spPr/>
        <p:txBody>
          <a:bodyPr>
            <a:normAutofit fontScale="92500" lnSpcReduction="10000"/>
          </a:bodyPr>
          <a:lstStyle/>
          <a:p>
            <a:pPr marL="971550" lvl="1" indent="-514350">
              <a:buFont typeface="+mj-lt"/>
              <a:buAutoNum type="arabicPeriod" startAt="3"/>
            </a:pPr>
            <a:r>
              <a:rPr lang="en-GB" dirty="0"/>
              <a:t>Create an Image component and set its width and height to be 300 by 50 respectively. </a:t>
            </a:r>
          </a:p>
          <a:p>
            <a:pPr marL="1371600" lvl="2" indent="-514350">
              <a:buFont typeface="Wingdings" panose="05000000000000000000" pitchFamily="2" charset="2"/>
              <a:buChar char="§"/>
            </a:pPr>
            <a:r>
              <a:rPr lang="en-GB" dirty="0"/>
              <a:t>In the bundle provided, you should also have a </a:t>
            </a:r>
            <a:r>
              <a:rPr lang="en-GB" dirty="0" err="1"/>
              <a:t>logo.psd</a:t>
            </a:r>
            <a:r>
              <a:rPr lang="en-GB" dirty="0"/>
              <a:t> file. </a:t>
            </a:r>
          </a:p>
          <a:p>
            <a:pPr marL="1371600" lvl="2" indent="-514350">
              <a:buFont typeface="Wingdings" panose="05000000000000000000" pitchFamily="2" charset="2"/>
              <a:buChar char="§"/>
            </a:pPr>
            <a:r>
              <a:rPr lang="en-GB" dirty="0"/>
              <a:t>Import this file into a new folder in your Assets and set it to be a sprite image.</a:t>
            </a:r>
          </a:p>
          <a:p>
            <a:pPr marL="914400" lvl="1" indent="-514350">
              <a:buFont typeface="+mj-lt"/>
              <a:buAutoNum type="arabicPeriod" startAt="3"/>
            </a:pPr>
            <a:r>
              <a:rPr lang="en-GB" dirty="0"/>
              <a:t>Set the image of the UI Image component to be that of the logo you have just imported. </a:t>
            </a:r>
          </a:p>
          <a:p>
            <a:pPr marL="914400" lvl="1" indent="-514350">
              <a:buFont typeface="+mj-lt"/>
              <a:buAutoNum type="arabicPeriod" startAt="3"/>
            </a:pPr>
            <a:r>
              <a:rPr lang="en-GB" dirty="0"/>
              <a:t>Name your new UI Image component as “Logo” and position it in the top centre region of your panel. </a:t>
            </a:r>
          </a:p>
          <a:p>
            <a:pPr marL="1314450" lvl="2" indent="-514350">
              <a:buFont typeface="Wingdings" panose="05000000000000000000" pitchFamily="2" charset="2"/>
              <a:buChar char="§"/>
            </a:pPr>
            <a:r>
              <a:rPr lang="en-GB" dirty="0"/>
              <a:t>Do not forget to set the anchor points of the logo to be placed around the extremities of the logo region. </a:t>
            </a:r>
          </a:p>
          <a:p>
            <a:pPr marL="914400" lvl="1" indent="-514350">
              <a:buFont typeface="+mj-lt"/>
              <a:buAutoNum type="arabicPeriod" startAt="3"/>
            </a:pPr>
            <a:r>
              <a:rPr lang="en-GB" dirty="0"/>
              <a:t>Finally parent the Logo with your Pause Menu panel.</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125</a:t>
            </a:fld>
            <a:endParaRPr lang="en-GB"/>
          </a:p>
        </p:txBody>
      </p:sp>
    </p:spTree>
    <p:extLst>
      <p:ext uri="{BB962C8B-B14F-4D97-AF65-F5344CB8AC3E}">
        <p14:creationId xmlns:p14="http://schemas.microsoft.com/office/powerpoint/2010/main" val="10805062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4" name="Slide Number Placeholder 3"/>
          <p:cNvSpPr>
            <a:spLocks noGrp="1"/>
          </p:cNvSpPr>
          <p:nvPr>
            <p:ph type="sldNum" sz="quarter" idx="12"/>
          </p:nvPr>
        </p:nvSpPr>
        <p:spPr/>
        <p:txBody>
          <a:bodyPr/>
          <a:lstStyle/>
          <a:p>
            <a:fld id="{56529AC4-065D-4F14-A518-B3A77C897168}" type="slidenum">
              <a:rPr lang="en-GB" smtClean="0"/>
              <a:pPr/>
              <a:t>126</a:t>
            </a:fld>
            <a:endParaRPr lang="en-GB"/>
          </a:p>
        </p:txBody>
      </p:sp>
      <p:grpSp>
        <p:nvGrpSpPr>
          <p:cNvPr id="5" name="Group 4"/>
          <p:cNvGrpSpPr/>
          <p:nvPr/>
        </p:nvGrpSpPr>
        <p:grpSpPr>
          <a:xfrm>
            <a:off x="2927648" y="1628800"/>
            <a:ext cx="6336704" cy="4604368"/>
            <a:chOff x="0" y="0"/>
            <a:chExt cx="2647950" cy="192405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 y="1619250"/>
              <a:ext cx="2638425" cy="3048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638425" cy="1419225"/>
            </a:xfrm>
            <a:prstGeom prst="rect">
              <a:avLst/>
            </a:prstGeom>
          </p:spPr>
        </p:pic>
      </p:grpSp>
    </p:spTree>
    <p:extLst>
      <p:ext uri="{BB962C8B-B14F-4D97-AF65-F5344CB8AC3E}">
        <p14:creationId xmlns:p14="http://schemas.microsoft.com/office/powerpoint/2010/main" val="52749028"/>
      </p:ext>
    </p:extLst>
  </p:cSld>
  <p:clrMapOvr>
    <a:masterClrMapping/>
  </p:clrMapOvr>
  <p:transition spd="med">
    <p:pull/>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Finalising the Pause Menu</a:t>
            </a:r>
          </a:p>
        </p:txBody>
      </p:sp>
      <p:sp>
        <p:nvSpPr>
          <p:cNvPr id="3" name="Content Placeholder 2"/>
          <p:cNvSpPr>
            <a:spLocks noGrp="1"/>
          </p:cNvSpPr>
          <p:nvPr>
            <p:ph sz="half" idx="1"/>
          </p:nvPr>
        </p:nvSpPr>
        <p:spPr/>
        <p:txBody>
          <a:bodyPr>
            <a:normAutofit/>
          </a:bodyPr>
          <a:lstStyle/>
          <a:p>
            <a:r>
              <a:rPr lang="en-GB" sz="3200" dirty="0"/>
              <a:t>What we need to do now is create two buttons in the pause menu. </a:t>
            </a:r>
          </a:p>
          <a:p>
            <a:endParaRPr lang="en-GB" sz="3200" dirty="0"/>
          </a:p>
          <a:p>
            <a:r>
              <a:rPr lang="en-GB" sz="3200" dirty="0"/>
              <a:t>We need one button to resume the game and a second button in order to exit the game.</a:t>
            </a:r>
          </a:p>
          <a:p>
            <a:endParaRPr lang="en-GB" dirty="0"/>
          </a:p>
        </p:txBody>
      </p:sp>
      <p:sp>
        <p:nvSpPr>
          <p:cNvPr id="4" name="Content Placeholder 3"/>
          <p:cNvSpPr>
            <a:spLocks noGrp="1"/>
          </p:cNvSpPr>
          <p:nvPr>
            <p:ph sz="half" idx="2"/>
          </p:nvPr>
        </p:nvSpPr>
        <p:spPr>
          <a:xfrm>
            <a:off x="6312024" y="1979122"/>
            <a:ext cx="4536504" cy="4402206"/>
          </a:xfrm>
        </p:spPr>
        <p:txBody>
          <a:bodyPr>
            <a:noAutofit/>
          </a:bodyPr>
          <a:lstStyle/>
          <a:p>
            <a:r>
              <a:rPr lang="en-GB" sz="2000" dirty="0"/>
              <a:t>Create 2 new UI button components and parent them under the pause menu also.</a:t>
            </a:r>
          </a:p>
          <a:p>
            <a:pPr lvl="1"/>
            <a:r>
              <a:rPr lang="en-GB" sz="2000" dirty="0"/>
              <a:t>Use the HUD font we used earlier</a:t>
            </a:r>
          </a:p>
          <a:p>
            <a:r>
              <a:rPr lang="en-GB" sz="2000" dirty="0"/>
              <a:t>Try experimenting with some colours. </a:t>
            </a:r>
          </a:p>
          <a:p>
            <a:pPr lvl="1"/>
            <a:r>
              <a:rPr lang="en-GB" sz="2000" dirty="0"/>
              <a:t>A blue background and white text might be a nice for the buttons.</a:t>
            </a:r>
          </a:p>
          <a:p>
            <a:r>
              <a:rPr lang="en-GB" sz="2000" dirty="0"/>
              <a:t>Once done hide the menu from the scene view.</a:t>
            </a:r>
          </a:p>
        </p:txBody>
      </p:sp>
      <p:sp>
        <p:nvSpPr>
          <p:cNvPr id="5" name="Slide Number Placeholder 4"/>
          <p:cNvSpPr>
            <a:spLocks noGrp="1"/>
          </p:cNvSpPr>
          <p:nvPr>
            <p:ph type="sldNum" sz="quarter" idx="12"/>
          </p:nvPr>
        </p:nvSpPr>
        <p:spPr/>
        <p:txBody>
          <a:bodyPr/>
          <a:lstStyle/>
          <a:p>
            <a:fld id="{56529AC4-065D-4F14-A518-B3A77C897168}" type="slidenum">
              <a:rPr lang="en-GB" smtClean="0"/>
              <a:pPr/>
              <a:t>127</a:t>
            </a:fld>
            <a:endParaRPr lang="en-GB"/>
          </a:p>
        </p:txBody>
      </p:sp>
    </p:spTree>
    <p:extLst>
      <p:ext uri="{BB962C8B-B14F-4D97-AF65-F5344CB8AC3E}">
        <p14:creationId xmlns:p14="http://schemas.microsoft.com/office/powerpoint/2010/main" val="20312341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bg/>
                                          </p:spTgt>
                                        </p:tgtEl>
                                        <p:attrNameLst>
                                          <p:attrName>style.visibility</p:attrName>
                                        </p:attrNameLst>
                                      </p:cBhvr>
                                      <p:to>
                                        <p:strVal val="visible"/>
                                      </p:to>
                                    </p:set>
                                    <p:animEffect transition="in" filter="fade">
                                      <p:cBhvr>
                                        <p:cTn id="17" dur="500"/>
                                        <p:tgtEl>
                                          <p:spTgt spid="4">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Triggering the Pause Menu</a:t>
            </a:r>
          </a:p>
        </p:txBody>
      </p:sp>
      <p:sp>
        <p:nvSpPr>
          <p:cNvPr id="7" name="Content Placeholder 6"/>
          <p:cNvSpPr>
            <a:spLocks noGrp="1"/>
          </p:cNvSpPr>
          <p:nvPr>
            <p:ph idx="1"/>
          </p:nvPr>
        </p:nvSpPr>
        <p:spPr/>
        <p:txBody>
          <a:bodyPr>
            <a:normAutofit fontScale="92500" lnSpcReduction="10000"/>
          </a:bodyPr>
          <a:lstStyle/>
          <a:p>
            <a:r>
              <a:rPr lang="en-GB" dirty="0"/>
              <a:t>This is already looking great, however we need that our pause menu is called and shown only when the pause button is pressed. </a:t>
            </a:r>
          </a:p>
          <a:p>
            <a:r>
              <a:rPr lang="en-GB" dirty="0"/>
              <a:t>We also want the game to stop in its current position whenever the pause is triggered. </a:t>
            </a:r>
          </a:p>
          <a:p>
            <a:r>
              <a:rPr lang="en-GB" dirty="0"/>
              <a:t>Let us assume that the pause menu will be shown whenever the user presses ‘P’ on the keyboard. </a:t>
            </a:r>
          </a:p>
          <a:p>
            <a:pPr lvl="1"/>
            <a:r>
              <a:rPr lang="en-GB" dirty="0"/>
              <a:t>We would need to detect this input.</a:t>
            </a:r>
          </a:p>
          <a:p>
            <a:r>
              <a:rPr lang="en-GB" dirty="0"/>
              <a:t>To do this we need to first declare a public GameObject </a:t>
            </a:r>
            <a:r>
              <a:rPr lang="en-GB" dirty="0" err="1"/>
              <a:t>pauseMenu</a:t>
            </a:r>
            <a:r>
              <a:rPr lang="en-GB" dirty="0"/>
              <a:t> variable in the Game Logic script then we need to add and amend the following code</a:t>
            </a:r>
          </a:p>
        </p:txBody>
      </p:sp>
      <p:sp>
        <p:nvSpPr>
          <p:cNvPr id="5" name="Slide Number Placeholder 4"/>
          <p:cNvSpPr>
            <a:spLocks noGrp="1"/>
          </p:cNvSpPr>
          <p:nvPr>
            <p:ph type="sldNum" sz="quarter" idx="12"/>
          </p:nvPr>
        </p:nvSpPr>
        <p:spPr/>
        <p:txBody>
          <a:bodyPr/>
          <a:lstStyle/>
          <a:p>
            <a:fld id="{56529AC4-065D-4F14-A518-B3A77C897168}" type="slidenum">
              <a:rPr lang="en-GB" smtClean="0"/>
              <a:pPr/>
              <a:t>128</a:t>
            </a:fld>
            <a:endParaRPr lang="en-GB"/>
          </a:p>
        </p:txBody>
      </p:sp>
    </p:spTree>
    <p:extLst>
      <p:ext uri="{BB962C8B-B14F-4D97-AF65-F5344CB8AC3E}">
        <p14:creationId xmlns:p14="http://schemas.microsoft.com/office/powerpoint/2010/main" val="25830733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Triggering the Pause Menu (2)</a:t>
            </a:r>
          </a:p>
        </p:txBody>
      </p:sp>
      <p:sp>
        <p:nvSpPr>
          <p:cNvPr id="3" name="Content Placeholder 2"/>
          <p:cNvSpPr>
            <a:spLocks noGrp="1"/>
          </p:cNvSpPr>
          <p:nvPr>
            <p:ph idx="1"/>
          </p:nvPr>
        </p:nvSpPr>
        <p:spPr/>
        <p:txBody>
          <a:bodyPr>
            <a:normAutofit fontScale="62500" lnSpcReduction="20000"/>
          </a:bodyPr>
          <a:lstStyle/>
          <a:p>
            <a:pPr marL="269875" indent="0">
              <a:lnSpc>
                <a:spcPct val="115000"/>
              </a:lnSpc>
              <a:buNone/>
            </a:pPr>
            <a:r>
              <a:rPr lang="en-GB" b="1" dirty="0">
                <a:latin typeface="Courier New"/>
                <a:ea typeface="Times New Roman"/>
                <a:cs typeface="Times New Roman"/>
              </a:rPr>
              <a:t>public</a:t>
            </a:r>
            <a:r>
              <a:rPr lang="en-GB" dirty="0">
                <a:latin typeface="Courier New"/>
                <a:ea typeface="Times New Roman"/>
                <a:cs typeface="Times New Roman"/>
              </a:rPr>
              <a:t> void </a:t>
            </a:r>
            <a:r>
              <a:rPr lang="en-GB" dirty="0" err="1">
                <a:latin typeface="Courier New"/>
                <a:ea typeface="Times New Roman"/>
                <a:cs typeface="Times New Roman"/>
              </a:rPr>
              <a:t>TogglePause</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b="1" dirty="0">
                <a:latin typeface="Courier New"/>
                <a:ea typeface="Times New Roman"/>
                <a:cs typeface="Times New Roman"/>
              </a:rPr>
              <a:t>if</a:t>
            </a:r>
            <a:r>
              <a:rPr lang="en-GB" dirty="0">
                <a:latin typeface="Courier New"/>
                <a:ea typeface="Times New Roman"/>
                <a:cs typeface="Times New Roman"/>
              </a:rPr>
              <a:t> </a:t>
            </a:r>
            <a:r>
              <a:rPr lang="en-GB" b="1" dirty="0">
                <a:latin typeface="Courier New"/>
                <a:ea typeface="Times New Roman"/>
                <a:cs typeface="Times New Roman"/>
              </a:rPr>
              <a:t>(</a:t>
            </a:r>
            <a:r>
              <a:rPr lang="en-GB" dirty="0" err="1">
                <a:latin typeface="Courier New"/>
                <a:ea typeface="Times New Roman"/>
                <a:cs typeface="Times New Roman"/>
              </a:rPr>
              <a:t>Time</a:t>
            </a:r>
            <a:r>
              <a:rPr lang="en-GB" b="1" dirty="0" err="1">
                <a:latin typeface="Courier New"/>
                <a:ea typeface="Times New Roman"/>
                <a:cs typeface="Times New Roman"/>
              </a:rPr>
              <a:t>.</a:t>
            </a:r>
            <a:r>
              <a:rPr lang="en-GB" dirty="0" err="1">
                <a:latin typeface="Courier New"/>
                <a:ea typeface="Times New Roman"/>
                <a:cs typeface="Times New Roman"/>
              </a:rPr>
              <a:t>timeScale</a:t>
            </a:r>
            <a:r>
              <a:rPr lang="en-GB" dirty="0">
                <a:latin typeface="Courier New"/>
                <a:ea typeface="Times New Roman"/>
                <a:cs typeface="Times New Roman"/>
              </a:rPr>
              <a:t> </a:t>
            </a:r>
            <a:r>
              <a:rPr lang="en-GB" b="1" dirty="0">
                <a:latin typeface="Courier New"/>
                <a:ea typeface="Times New Roman"/>
                <a:cs typeface="Times New Roman"/>
              </a:rPr>
              <a:t>==</a:t>
            </a:r>
            <a:r>
              <a:rPr lang="en-GB" dirty="0">
                <a:latin typeface="Courier New"/>
                <a:ea typeface="Times New Roman"/>
                <a:cs typeface="Times New Roman"/>
              </a:rPr>
              <a:t> 1</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dirty="0" err="1">
                <a:latin typeface="Courier New"/>
                <a:ea typeface="Times New Roman"/>
                <a:cs typeface="Times New Roman"/>
              </a:rPr>
              <a:t>Time</a:t>
            </a:r>
            <a:r>
              <a:rPr lang="en-GB" b="1" dirty="0" err="1">
                <a:latin typeface="Courier New"/>
                <a:ea typeface="Times New Roman"/>
                <a:cs typeface="Times New Roman"/>
              </a:rPr>
              <a:t>.</a:t>
            </a:r>
            <a:r>
              <a:rPr lang="en-GB" dirty="0" err="1">
                <a:latin typeface="Courier New"/>
                <a:ea typeface="Times New Roman"/>
                <a:cs typeface="Times New Roman"/>
              </a:rPr>
              <a:t>timeScale</a:t>
            </a:r>
            <a:r>
              <a:rPr lang="en-GB" dirty="0">
                <a:latin typeface="Courier New"/>
                <a:ea typeface="Times New Roman"/>
                <a:cs typeface="Times New Roman"/>
              </a:rPr>
              <a:t> </a:t>
            </a:r>
            <a:r>
              <a:rPr lang="en-GB" b="1" dirty="0">
                <a:latin typeface="Courier New"/>
                <a:ea typeface="Times New Roman"/>
                <a:cs typeface="Times New Roman"/>
              </a:rPr>
              <a:t>=</a:t>
            </a:r>
            <a:r>
              <a:rPr lang="en-GB" dirty="0">
                <a:latin typeface="Courier New"/>
                <a:ea typeface="Times New Roman"/>
                <a:cs typeface="Times New Roman"/>
              </a:rPr>
              <a:t> 0</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dirty="0" err="1">
                <a:latin typeface="Courier New"/>
                <a:ea typeface="Times New Roman"/>
                <a:cs typeface="Times New Roman"/>
              </a:rPr>
              <a:t>pauseMenu</a:t>
            </a:r>
            <a:r>
              <a:rPr lang="en-GB" b="1" dirty="0" err="1">
                <a:latin typeface="Courier New"/>
                <a:ea typeface="Times New Roman"/>
                <a:cs typeface="Times New Roman"/>
              </a:rPr>
              <a:t>.</a:t>
            </a:r>
            <a:r>
              <a:rPr lang="en-GB" dirty="0" err="1">
                <a:latin typeface="Courier New"/>
                <a:ea typeface="Times New Roman"/>
                <a:cs typeface="Times New Roman"/>
              </a:rPr>
              <a:t>SetActive</a:t>
            </a:r>
            <a:r>
              <a:rPr lang="en-GB" b="1" dirty="0">
                <a:latin typeface="Courier New"/>
                <a:ea typeface="Times New Roman"/>
                <a:cs typeface="Times New Roman"/>
              </a:rPr>
              <a:t>(true);</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b="1" dirty="0">
                <a:latin typeface="Courier New"/>
                <a:ea typeface="Times New Roman"/>
                <a:cs typeface="Times New Roman"/>
              </a:rPr>
              <a:t>else{</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dirty="0" err="1">
                <a:latin typeface="Courier New"/>
                <a:ea typeface="Times New Roman"/>
                <a:cs typeface="Times New Roman"/>
              </a:rPr>
              <a:t>Time</a:t>
            </a:r>
            <a:r>
              <a:rPr lang="en-GB" b="1" dirty="0" err="1">
                <a:latin typeface="Courier New"/>
                <a:ea typeface="Times New Roman"/>
                <a:cs typeface="Times New Roman"/>
              </a:rPr>
              <a:t>.</a:t>
            </a:r>
            <a:r>
              <a:rPr lang="en-GB" dirty="0" err="1">
                <a:latin typeface="Courier New"/>
                <a:ea typeface="Times New Roman"/>
                <a:cs typeface="Times New Roman"/>
              </a:rPr>
              <a:t>timeScale</a:t>
            </a:r>
            <a:r>
              <a:rPr lang="en-GB" dirty="0">
                <a:latin typeface="Courier New"/>
                <a:ea typeface="Times New Roman"/>
                <a:cs typeface="Times New Roman"/>
              </a:rPr>
              <a:t> </a:t>
            </a:r>
            <a:r>
              <a:rPr lang="en-GB" b="1" dirty="0">
                <a:latin typeface="Courier New"/>
                <a:ea typeface="Times New Roman"/>
                <a:cs typeface="Times New Roman"/>
              </a:rPr>
              <a:t>=</a:t>
            </a:r>
            <a:r>
              <a:rPr lang="en-GB" dirty="0">
                <a:latin typeface="Courier New"/>
                <a:ea typeface="Times New Roman"/>
                <a:cs typeface="Times New Roman"/>
              </a:rPr>
              <a:t> 1</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dirty="0" err="1">
                <a:latin typeface="Courier New"/>
                <a:ea typeface="Times New Roman"/>
                <a:cs typeface="Times New Roman"/>
              </a:rPr>
              <a:t>pauseMenu</a:t>
            </a:r>
            <a:r>
              <a:rPr lang="en-GB" b="1" dirty="0" err="1">
                <a:latin typeface="Courier New"/>
                <a:ea typeface="Times New Roman"/>
                <a:cs typeface="Times New Roman"/>
              </a:rPr>
              <a:t>.</a:t>
            </a:r>
            <a:r>
              <a:rPr lang="en-GB" dirty="0" err="1">
                <a:latin typeface="Courier New"/>
                <a:ea typeface="Times New Roman"/>
                <a:cs typeface="Times New Roman"/>
              </a:rPr>
              <a:t>SetActive</a:t>
            </a:r>
            <a:r>
              <a:rPr lang="en-GB" b="1" dirty="0">
                <a:latin typeface="Courier New"/>
                <a:ea typeface="Times New Roman"/>
                <a:cs typeface="Times New Roman"/>
              </a:rPr>
              <a:t>(false);</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b="1" dirty="0">
                <a:latin typeface="Courier New"/>
                <a:ea typeface="Times New Roman"/>
                <a:cs typeface="Times New Roman"/>
              </a:rPr>
              <a:t>}</a:t>
            </a:r>
            <a:endParaRPr lang="en-GB" sz="4000" dirty="0">
              <a:latin typeface="Calibri"/>
              <a:ea typeface="Calibri"/>
              <a:cs typeface="Times New Roman"/>
            </a:endParaRP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129</a:t>
            </a:fld>
            <a:endParaRPr lang="en-GB"/>
          </a:p>
        </p:txBody>
      </p:sp>
    </p:spTree>
    <p:extLst>
      <p:ext uri="{BB962C8B-B14F-4D97-AF65-F5344CB8AC3E}">
        <p14:creationId xmlns:p14="http://schemas.microsoft.com/office/powerpoint/2010/main" val="9715906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Update the Player script to look like:</a:t>
            </a:r>
          </a:p>
        </p:txBody>
      </p:sp>
      <p:sp>
        <p:nvSpPr>
          <p:cNvPr id="3" name="Content Placeholder 2"/>
          <p:cNvSpPr>
            <a:spLocks noGrp="1"/>
          </p:cNvSpPr>
          <p:nvPr>
            <p:ph idx="1"/>
          </p:nvPr>
        </p:nvSpPr>
        <p:spPr>
          <a:xfrm>
            <a:off x="1631504" y="1988841"/>
            <a:ext cx="9950896" cy="3849291"/>
          </a:xfrm>
        </p:spPr>
        <p:txBody>
          <a:bodyPr numCol="2">
            <a:normAutofit fontScale="32500" lnSpcReduction="20000"/>
          </a:bodyPr>
          <a:lstStyle/>
          <a:p>
            <a:pPr marL="269875" indent="0">
              <a:lnSpc>
                <a:spcPct val="115000"/>
              </a:lnSpc>
              <a:buNone/>
            </a:pPr>
            <a:r>
              <a:rPr lang="en-GB" sz="4900" b="1" dirty="0">
                <a:ea typeface="Times New Roman"/>
              </a:rPr>
              <a:t>using</a:t>
            </a:r>
            <a:r>
              <a:rPr lang="en-GB" sz="4900" dirty="0">
                <a:ea typeface="Times New Roman"/>
              </a:rPr>
              <a:t> </a:t>
            </a:r>
            <a:r>
              <a:rPr lang="en-GB" sz="4900" dirty="0" err="1">
                <a:ea typeface="Times New Roman"/>
              </a:rPr>
              <a:t>UnityEngine</a:t>
            </a:r>
            <a:r>
              <a:rPr lang="en-GB" sz="4900" b="1" dirty="0">
                <a:ea typeface="Times New Roman"/>
              </a:rPr>
              <a:t>;</a:t>
            </a:r>
            <a:endParaRPr lang="en-GB" sz="5500" dirty="0">
              <a:ea typeface="Calibri"/>
            </a:endParaRPr>
          </a:p>
          <a:p>
            <a:pPr marL="269875" indent="0">
              <a:lnSpc>
                <a:spcPct val="115000"/>
              </a:lnSpc>
              <a:buNone/>
            </a:pPr>
            <a:r>
              <a:rPr lang="en-GB" sz="4900" b="1" dirty="0">
                <a:ea typeface="Times New Roman"/>
              </a:rPr>
              <a:t>using</a:t>
            </a:r>
            <a:r>
              <a:rPr lang="en-GB" sz="4900" dirty="0">
                <a:ea typeface="Times New Roman"/>
              </a:rPr>
              <a:t> </a:t>
            </a:r>
            <a:r>
              <a:rPr lang="en-GB" sz="4900" dirty="0" err="1">
                <a:ea typeface="Times New Roman"/>
              </a:rPr>
              <a:t>System</a:t>
            </a:r>
            <a:r>
              <a:rPr lang="en-GB" sz="4900" b="1" dirty="0" err="1">
                <a:ea typeface="Times New Roman"/>
              </a:rPr>
              <a:t>.</a:t>
            </a:r>
            <a:r>
              <a:rPr lang="en-GB" sz="4900" dirty="0" err="1">
                <a:ea typeface="Times New Roman"/>
              </a:rPr>
              <a:t>Collections</a:t>
            </a:r>
            <a:r>
              <a:rPr lang="en-GB" sz="4900" b="1" dirty="0">
                <a:ea typeface="Times New Roman"/>
              </a:rPr>
              <a:t>;</a:t>
            </a:r>
            <a:endParaRPr lang="en-GB" sz="5500" dirty="0">
              <a:ea typeface="Calibri"/>
            </a:endParaRPr>
          </a:p>
          <a:p>
            <a:pPr marL="269875" indent="0">
              <a:lnSpc>
                <a:spcPct val="115000"/>
              </a:lnSpc>
              <a:buNone/>
            </a:pPr>
            <a:r>
              <a:rPr lang="en-GB" sz="4900" dirty="0">
                <a:ea typeface="Times New Roman"/>
              </a:rPr>
              <a:t> </a:t>
            </a:r>
            <a:endParaRPr lang="en-GB" sz="5500" dirty="0">
              <a:ea typeface="Calibri"/>
            </a:endParaRPr>
          </a:p>
          <a:p>
            <a:pPr marL="269875" indent="0">
              <a:lnSpc>
                <a:spcPct val="115000"/>
              </a:lnSpc>
              <a:buNone/>
            </a:pPr>
            <a:r>
              <a:rPr lang="en-GB" sz="4900" b="1" dirty="0">
                <a:ea typeface="Times New Roman"/>
              </a:rPr>
              <a:t>public</a:t>
            </a:r>
            <a:r>
              <a:rPr lang="en-GB" sz="4900" dirty="0">
                <a:ea typeface="Times New Roman"/>
              </a:rPr>
              <a:t> class Player </a:t>
            </a:r>
            <a:r>
              <a:rPr lang="en-GB" sz="4900" b="1" dirty="0">
                <a:ea typeface="Times New Roman"/>
              </a:rPr>
              <a:t>:</a:t>
            </a:r>
            <a:r>
              <a:rPr lang="en-GB" sz="4900" dirty="0">
                <a:ea typeface="Times New Roman"/>
              </a:rPr>
              <a:t> MonoBehaviour </a:t>
            </a:r>
            <a:r>
              <a:rPr lang="en-GB" sz="4900" b="1" dirty="0">
                <a:ea typeface="Times New Roman"/>
              </a:rPr>
              <a:t>{</a:t>
            </a:r>
            <a:endParaRPr lang="en-GB" sz="5500" dirty="0">
              <a:ea typeface="Calibri"/>
            </a:endParaRPr>
          </a:p>
          <a:p>
            <a:pPr marL="269875" indent="0">
              <a:lnSpc>
                <a:spcPct val="115000"/>
              </a:lnSpc>
              <a:buNone/>
            </a:pPr>
            <a:r>
              <a:rPr lang="en-GB" sz="4900" dirty="0">
                <a:ea typeface="Times New Roman"/>
              </a:rPr>
              <a:t> </a:t>
            </a:r>
            <a:endParaRPr lang="en-GB" sz="5500" dirty="0">
              <a:ea typeface="Calibri"/>
            </a:endParaRPr>
          </a:p>
          <a:p>
            <a:pPr marL="269875" indent="0">
              <a:lnSpc>
                <a:spcPct val="115000"/>
              </a:lnSpc>
              <a:buNone/>
            </a:pPr>
            <a:r>
              <a:rPr lang="en-GB" sz="4900" dirty="0">
                <a:ea typeface="Times New Roman"/>
              </a:rPr>
              <a:t> </a:t>
            </a:r>
            <a:endParaRPr lang="en-GB" sz="5500" dirty="0">
              <a:ea typeface="Calibri"/>
            </a:endParaRPr>
          </a:p>
          <a:p>
            <a:pPr marL="269875" indent="0">
              <a:lnSpc>
                <a:spcPct val="115000"/>
              </a:lnSpc>
              <a:buNone/>
            </a:pPr>
            <a:r>
              <a:rPr lang="en-GB" sz="4900" dirty="0">
                <a:ea typeface="Times New Roman"/>
              </a:rPr>
              <a:t>    </a:t>
            </a:r>
            <a:r>
              <a:rPr lang="en-GB" sz="4900" b="1" dirty="0">
                <a:ea typeface="Times New Roman"/>
              </a:rPr>
              <a:t>public</a:t>
            </a:r>
            <a:r>
              <a:rPr lang="en-GB" sz="4900" dirty="0">
                <a:ea typeface="Times New Roman"/>
              </a:rPr>
              <a:t> </a:t>
            </a:r>
            <a:r>
              <a:rPr lang="en-GB" sz="4900" dirty="0" err="1">
                <a:ea typeface="Times New Roman"/>
              </a:rPr>
              <a:t>int</a:t>
            </a:r>
            <a:r>
              <a:rPr lang="en-GB" sz="4900" dirty="0">
                <a:ea typeface="Times New Roman"/>
              </a:rPr>
              <a:t> speed</a:t>
            </a:r>
            <a:r>
              <a:rPr lang="en-GB" sz="4900" b="1" dirty="0">
                <a:ea typeface="Times New Roman"/>
              </a:rPr>
              <a:t>;</a:t>
            </a:r>
            <a:endParaRPr lang="en-GB" sz="5500" dirty="0">
              <a:ea typeface="Calibri"/>
            </a:endParaRPr>
          </a:p>
          <a:p>
            <a:pPr marL="269875" indent="0">
              <a:lnSpc>
                <a:spcPct val="115000"/>
              </a:lnSpc>
              <a:buNone/>
            </a:pPr>
            <a:r>
              <a:rPr lang="en-GB" sz="4900" dirty="0">
                <a:ea typeface="Times New Roman"/>
              </a:rPr>
              <a:t>    </a:t>
            </a:r>
            <a:endParaRPr lang="en-GB" sz="5500" dirty="0">
              <a:ea typeface="Calibri"/>
            </a:endParaRPr>
          </a:p>
          <a:p>
            <a:pPr marL="269875" indent="0">
              <a:lnSpc>
                <a:spcPct val="115000"/>
              </a:lnSpc>
              <a:buNone/>
            </a:pPr>
            <a:r>
              <a:rPr lang="en-GB" sz="4900" dirty="0">
                <a:ea typeface="Times New Roman"/>
              </a:rPr>
              <a:t>    // Use this for initialization</a:t>
            </a:r>
            <a:endParaRPr lang="en-GB" sz="5500" dirty="0">
              <a:ea typeface="Calibri"/>
            </a:endParaRPr>
          </a:p>
          <a:p>
            <a:pPr marL="269875" indent="0">
              <a:lnSpc>
                <a:spcPct val="115000"/>
              </a:lnSpc>
              <a:buNone/>
            </a:pPr>
            <a:r>
              <a:rPr lang="en-GB" sz="4900" dirty="0">
                <a:ea typeface="Times New Roman"/>
              </a:rPr>
              <a:t>    void Start </a:t>
            </a:r>
            <a:r>
              <a:rPr lang="en-GB" sz="4900" b="1" dirty="0">
                <a:ea typeface="Times New Roman"/>
              </a:rPr>
              <a:t>()</a:t>
            </a:r>
            <a:r>
              <a:rPr lang="en-GB" sz="4900" dirty="0">
                <a:ea typeface="Times New Roman"/>
              </a:rPr>
              <a:t> </a:t>
            </a:r>
            <a:r>
              <a:rPr lang="en-GB" sz="4900" b="1" dirty="0">
                <a:ea typeface="Times New Roman"/>
              </a:rPr>
              <a:t>{</a:t>
            </a:r>
            <a:endParaRPr lang="en-GB" sz="5500" dirty="0">
              <a:ea typeface="Calibri"/>
            </a:endParaRPr>
          </a:p>
          <a:p>
            <a:pPr marL="269875" indent="0">
              <a:lnSpc>
                <a:spcPct val="115000"/>
              </a:lnSpc>
              <a:buNone/>
            </a:pPr>
            <a:r>
              <a:rPr lang="en-GB" sz="4900" dirty="0">
                <a:ea typeface="Times New Roman"/>
              </a:rPr>
              <a:t>    </a:t>
            </a:r>
            <a:endParaRPr lang="en-GB" sz="5500" dirty="0">
              <a:ea typeface="Calibri"/>
            </a:endParaRPr>
          </a:p>
          <a:p>
            <a:pPr marL="269875" indent="0">
              <a:lnSpc>
                <a:spcPct val="115000"/>
              </a:lnSpc>
              <a:buNone/>
            </a:pPr>
            <a:r>
              <a:rPr lang="en-GB" sz="4900" dirty="0">
                <a:ea typeface="Times New Roman"/>
              </a:rPr>
              <a:t>    </a:t>
            </a:r>
            <a:r>
              <a:rPr lang="en-GB" sz="4900" b="1" dirty="0">
                <a:ea typeface="Times New Roman"/>
              </a:rPr>
              <a:t>}</a:t>
            </a:r>
            <a:endParaRPr lang="en-GB" sz="5500" dirty="0">
              <a:ea typeface="Calibri"/>
            </a:endParaRPr>
          </a:p>
          <a:p>
            <a:pPr marL="269875" indent="0">
              <a:lnSpc>
                <a:spcPct val="115000"/>
              </a:lnSpc>
              <a:buNone/>
            </a:pPr>
            <a:r>
              <a:rPr lang="en-GB" sz="4900" dirty="0">
                <a:ea typeface="Times New Roman"/>
              </a:rPr>
              <a:t>    </a:t>
            </a:r>
            <a:endParaRPr lang="en-GB" sz="5500" dirty="0">
              <a:ea typeface="Calibri"/>
            </a:endParaRPr>
          </a:p>
          <a:p>
            <a:pPr marL="269875" indent="0">
              <a:lnSpc>
                <a:spcPct val="115000"/>
              </a:lnSpc>
              <a:buNone/>
            </a:pPr>
            <a:r>
              <a:rPr lang="en-GB" sz="4900" dirty="0">
                <a:ea typeface="Times New Roman"/>
              </a:rPr>
              <a:t>  </a:t>
            </a:r>
          </a:p>
          <a:p>
            <a:pPr marL="269875" indent="0">
              <a:lnSpc>
                <a:spcPct val="115000"/>
              </a:lnSpc>
              <a:buNone/>
            </a:pPr>
            <a:r>
              <a:rPr lang="en-GB" sz="4900" dirty="0">
                <a:ea typeface="Times New Roman"/>
              </a:rPr>
              <a:t>// Update is called once per frame</a:t>
            </a:r>
            <a:endParaRPr lang="en-GB" sz="5500" dirty="0">
              <a:ea typeface="Calibri"/>
            </a:endParaRPr>
          </a:p>
          <a:p>
            <a:pPr marL="269875" indent="0">
              <a:lnSpc>
                <a:spcPct val="115000"/>
              </a:lnSpc>
              <a:buNone/>
            </a:pPr>
            <a:r>
              <a:rPr lang="en-GB" sz="4900" dirty="0">
                <a:ea typeface="Times New Roman"/>
              </a:rPr>
              <a:t>void Update </a:t>
            </a:r>
            <a:r>
              <a:rPr lang="en-GB" sz="4900" b="1" dirty="0">
                <a:ea typeface="Times New Roman"/>
              </a:rPr>
              <a:t>()</a:t>
            </a:r>
            <a:r>
              <a:rPr lang="en-GB" sz="4900" dirty="0">
                <a:ea typeface="Times New Roman"/>
              </a:rPr>
              <a:t> </a:t>
            </a:r>
            <a:r>
              <a:rPr lang="en-GB" sz="4900" b="1" dirty="0">
                <a:ea typeface="Times New Roman"/>
              </a:rPr>
              <a:t>{</a:t>
            </a:r>
            <a:endParaRPr lang="en-GB" sz="5500" dirty="0">
              <a:ea typeface="Calibri"/>
            </a:endParaRPr>
          </a:p>
          <a:p>
            <a:pPr marL="269875" indent="0">
              <a:lnSpc>
                <a:spcPct val="115000"/>
              </a:lnSpc>
              <a:buNone/>
            </a:pPr>
            <a:r>
              <a:rPr lang="en-GB" sz="4900" dirty="0">
                <a:ea typeface="Times New Roman"/>
              </a:rPr>
              <a:t>    </a:t>
            </a:r>
            <a:r>
              <a:rPr lang="en-GB" sz="4900" b="1" dirty="0">
                <a:ea typeface="Times New Roman"/>
              </a:rPr>
              <a:t>if(</a:t>
            </a:r>
            <a:r>
              <a:rPr lang="en-GB" sz="4900" dirty="0" err="1">
                <a:ea typeface="Times New Roman"/>
              </a:rPr>
              <a:t>Input</a:t>
            </a:r>
            <a:r>
              <a:rPr lang="en-GB" sz="4900" b="1" dirty="0" err="1">
                <a:ea typeface="Times New Roman"/>
              </a:rPr>
              <a:t>.</a:t>
            </a:r>
            <a:r>
              <a:rPr lang="en-GB" sz="4900" dirty="0" err="1">
                <a:ea typeface="Times New Roman"/>
              </a:rPr>
              <a:t>GetKey</a:t>
            </a:r>
            <a:r>
              <a:rPr lang="en-GB" sz="4900" b="1" dirty="0">
                <a:ea typeface="Times New Roman"/>
              </a:rPr>
              <a:t>(</a:t>
            </a:r>
          </a:p>
          <a:p>
            <a:pPr marL="269875" indent="0">
              <a:lnSpc>
                <a:spcPct val="115000"/>
              </a:lnSpc>
              <a:buNone/>
            </a:pPr>
            <a:r>
              <a:rPr lang="en-GB" sz="4900" b="1" dirty="0">
                <a:ea typeface="Times New Roman"/>
              </a:rPr>
              <a:t>	</a:t>
            </a:r>
            <a:r>
              <a:rPr lang="en-GB" sz="4900" dirty="0" err="1">
                <a:ea typeface="Times New Roman"/>
              </a:rPr>
              <a:t>KeyCode</a:t>
            </a:r>
            <a:r>
              <a:rPr lang="en-GB" sz="4900" b="1" dirty="0" err="1">
                <a:ea typeface="Times New Roman"/>
              </a:rPr>
              <a:t>.</a:t>
            </a:r>
            <a:r>
              <a:rPr lang="en-GB" sz="4900" dirty="0" err="1">
                <a:ea typeface="Times New Roman"/>
              </a:rPr>
              <a:t>LeftArrow</a:t>
            </a:r>
            <a:r>
              <a:rPr lang="en-GB" sz="4900" b="1" dirty="0">
                <a:ea typeface="Times New Roman"/>
              </a:rPr>
              <a:t>))</a:t>
            </a:r>
            <a:endParaRPr lang="en-GB" sz="5500" dirty="0">
              <a:ea typeface="Calibri"/>
            </a:endParaRPr>
          </a:p>
          <a:p>
            <a:pPr marL="269875" indent="0">
              <a:lnSpc>
                <a:spcPct val="115000"/>
              </a:lnSpc>
              <a:buNone/>
            </a:pPr>
            <a:r>
              <a:rPr lang="en-GB" sz="4900" dirty="0">
                <a:ea typeface="Times New Roman"/>
              </a:rPr>
              <a:t>    </a:t>
            </a:r>
            <a:r>
              <a:rPr lang="en-GB" sz="4900" b="1" dirty="0">
                <a:ea typeface="Times New Roman"/>
              </a:rPr>
              <a:t>{</a:t>
            </a:r>
            <a:endParaRPr lang="en-GB" sz="5500" dirty="0">
              <a:ea typeface="Calibri"/>
            </a:endParaRPr>
          </a:p>
          <a:p>
            <a:pPr marL="269875" indent="0">
              <a:lnSpc>
                <a:spcPct val="115000"/>
              </a:lnSpc>
              <a:buNone/>
            </a:pPr>
            <a:r>
              <a:rPr lang="en-GB" sz="4900" dirty="0">
                <a:ea typeface="Times New Roman"/>
              </a:rPr>
              <a:t>       </a:t>
            </a:r>
            <a:r>
              <a:rPr lang="en-GB" sz="4900" dirty="0" err="1">
                <a:ea typeface="Times New Roman"/>
              </a:rPr>
              <a:t>transform</a:t>
            </a:r>
            <a:r>
              <a:rPr lang="en-GB" sz="4900" b="1" dirty="0" err="1">
                <a:ea typeface="Times New Roman"/>
              </a:rPr>
              <a:t>.</a:t>
            </a:r>
            <a:r>
              <a:rPr lang="en-GB" sz="4900" dirty="0" err="1">
                <a:ea typeface="Times New Roman"/>
              </a:rPr>
              <a:t>Translate</a:t>
            </a:r>
            <a:r>
              <a:rPr lang="en-GB" sz="4900" b="1" dirty="0">
                <a:ea typeface="Times New Roman"/>
              </a:rPr>
              <a:t>(</a:t>
            </a:r>
          </a:p>
          <a:p>
            <a:pPr marL="269875" indent="0">
              <a:lnSpc>
                <a:spcPct val="115000"/>
              </a:lnSpc>
              <a:buNone/>
            </a:pPr>
            <a:r>
              <a:rPr lang="en-GB" sz="4900" b="1" dirty="0">
                <a:ea typeface="Times New Roman"/>
              </a:rPr>
              <a:t>		-</a:t>
            </a:r>
            <a:r>
              <a:rPr lang="en-GB" sz="4900" dirty="0">
                <a:ea typeface="Times New Roman"/>
              </a:rPr>
              <a:t>speed</a:t>
            </a:r>
            <a:r>
              <a:rPr lang="en-GB" sz="4900" b="1" dirty="0">
                <a:ea typeface="Times New Roman"/>
              </a:rPr>
              <a:t>,</a:t>
            </a:r>
            <a:r>
              <a:rPr lang="en-GB" sz="4900" dirty="0">
                <a:ea typeface="Times New Roman"/>
              </a:rPr>
              <a:t>0</a:t>
            </a:r>
            <a:r>
              <a:rPr lang="en-GB" sz="4900" b="1" dirty="0">
                <a:ea typeface="Times New Roman"/>
              </a:rPr>
              <a:t>,</a:t>
            </a:r>
            <a:r>
              <a:rPr lang="en-GB" sz="4900" dirty="0">
                <a:ea typeface="Times New Roman"/>
              </a:rPr>
              <a:t>0</a:t>
            </a:r>
            <a:r>
              <a:rPr lang="en-GB" sz="4900" b="1" dirty="0">
                <a:ea typeface="Times New Roman"/>
              </a:rPr>
              <a:t>);</a:t>
            </a:r>
            <a:endParaRPr lang="en-GB" sz="5500" dirty="0">
              <a:ea typeface="Calibri"/>
            </a:endParaRPr>
          </a:p>
          <a:p>
            <a:pPr marL="269875" indent="0">
              <a:lnSpc>
                <a:spcPct val="115000"/>
              </a:lnSpc>
              <a:buNone/>
            </a:pPr>
            <a:r>
              <a:rPr lang="en-GB" sz="4900" dirty="0">
                <a:ea typeface="Times New Roman"/>
              </a:rPr>
              <a:t>     </a:t>
            </a:r>
            <a:r>
              <a:rPr lang="en-GB" sz="4900" b="1" dirty="0">
                <a:ea typeface="Times New Roman"/>
              </a:rPr>
              <a:t>}</a:t>
            </a:r>
            <a:endParaRPr lang="en-GB" sz="5500" dirty="0">
              <a:ea typeface="Calibri"/>
            </a:endParaRPr>
          </a:p>
          <a:p>
            <a:pPr marL="269875" indent="0">
              <a:lnSpc>
                <a:spcPct val="115000"/>
              </a:lnSpc>
              <a:buNone/>
            </a:pPr>
            <a:r>
              <a:rPr lang="en-GB" sz="4900" dirty="0">
                <a:ea typeface="Times New Roman"/>
              </a:rPr>
              <a:t>    </a:t>
            </a:r>
            <a:endParaRPr lang="en-GB" sz="5500" dirty="0">
              <a:ea typeface="Calibri"/>
            </a:endParaRPr>
          </a:p>
          <a:p>
            <a:pPr marL="269875" indent="0">
              <a:lnSpc>
                <a:spcPct val="115000"/>
              </a:lnSpc>
              <a:buNone/>
            </a:pPr>
            <a:r>
              <a:rPr lang="en-GB" sz="4900" dirty="0">
                <a:ea typeface="Times New Roman"/>
              </a:rPr>
              <a:t>   </a:t>
            </a:r>
            <a:r>
              <a:rPr lang="en-GB" sz="4900" b="1" dirty="0">
                <a:ea typeface="Times New Roman"/>
              </a:rPr>
              <a:t>}</a:t>
            </a:r>
            <a:endParaRPr lang="en-GB" sz="5500" dirty="0">
              <a:ea typeface="Calibri"/>
            </a:endParaRPr>
          </a:p>
          <a:p>
            <a:pPr marL="269875" indent="0">
              <a:lnSpc>
                <a:spcPct val="115000"/>
              </a:lnSpc>
              <a:buNone/>
            </a:pPr>
            <a:r>
              <a:rPr lang="en-GB" sz="4900" b="1" dirty="0">
                <a:ea typeface="Times New Roman"/>
              </a:rPr>
              <a:t>}</a:t>
            </a:r>
            <a:endParaRPr lang="en-GB" sz="5500" dirty="0">
              <a:ea typeface="Calibri"/>
            </a:endParaRPr>
          </a:p>
          <a:p>
            <a:pPr marL="269875" indent="0">
              <a:buNone/>
            </a:pPr>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13</a:t>
            </a:fld>
            <a:endParaRPr lang="en-GB"/>
          </a:p>
        </p:txBody>
      </p:sp>
    </p:spTree>
    <p:extLst>
      <p:ext uri="{BB962C8B-B14F-4D97-AF65-F5344CB8AC3E}">
        <p14:creationId xmlns:p14="http://schemas.microsoft.com/office/powerpoint/2010/main" val="3272323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Triggering the Pause Menu (3)</a:t>
            </a:r>
          </a:p>
        </p:txBody>
      </p:sp>
      <p:sp>
        <p:nvSpPr>
          <p:cNvPr id="3" name="Content Placeholder 2"/>
          <p:cNvSpPr>
            <a:spLocks noGrp="1"/>
          </p:cNvSpPr>
          <p:nvPr>
            <p:ph idx="1"/>
          </p:nvPr>
        </p:nvSpPr>
        <p:spPr/>
        <p:txBody>
          <a:bodyPr>
            <a:normAutofit fontScale="77500" lnSpcReduction="20000"/>
          </a:bodyPr>
          <a:lstStyle/>
          <a:p>
            <a:pPr marL="269875" indent="0">
              <a:lnSpc>
                <a:spcPct val="115000"/>
              </a:lnSpc>
              <a:buNone/>
            </a:pPr>
            <a:r>
              <a:rPr lang="en-GB" dirty="0">
                <a:latin typeface="Courier New"/>
                <a:ea typeface="Times New Roman"/>
                <a:cs typeface="Times New Roman"/>
              </a:rPr>
              <a:t>void Update </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spcAft>
                <a:spcPts val="1000"/>
              </a:spcAft>
              <a:buNone/>
            </a:pPr>
            <a:r>
              <a:rPr lang="en-GB" dirty="0">
                <a:latin typeface="Courier New"/>
                <a:ea typeface="Times New Roman"/>
                <a:cs typeface="Times New Roman"/>
              </a:rPr>
              <a:t>    </a:t>
            </a:r>
            <a:r>
              <a:rPr lang="en-GB" b="1" dirty="0">
                <a:latin typeface="Courier New"/>
                <a:ea typeface="Times New Roman"/>
                <a:cs typeface="Times New Roman"/>
              </a:rPr>
              <a:t>if</a:t>
            </a:r>
            <a:r>
              <a:rPr lang="en-GB" dirty="0">
                <a:latin typeface="Courier New"/>
                <a:ea typeface="Times New Roman"/>
                <a:cs typeface="Times New Roman"/>
              </a:rPr>
              <a:t> </a:t>
            </a:r>
            <a:r>
              <a:rPr lang="en-GB" b="1" dirty="0">
                <a:latin typeface="Courier New"/>
                <a:ea typeface="Times New Roman"/>
                <a:cs typeface="Times New Roman"/>
              </a:rPr>
              <a:t>(</a:t>
            </a:r>
            <a:r>
              <a:rPr lang="en-GB" dirty="0">
                <a:latin typeface="Courier New"/>
                <a:ea typeface="Times New Roman"/>
                <a:cs typeface="Times New Roman"/>
              </a:rPr>
              <a:t>Input</a:t>
            </a:r>
            <a:r>
              <a:rPr lang="en-GB" b="1" dirty="0">
                <a:latin typeface="Courier New"/>
                <a:ea typeface="Times New Roman"/>
                <a:cs typeface="Times New Roman"/>
              </a:rPr>
              <a:t>.</a:t>
            </a:r>
            <a:r>
              <a:rPr lang="en-GB" sz="4000" dirty="0">
                <a:latin typeface="Calibri"/>
                <a:ea typeface="Calibri"/>
                <a:cs typeface="Times New Roman"/>
              </a:rPr>
              <a:t> </a:t>
            </a:r>
            <a:r>
              <a:rPr lang="en-GB" dirty="0" err="1">
                <a:latin typeface="Courier New"/>
                <a:ea typeface="Calibri"/>
                <a:cs typeface="Courier New"/>
              </a:rPr>
              <a:t>GetKeyUp</a:t>
            </a:r>
            <a:r>
              <a:rPr lang="en-GB" b="1" dirty="0">
                <a:latin typeface="Courier New"/>
                <a:ea typeface="Times New Roman"/>
                <a:cs typeface="Times New Roman"/>
              </a:rPr>
              <a:t>(</a:t>
            </a:r>
            <a:r>
              <a:rPr lang="en-GB" dirty="0" err="1">
                <a:latin typeface="Courier New"/>
                <a:ea typeface="Times New Roman"/>
                <a:cs typeface="Times New Roman"/>
              </a:rPr>
              <a:t>KeyCode</a:t>
            </a:r>
            <a:r>
              <a:rPr lang="en-GB" b="1" dirty="0" err="1">
                <a:latin typeface="Courier New"/>
                <a:ea typeface="Times New Roman"/>
                <a:cs typeface="Times New Roman"/>
              </a:rPr>
              <a:t>.</a:t>
            </a:r>
            <a:r>
              <a:rPr lang="en-GB" dirty="0" err="1">
                <a:latin typeface="Courier New"/>
                <a:ea typeface="Times New Roman"/>
                <a:cs typeface="Times New Roman"/>
              </a:rPr>
              <a:t>P</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dirty="0" err="1">
                <a:latin typeface="Courier New"/>
                <a:ea typeface="Times New Roman"/>
                <a:cs typeface="Times New Roman"/>
              </a:rPr>
              <a:t>TogglePause</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dirty="0" err="1">
                <a:latin typeface="Courier New"/>
                <a:ea typeface="Times New Roman"/>
                <a:cs typeface="Times New Roman"/>
              </a:rPr>
              <a:t>CheckForWin</a:t>
            </a:r>
            <a:r>
              <a:rPr lang="en-GB" dirty="0">
                <a:latin typeface="Courier New"/>
                <a:ea typeface="Times New Roman"/>
                <a:cs typeface="Times New Roman"/>
              </a:rPr>
              <a:t> </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dirty="0" err="1">
                <a:latin typeface="Courier New"/>
                <a:ea typeface="Times New Roman"/>
                <a:cs typeface="Times New Roman"/>
              </a:rPr>
              <a:t>CheckForLoss</a:t>
            </a:r>
            <a:r>
              <a:rPr lang="en-GB" dirty="0">
                <a:latin typeface="Courier New"/>
                <a:ea typeface="Times New Roman"/>
                <a:cs typeface="Times New Roman"/>
              </a:rPr>
              <a:t> </a:t>
            </a:r>
            <a:r>
              <a:rPr lang="en-GB" b="1" dirty="0">
                <a:latin typeface="Courier New"/>
                <a:ea typeface="Times New Roman"/>
                <a:cs typeface="Times New Roman"/>
              </a:rPr>
              <a:t>();</a:t>
            </a:r>
            <a:r>
              <a:rPr lang="en-GB" dirty="0">
                <a:latin typeface="Courier New"/>
                <a:ea typeface="Times New Roman"/>
                <a:cs typeface="Times New Roman"/>
              </a:rPr>
              <a:t>    </a:t>
            </a:r>
            <a:endParaRPr lang="en-GB" sz="4000" dirty="0">
              <a:latin typeface="Calibri"/>
              <a:ea typeface="Calibri"/>
              <a:cs typeface="Times New Roman"/>
            </a:endParaRPr>
          </a:p>
          <a:p>
            <a:pPr marL="269875" indent="0">
              <a:lnSpc>
                <a:spcPct val="115000"/>
              </a:lnSpc>
              <a:buNone/>
            </a:pPr>
            <a:r>
              <a:rPr lang="en-GB" b="1" dirty="0">
                <a:latin typeface="Courier New"/>
                <a:ea typeface="Times New Roman"/>
                <a:cs typeface="Times New Roman"/>
              </a:rPr>
              <a:t>}</a:t>
            </a:r>
            <a:endParaRPr lang="en-GB" sz="4000" dirty="0">
              <a:latin typeface="Calibri"/>
              <a:ea typeface="Calibri"/>
              <a:cs typeface="Times New Roman"/>
            </a:endParaRP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130</a:t>
            </a:fld>
            <a:endParaRPr lang="en-GB"/>
          </a:p>
        </p:txBody>
      </p:sp>
    </p:spTree>
    <p:extLst>
      <p:ext uri="{BB962C8B-B14F-4D97-AF65-F5344CB8AC3E}">
        <p14:creationId xmlns:p14="http://schemas.microsoft.com/office/powerpoint/2010/main" val="11122842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Adding Functionality to our UI Buttons</a:t>
            </a:r>
          </a:p>
        </p:txBody>
      </p:sp>
      <p:sp>
        <p:nvSpPr>
          <p:cNvPr id="3" name="Content Placeholder 2"/>
          <p:cNvSpPr>
            <a:spLocks noGrp="1"/>
          </p:cNvSpPr>
          <p:nvPr>
            <p:ph idx="1"/>
          </p:nvPr>
        </p:nvSpPr>
        <p:spPr/>
        <p:txBody>
          <a:bodyPr>
            <a:normAutofit fontScale="92500" lnSpcReduction="10000"/>
          </a:bodyPr>
          <a:lstStyle/>
          <a:p>
            <a:r>
              <a:rPr lang="en-GB" dirty="0"/>
              <a:t>Whenever we select the resume button we would like to continue the game. </a:t>
            </a:r>
          </a:p>
          <a:p>
            <a:r>
              <a:rPr lang="en-GB" dirty="0"/>
              <a:t>Select the resume button from your Hierarchy view. </a:t>
            </a:r>
          </a:p>
          <a:p>
            <a:r>
              <a:rPr lang="en-GB" dirty="0"/>
              <a:t>You should notice that you have an On Click() list.</a:t>
            </a:r>
          </a:p>
          <a:p>
            <a:r>
              <a:rPr lang="en-GB" dirty="0"/>
              <a:t>Select the ‘+’ symbol, then drag the Game Logic object to the tab stating “None (Object)”. </a:t>
            </a:r>
          </a:p>
          <a:p>
            <a:r>
              <a:rPr lang="en-GB" dirty="0"/>
              <a:t>Click on the dropdown menu (where you should see “No Function”) and select the GameLogic script submenu and select the </a:t>
            </a:r>
            <a:r>
              <a:rPr lang="en-GB" dirty="0" err="1"/>
              <a:t>TogglePause</a:t>
            </a:r>
            <a:r>
              <a:rPr lang="en-GB" dirty="0"/>
              <a:t>() method.</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131</a:t>
            </a:fld>
            <a:endParaRPr lang="en-GB"/>
          </a:p>
        </p:txBody>
      </p:sp>
    </p:spTree>
    <p:extLst>
      <p:ext uri="{BB962C8B-B14F-4D97-AF65-F5344CB8AC3E}">
        <p14:creationId xmlns:p14="http://schemas.microsoft.com/office/powerpoint/2010/main" val="16513389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Adding Functionality to our UI Buttons</a:t>
            </a:r>
          </a:p>
        </p:txBody>
      </p:sp>
      <p:sp>
        <p:nvSpPr>
          <p:cNvPr id="4" name="Slide Number Placeholder 3"/>
          <p:cNvSpPr>
            <a:spLocks noGrp="1"/>
          </p:cNvSpPr>
          <p:nvPr>
            <p:ph type="sldNum" sz="quarter" idx="12"/>
          </p:nvPr>
        </p:nvSpPr>
        <p:spPr/>
        <p:txBody>
          <a:bodyPr/>
          <a:lstStyle/>
          <a:p>
            <a:fld id="{56529AC4-065D-4F14-A518-B3A77C897168}" type="slidenum">
              <a:rPr lang="en-GB" smtClean="0"/>
              <a:pPr/>
              <a:t>132</a:t>
            </a:fld>
            <a:endParaRPr lang="en-GB"/>
          </a:p>
        </p:txBody>
      </p:sp>
      <p:grpSp>
        <p:nvGrpSpPr>
          <p:cNvPr id="5" name="Group 4"/>
          <p:cNvGrpSpPr/>
          <p:nvPr/>
        </p:nvGrpSpPr>
        <p:grpSpPr>
          <a:xfrm>
            <a:off x="3143672" y="1727401"/>
            <a:ext cx="5949786" cy="4644260"/>
            <a:chOff x="-9525" y="0"/>
            <a:chExt cx="2647950" cy="2066925"/>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638425" cy="5715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 y="704850"/>
              <a:ext cx="2638425" cy="59055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 y="1476375"/>
              <a:ext cx="2638425" cy="590550"/>
            </a:xfrm>
            <a:prstGeom prst="rect">
              <a:avLst/>
            </a:prstGeom>
          </p:spPr>
        </p:pic>
      </p:grpSp>
    </p:spTree>
    <p:extLst>
      <p:ext uri="{BB962C8B-B14F-4D97-AF65-F5344CB8AC3E}">
        <p14:creationId xmlns:p14="http://schemas.microsoft.com/office/powerpoint/2010/main" val="2632656235"/>
      </p:ext>
    </p:extLst>
  </p:cSld>
  <p:clrMapOvr>
    <a:masterClrMapping/>
  </p:clrMapOvr>
  <p:transition spd="med">
    <p:pull/>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Moving on to the Exit Button</a:t>
            </a:r>
          </a:p>
        </p:txBody>
      </p:sp>
      <p:sp>
        <p:nvSpPr>
          <p:cNvPr id="3" name="Content Placeholder 2"/>
          <p:cNvSpPr>
            <a:spLocks noGrp="1"/>
          </p:cNvSpPr>
          <p:nvPr>
            <p:ph sz="half" idx="1"/>
          </p:nvPr>
        </p:nvSpPr>
        <p:spPr>
          <a:xfrm>
            <a:off x="839416" y="1600203"/>
            <a:ext cx="4902696" cy="4525963"/>
          </a:xfrm>
        </p:spPr>
        <p:txBody>
          <a:bodyPr>
            <a:noAutofit/>
          </a:bodyPr>
          <a:lstStyle/>
          <a:p>
            <a:r>
              <a:rPr lang="en-GB" sz="2400" dirty="0"/>
              <a:t>Now if you play the game and press ‘P’, you can resume the game by clicking on the Resume button.</a:t>
            </a:r>
          </a:p>
          <a:p>
            <a:endParaRPr lang="en-GB" sz="2400" dirty="0"/>
          </a:p>
          <a:p>
            <a:r>
              <a:rPr lang="en-GB" sz="2400" dirty="0"/>
              <a:t>Let us add another method to the Game Logic Script so that when you click on the Exit button you would exit the game. Add the following method in the GameLogic script:</a:t>
            </a:r>
          </a:p>
        </p:txBody>
      </p:sp>
      <p:sp>
        <p:nvSpPr>
          <p:cNvPr id="4" name="Content Placeholder 3"/>
          <p:cNvSpPr>
            <a:spLocks noGrp="1"/>
          </p:cNvSpPr>
          <p:nvPr>
            <p:ph sz="half" idx="2"/>
          </p:nvPr>
        </p:nvSpPr>
        <p:spPr>
          <a:xfrm>
            <a:off x="6816080" y="2348880"/>
            <a:ext cx="4536504" cy="2808312"/>
          </a:xfrm>
        </p:spPr>
        <p:txBody>
          <a:bodyPr>
            <a:normAutofit/>
          </a:bodyPr>
          <a:lstStyle/>
          <a:p>
            <a:pPr marL="0" indent="0">
              <a:lnSpc>
                <a:spcPct val="115000"/>
              </a:lnSpc>
              <a:buNone/>
            </a:pPr>
            <a:r>
              <a:rPr lang="en-GB" sz="2400" b="1" dirty="0">
                <a:solidFill>
                  <a:srgbClr val="0000FF"/>
                </a:solidFill>
                <a:latin typeface="Courier New"/>
                <a:ea typeface="Times New Roman"/>
                <a:cs typeface="Times New Roman"/>
              </a:rPr>
              <a:t>...</a:t>
            </a:r>
            <a:endParaRPr lang="en-GB" sz="2400" dirty="0">
              <a:ea typeface="Calibri"/>
              <a:cs typeface="Times New Roman"/>
            </a:endParaRPr>
          </a:p>
          <a:p>
            <a:pPr marL="0" indent="0">
              <a:lnSpc>
                <a:spcPct val="115000"/>
              </a:lnSpc>
              <a:buNone/>
            </a:pPr>
            <a:r>
              <a:rPr lang="en-GB" sz="2400" b="1" dirty="0">
                <a:solidFill>
                  <a:srgbClr val="0000FF"/>
                </a:solidFill>
                <a:latin typeface="Courier New"/>
                <a:ea typeface="Times New Roman"/>
                <a:cs typeface="Times New Roman"/>
              </a:rPr>
              <a:t>public</a:t>
            </a:r>
            <a:r>
              <a:rPr lang="en-GB" sz="2400" dirty="0">
                <a:solidFill>
                  <a:srgbClr val="000000"/>
                </a:solidFill>
                <a:latin typeface="Courier New"/>
                <a:ea typeface="Times New Roman"/>
                <a:cs typeface="Times New Roman"/>
              </a:rPr>
              <a:t> </a:t>
            </a:r>
            <a:r>
              <a:rPr lang="en-GB" sz="2400" dirty="0">
                <a:solidFill>
                  <a:srgbClr val="8000FF"/>
                </a:solidFill>
                <a:latin typeface="Courier New"/>
                <a:ea typeface="Times New Roman"/>
                <a:cs typeface="Times New Roman"/>
              </a:rPr>
              <a:t>void</a:t>
            </a:r>
            <a:r>
              <a:rPr lang="en-GB" sz="2400" dirty="0">
                <a:solidFill>
                  <a:srgbClr val="000000"/>
                </a:solidFill>
                <a:latin typeface="Courier New"/>
                <a:ea typeface="Times New Roman"/>
                <a:cs typeface="Times New Roman"/>
              </a:rPr>
              <a:t> </a:t>
            </a:r>
            <a:r>
              <a:rPr lang="en-GB" sz="2400" dirty="0" err="1">
                <a:solidFill>
                  <a:srgbClr val="000000"/>
                </a:solidFill>
                <a:latin typeface="Courier New"/>
                <a:ea typeface="Times New Roman"/>
                <a:cs typeface="Times New Roman"/>
              </a:rPr>
              <a:t>ExitGame</a:t>
            </a:r>
            <a:r>
              <a:rPr lang="en-GB" sz="2400" b="1" dirty="0">
                <a:solidFill>
                  <a:srgbClr val="000080"/>
                </a:solidFill>
                <a:latin typeface="Courier New"/>
                <a:ea typeface="Times New Roman"/>
                <a:cs typeface="Times New Roman"/>
              </a:rPr>
              <a:t>(){</a:t>
            </a:r>
            <a:endParaRPr lang="en-GB" sz="2400" dirty="0">
              <a:ea typeface="Calibri"/>
              <a:cs typeface="Times New Roman"/>
            </a:endParaRPr>
          </a:p>
          <a:p>
            <a:pPr marL="0" indent="0">
              <a:lnSpc>
                <a:spcPct val="115000"/>
              </a:lnSpc>
              <a:buNone/>
            </a:pPr>
            <a:r>
              <a:rPr lang="en-GB" sz="2400" dirty="0">
                <a:solidFill>
                  <a:srgbClr val="000000"/>
                </a:solidFill>
                <a:latin typeface="Courier New"/>
                <a:ea typeface="Times New Roman"/>
                <a:cs typeface="Times New Roman"/>
              </a:rPr>
              <a:t>   </a:t>
            </a:r>
            <a:r>
              <a:rPr lang="en-GB" sz="2400" dirty="0" err="1">
                <a:solidFill>
                  <a:srgbClr val="000000"/>
                </a:solidFill>
                <a:latin typeface="Courier New"/>
                <a:ea typeface="Times New Roman"/>
                <a:cs typeface="Times New Roman"/>
              </a:rPr>
              <a:t>Application</a:t>
            </a:r>
            <a:r>
              <a:rPr lang="en-GB" sz="2400" b="1" dirty="0" err="1">
                <a:solidFill>
                  <a:srgbClr val="000080"/>
                </a:solidFill>
                <a:latin typeface="Courier New"/>
                <a:ea typeface="Times New Roman"/>
                <a:cs typeface="Times New Roman"/>
              </a:rPr>
              <a:t>.</a:t>
            </a:r>
            <a:r>
              <a:rPr lang="en-GB" sz="2400" dirty="0" err="1">
                <a:solidFill>
                  <a:srgbClr val="000000"/>
                </a:solidFill>
                <a:latin typeface="Courier New"/>
                <a:ea typeface="Times New Roman"/>
                <a:cs typeface="Times New Roman"/>
              </a:rPr>
              <a:t>Quit</a:t>
            </a:r>
            <a:r>
              <a:rPr lang="en-GB" sz="2400" b="1" dirty="0">
                <a:solidFill>
                  <a:srgbClr val="000080"/>
                </a:solidFill>
                <a:latin typeface="Courier New"/>
                <a:ea typeface="Times New Roman"/>
                <a:cs typeface="Times New Roman"/>
              </a:rPr>
              <a:t>();</a:t>
            </a:r>
            <a:endParaRPr lang="en-GB" sz="2400" dirty="0">
              <a:ea typeface="Calibri"/>
              <a:cs typeface="Times New Roman"/>
            </a:endParaRPr>
          </a:p>
          <a:p>
            <a:pPr marL="0" indent="0">
              <a:lnSpc>
                <a:spcPct val="115000"/>
              </a:lnSpc>
              <a:buNone/>
            </a:pPr>
            <a:r>
              <a:rPr lang="en-GB" sz="2400" b="1" dirty="0">
                <a:solidFill>
                  <a:srgbClr val="000080"/>
                </a:solidFill>
                <a:latin typeface="Courier New"/>
                <a:ea typeface="Times New Roman"/>
                <a:cs typeface="Times New Roman"/>
              </a:rPr>
              <a:t>}</a:t>
            </a:r>
            <a:endParaRPr lang="en-GB" sz="2400" dirty="0">
              <a:ea typeface="Calibri"/>
              <a:cs typeface="Times New Roman"/>
            </a:endParaRPr>
          </a:p>
          <a:p>
            <a:pPr marL="0" indent="0">
              <a:lnSpc>
                <a:spcPct val="115000"/>
              </a:lnSpc>
              <a:buNone/>
            </a:pPr>
            <a:r>
              <a:rPr lang="en-GB" sz="2400" b="1" dirty="0">
                <a:solidFill>
                  <a:srgbClr val="000080"/>
                </a:solidFill>
                <a:latin typeface="Courier New"/>
                <a:ea typeface="Times New Roman"/>
                <a:cs typeface="Times New Roman"/>
              </a:rPr>
              <a:t>...</a:t>
            </a:r>
            <a:endParaRPr lang="en-GB" sz="2400" dirty="0">
              <a:ea typeface="Calibri"/>
              <a:cs typeface="Times New Roman"/>
            </a:endParaRPr>
          </a:p>
          <a:p>
            <a:endParaRPr lang="en-GB" dirty="0"/>
          </a:p>
        </p:txBody>
      </p:sp>
      <p:sp>
        <p:nvSpPr>
          <p:cNvPr id="5" name="Slide Number Placeholder 4"/>
          <p:cNvSpPr>
            <a:spLocks noGrp="1"/>
          </p:cNvSpPr>
          <p:nvPr>
            <p:ph type="sldNum" sz="quarter" idx="12"/>
          </p:nvPr>
        </p:nvSpPr>
        <p:spPr/>
        <p:txBody>
          <a:bodyPr/>
          <a:lstStyle/>
          <a:p>
            <a:fld id="{56529AC4-065D-4F14-A518-B3A77C897168}" type="slidenum">
              <a:rPr lang="en-GB" smtClean="0"/>
              <a:pPr/>
              <a:t>133</a:t>
            </a:fld>
            <a:endParaRPr lang="en-GB"/>
          </a:p>
        </p:txBody>
      </p:sp>
    </p:spTree>
    <p:extLst>
      <p:ext uri="{BB962C8B-B14F-4D97-AF65-F5344CB8AC3E}">
        <p14:creationId xmlns:p14="http://schemas.microsoft.com/office/powerpoint/2010/main" val="15028111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fade">
                                      <p:cBhvr>
                                        <p:cTn id="15" dur="500"/>
                                        <p:tgtEl>
                                          <p:spTgt spid="4">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a:t>
            </a:r>
          </a:p>
        </p:txBody>
      </p:sp>
      <p:sp>
        <p:nvSpPr>
          <p:cNvPr id="3" name="Content Placeholder 2"/>
          <p:cNvSpPr>
            <a:spLocks noGrp="1"/>
          </p:cNvSpPr>
          <p:nvPr>
            <p:ph idx="1"/>
          </p:nvPr>
        </p:nvSpPr>
        <p:spPr/>
        <p:txBody>
          <a:bodyPr>
            <a:normAutofit/>
          </a:bodyPr>
          <a:lstStyle/>
          <a:p>
            <a:r>
              <a:rPr lang="en-GB" dirty="0"/>
              <a:t>Try to add the functionality to the exit button just as we have done for the resume button.</a:t>
            </a:r>
          </a:p>
          <a:p>
            <a:pPr marL="269875" indent="0">
              <a:buNone/>
            </a:pPr>
            <a:endParaRPr lang="en-GB" dirty="0"/>
          </a:p>
          <a:p>
            <a:pPr marL="269875" indent="0">
              <a:buNone/>
            </a:pPr>
            <a:r>
              <a:rPr lang="en-GB" b="1" i="1" dirty="0"/>
              <a:t>Note:</a:t>
            </a:r>
            <a:r>
              <a:rPr lang="en-GB" i="1" dirty="0"/>
              <a:t> The exit button will not work in the editor, however once you deploy your game to the computer as a standalone application, then the game would exit.</a:t>
            </a:r>
          </a:p>
          <a:p>
            <a:pPr marL="269875" indent="0">
              <a:buNone/>
            </a:pPr>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134</a:t>
            </a:fld>
            <a:endParaRPr lang="en-GB"/>
          </a:p>
        </p:txBody>
      </p:sp>
    </p:spTree>
    <p:extLst>
      <p:ext uri="{BB962C8B-B14F-4D97-AF65-F5344CB8AC3E}">
        <p14:creationId xmlns:p14="http://schemas.microsoft.com/office/powerpoint/2010/main" val="173495639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Main Menu</a:t>
            </a:r>
          </a:p>
        </p:txBody>
      </p:sp>
      <p:sp>
        <p:nvSpPr>
          <p:cNvPr id="3" name="Content Placeholder 2"/>
          <p:cNvSpPr>
            <a:spLocks noGrp="1"/>
          </p:cNvSpPr>
          <p:nvPr>
            <p:ph idx="1"/>
          </p:nvPr>
        </p:nvSpPr>
        <p:spPr/>
        <p:txBody>
          <a:bodyPr>
            <a:normAutofit fontScale="92500" lnSpcReduction="20000"/>
          </a:bodyPr>
          <a:lstStyle/>
          <a:p>
            <a:r>
              <a:rPr lang="en-GB" dirty="0"/>
              <a:t>So far we have only been concerned with one scene. </a:t>
            </a:r>
          </a:p>
          <a:p>
            <a:r>
              <a:rPr lang="en-GB" dirty="0"/>
              <a:t>The scene that we have been working with is home to the game we have so far</a:t>
            </a:r>
          </a:p>
          <a:p>
            <a:pPr lvl="1"/>
            <a:r>
              <a:rPr lang="en-GB" dirty="0"/>
              <a:t>Usually games have multiple scenes. </a:t>
            </a:r>
          </a:p>
          <a:p>
            <a:pPr lvl="1"/>
            <a:r>
              <a:rPr lang="en-GB" dirty="0"/>
              <a:t>Each scene can be:</a:t>
            </a:r>
          </a:p>
          <a:p>
            <a:pPr lvl="2"/>
            <a:r>
              <a:rPr lang="en-GB" dirty="0"/>
              <a:t>a level</a:t>
            </a:r>
          </a:p>
          <a:p>
            <a:pPr lvl="2"/>
            <a:r>
              <a:rPr lang="en-GB" dirty="0"/>
              <a:t>menu or even </a:t>
            </a:r>
          </a:p>
          <a:p>
            <a:pPr lvl="2"/>
            <a:r>
              <a:rPr lang="en-GB" dirty="0"/>
              <a:t>some sort of cinematic. </a:t>
            </a:r>
          </a:p>
          <a:p>
            <a:r>
              <a:rPr lang="en-GB" dirty="0"/>
              <a:t>The beauty of having multiple scenes in your game is that you can load one scene from another and thus you do not have to bother with all of the other elements within the other scene.</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135</a:t>
            </a:fld>
            <a:endParaRPr lang="en-GB"/>
          </a:p>
        </p:txBody>
      </p:sp>
    </p:spTree>
    <p:extLst>
      <p:ext uri="{BB962C8B-B14F-4D97-AF65-F5344CB8AC3E}">
        <p14:creationId xmlns:p14="http://schemas.microsoft.com/office/powerpoint/2010/main" val="29708475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Main Menu (2)</a:t>
            </a:r>
          </a:p>
        </p:txBody>
      </p:sp>
      <p:sp>
        <p:nvSpPr>
          <p:cNvPr id="3" name="Content Placeholder 2"/>
          <p:cNvSpPr>
            <a:spLocks noGrp="1"/>
          </p:cNvSpPr>
          <p:nvPr>
            <p:ph idx="1"/>
          </p:nvPr>
        </p:nvSpPr>
        <p:spPr/>
        <p:txBody>
          <a:bodyPr>
            <a:normAutofit/>
          </a:bodyPr>
          <a:lstStyle/>
          <a:p>
            <a:r>
              <a:rPr lang="en-GB" dirty="0"/>
              <a:t>Save the current scene</a:t>
            </a:r>
          </a:p>
          <a:p>
            <a:endParaRPr lang="en-GB" dirty="0"/>
          </a:p>
          <a:p>
            <a:r>
              <a:rPr lang="en-GB" dirty="0"/>
              <a:t>Create a new scene and save it as the main menu scene.</a:t>
            </a:r>
          </a:p>
          <a:p>
            <a:endParaRPr lang="en-GB" dirty="0"/>
          </a:p>
          <a:p>
            <a:r>
              <a:rPr lang="en-GB" dirty="0"/>
              <a:t>You would realise that this new scene has absolutely nothing in it! Don’t worry. We did not lose all that we worked upon. </a:t>
            </a:r>
          </a:p>
          <a:p>
            <a:pPr lvl="1"/>
            <a:r>
              <a:rPr lang="en-GB" dirty="0"/>
              <a:t>It is just in a different scene</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136</a:t>
            </a:fld>
            <a:endParaRPr lang="en-GB"/>
          </a:p>
        </p:txBody>
      </p:sp>
    </p:spTree>
    <p:extLst>
      <p:ext uri="{BB962C8B-B14F-4D97-AF65-F5344CB8AC3E}">
        <p14:creationId xmlns:p14="http://schemas.microsoft.com/office/powerpoint/2010/main" val="8011936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 your new Main Menu Scene</a:t>
            </a:r>
          </a:p>
        </p:txBody>
      </p:sp>
      <p:sp>
        <p:nvSpPr>
          <p:cNvPr id="6" name="Content Placeholder 5"/>
          <p:cNvSpPr>
            <a:spLocks noGrp="1"/>
          </p:cNvSpPr>
          <p:nvPr>
            <p:ph sz="half" idx="2"/>
          </p:nvPr>
        </p:nvSpPr>
        <p:spPr>
          <a:xfrm>
            <a:off x="6872784" y="2060848"/>
            <a:ext cx="4047752" cy="3178069"/>
          </a:xfrm>
        </p:spPr>
        <p:txBody>
          <a:bodyPr/>
          <a:lstStyle/>
          <a:p>
            <a:r>
              <a:rPr lang="en-GB" dirty="0"/>
              <a:t>Create a new canvas system in this scene similar to that which we have done for our Pause menu </a:t>
            </a:r>
          </a:p>
        </p:txBody>
      </p:sp>
      <p:sp>
        <p:nvSpPr>
          <p:cNvPr id="4" name="Slide Number Placeholder 3"/>
          <p:cNvSpPr>
            <a:spLocks noGrp="1"/>
          </p:cNvSpPr>
          <p:nvPr>
            <p:ph type="sldNum" sz="quarter" idx="12"/>
          </p:nvPr>
        </p:nvSpPr>
        <p:spPr/>
        <p:txBody>
          <a:bodyPr/>
          <a:lstStyle/>
          <a:p>
            <a:fld id="{56529AC4-065D-4F14-A518-B3A77C897168}" type="slidenum">
              <a:rPr lang="en-GB" smtClean="0"/>
              <a:pPr/>
              <a:t>137</a:t>
            </a:fld>
            <a:endParaRPr lang="en-GB"/>
          </a:p>
        </p:txBody>
      </p:sp>
      <p:pic>
        <p:nvPicPr>
          <p:cNvPr id="7" name="Content Placeholder 6"/>
          <p:cNvPicPr>
            <a:picLocks noGrp="1"/>
          </p:cNvPicPr>
          <p:nvPr>
            <p:ph sz="half" idx="1"/>
          </p:nvPr>
        </p:nvPicPr>
        <p:blipFill>
          <a:blip r:embed="rId2" cstate="print"/>
          <a:stretch>
            <a:fillRect/>
          </a:stretch>
        </p:blipFill>
        <p:spPr>
          <a:xfrm>
            <a:off x="479376" y="1998557"/>
            <a:ext cx="6068429" cy="3240360"/>
          </a:xfrm>
          <a:prstGeom prst="rect">
            <a:avLst/>
          </a:prstGeom>
        </p:spPr>
      </p:pic>
    </p:spTree>
    <p:extLst>
      <p:ext uri="{BB962C8B-B14F-4D97-AF65-F5344CB8AC3E}">
        <p14:creationId xmlns:p14="http://schemas.microsoft.com/office/powerpoint/2010/main" val="2517624482"/>
      </p:ext>
    </p:extLst>
  </p:cSld>
  <p:clrMapOvr>
    <a:masterClrMapping/>
  </p:clrMapOvr>
  <p:transition spd="med">
    <p:pull/>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house Keeping</a:t>
            </a:r>
          </a:p>
        </p:txBody>
      </p:sp>
      <p:sp>
        <p:nvSpPr>
          <p:cNvPr id="3" name="Content Placeholder 2"/>
          <p:cNvSpPr>
            <a:spLocks noGrp="1"/>
          </p:cNvSpPr>
          <p:nvPr>
            <p:ph sz="half" idx="1"/>
          </p:nvPr>
        </p:nvSpPr>
        <p:spPr/>
        <p:txBody>
          <a:bodyPr>
            <a:normAutofit/>
          </a:bodyPr>
          <a:lstStyle/>
          <a:p>
            <a:r>
              <a:rPr lang="en-GB" dirty="0"/>
              <a:t>We now have to give functionality to our main menu buttons, but before we do that we need to do a bit of housekeeping. </a:t>
            </a:r>
          </a:p>
          <a:p>
            <a:r>
              <a:rPr lang="en-GB" dirty="0"/>
              <a:t>Firstly save this scene as the main menu scene then navigate to ‘File’ and click on ‘Build Settings…’.</a:t>
            </a:r>
          </a:p>
          <a:p>
            <a:pPr marL="0" indent="0">
              <a:buNone/>
            </a:pPr>
            <a:endParaRPr lang="en-GB" dirty="0"/>
          </a:p>
        </p:txBody>
      </p:sp>
      <p:sp>
        <p:nvSpPr>
          <p:cNvPr id="5" name="Slide Number Placeholder 4"/>
          <p:cNvSpPr>
            <a:spLocks noGrp="1"/>
          </p:cNvSpPr>
          <p:nvPr>
            <p:ph type="sldNum" sz="quarter" idx="12"/>
          </p:nvPr>
        </p:nvSpPr>
        <p:spPr/>
        <p:txBody>
          <a:bodyPr/>
          <a:lstStyle/>
          <a:p>
            <a:fld id="{56529AC4-065D-4F14-A518-B3A77C897168}" type="slidenum">
              <a:rPr lang="en-GB" smtClean="0"/>
              <a:pPr/>
              <a:t>138</a:t>
            </a:fld>
            <a:endParaRPr lang="en-GB"/>
          </a:p>
        </p:txBody>
      </p:sp>
      <p:pic>
        <p:nvPicPr>
          <p:cNvPr id="6" name="Content Placeholder 5"/>
          <p:cNvPicPr>
            <a:picLocks noGrp="1"/>
          </p:cNvPicPr>
          <p:nvPr>
            <p:ph sz="half" idx="2"/>
          </p:nvPr>
        </p:nvPicPr>
        <p:blipFill>
          <a:blip r:embed="rId2" cstate="print"/>
          <a:stretch>
            <a:fillRect/>
          </a:stretch>
        </p:blipFill>
        <p:spPr>
          <a:xfrm>
            <a:off x="6172200" y="1654795"/>
            <a:ext cx="4038600" cy="4416772"/>
          </a:xfrm>
          <a:prstGeom prst="rect">
            <a:avLst/>
          </a:prstGeom>
        </p:spPr>
      </p:pic>
    </p:spTree>
    <p:extLst>
      <p:ext uri="{BB962C8B-B14F-4D97-AF65-F5344CB8AC3E}">
        <p14:creationId xmlns:p14="http://schemas.microsoft.com/office/powerpoint/2010/main" val="26410357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Housekeeping part (2)</a:t>
            </a:r>
          </a:p>
        </p:txBody>
      </p:sp>
      <p:sp>
        <p:nvSpPr>
          <p:cNvPr id="7" name="Content Placeholder 6"/>
          <p:cNvSpPr>
            <a:spLocks noGrp="1"/>
          </p:cNvSpPr>
          <p:nvPr>
            <p:ph idx="1"/>
          </p:nvPr>
        </p:nvSpPr>
        <p:spPr>
          <a:xfrm>
            <a:off x="1775520" y="1484784"/>
            <a:ext cx="8568952" cy="4752528"/>
          </a:xfrm>
        </p:spPr>
        <p:txBody>
          <a:bodyPr>
            <a:normAutofit fontScale="77500" lnSpcReduction="20000"/>
          </a:bodyPr>
          <a:lstStyle/>
          <a:p>
            <a:r>
              <a:rPr lang="en-GB" dirty="0"/>
              <a:t>Make sure that you have all the scene’s that you want in your game to be in the Scenes in Build list. </a:t>
            </a:r>
          </a:p>
          <a:p>
            <a:r>
              <a:rPr lang="en-GB" dirty="0"/>
              <a:t>Also make sure that the Main Menu scene is at the top of the list as this is the 1</a:t>
            </a:r>
            <a:r>
              <a:rPr lang="en-GB" baseline="30000" dirty="0"/>
              <a:t>st</a:t>
            </a:r>
            <a:r>
              <a:rPr lang="en-GB" dirty="0"/>
              <a:t> scene that you want to load as soon as you start your game. </a:t>
            </a:r>
          </a:p>
          <a:p>
            <a:pPr lvl="1"/>
            <a:r>
              <a:rPr lang="en-GB" dirty="0"/>
              <a:t>Once you are happy with this list close the build settings.</a:t>
            </a:r>
          </a:p>
          <a:p>
            <a:r>
              <a:rPr lang="en-GB" dirty="0"/>
              <a:t>Now we can focus on the functionality of the buttons within the main menu. </a:t>
            </a:r>
          </a:p>
          <a:p>
            <a:r>
              <a:rPr lang="en-GB" dirty="0"/>
              <a:t>Yep, you guessed it, we need yet another script.</a:t>
            </a:r>
          </a:p>
          <a:p>
            <a:r>
              <a:rPr lang="en-GB" dirty="0"/>
              <a:t>This time we shall be attaching it to the canvas that you have created for this menu system. </a:t>
            </a:r>
          </a:p>
          <a:p>
            <a:r>
              <a:rPr lang="en-GB" dirty="0"/>
              <a:t>Call this script the “</a:t>
            </a:r>
            <a:r>
              <a:rPr lang="en-GB" dirty="0" err="1"/>
              <a:t>MainMenuScript</a:t>
            </a:r>
            <a:r>
              <a:rPr lang="en-GB" dirty="0"/>
              <a:t>” and write the following code in it.</a:t>
            </a:r>
          </a:p>
        </p:txBody>
      </p:sp>
      <p:sp>
        <p:nvSpPr>
          <p:cNvPr id="5" name="Slide Number Placeholder 4"/>
          <p:cNvSpPr>
            <a:spLocks noGrp="1"/>
          </p:cNvSpPr>
          <p:nvPr>
            <p:ph type="sldNum" sz="quarter" idx="12"/>
          </p:nvPr>
        </p:nvSpPr>
        <p:spPr/>
        <p:txBody>
          <a:bodyPr/>
          <a:lstStyle/>
          <a:p>
            <a:fld id="{56529AC4-065D-4F14-A518-B3A77C897168}" type="slidenum">
              <a:rPr lang="en-GB" smtClean="0"/>
              <a:pPr/>
              <a:t>139</a:t>
            </a:fld>
            <a:endParaRPr lang="en-GB"/>
          </a:p>
        </p:txBody>
      </p:sp>
    </p:spTree>
    <p:extLst>
      <p:ext uri="{BB962C8B-B14F-4D97-AF65-F5344CB8AC3E}">
        <p14:creationId xmlns:p14="http://schemas.microsoft.com/office/powerpoint/2010/main" val="27496590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500"/>
                                        <p:tgtEl>
                                          <p:spTgt spid="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Note about Detecting Input</a:t>
            </a:r>
          </a:p>
        </p:txBody>
      </p:sp>
      <p:sp>
        <p:nvSpPr>
          <p:cNvPr id="3" name="Content Placeholder 2"/>
          <p:cNvSpPr>
            <a:spLocks noGrp="1"/>
          </p:cNvSpPr>
          <p:nvPr>
            <p:ph idx="1"/>
          </p:nvPr>
        </p:nvSpPr>
        <p:spPr/>
        <p:txBody>
          <a:bodyPr>
            <a:normAutofit fontScale="85000" lnSpcReduction="20000"/>
          </a:bodyPr>
          <a:lstStyle/>
          <a:p>
            <a:r>
              <a:rPr lang="en-GB" dirty="0"/>
              <a:t>Remember to set the speed to some value, either programmatically or from Unity. </a:t>
            </a:r>
          </a:p>
          <a:p>
            <a:pPr lvl="1"/>
            <a:r>
              <a:rPr lang="en-GB" dirty="0"/>
              <a:t>Any value set from Unity overrides the value in your script.</a:t>
            </a:r>
          </a:p>
          <a:p>
            <a:r>
              <a:rPr lang="en-GB" dirty="0"/>
              <a:t>A problem with the code above is that it will not be frame rate independent</a:t>
            </a:r>
          </a:p>
          <a:p>
            <a:pPr lvl="1"/>
            <a:r>
              <a:rPr lang="en-GB" dirty="0"/>
              <a:t>if the frame rate changes the game state will be updated erratically with a jerky animation.</a:t>
            </a:r>
          </a:p>
          <a:p>
            <a:r>
              <a:rPr lang="en-GB" dirty="0"/>
              <a:t>Make it frame rate independent by multiplying by Time.deltaTime which is the time it took complete the last frame in seconds. </a:t>
            </a:r>
          </a:p>
          <a:p>
            <a:r>
              <a:rPr lang="en-GB" dirty="0"/>
              <a:t>Now the speed variable will represent how much the cube will travel left or right in terms of pixels per second. </a:t>
            </a:r>
          </a:p>
          <a:p>
            <a:pPr lvl="1"/>
            <a:r>
              <a:rPr lang="en-GB" dirty="0"/>
              <a:t>You might want to bump up the value.</a:t>
            </a:r>
          </a:p>
        </p:txBody>
      </p:sp>
      <p:sp>
        <p:nvSpPr>
          <p:cNvPr id="4" name="Slide Number Placeholder 3"/>
          <p:cNvSpPr>
            <a:spLocks noGrp="1"/>
          </p:cNvSpPr>
          <p:nvPr>
            <p:ph type="sldNum" sz="quarter" idx="12"/>
          </p:nvPr>
        </p:nvSpPr>
        <p:spPr/>
        <p:txBody>
          <a:bodyPr/>
          <a:lstStyle/>
          <a:p>
            <a:fld id="{56529AC4-065D-4F14-A518-B3A77C897168}" type="slidenum">
              <a:rPr lang="en-GB" smtClean="0"/>
              <a:pPr/>
              <a:t>14</a:t>
            </a:fld>
            <a:endParaRPr lang="en-GB"/>
          </a:p>
        </p:txBody>
      </p:sp>
    </p:spTree>
    <p:extLst>
      <p:ext uri="{BB962C8B-B14F-4D97-AF65-F5344CB8AC3E}">
        <p14:creationId xmlns:p14="http://schemas.microsoft.com/office/powerpoint/2010/main" val="12409726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 Menu Script</a:t>
            </a:r>
          </a:p>
        </p:txBody>
      </p:sp>
      <p:sp>
        <p:nvSpPr>
          <p:cNvPr id="5" name="Content Placeholder 4"/>
          <p:cNvSpPr>
            <a:spLocks noGrp="1"/>
          </p:cNvSpPr>
          <p:nvPr>
            <p:ph idx="1"/>
          </p:nvPr>
        </p:nvSpPr>
        <p:spPr>
          <a:xfrm>
            <a:off x="2927648" y="1988840"/>
            <a:ext cx="6995120" cy="4176464"/>
          </a:xfrm>
        </p:spPr>
        <p:txBody>
          <a:bodyPr>
            <a:normAutofit fontScale="55000" lnSpcReduction="20000"/>
          </a:bodyPr>
          <a:lstStyle/>
          <a:p>
            <a:pPr marL="269875" indent="0">
              <a:lnSpc>
                <a:spcPct val="115000"/>
              </a:lnSpc>
              <a:buNone/>
            </a:pPr>
            <a:r>
              <a:rPr lang="en-GB" b="1" dirty="0">
                <a:latin typeface="Courier New"/>
                <a:ea typeface="Times New Roman"/>
                <a:cs typeface="Times New Roman"/>
              </a:rPr>
              <a:t>using</a:t>
            </a:r>
            <a:r>
              <a:rPr lang="en-GB" dirty="0">
                <a:latin typeface="Courier New"/>
                <a:ea typeface="Times New Roman"/>
                <a:cs typeface="Times New Roman"/>
              </a:rPr>
              <a:t> </a:t>
            </a:r>
            <a:r>
              <a:rPr lang="en-GB" dirty="0" err="1">
                <a:latin typeface="Courier New"/>
                <a:ea typeface="Times New Roman"/>
                <a:cs typeface="Times New Roman"/>
              </a:rPr>
              <a:t>UnityEngine</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b="1" dirty="0">
                <a:latin typeface="Courier New"/>
                <a:ea typeface="Times New Roman"/>
                <a:cs typeface="Times New Roman"/>
              </a:rPr>
              <a:t>using</a:t>
            </a:r>
            <a:r>
              <a:rPr lang="en-GB" dirty="0">
                <a:latin typeface="Courier New"/>
                <a:ea typeface="Times New Roman"/>
                <a:cs typeface="Times New Roman"/>
              </a:rPr>
              <a:t> </a:t>
            </a:r>
            <a:r>
              <a:rPr lang="en-GB" dirty="0" err="1">
                <a:latin typeface="Courier New"/>
                <a:ea typeface="Times New Roman"/>
                <a:cs typeface="Times New Roman"/>
              </a:rPr>
              <a:t>System</a:t>
            </a:r>
            <a:r>
              <a:rPr lang="en-GB" b="1" dirty="0" err="1">
                <a:latin typeface="Courier New"/>
                <a:ea typeface="Times New Roman"/>
                <a:cs typeface="Times New Roman"/>
              </a:rPr>
              <a:t>.</a:t>
            </a:r>
            <a:r>
              <a:rPr lang="en-GB" dirty="0" err="1">
                <a:latin typeface="Courier New"/>
                <a:ea typeface="Times New Roman"/>
                <a:cs typeface="Times New Roman"/>
              </a:rPr>
              <a:t>Collections</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endParaRPr lang="en-GB" sz="4000" dirty="0">
              <a:latin typeface="Calibri"/>
              <a:ea typeface="Calibri"/>
              <a:cs typeface="Times New Roman"/>
            </a:endParaRPr>
          </a:p>
          <a:p>
            <a:pPr marL="269875" indent="0">
              <a:lnSpc>
                <a:spcPct val="115000"/>
              </a:lnSpc>
              <a:buNone/>
            </a:pPr>
            <a:r>
              <a:rPr lang="en-GB" b="1" dirty="0">
                <a:latin typeface="Courier New"/>
                <a:ea typeface="Times New Roman"/>
                <a:cs typeface="Times New Roman"/>
              </a:rPr>
              <a:t>public</a:t>
            </a:r>
            <a:r>
              <a:rPr lang="en-GB" dirty="0">
                <a:latin typeface="Courier New"/>
                <a:ea typeface="Times New Roman"/>
                <a:cs typeface="Times New Roman"/>
              </a:rPr>
              <a:t> class </a:t>
            </a:r>
            <a:r>
              <a:rPr lang="en-GB" dirty="0" err="1">
                <a:latin typeface="Courier New"/>
                <a:ea typeface="Times New Roman"/>
                <a:cs typeface="Times New Roman"/>
              </a:rPr>
              <a:t>MainMenuScript</a:t>
            </a:r>
            <a:r>
              <a:rPr lang="en-GB" dirty="0">
                <a:latin typeface="Courier New"/>
                <a:ea typeface="Times New Roman"/>
                <a:cs typeface="Times New Roman"/>
              </a:rPr>
              <a:t> </a:t>
            </a:r>
            <a:r>
              <a:rPr lang="en-GB" b="1" dirty="0">
                <a:latin typeface="Courier New"/>
                <a:ea typeface="Times New Roman"/>
                <a:cs typeface="Times New Roman"/>
              </a:rPr>
              <a:t>:</a:t>
            </a:r>
            <a:r>
              <a:rPr lang="en-GB" dirty="0">
                <a:latin typeface="Courier New"/>
                <a:ea typeface="Times New Roman"/>
                <a:cs typeface="Times New Roman"/>
              </a:rPr>
              <a:t> MonoBehaviour </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b="1" dirty="0">
                <a:latin typeface="Courier New"/>
                <a:ea typeface="Times New Roman"/>
                <a:cs typeface="Times New Roman"/>
              </a:rPr>
              <a:t>public</a:t>
            </a:r>
            <a:r>
              <a:rPr lang="en-GB" dirty="0">
                <a:latin typeface="Courier New"/>
                <a:ea typeface="Times New Roman"/>
                <a:cs typeface="Times New Roman"/>
              </a:rPr>
              <a:t> void </a:t>
            </a:r>
            <a:r>
              <a:rPr lang="en-GB" dirty="0" err="1">
                <a:latin typeface="Courier New"/>
                <a:ea typeface="Times New Roman"/>
                <a:cs typeface="Times New Roman"/>
              </a:rPr>
              <a:t>StartGame</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dirty="0" err="1">
                <a:latin typeface="Courier New"/>
                <a:ea typeface="Times New Roman"/>
                <a:cs typeface="Times New Roman"/>
              </a:rPr>
              <a:t>Application</a:t>
            </a:r>
            <a:r>
              <a:rPr lang="en-GB" b="1" dirty="0" err="1">
                <a:latin typeface="Courier New"/>
                <a:ea typeface="Times New Roman"/>
                <a:cs typeface="Times New Roman"/>
              </a:rPr>
              <a:t>.</a:t>
            </a:r>
            <a:r>
              <a:rPr lang="en-GB" dirty="0" err="1">
                <a:latin typeface="Courier New"/>
                <a:ea typeface="Times New Roman"/>
                <a:cs typeface="Times New Roman"/>
              </a:rPr>
              <a:t>LoadLevel</a:t>
            </a:r>
            <a:r>
              <a:rPr lang="en-GB" dirty="0">
                <a:latin typeface="Courier New"/>
                <a:ea typeface="Times New Roman"/>
                <a:cs typeface="Times New Roman"/>
              </a:rPr>
              <a:t> </a:t>
            </a:r>
            <a:r>
              <a:rPr lang="en-GB" b="1" dirty="0">
                <a:latin typeface="Courier New"/>
                <a:ea typeface="Times New Roman"/>
                <a:cs typeface="Times New Roman"/>
              </a:rPr>
              <a:t>(</a:t>
            </a:r>
            <a:r>
              <a:rPr lang="en-GB" dirty="0">
                <a:latin typeface="Courier New"/>
                <a:ea typeface="Times New Roman"/>
                <a:cs typeface="Times New Roman"/>
              </a:rPr>
              <a:t>1</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b="1" dirty="0">
                <a:latin typeface="Courier New"/>
                <a:ea typeface="Times New Roman"/>
                <a:cs typeface="Times New Roman"/>
              </a:rPr>
              <a:t>public</a:t>
            </a:r>
            <a:r>
              <a:rPr lang="en-GB" dirty="0">
                <a:latin typeface="Courier New"/>
                <a:ea typeface="Times New Roman"/>
                <a:cs typeface="Times New Roman"/>
              </a:rPr>
              <a:t> void </a:t>
            </a:r>
            <a:r>
              <a:rPr lang="en-GB" dirty="0" err="1">
                <a:latin typeface="Courier New"/>
                <a:ea typeface="Times New Roman"/>
                <a:cs typeface="Times New Roman"/>
              </a:rPr>
              <a:t>ExitGame</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dirty="0" err="1">
                <a:latin typeface="Courier New"/>
                <a:ea typeface="Times New Roman"/>
                <a:cs typeface="Times New Roman"/>
              </a:rPr>
              <a:t>Application</a:t>
            </a:r>
            <a:r>
              <a:rPr lang="en-GB" b="1" dirty="0" err="1">
                <a:latin typeface="Courier New"/>
                <a:ea typeface="Times New Roman"/>
                <a:cs typeface="Times New Roman"/>
              </a:rPr>
              <a:t>.</a:t>
            </a:r>
            <a:r>
              <a:rPr lang="en-GB" dirty="0" err="1">
                <a:latin typeface="Courier New"/>
                <a:ea typeface="Times New Roman"/>
                <a:cs typeface="Times New Roman"/>
              </a:rPr>
              <a:t>Quit</a:t>
            </a:r>
            <a:r>
              <a:rPr lang="en-GB" dirty="0">
                <a:latin typeface="Courier New"/>
                <a:ea typeface="Times New Roman"/>
                <a:cs typeface="Times New Roman"/>
              </a:rPr>
              <a:t> </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b="1" dirty="0">
                <a:latin typeface="Courier New"/>
                <a:ea typeface="Times New Roman"/>
                <a:cs typeface="Times New Roman"/>
              </a:rPr>
              <a:t>}</a:t>
            </a:r>
            <a:endParaRPr lang="en-GB" sz="4000" dirty="0">
              <a:latin typeface="Calibri"/>
              <a:ea typeface="Calibri"/>
              <a:cs typeface="Times New Roman"/>
            </a:endParaRPr>
          </a:p>
        </p:txBody>
      </p:sp>
      <p:sp>
        <p:nvSpPr>
          <p:cNvPr id="4" name="Slide Number Placeholder 3"/>
          <p:cNvSpPr>
            <a:spLocks noGrp="1"/>
          </p:cNvSpPr>
          <p:nvPr>
            <p:ph type="sldNum" sz="quarter" idx="12"/>
          </p:nvPr>
        </p:nvSpPr>
        <p:spPr/>
        <p:txBody>
          <a:bodyPr/>
          <a:lstStyle/>
          <a:p>
            <a:fld id="{56529AC4-065D-4F14-A518-B3A77C897168}" type="slidenum">
              <a:rPr lang="en-GB" smtClean="0"/>
              <a:pPr/>
              <a:t>140</a:t>
            </a:fld>
            <a:endParaRPr lang="en-GB"/>
          </a:p>
        </p:txBody>
      </p:sp>
    </p:spTree>
    <p:extLst>
      <p:ext uri="{BB962C8B-B14F-4D97-AF65-F5344CB8AC3E}">
        <p14:creationId xmlns:p14="http://schemas.microsoft.com/office/powerpoint/2010/main" val="24139980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a:t>
            </a:r>
          </a:p>
        </p:txBody>
      </p:sp>
      <p:sp>
        <p:nvSpPr>
          <p:cNvPr id="3" name="Content Placeholder 2"/>
          <p:cNvSpPr>
            <a:spLocks noGrp="1"/>
          </p:cNvSpPr>
          <p:nvPr>
            <p:ph idx="1"/>
          </p:nvPr>
        </p:nvSpPr>
        <p:spPr/>
        <p:txBody>
          <a:bodyPr>
            <a:normAutofit lnSpcReduction="10000"/>
          </a:bodyPr>
          <a:lstStyle/>
          <a:p>
            <a:r>
              <a:rPr lang="en-GB" dirty="0"/>
              <a:t>Using similar techniques as shown above, add the functionality to the “Play Game” button and the “Exit” button.</a:t>
            </a:r>
          </a:p>
          <a:p>
            <a:endParaRPr lang="en-GB" dirty="0"/>
          </a:p>
          <a:p>
            <a:pPr marL="269875" indent="0">
              <a:buNone/>
            </a:pPr>
            <a:r>
              <a:rPr lang="en-GB" b="1" i="1" dirty="0"/>
              <a:t>Note:</a:t>
            </a:r>
            <a:r>
              <a:rPr lang="en-GB" i="1" dirty="0"/>
              <a:t> We are loading level 1 because level 0 is the main menu. If at some point in the game I wish to return to the main menu, all I would need to do is load level 0.</a:t>
            </a:r>
          </a:p>
          <a:p>
            <a:pPr marL="269875" indent="0">
              <a:buNone/>
            </a:pPr>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141</a:t>
            </a:fld>
            <a:endParaRPr lang="en-GB"/>
          </a:p>
        </p:txBody>
      </p:sp>
    </p:spTree>
    <p:extLst>
      <p:ext uri="{BB962C8B-B14F-4D97-AF65-F5344CB8AC3E}">
        <p14:creationId xmlns:p14="http://schemas.microsoft.com/office/powerpoint/2010/main" val="52016771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Restarting the Game</a:t>
            </a:r>
          </a:p>
        </p:txBody>
      </p:sp>
      <p:sp>
        <p:nvSpPr>
          <p:cNvPr id="3" name="Content Placeholder 2"/>
          <p:cNvSpPr>
            <a:spLocks noGrp="1"/>
          </p:cNvSpPr>
          <p:nvPr>
            <p:ph idx="1"/>
          </p:nvPr>
        </p:nvSpPr>
        <p:spPr>
          <a:xfrm>
            <a:off x="2922079" y="1988840"/>
            <a:ext cx="7000691" cy="4104456"/>
          </a:xfrm>
        </p:spPr>
        <p:txBody>
          <a:bodyPr>
            <a:normAutofit fontScale="92500" lnSpcReduction="20000"/>
          </a:bodyPr>
          <a:lstStyle/>
          <a:p>
            <a:r>
              <a:rPr lang="en-GB" dirty="0"/>
              <a:t>Try adding some buttons when the game has ended (i.e. either when the game is won or lost) such that the player would have a choice of restarting the level or navigating back to the main menu.</a:t>
            </a:r>
          </a:p>
          <a:p>
            <a:endParaRPr lang="en-GB" dirty="0"/>
          </a:p>
          <a:p>
            <a:pPr marL="269875" indent="0">
              <a:buNone/>
            </a:pPr>
            <a:r>
              <a:rPr lang="en-GB" i="1" dirty="0"/>
              <a:t>Hint: Use the techniques that you have learned in these past few sections in order to do this.</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142</a:t>
            </a:fld>
            <a:endParaRPr lang="en-GB"/>
          </a:p>
        </p:txBody>
      </p:sp>
    </p:spTree>
    <p:extLst>
      <p:ext uri="{BB962C8B-B14F-4D97-AF65-F5344CB8AC3E}">
        <p14:creationId xmlns:p14="http://schemas.microsoft.com/office/powerpoint/2010/main" val="94206974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Sound and Music</a:t>
            </a:r>
          </a:p>
        </p:txBody>
      </p:sp>
      <p:sp>
        <p:nvSpPr>
          <p:cNvPr id="4" name="Slide Number Placeholder 3"/>
          <p:cNvSpPr>
            <a:spLocks noGrp="1"/>
          </p:cNvSpPr>
          <p:nvPr>
            <p:ph type="sldNum" sz="quarter" idx="12"/>
          </p:nvPr>
        </p:nvSpPr>
        <p:spPr/>
        <p:txBody>
          <a:bodyPr/>
          <a:lstStyle/>
          <a:p>
            <a:fld id="{56529AC4-065D-4F14-A518-B3A77C897168}" type="slidenum">
              <a:rPr lang="en-GB" smtClean="0"/>
              <a:pPr/>
              <a:t>143</a:t>
            </a:fld>
            <a:endParaRPr lang="en-GB"/>
          </a:p>
        </p:txBody>
      </p:sp>
      <p:pic>
        <p:nvPicPr>
          <p:cNvPr id="6" name="Picture 5"/>
          <p:cNvPicPr/>
          <p:nvPr/>
        </p:nvPicPr>
        <p:blipFill>
          <a:blip r:embed="rId2" cstate="print">
            <a:duotone>
              <a:prstClr val="black"/>
              <a:schemeClr val="accent4">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3817620" y="1543546"/>
            <a:ext cx="4556760" cy="2749550"/>
          </a:xfrm>
          <a:prstGeom prst="rect">
            <a:avLst/>
          </a:prstGeom>
          <a:effectLst>
            <a:glow>
              <a:schemeClr val="accent1">
                <a:alpha val="40000"/>
              </a:schemeClr>
            </a:glow>
            <a:softEdge rad="50800"/>
          </a:effectLst>
        </p:spPr>
      </p:pic>
    </p:spTree>
    <p:extLst>
      <p:ext uri="{BB962C8B-B14F-4D97-AF65-F5344CB8AC3E}">
        <p14:creationId xmlns:p14="http://schemas.microsoft.com/office/powerpoint/2010/main" val="113005382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a:t>
            </a:r>
          </a:p>
        </p:txBody>
      </p:sp>
      <p:sp>
        <p:nvSpPr>
          <p:cNvPr id="3" name="Content Placeholder 2"/>
          <p:cNvSpPr>
            <a:spLocks noGrp="1"/>
          </p:cNvSpPr>
          <p:nvPr>
            <p:ph idx="1"/>
          </p:nvPr>
        </p:nvSpPr>
        <p:spPr/>
        <p:txBody>
          <a:bodyPr/>
          <a:lstStyle/>
          <a:p>
            <a:endParaRPr lang="en-GB" b="1" dirty="0"/>
          </a:p>
          <a:p>
            <a:endParaRPr lang="en-GB" b="1" dirty="0"/>
          </a:p>
          <a:p>
            <a:r>
              <a:rPr lang="en-GB" b="1" dirty="0"/>
              <a:t>Try to apply the same idea for when the right arrow is pressed</a:t>
            </a:r>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15</a:t>
            </a:fld>
            <a:endParaRPr lang="en-GB"/>
          </a:p>
        </p:txBody>
      </p:sp>
    </p:spTree>
    <p:extLst>
      <p:ext uri="{BB962C8B-B14F-4D97-AF65-F5344CB8AC3E}">
        <p14:creationId xmlns:p14="http://schemas.microsoft.com/office/powerpoint/2010/main" val="277097488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some polishing</a:t>
            </a:r>
          </a:p>
        </p:txBody>
      </p:sp>
      <p:sp>
        <p:nvSpPr>
          <p:cNvPr id="3" name="Content Placeholder 2"/>
          <p:cNvSpPr>
            <a:spLocks noGrp="1"/>
          </p:cNvSpPr>
          <p:nvPr>
            <p:ph idx="1"/>
          </p:nvPr>
        </p:nvSpPr>
        <p:spPr>
          <a:xfrm>
            <a:off x="1981200" y="1600200"/>
            <a:ext cx="8229600" cy="4781128"/>
          </a:xfrm>
        </p:spPr>
        <p:txBody>
          <a:bodyPr>
            <a:normAutofit fontScale="40000" lnSpcReduction="20000"/>
          </a:bodyPr>
          <a:lstStyle/>
          <a:p>
            <a:pPr>
              <a:lnSpc>
                <a:spcPct val="115000"/>
              </a:lnSpc>
              <a:spcAft>
                <a:spcPts val="1000"/>
              </a:spcAft>
            </a:pPr>
            <a:r>
              <a:rPr lang="en-GB" sz="6300" dirty="0">
                <a:ea typeface="Calibri"/>
                <a:cs typeface="Times New Roman"/>
              </a:rPr>
              <a:t>Let us make the cube seem as though it is hovering in place. </a:t>
            </a:r>
          </a:p>
          <a:p>
            <a:pPr>
              <a:lnSpc>
                <a:spcPct val="115000"/>
              </a:lnSpc>
              <a:spcAft>
                <a:spcPts val="1000"/>
              </a:spcAft>
            </a:pPr>
            <a:r>
              <a:rPr lang="en-GB" sz="6300" dirty="0">
                <a:ea typeface="Calibri"/>
                <a:cs typeface="Times New Roman"/>
              </a:rPr>
              <a:t>Create another public float variable called </a:t>
            </a:r>
            <a:r>
              <a:rPr lang="en-GB" sz="6300" dirty="0" err="1">
                <a:latin typeface="Courier New"/>
                <a:ea typeface="Calibri"/>
                <a:cs typeface="Times New Roman"/>
              </a:rPr>
              <a:t>hoverAmplitude</a:t>
            </a:r>
            <a:r>
              <a:rPr lang="en-GB" sz="6300" dirty="0">
                <a:ea typeface="Calibri"/>
                <a:cs typeface="Times New Roman"/>
              </a:rPr>
              <a:t>. </a:t>
            </a:r>
          </a:p>
          <a:p>
            <a:pPr>
              <a:lnSpc>
                <a:spcPct val="115000"/>
              </a:lnSpc>
              <a:spcAft>
                <a:spcPts val="1000"/>
              </a:spcAft>
            </a:pPr>
            <a:r>
              <a:rPr lang="en-GB" sz="6300" dirty="0">
                <a:ea typeface="Calibri"/>
                <a:cs typeface="Times New Roman"/>
              </a:rPr>
              <a:t>A suitable value for this </a:t>
            </a:r>
            <a:r>
              <a:rPr lang="en-GB" sz="6300" dirty="0" err="1">
                <a:latin typeface="Courier New"/>
                <a:ea typeface="Calibri"/>
                <a:cs typeface="Times New Roman"/>
              </a:rPr>
              <a:t>hoverAmplitude</a:t>
            </a:r>
            <a:r>
              <a:rPr lang="en-GB" sz="6300" dirty="0">
                <a:ea typeface="Calibri"/>
                <a:cs typeface="Times New Roman"/>
              </a:rPr>
              <a:t> variable would be 0.5. </a:t>
            </a:r>
          </a:p>
          <a:p>
            <a:pPr>
              <a:lnSpc>
                <a:spcPct val="115000"/>
              </a:lnSpc>
              <a:spcAft>
                <a:spcPts val="1000"/>
              </a:spcAft>
            </a:pPr>
            <a:r>
              <a:rPr lang="en-GB" sz="6300" dirty="0">
                <a:ea typeface="Calibri"/>
                <a:cs typeface="Times New Roman"/>
              </a:rPr>
              <a:t>This variable would control how much the cube would oscillate from a given height. </a:t>
            </a:r>
          </a:p>
          <a:p>
            <a:pPr>
              <a:lnSpc>
                <a:spcPct val="115000"/>
              </a:lnSpc>
              <a:spcAft>
                <a:spcPts val="1000"/>
              </a:spcAft>
            </a:pPr>
            <a:r>
              <a:rPr lang="en-GB" sz="6300" dirty="0"/>
              <a:t>We can mimic this oscillation using a simple sine wave function.</a:t>
            </a:r>
            <a:endParaRPr lang="en-GB" sz="6300" dirty="0">
              <a:ea typeface="Calibri"/>
              <a:cs typeface="Times New Roman"/>
            </a:endParaRPr>
          </a:p>
          <a:p>
            <a:pPr algn="just">
              <a:lnSpc>
                <a:spcPct val="115000"/>
              </a:lnSpc>
              <a:spcAft>
                <a:spcPts val="1000"/>
              </a:spcAft>
            </a:pPr>
            <a:endParaRPr lang="en-GB" dirty="0">
              <a:ea typeface="Calibri"/>
              <a:cs typeface="Times New Roman"/>
            </a:endParaRPr>
          </a:p>
        </p:txBody>
      </p:sp>
      <p:sp>
        <p:nvSpPr>
          <p:cNvPr id="4" name="Slide Number Placeholder 3"/>
          <p:cNvSpPr>
            <a:spLocks noGrp="1"/>
          </p:cNvSpPr>
          <p:nvPr>
            <p:ph type="sldNum" sz="quarter" idx="12"/>
          </p:nvPr>
        </p:nvSpPr>
        <p:spPr/>
        <p:txBody>
          <a:bodyPr/>
          <a:lstStyle/>
          <a:p>
            <a:fld id="{56529AC4-065D-4F14-A518-B3A77C897168}" type="slidenum">
              <a:rPr lang="en-GB" smtClean="0"/>
              <a:pPr/>
              <a:t>16</a:t>
            </a:fld>
            <a:endParaRPr lang="en-GB"/>
          </a:p>
        </p:txBody>
      </p:sp>
    </p:spTree>
    <p:extLst>
      <p:ext uri="{BB962C8B-B14F-4D97-AF65-F5344CB8AC3E}">
        <p14:creationId xmlns:p14="http://schemas.microsoft.com/office/powerpoint/2010/main" val="22555760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Sine function</a:t>
            </a:r>
          </a:p>
        </p:txBody>
      </p:sp>
      <p:sp>
        <p:nvSpPr>
          <p:cNvPr id="4" name="Slide Number Placeholder 3"/>
          <p:cNvSpPr>
            <a:spLocks noGrp="1"/>
          </p:cNvSpPr>
          <p:nvPr>
            <p:ph type="sldNum" sz="quarter" idx="12"/>
          </p:nvPr>
        </p:nvSpPr>
        <p:spPr/>
        <p:txBody>
          <a:bodyPr/>
          <a:lstStyle/>
          <a:p>
            <a:fld id="{56529AC4-065D-4F14-A518-B3A77C897168}" type="slidenum">
              <a:rPr lang="en-GB" smtClean="0"/>
              <a:pPr/>
              <a:t>17</a:t>
            </a:fld>
            <a:endParaRPr lang="en-GB"/>
          </a:p>
        </p:txBody>
      </p:sp>
      <p:pic>
        <p:nvPicPr>
          <p:cNvPr id="5" name="Content Placeholder 4" descr="http://www.seykota.com/tribe/EcoNowMics/system_response/4_SineWave.gif"/>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68663" y="1533922"/>
            <a:ext cx="6631482" cy="2115642"/>
          </a:xfrm>
          <a:prstGeom prst="rect">
            <a:avLst/>
          </a:prstGeom>
          <a:noFill/>
          <a:ln>
            <a:noFill/>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627" y="3649566"/>
            <a:ext cx="6772275" cy="2371725"/>
          </a:xfrm>
          <a:prstGeom prst="rect">
            <a:avLst/>
          </a:prstGeom>
        </p:spPr>
      </p:pic>
    </p:spTree>
    <p:extLst>
      <p:ext uri="{BB962C8B-B14F-4D97-AF65-F5344CB8AC3E}">
        <p14:creationId xmlns:p14="http://schemas.microsoft.com/office/powerpoint/2010/main" val="208561324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Controlling the Oscillation</a:t>
            </a:r>
          </a:p>
        </p:txBody>
      </p:sp>
      <p:sp>
        <p:nvSpPr>
          <p:cNvPr id="3" name="Content Placeholder 2"/>
          <p:cNvSpPr>
            <a:spLocks noGrp="1"/>
          </p:cNvSpPr>
          <p:nvPr>
            <p:ph idx="1"/>
          </p:nvPr>
        </p:nvSpPr>
        <p:spPr>
          <a:xfrm>
            <a:off x="1847528" y="1484784"/>
            <a:ext cx="8568952" cy="4709120"/>
          </a:xfrm>
        </p:spPr>
        <p:txBody>
          <a:bodyPr>
            <a:noAutofit/>
          </a:bodyPr>
          <a:lstStyle/>
          <a:p>
            <a:pPr>
              <a:spcAft>
                <a:spcPts val="1000"/>
              </a:spcAft>
            </a:pPr>
            <a:r>
              <a:rPr lang="en-GB" dirty="0">
                <a:ea typeface="Calibri"/>
                <a:cs typeface="Times New Roman"/>
              </a:rPr>
              <a:t>In order to control this sine wave function we need to also add a:</a:t>
            </a:r>
          </a:p>
          <a:p>
            <a:pPr lvl="1">
              <a:spcAft>
                <a:spcPts val="1000"/>
              </a:spcAft>
            </a:pPr>
            <a:r>
              <a:rPr lang="en-GB" dirty="0">
                <a:latin typeface="Courier New"/>
                <a:ea typeface="Calibri"/>
                <a:cs typeface="Times New Roman"/>
              </a:rPr>
              <a:t>private float angle </a:t>
            </a:r>
            <a:endParaRPr lang="en-GB" dirty="0">
              <a:ea typeface="Calibri"/>
              <a:cs typeface="Courier New"/>
            </a:endParaRPr>
          </a:p>
          <a:p>
            <a:pPr lvl="1">
              <a:spcAft>
                <a:spcPts val="1000"/>
              </a:spcAft>
            </a:pPr>
            <a:r>
              <a:rPr lang="en-GB" dirty="0">
                <a:latin typeface="Courier New"/>
                <a:ea typeface="Calibri"/>
                <a:cs typeface="Times New Roman"/>
              </a:rPr>
              <a:t>public float </a:t>
            </a:r>
            <a:r>
              <a:rPr lang="en-GB" dirty="0" err="1">
                <a:latin typeface="Courier New"/>
                <a:ea typeface="Calibri"/>
                <a:cs typeface="Times New Roman"/>
              </a:rPr>
              <a:t>deltaAngle</a:t>
            </a:r>
            <a:r>
              <a:rPr lang="en-GB" dirty="0">
                <a:ea typeface="Calibri"/>
                <a:cs typeface="Times New Roman"/>
              </a:rPr>
              <a:t> </a:t>
            </a:r>
          </a:p>
          <a:p>
            <a:pPr lvl="1">
              <a:spcAft>
                <a:spcPts val="1000"/>
              </a:spcAft>
            </a:pPr>
            <a:r>
              <a:rPr lang="en-GB" dirty="0">
                <a:latin typeface="Courier New"/>
                <a:ea typeface="Calibri"/>
                <a:cs typeface="Times New Roman"/>
              </a:rPr>
              <a:t>public float frequency</a:t>
            </a:r>
            <a:r>
              <a:rPr lang="en-GB" dirty="0">
                <a:ea typeface="Calibri"/>
                <a:cs typeface="Times New Roman"/>
              </a:rPr>
              <a:t>. </a:t>
            </a:r>
          </a:p>
          <a:p>
            <a:r>
              <a:rPr lang="en-GB" dirty="0">
                <a:ea typeface="Calibri"/>
                <a:cs typeface="Times New Roman"/>
              </a:rPr>
              <a:t>Set the angle variable to 0, </a:t>
            </a:r>
            <a:r>
              <a:rPr lang="en-GB" dirty="0" err="1">
                <a:ea typeface="Calibri"/>
                <a:cs typeface="Times New Roman"/>
              </a:rPr>
              <a:t>deltaAngle</a:t>
            </a:r>
            <a:r>
              <a:rPr lang="en-GB" dirty="0">
                <a:ea typeface="Calibri"/>
                <a:cs typeface="Times New Roman"/>
              </a:rPr>
              <a:t> to 0.796f and the frequency to 0.2f. </a:t>
            </a:r>
          </a:p>
        </p:txBody>
      </p:sp>
      <p:sp>
        <p:nvSpPr>
          <p:cNvPr id="4" name="Slide Number Placeholder 3"/>
          <p:cNvSpPr>
            <a:spLocks noGrp="1"/>
          </p:cNvSpPr>
          <p:nvPr>
            <p:ph type="sldNum" sz="quarter" idx="12"/>
          </p:nvPr>
        </p:nvSpPr>
        <p:spPr/>
        <p:txBody>
          <a:bodyPr/>
          <a:lstStyle/>
          <a:p>
            <a:fld id="{56529AC4-065D-4F14-A518-B3A77C897168}" type="slidenum">
              <a:rPr lang="en-GB" smtClean="0"/>
              <a:pPr/>
              <a:t>18</a:t>
            </a:fld>
            <a:endParaRPr lang="en-GB"/>
          </a:p>
        </p:txBody>
      </p:sp>
    </p:spTree>
    <p:extLst>
      <p:ext uri="{BB962C8B-B14F-4D97-AF65-F5344CB8AC3E}">
        <p14:creationId xmlns:p14="http://schemas.microsoft.com/office/powerpoint/2010/main" val="246555461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a:t>Making sure that the cube does not exit the screen.</a:t>
            </a:r>
          </a:p>
        </p:txBody>
      </p:sp>
      <p:sp>
        <p:nvSpPr>
          <p:cNvPr id="3" name="Content Placeholder 2"/>
          <p:cNvSpPr>
            <a:spLocks noGrp="1"/>
          </p:cNvSpPr>
          <p:nvPr>
            <p:ph idx="1"/>
          </p:nvPr>
        </p:nvSpPr>
        <p:spPr/>
        <p:txBody>
          <a:bodyPr>
            <a:normAutofit/>
          </a:bodyPr>
          <a:lstStyle/>
          <a:p>
            <a:r>
              <a:rPr lang="en-GB" dirty="0"/>
              <a:t>Since we are constantly editing the position of the cube, it would be a good idea to keep track of the player’s X position via some friendly name. </a:t>
            </a:r>
          </a:p>
          <a:p>
            <a:r>
              <a:rPr lang="en-GB" dirty="0"/>
              <a:t>Whenever we would need this variable we would just call this variable.</a:t>
            </a:r>
          </a:p>
          <a:p>
            <a:r>
              <a:rPr lang="en-GB" dirty="0"/>
              <a:t>We can then use this variable for the player’s X position in order to stop him from exiting the screen.</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19</a:t>
            </a:fld>
            <a:endParaRPr lang="en-GB"/>
          </a:p>
        </p:txBody>
      </p:sp>
    </p:spTree>
    <p:extLst>
      <p:ext uri="{BB962C8B-B14F-4D97-AF65-F5344CB8AC3E}">
        <p14:creationId xmlns:p14="http://schemas.microsoft.com/office/powerpoint/2010/main" val="9825241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Bundle</a:t>
            </a:r>
          </a:p>
        </p:txBody>
      </p:sp>
      <p:sp>
        <p:nvSpPr>
          <p:cNvPr id="3" name="Content Placeholder 2"/>
          <p:cNvSpPr>
            <a:spLocks noGrp="1"/>
          </p:cNvSpPr>
          <p:nvPr>
            <p:ph idx="1"/>
          </p:nvPr>
        </p:nvSpPr>
        <p:spPr>
          <a:xfrm>
            <a:off x="3359699" y="1988843"/>
            <a:ext cx="6719967" cy="3849291"/>
          </a:xfrm>
        </p:spPr>
        <p:txBody>
          <a:bodyPr>
            <a:normAutofit/>
          </a:bodyPr>
          <a:lstStyle/>
          <a:p>
            <a:r>
              <a:rPr lang="en-GB" dirty="0"/>
              <a:t>Download the bundle provided on Moodle</a:t>
            </a:r>
          </a:p>
          <a:p>
            <a:r>
              <a:rPr lang="en-GB" dirty="0"/>
              <a:t>This link contains some assets that we would need in these tutorials</a:t>
            </a:r>
          </a:p>
          <a:p>
            <a:pPr lvl="1"/>
            <a:r>
              <a:rPr lang="en-GB" dirty="0"/>
              <a:t>Art files</a:t>
            </a:r>
          </a:p>
          <a:p>
            <a:pPr lvl="1"/>
            <a:r>
              <a:rPr lang="en-GB" dirty="0"/>
              <a:t>Sound files and</a:t>
            </a:r>
          </a:p>
          <a:p>
            <a:pPr lvl="1"/>
            <a:r>
              <a:rPr lang="en-GB" dirty="0"/>
              <a:t>Unity packages</a:t>
            </a:r>
          </a:p>
        </p:txBody>
      </p:sp>
      <p:sp>
        <p:nvSpPr>
          <p:cNvPr id="4" name="Slide Number Placeholder 3"/>
          <p:cNvSpPr>
            <a:spLocks noGrp="1"/>
          </p:cNvSpPr>
          <p:nvPr>
            <p:ph type="sldNum" sz="quarter" idx="12"/>
          </p:nvPr>
        </p:nvSpPr>
        <p:spPr/>
        <p:txBody>
          <a:bodyPr/>
          <a:lstStyle/>
          <a:p>
            <a:fld id="{56529AC4-065D-4F14-A518-B3A77C897168}" type="slidenum">
              <a:rPr lang="en-GB" smtClean="0"/>
              <a:pPr/>
              <a:t>2</a:t>
            </a:fld>
            <a:endParaRPr lang="en-GB"/>
          </a:p>
        </p:txBody>
      </p:sp>
    </p:spTree>
    <p:extLst>
      <p:ext uri="{BB962C8B-B14F-4D97-AF65-F5344CB8AC3E}">
        <p14:creationId xmlns:p14="http://schemas.microsoft.com/office/powerpoint/2010/main" val="21135576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Newly updated Player script (1)</a:t>
            </a:r>
          </a:p>
        </p:txBody>
      </p:sp>
      <p:sp>
        <p:nvSpPr>
          <p:cNvPr id="3" name="Content Placeholder 2"/>
          <p:cNvSpPr>
            <a:spLocks noGrp="1"/>
          </p:cNvSpPr>
          <p:nvPr>
            <p:ph idx="1"/>
          </p:nvPr>
        </p:nvSpPr>
        <p:spPr/>
        <p:txBody>
          <a:bodyPr>
            <a:normAutofit fontScale="47500" lnSpcReduction="20000"/>
          </a:bodyPr>
          <a:lstStyle/>
          <a:p>
            <a:pPr marL="269875" indent="0">
              <a:lnSpc>
                <a:spcPct val="115000"/>
              </a:lnSpc>
              <a:buNone/>
            </a:pPr>
            <a:r>
              <a:rPr lang="en-GB" b="1" dirty="0">
                <a:latin typeface="Courier New"/>
                <a:ea typeface="Times New Roman"/>
                <a:cs typeface="Times New Roman"/>
              </a:rPr>
              <a:t>using</a:t>
            </a:r>
            <a:r>
              <a:rPr lang="en-GB" dirty="0">
                <a:latin typeface="Courier New"/>
                <a:ea typeface="Times New Roman"/>
                <a:cs typeface="Times New Roman"/>
              </a:rPr>
              <a:t> </a:t>
            </a:r>
            <a:r>
              <a:rPr lang="en-GB" dirty="0" err="1">
                <a:latin typeface="Courier New"/>
                <a:ea typeface="Times New Roman"/>
                <a:cs typeface="Times New Roman"/>
              </a:rPr>
              <a:t>UnityEngine</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b="1" dirty="0">
                <a:latin typeface="Courier New"/>
                <a:ea typeface="Times New Roman"/>
                <a:cs typeface="Times New Roman"/>
              </a:rPr>
              <a:t>using</a:t>
            </a:r>
            <a:r>
              <a:rPr lang="en-GB" dirty="0">
                <a:latin typeface="Courier New"/>
                <a:ea typeface="Times New Roman"/>
                <a:cs typeface="Times New Roman"/>
              </a:rPr>
              <a:t> </a:t>
            </a:r>
            <a:r>
              <a:rPr lang="en-GB" dirty="0" err="1">
                <a:latin typeface="Courier New"/>
                <a:ea typeface="Times New Roman"/>
                <a:cs typeface="Times New Roman"/>
              </a:rPr>
              <a:t>System</a:t>
            </a:r>
            <a:r>
              <a:rPr lang="en-GB" b="1" dirty="0" err="1">
                <a:latin typeface="Courier New"/>
                <a:ea typeface="Times New Roman"/>
                <a:cs typeface="Times New Roman"/>
              </a:rPr>
              <a:t>.</a:t>
            </a:r>
            <a:r>
              <a:rPr lang="en-GB" dirty="0" err="1">
                <a:latin typeface="Courier New"/>
                <a:ea typeface="Times New Roman"/>
                <a:cs typeface="Times New Roman"/>
              </a:rPr>
              <a:t>Collections</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endParaRPr lang="en-GB" sz="4000" dirty="0">
              <a:latin typeface="Calibri"/>
              <a:ea typeface="Calibri"/>
              <a:cs typeface="Times New Roman"/>
            </a:endParaRPr>
          </a:p>
          <a:p>
            <a:pPr marL="269875" indent="0">
              <a:lnSpc>
                <a:spcPct val="115000"/>
              </a:lnSpc>
              <a:buNone/>
            </a:pPr>
            <a:r>
              <a:rPr lang="en-GB" b="1" dirty="0">
                <a:latin typeface="Courier New"/>
                <a:ea typeface="Times New Roman"/>
                <a:cs typeface="Times New Roman"/>
              </a:rPr>
              <a:t>public</a:t>
            </a:r>
            <a:r>
              <a:rPr lang="en-GB" dirty="0">
                <a:latin typeface="Courier New"/>
                <a:ea typeface="Times New Roman"/>
                <a:cs typeface="Times New Roman"/>
              </a:rPr>
              <a:t> class Player </a:t>
            </a:r>
            <a:r>
              <a:rPr lang="en-GB" b="1" dirty="0">
                <a:latin typeface="Courier New"/>
                <a:ea typeface="Times New Roman"/>
                <a:cs typeface="Times New Roman"/>
              </a:rPr>
              <a:t>:</a:t>
            </a:r>
            <a:r>
              <a:rPr lang="en-GB" dirty="0">
                <a:latin typeface="Courier New"/>
                <a:ea typeface="Times New Roman"/>
                <a:cs typeface="Times New Roman"/>
              </a:rPr>
              <a:t> </a:t>
            </a:r>
            <a:r>
              <a:rPr lang="en-GB" dirty="0" err="1">
                <a:latin typeface="Courier New"/>
                <a:ea typeface="Times New Roman"/>
                <a:cs typeface="Times New Roman"/>
              </a:rPr>
              <a:t>MonoBehaviour</a:t>
            </a:r>
            <a:r>
              <a:rPr lang="en-GB" dirty="0">
                <a:latin typeface="Courier New"/>
                <a:ea typeface="Times New Roman"/>
                <a:cs typeface="Times New Roman"/>
              </a:rPr>
              <a:t> </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b="1" dirty="0">
                <a:latin typeface="Courier New"/>
                <a:ea typeface="Times New Roman"/>
                <a:cs typeface="Times New Roman"/>
              </a:rPr>
              <a:t>public</a:t>
            </a:r>
            <a:r>
              <a:rPr lang="en-GB" dirty="0">
                <a:latin typeface="Courier New"/>
                <a:ea typeface="Times New Roman"/>
                <a:cs typeface="Times New Roman"/>
              </a:rPr>
              <a:t> </a:t>
            </a:r>
            <a:r>
              <a:rPr lang="en-GB" dirty="0" err="1">
                <a:latin typeface="Courier New"/>
                <a:ea typeface="Times New Roman"/>
                <a:cs typeface="Times New Roman"/>
              </a:rPr>
              <a:t>int</a:t>
            </a:r>
            <a:r>
              <a:rPr lang="en-GB" dirty="0">
                <a:latin typeface="Courier New"/>
                <a:ea typeface="Times New Roman"/>
                <a:cs typeface="Times New Roman"/>
              </a:rPr>
              <a:t> speed</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b="1" dirty="0">
                <a:latin typeface="Courier New"/>
                <a:ea typeface="Times New Roman"/>
                <a:cs typeface="Times New Roman"/>
              </a:rPr>
              <a:t>private</a:t>
            </a:r>
            <a:r>
              <a:rPr lang="en-GB" dirty="0">
                <a:latin typeface="Courier New"/>
                <a:ea typeface="Times New Roman"/>
                <a:cs typeface="Times New Roman"/>
              </a:rPr>
              <a:t> float angle </a:t>
            </a:r>
            <a:r>
              <a:rPr lang="en-GB" b="1" dirty="0">
                <a:latin typeface="Courier New"/>
                <a:ea typeface="Times New Roman"/>
                <a:cs typeface="Times New Roman"/>
              </a:rPr>
              <a:t>=</a:t>
            </a:r>
            <a:r>
              <a:rPr lang="en-GB" dirty="0">
                <a:latin typeface="Courier New"/>
                <a:ea typeface="Times New Roman"/>
                <a:cs typeface="Times New Roman"/>
              </a:rPr>
              <a:t> 0</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b="1" dirty="0">
                <a:latin typeface="Courier New"/>
                <a:ea typeface="Times New Roman"/>
                <a:cs typeface="Times New Roman"/>
              </a:rPr>
              <a:t>public</a:t>
            </a:r>
            <a:r>
              <a:rPr lang="en-GB" dirty="0">
                <a:latin typeface="Courier New"/>
                <a:ea typeface="Times New Roman"/>
                <a:cs typeface="Times New Roman"/>
              </a:rPr>
              <a:t> float </a:t>
            </a:r>
            <a:r>
              <a:rPr lang="en-GB" dirty="0" err="1">
                <a:latin typeface="Courier New"/>
                <a:ea typeface="Times New Roman"/>
                <a:cs typeface="Times New Roman"/>
              </a:rPr>
              <a:t>deltaAngle</a:t>
            </a:r>
            <a:r>
              <a:rPr lang="en-GB" dirty="0">
                <a:latin typeface="Courier New"/>
                <a:ea typeface="Times New Roman"/>
                <a:cs typeface="Times New Roman"/>
              </a:rPr>
              <a:t> </a:t>
            </a:r>
            <a:r>
              <a:rPr lang="en-GB" b="1" dirty="0">
                <a:latin typeface="Courier New"/>
                <a:ea typeface="Times New Roman"/>
                <a:cs typeface="Times New Roman"/>
              </a:rPr>
              <a:t>=</a:t>
            </a:r>
            <a:r>
              <a:rPr lang="en-GB" dirty="0">
                <a:latin typeface="Courier New"/>
                <a:ea typeface="Times New Roman"/>
                <a:cs typeface="Times New Roman"/>
              </a:rPr>
              <a:t> 0.796f</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b="1" dirty="0">
                <a:latin typeface="Courier New"/>
                <a:ea typeface="Times New Roman"/>
                <a:cs typeface="Times New Roman"/>
              </a:rPr>
              <a:t>public</a:t>
            </a:r>
            <a:r>
              <a:rPr lang="en-GB" dirty="0">
                <a:latin typeface="Courier New"/>
                <a:ea typeface="Times New Roman"/>
                <a:cs typeface="Times New Roman"/>
              </a:rPr>
              <a:t> float frequency </a:t>
            </a:r>
            <a:r>
              <a:rPr lang="en-GB" b="1" dirty="0">
                <a:latin typeface="Courier New"/>
                <a:ea typeface="Times New Roman"/>
                <a:cs typeface="Times New Roman"/>
              </a:rPr>
              <a:t>=</a:t>
            </a:r>
            <a:r>
              <a:rPr lang="en-GB" dirty="0">
                <a:latin typeface="Courier New"/>
                <a:ea typeface="Times New Roman"/>
                <a:cs typeface="Times New Roman"/>
              </a:rPr>
              <a:t> 0.2f</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 Use this for initialization</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void Start </a:t>
            </a:r>
            <a:r>
              <a:rPr lang="en-GB" b="1" dirty="0">
                <a:latin typeface="Courier New"/>
                <a:ea typeface="Times New Roman"/>
                <a:cs typeface="Times New Roman"/>
              </a:rPr>
              <a:t>()</a:t>
            </a:r>
            <a:r>
              <a:rPr lang="en-GB" dirty="0">
                <a:latin typeface="Courier New"/>
                <a:ea typeface="Times New Roman"/>
                <a:cs typeface="Times New Roman"/>
              </a:rPr>
              <a:t> </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endParaRPr lang="en-GB" sz="4000" dirty="0">
              <a:latin typeface="Calibri"/>
              <a:ea typeface="Calibri"/>
              <a:cs typeface="Times New Roman"/>
            </a:endParaRPr>
          </a:p>
          <a:p>
            <a:pPr marL="269875" indent="0">
              <a:lnSpc>
                <a:spcPct val="115000"/>
              </a:lnSpc>
              <a:buNone/>
            </a:pPr>
            <a:r>
              <a:rPr lang="en-GB" dirty="0">
                <a:latin typeface="Courier New"/>
                <a:ea typeface="Times New Roman"/>
                <a:cs typeface="Times New Roman"/>
              </a:rPr>
              <a:t>    </a:t>
            </a:r>
            <a:r>
              <a:rPr lang="en-GB" b="1" dirty="0">
                <a:latin typeface="Courier New"/>
                <a:ea typeface="Times New Roman"/>
                <a:cs typeface="Times New Roman"/>
              </a:rPr>
              <a:t>}</a:t>
            </a:r>
            <a:endParaRPr lang="en-GB" sz="4000" dirty="0">
              <a:latin typeface="Calibri"/>
              <a:ea typeface="Calibri"/>
              <a:cs typeface="Times New Roman"/>
            </a:endParaRPr>
          </a:p>
          <a:p>
            <a:pPr marL="269875" indent="0">
              <a:lnSpc>
                <a:spcPct val="115000"/>
              </a:lnSpc>
              <a:buNone/>
            </a:pPr>
            <a:r>
              <a:rPr lang="en-GB" b="1" dirty="0">
                <a:latin typeface="Courier New"/>
                <a:ea typeface="Times New Roman"/>
                <a:cs typeface="Times New Roman"/>
              </a:rPr>
              <a:t>}</a:t>
            </a:r>
            <a:endParaRPr lang="en-GB" sz="4000" dirty="0">
              <a:latin typeface="Calibri"/>
              <a:ea typeface="Calibri"/>
              <a:cs typeface="Times New Roman"/>
            </a:endParaRPr>
          </a:p>
        </p:txBody>
      </p:sp>
      <p:sp>
        <p:nvSpPr>
          <p:cNvPr id="4" name="Slide Number Placeholder 3"/>
          <p:cNvSpPr>
            <a:spLocks noGrp="1"/>
          </p:cNvSpPr>
          <p:nvPr>
            <p:ph type="sldNum" sz="quarter" idx="12"/>
          </p:nvPr>
        </p:nvSpPr>
        <p:spPr/>
        <p:txBody>
          <a:bodyPr/>
          <a:lstStyle/>
          <a:p>
            <a:fld id="{56529AC4-065D-4F14-A518-B3A77C897168}" type="slidenum">
              <a:rPr lang="en-GB" smtClean="0"/>
              <a:pPr/>
              <a:t>20</a:t>
            </a:fld>
            <a:endParaRPr lang="en-GB"/>
          </a:p>
        </p:txBody>
      </p:sp>
    </p:spTree>
    <p:extLst>
      <p:ext uri="{BB962C8B-B14F-4D97-AF65-F5344CB8AC3E}">
        <p14:creationId xmlns:p14="http://schemas.microsoft.com/office/powerpoint/2010/main" val="36109720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Newly updated Player script (2)</a:t>
            </a:r>
          </a:p>
        </p:txBody>
      </p:sp>
      <p:sp>
        <p:nvSpPr>
          <p:cNvPr id="3" name="Content Placeholder 2"/>
          <p:cNvSpPr>
            <a:spLocks noGrp="1"/>
          </p:cNvSpPr>
          <p:nvPr>
            <p:ph idx="1"/>
          </p:nvPr>
        </p:nvSpPr>
        <p:spPr>
          <a:xfrm>
            <a:off x="2783632" y="1988840"/>
            <a:ext cx="7560840" cy="4104456"/>
          </a:xfrm>
        </p:spPr>
        <p:txBody>
          <a:bodyPr>
            <a:noAutofit/>
          </a:bodyPr>
          <a:lstStyle/>
          <a:p>
            <a:pPr marL="269875" indent="0">
              <a:lnSpc>
                <a:spcPct val="115000"/>
              </a:lnSpc>
              <a:buNone/>
            </a:pPr>
            <a:r>
              <a:rPr lang="en-GB" sz="1200" dirty="0">
                <a:latin typeface="Courier New"/>
                <a:ea typeface="Times New Roman"/>
                <a:cs typeface="Times New Roman"/>
              </a:rPr>
              <a:t>// Update is called once per frame</a:t>
            </a:r>
            <a:endParaRPr lang="en-GB" sz="1200" dirty="0">
              <a:latin typeface="Calibri"/>
              <a:ea typeface="Calibri"/>
              <a:cs typeface="Times New Roman"/>
            </a:endParaRPr>
          </a:p>
          <a:p>
            <a:pPr marL="269875" indent="0">
              <a:lnSpc>
                <a:spcPct val="115000"/>
              </a:lnSpc>
              <a:buNone/>
            </a:pPr>
            <a:r>
              <a:rPr lang="en-GB" sz="1200" dirty="0">
                <a:latin typeface="Courier New"/>
                <a:ea typeface="Times New Roman"/>
                <a:cs typeface="Times New Roman"/>
              </a:rPr>
              <a:t>void Update </a:t>
            </a:r>
            <a:r>
              <a:rPr lang="en-GB" sz="1200" b="1" dirty="0">
                <a:latin typeface="Courier New"/>
                <a:ea typeface="Times New Roman"/>
                <a:cs typeface="Times New Roman"/>
              </a:rPr>
              <a:t>()</a:t>
            </a:r>
            <a:r>
              <a:rPr lang="en-GB" sz="1200" dirty="0">
                <a:latin typeface="Courier New"/>
                <a:ea typeface="Times New Roman"/>
                <a:cs typeface="Times New Roman"/>
              </a:rPr>
              <a:t> </a:t>
            </a:r>
            <a:r>
              <a:rPr lang="en-GB" sz="1200" b="1" dirty="0">
                <a:latin typeface="Courier New"/>
                <a:ea typeface="Times New Roman"/>
                <a:cs typeface="Times New Roman"/>
              </a:rPr>
              <a:t>{</a:t>
            </a:r>
            <a:endParaRPr lang="en-GB" sz="1200" dirty="0">
              <a:latin typeface="Calibri"/>
              <a:ea typeface="Calibri"/>
              <a:cs typeface="Times New Roman"/>
            </a:endParaRPr>
          </a:p>
          <a:p>
            <a:pPr marL="269875" indent="0">
              <a:lnSpc>
                <a:spcPct val="115000"/>
              </a:lnSpc>
              <a:buNone/>
            </a:pPr>
            <a:r>
              <a:rPr lang="en-GB" sz="1200" dirty="0">
                <a:latin typeface="Courier New"/>
                <a:ea typeface="Times New Roman"/>
                <a:cs typeface="Times New Roman"/>
              </a:rPr>
              <a:t>    float </a:t>
            </a:r>
            <a:r>
              <a:rPr lang="en-GB" sz="1200" dirty="0" err="1">
                <a:latin typeface="Courier New"/>
                <a:ea typeface="Times New Roman"/>
                <a:cs typeface="Times New Roman"/>
              </a:rPr>
              <a:t>positionPlayerX</a:t>
            </a:r>
            <a:r>
              <a:rPr lang="en-GB" sz="1200" dirty="0">
                <a:latin typeface="Courier New"/>
                <a:ea typeface="Times New Roman"/>
                <a:cs typeface="Times New Roman"/>
              </a:rPr>
              <a:t> </a:t>
            </a:r>
            <a:r>
              <a:rPr lang="en-GB" sz="1200" b="1" dirty="0">
                <a:latin typeface="Courier New"/>
                <a:ea typeface="Times New Roman"/>
                <a:cs typeface="Times New Roman"/>
              </a:rPr>
              <a:t>=</a:t>
            </a:r>
            <a:r>
              <a:rPr lang="en-GB" sz="1200" dirty="0">
                <a:latin typeface="Courier New"/>
                <a:ea typeface="Times New Roman"/>
                <a:cs typeface="Times New Roman"/>
              </a:rPr>
              <a:t> </a:t>
            </a:r>
            <a:r>
              <a:rPr lang="en-GB" sz="1200" dirty="0" err="1">
                <a:latin typeface="Courier New"/>
                <a:ea typeface="Times New Roman"/>
                <a:cs typeface="Times New Roman"/>
              </a:rPr>
              <a:t>transform</a:t>
            </a:r>
            <a:r>
              <a:rPr lang="en-GB" sz="1200" b="1" dirty="0" err="1">
                <a:latin typeface="Courier New"/>
                <a:ea typeface="Times New Roman"/>
                <a:cs typeface="Times New Roman"/>
              </a:rPr>
              <a:t>.</a:t>
            </a:r>
            <a:r>
              <a:rPr lang="en-GB" sz="1200" dirty="0" err="1">
                <a:latin typeface="Courier New"/>
                <a:ea typeface="Times New Roman"/>
                <a:cs typeface="Times New Roman"/>
              </a:rPr>
              <a:t>position</a:t>
            </a:r>
            <a:r>
              <a:rPr lang="en-GB" sz="1200" b="1" dirty="0" err="1">
                <a:latin typeface="Courier New"/>
                <a:ea typeface="Times New Roman"/>
                <a:cs typeface="Times New Roman"/>
              </a:rPr>
              <a:t>.</a:t>
            </a:r>
            <a:r>
              <a:rPr lang="en-GB" sz="1200" dirty="0" err="1">
                <a:latin typeface="Courier New"/>
                <a:ea typeface="Times New Roman"/>
                <a:cs typeface="Times New Roman"/>
              </a:rPr>
              <a:t>x</a:t>
            </a:r>
            <a:r>
              <a:rPr lang="en-GB" sz="1200" b="1" dirty="0">
                <a:latin typeface="Courier New"/>
                <a:ea typeface="Times New Roman"/>
                <a:cs typeface="Times New Roman"/>
              </a:rPr>
              <a:t>;</a:t>
            </a:r>
            <a:endParaRPr lang="en-GB" sz="1200" dirty="0">
              <a:latin typeface="Calibri"/>
              <a:ea typeface="Calibri"/>
              <a:cs typeface="Times New Roman"/>
            </a:endParaRPr>
          </a:p>
          <a:p>
            <a:pPr marL="269875" indent="0">
              <a:lnSpc>
                <a:spcPct val="115000"/>
              </a:lnSpc>
              <a:buNone/>
            </a:pPr>
            <a:r>
              <a:rPr lang="en-GB" sz="1200" dirty="0">
                <a:latin typeface="Courier New"/>
                <a:ea typeface="Times New Roman"/>
                <a:cs typeface="Times New Roman"/>
              </a:rPr>
              <a:t>    </a:t>
            </a:r>
            <a:r>
              <a:rPr lang="en-GB" sz="1200" b="1" dirty="0">
                <a:latin typeface="Courier New"/>
                <a:ea typeface="Times New Roman"/>
                <a:cs typeface="Times New Roman"/>
              </a:rPr>
              <a:t>if</a:t>
            </a:r>
            <a:r>
              <a:rPr lang="en-GB" sz="1200" dirty="0">
                <a:latin typeface="Courier New"/>
                <a:ea typeface="Times New Roman"/>
                <a:cs typeface="Times New Roman"/>
              </a:rPr>
              <a:t> </a:t>
            </a:r>
            <a:r>
              <a:rPr lang="en-GB" sz="1200" b="1" dirty="0">
                <a:latin typeface="Courier New"/>
                <a:ea typeface="Times New Roman"/>
                <a:cs typeface="Times New Roman"/>
              </a:rPr>
              <a:t>(</a:t>
            </a:r>
            <a:r>
              <a:rPr lang="en-GB" sz="1200" dirty="0" err="1">
                <a:latin typeface="Courier New"/>
                <a:ea typeface="Times New Roman"/>
                <a:cs typeface="Times New Roman"/>
              </a:rPr>
              <a:t>Input</a:t>
            </a:r>
            <a:r>
              <a:rPr lang="en-GB" sz="1200" b="1" dirty="0" err="1">
                <a:latin typeface="Courier New"/>
                <a:ea typeface="Times New Roman"/>
                <a:cs typeface="Times New Roman"/>
              </a:rPr>
              <a:t>.</a:t>
            </a:r>
            <a:r>
              <a:rPr lang="en-GB" sz="1200" dirty="0" err="1">
                <a:latin typeface="Courier New"/>
                <a:ea typeface="Times New Roman"/>
                <a:cs typeface="Times New Roman"/>
              </a:rPr>
              <a:t>GetKey</a:t>
            </a:r>
            <a:r>
              <a:rPr lang="en-GB" sz="1200" b="1" dirty="0">
                <a:latin typeface="Courier New"/>
                <a:ea typeface="Times New Roman"/>
                <a:cs typeface="Times New Roman"/>
              </a:rPr>
              <a:t>(</a:t>
            </a:r>
            <a:r>
              <a:rPr lang="en-GB" sz="1200" dirty="0" err="1">
                <a:latin typeface="Courier New"/>
                <a:ea typeface="Times New Roman"/>
                <a:cs typeface="Times New Roman"/>
              </a:rPr>
              <a:t>KeyCode</a:t>
            </a:r>
            <a:r>
              <a:rPr lang="en-GB" sz="1200" b="1" dirty="0" err="1">
                <a:latin typeface="Courier New"/>
                <a:ea typeface="Times New Roman"/>
                <a:cs typeface="Times New Roman"/>
              </a:rPr>
              <a:t>.</a:t>
            </a:r>
            <a:r>
              <a:rPr lang="en-GB" sz="1200" dirty="0" err="1">
                <a:latin typeface="Courier New"/>
                <a:ea typeface="Times New Roman"/>
                <a:cs typeface="Times New Roman"/>
              </a:rPr>
              <a:t>LeftArrow</a:t>
            </a:r>
            <a:r>
              <a:rPr lang="en-GB" sz="1200" b="1" dirty="0">
                <a:latin typeface="Courier New"/>
                <a:ea typeface="Times New Roman"/>
                <a:cs typeface="Times New Roman"/>
              </a:rPr>
              <a:t>)</a:t>
            </a:r>
            <a:r>
              <a:rPr lang="en-GB" sz="1200" dirty="0">
                <a:latin typeface="Courier New"/>
                <a:ea typeface="Times New Roman"/>
                <a:cs typeface="Times New Roman"/>
              </a:rPr>
              <a:t> </a:t>
            </a:r>
            <a:r>
              <a:rPr lang="en-GB" sz="1200" b="1" dirty="0">
                <a:latin typeface="Courier New"/>
                <a:ea typeface="Times New Roman"/>
                <a:cs typeface="Times New Roman"/>
              </a:rPr>
              <a:t>&amp;&amp;</a:t>
            </a:r>
            <a:r>
              <a:rPr lang="en-GB" sz="1200" dirty="0">
                <a:latin typeface="Courier New"/>
                <a:ea typeface="Times New Roman"/>
                <a:cs typeface="Times New Roman"/>
              </a:rPr>
              <a:t> </a:t>
            </a:r>
            <a:r>
              <a:rPr lang="en-GB" sz="1200" dirty="0" err="1">
                <a:latin typeface="Courier New"/>
                <a:ea typeface="Times New Roman"/>
                <a:cs typeface="Times New Roman"/>
              </a:rPr>
              <a:t>positionPlayerX</a:t>
            </a:r>
            <a:r>
              <a:rPr lang="en-GB" sz="1200" dirty="0">
                <a:latin typeface="Courier New"/>
                <a:ea typeface="Times New Roman"/>
                <a:cs typeface="Times New Roman"/>
              </a:rPr>
              <a:t> </a:t>
            </a:r>
            <a:r>
              <a:rPr lang="en-GB" sz="1200" b="1" dirty="0">
                <a:latin typeface="Courier New"/>
                <a:ea typeface="Times New Roman"/>
                <a:cs typeface="Times New Roman"/>
              </a:rPr>
              <a:t>&gt;=</a:t>
            </a:r>
            <a:r>
              <a:rPr lang="en-GB" sz="1200" dirty="0">
                <a:latin typeface="Courier New"/>
                <a:ea typeface="Times New Roman"/>
                <a:cs typeface="Times New Roman"/>
              </a:rPr>
              <a:t> </a:t>
            </a:r>
            <a:r>
              <a:rPr lang="en-GB" sz="1200" b="1" dirty="0">
                <a:latin typeface="Courier New"/>
                <a:ea typeface="Times New Roman"/>
                <a:cs typeface="Times New Roman"/>
              </a:rPr>
              <a:t>-</a:t>
            </a:r>
            <a:r>
              <a:rPr lang="en-GB" sz="1200" dirty="0">
                <a:latin typeface="Courier New"/>
                <a:ea typeface="Times New Roman"/>
                <a:cs typeface="Times New Roman"/>
              </a:rPr>
              <a:t>11.5f</a:t>
            </a:r>
            <a:r>
              <a:rPr lang="en-GB" sz="1200" b="1" dirty="0">
                <a:latin typeface="Courier New"/>
                <a:ea typeface="Times New Roman"/>
                <a:cs typeface="Times New Roman"/>
              </a:rPr>
              <a:t>)</a:t>
            </a:r>
            <a:endParaRPr lang="en-GB" sz="1200" dirty="0">
              <a:latin typeface="Calibri"/>
              <a:ea typeface="Calibri"/>
              <a:cs typeface="Times New Roman"/>
            </a:endParaRPr>
          </a:p>
          <a:p>
            <a:pPr marL="269875" indent="0">
              <a:lnSpc>
                <a:spcPct val="115000"/>
              </a:lnSpc>
              <a:buNone/>
            </a:pPr>
            <a:r>
              <a:rPr lang="en-GB" sz="1200" dirty="0">
                <a:latin typeface="Courier New"/>
                <a:ea typeface="Times New Roman"/>
                <a:cs typeface="Times New Roman"/>
              </a:rPr>
              <a:t>    </a:t>
            </a:r>
            <a:r>
              <a:rPr lang="en-GB" sz="1200" b="1" dirty="0">
                <a:latin typeface="Courier New"/>
                <a:ea typeface="Times New Roman"/>
                <a:cs typeface="Times New Roman"/>
              </a:rPr>
              <a:t>{</a:t>
            </a:r>
            <a:endParaRPr lang="en-GB" sz="1200" dirty="0">
              <a:latin typeface="Calibri"/>
              <a:ea typeface="Calibri"/>
              <a:cs typeface="Times New Roman"/>
            </a:endParaRPr>
          </a:p>
          <a:p>
            <a:pPr marL="269875" indent="0">
              <a:lnSpc>
                <a:spcPct val="115000"/>
              </a:lnSpc>
              <a:buNone/>
            </a:pPr>
            <a:r>
              <a:rPr lang="en-GB" sz="1200" dirty="0">
                <a:latin typeface="Courier New"/>
                <a:ea typeface="Times New Roman"/>
                <a:cs typeface="Times New Roman"/>
              </a:rPr>
              <a:t>       </a:t>
            </a:r>
            <a:r>
              <a:rPr lang="en-GB" sz="1200" dirty="0" err="1">
                <a:latin typeface="Courier New"/>
                <a:ea typeface="Times New Roman"/>
                <a:cs typeface="Times New Roman"/>
              </a:rPr>
              <a:t>transform</a:t>
            </a:r>
            <a:r>
              <a:rPr lang="en-GB" sz="1200" b="1" dirty="0" err="1">
                <a:latin typeface="Courier New"/>
                <a:ea typeface="Times New Roman"/>
                <a:cs typeface="Times New Roman"/>
              </a:rPr>
              <a:t>.</a:t>
            </a:r>
            <a:r>
              <a:rPr lang="en-GB" sz="1200" dirty="0" err="1">
                <a:latin typeface="Courier New"/>
                <a:ea typeface="Times New Roman"/>
                <a:cs typeface="Times New Roman"/>
              </a:rPr>
              <a:t>Translate</a:t>
            </a:r>
            <a:r>
              <a:rPr lang="en-GB" sz="1200" b="1" dirty="0">
                <a:latin typeface="Courier New"/>
                <a:ea typeface="Times New Roman"/>
                <a:cs typeface="Times New Roman"/>
              </a:rPr>
              <a:t>(-</a:t>
            </a:r>
            <a:r>
              <a:rPr lang="en-GB" sz="1200" dirty="0">
                <a:latin typeface="Courier New"/>
                <a:ea typeface="Times New Roman"/>
                <a:cs typeface="Times New Roman"/>
              </a:rPr>
              <a:t>speed </a:t>
            </a:r>
            <a:r>
              <a:rPr lang="en-GB" sz="1200" b="1" dirty="0">
                <a:latin typeface="Courier New"/>
                <a:ea typeface="Times New Roman"/>
                <a:cs typeface="Times New Roman"/>
              </a:rPr>
              <a:t>*</a:t>
            </a:r>
            <a:r>
              <a:rPr lang="en-GB" sz="1200" dirty="0">
                <a:latin typeface="Courier New"/>
                <a:ea typeface="Times New Roman"/>
                <a:cs typeface="Times New Roman"/>
              </a:rPr>
              <a:t> Time</a:t>
            </a:r>
            <a:r>
              <a:rPr lang="en-GB" sz="1200" b="1" dirty="0">
                <a:latin typeface="Courier New"/>
                <a:ea typeface="Times New Roman"/>
                <a:cs typeface="Times New Roman"/>
              </a:rPr>
              <a:t>.</a:t>
            </a:r>
            <a:r>
              <a:rPr lang="en-GB" sz="1200" dirty="0">
                <a:latin typeface="Courier New"/>
                <a:ea typeface="Times New Roman"/>
                <a:cs typeface="Times New Roman"/>
              </a:rPr>
              <a:t>deltaTime</a:t>
            </a:r>
            <a:r>
              <a:rPr lang="en-GB" sz="1200" b="1" dirty="0">
                <a:latin typeface="Courier New"/>
                <a:ea typeface="Times New Roman"/>
                <a:cs typeface="Times New Roman"/>
              </a:rPr>
              <a:t>,</a:t>
            </a:r>
            <a:r>
              <a:rPr lang="en-GB" sz="1200" dirty="0">
                <a:latin typeface="Courier New"/>
                <a:ea typeface="Times New Roman"/>
                <a:cs typeface="Times New Roman"/>
              </a:rPr>
              <a:t>0</a:t>
            </a:r>
            <a:r>
              <a:rPr lang="en-GB" sz="1200" b="1" dirty="0">
                <a:latin typeface="Courier New"/>
                <a:ea typeface="Times New Roman"/>
                <a:cs typeface="Times New Roman"/>
              </a:rPr>
              <a:t>,</a:t>
            </a:r>
            <a:r>
              <a:rPr lang="en-GB" sz="1200" dirty="0">
                <a:latin typeface="Courier New"/>
                <a:ea typeface="Times New Roman"/>
                <a:cs typeface="Times New Roman"/>
              </a:rPr>
              <a:t>0</a:t>
            </a:r>
            <a:r>
              <a:rPr lang="en-GB" sz="1200" b="1" dirty="0">
                <a:latin typeface="Courier New"/>
                <a:ea typeface="Times New Roman"/>
                <a:cs typeface="Times New Roman"/>
              </a:rPr>
              <a:t>);</a:t>
            </a:r>
            <a:endParaRPr lang="en-GB" sz="1200" dirty="0">
              <a:latin typeface="Calibri"/>
              <a:ea typeface="Calibri"/>
              <a:cs typeface="Times New Roman"/>
            </a:endParaRPr>
          </a:p>
          <a:p>
            <a:pPr marL="269875" indent="0">
              <a:lnSpc>
                <a:spcPct val="115000"/>
              </a:lnSpc>
              <a:buNone/>
            </a:pPr>
            <a:r>
              <a:rPr lang="en-GB" sz="1200" dirty="0">
                <a:latin typeface="Courier New"/>
                <a:ea typeface="Times New Roman"/>
                <a:cs typeface="Times New Roman"/>
              </a:rPr>
              <a:t>    </a:t>
            </a:r>
            <a:r>
              <a:rPr lang="en-GB" sz="1200" b="1" dirty="0">
                <a:latin typeface="Courier New"/>
                <a:ea typeface="Times New Roman"/>
                <a:cs typeface="Times New Roman"/>
              </a:rPr>
              <a:t>}</a:t>
            </a:r>
            <a:endParaRPr lang="en-GB" sz="1200" dirty="0">
              <a:latin typeface="Calibri"/>
              <a:ea typeface="Calibri"/>
              <a:cs typeface="Times New Roman"/>
            </a:endParaRPr>
          </a:p>
          <a:p>
            <a:pPr marL="269875" indent="0">
              <a:lnSpc>
                <a:spcPct val="115000"/>
              </a:lnSpc>
              <a:buNone/>
            </a:pPr>
            <a:r>
              <a:rPr lang="en-GB" sz="1200" dirty="0">
                <a:latin typeface="Courier New"/>
                <a:ea typeface="Times New Roman"/>
                <a:cs typeface="Times New Roman"/>
              </a:rPr>
              <a:t>    </a:t>
            </a:r>
            <a:r>
              <a:rPr lang="en-GB" sz="1200" b="1" dirty="0">
                <a:latin typeface="Courier New"/>
                <a:ea typeface="Times New Roman"/>
                <a:cs typeface="Times New Roman"/>
              </a:rPr>
              <a:t>if</a:t>
            </a:r>
            <a:r>
              <a:rPr lang="en-GB" sz="1200" dirty="0">
                <a:latin typeface="Courier New"/>
                <a:ea typeface="Times New Roman"/>
                <a:cs typeface="Times New Roman"/>
              </a:rPr>
              <a:t> </a:t>
            </a:r>
            <a:r>
              <a:rPr lang="en-GB" sz="1200" b="1" dirty="0">
                <a:latin typeface="Courier New"/>
                <a:ea typeface="Times New Roman"/>
                <a:cs typeface="Times New Roman"/>
              </a:rPr>
              <a:t>(</a:t>
            </a:r>
            <a:r>
              <a:rPr lang="en-GB" sz="1200" dirty="0" err="1">
                <a:latin typeface="Courier New"/>
                <a:ea typeface="Times New Roman"/>
                <a:cs typeface="Times New Roman"/>
              </a:rPr>
              <a:t>Input</a:t>
            </a:r>
            <a:r>
              <a:rPr lang="en-GB" sz="1200" b="1" dirty="0" err="1">
                <a:latin typeface="Courier New"/>
                <a:ea typeface="Times New Roman"/>
                <a:cs typeface="Times New Roman"/>
              </a:rPr>
              <a:t>.</a:t>
            </a:r>
            <a:r>
              <a:rPr lang="en-GB" sz="1200" dirty="0" err="1">
                <a:latin typeface="Courier New"/>
                <a:ea typeface="Times New Roman"/>
                <a:cs typeface="Times New Roman"/>
              </a:rPr>
              <a:t>GetKey</a:t>
            </a:r>
            <a:r>
              <a:rPr lang="en-GB" sz="1200" b="1" dirty="0">
                <a:latin typeface="Courier New"/>
                <a:ea typeface="Times New Roman"/>
                <a:cs typeface="Times New Roman"/>
              </a:rPr>
              <a:t>(</a:t>
            </a:r>
            <a:r>
              <a:rPr lang="en-GB" sz="1200" dirty="0" err="1">
                <a:latin typeface="Courier New"/>
                <a:ea typeface="Times New Roman"/>
                <a:cs typeface="Times New Roman"/>
              </a:rPr>
              <a:t>KeyCode</a:t>
            </a:r>
            <a:r>
              <a:rPr lang="en-GB" sz="1200" b="1" dirty="0" err="1">
                <a:latin typeface="Courier New"/>
                <a:ea typeface="Times New Roman"/>
                <a:cs typeface="Times New Roman"/>
              </a:rPr>
              <a:t>.</a:t>
            </a:r>
            <a:r>
              <a:rPr lang="en-GB" sz="1200" dirty="0" err="1">
                <a:latin typeface="Courier New"/>
                <a:ea typeface="Times New Roman"/>
                <a:cs typeface="Times New Roman"/>
              </a:rPr>
              <a:t>RightArrow</a:t>
            </a:r>
            <a:r>
              <a:rPr lang="en-GB" sz="1200" b="1" dirty="0">
                <a:latin typeface="Courier New"/>
                <a:ea typeface="Times New Roman"/>
                <a:cs typeface="Times New Roman"/>
              </a:rPr>
              <a:t>)</a:t>
            </a:r>
            <a:r>
              <a:rPr lang="en-GB" sz="1200" dirty="0">
                <a:latin typeface="Courier New"/>
                <a:ea typeface="Times New Roman"/>
                <a:cs typeface="Times New Roman"/>
              </a:rPr>
              <a:t> </a:t>
            </a:r>
            <a:r>
              <a:rPr lang="en-GB" sz="1200" b="1" dirty="0">
                <a:latin typeface="Courier New"/>
                <a:ea typeface="Times New Roman"/>
                <a:cs typeface="Times New Roman"/>
              </a:rPr>
              <a:t>&amp;&amp;</a:t>
            </a:r>
            <a:r>
              <a:rPr lang="en-GB" sz="1200" dirty="0">
                <a:latin typeface="Courier New"/>
                <a:ea typeface="Times New Roman"/>
                <a:cs typeface="Times New Roman"/>
              </a:rPr>
              <a:t> </a:t>
            </a:r>
            <a:r>
              <a:rPr lang="en-GB" sz="1200" dirty="0" err="1">
                <a:latin typeface="Courier New"/>
                <a:ea typeface="Times New Roman"/>
                <a:cs typeface="Times New Roman"/>
              </a:rPr>
              <a:t>positionPlayerX</a:t>
            </a:r>
            <a:r>
              <a:rPr lang="en-GB" sz="1200" dirty="0">
                <a:latin typeface="Courier New"/>
                <a:ea typeface="Times New Roman"/>
                <a:cs typeface="Times New Roman"/>
              </a:rPr>
              <a:t> </a:t>
            </a:r>
            <a:r>
              <a:rPr lang="en-GB" sz="1200" b="1" dirty="0">
                <a:latin typeface="Courier New"/>
                <a:ea typeface="Times New Roman"/>
                <a:cs typeface="Times New Roman"/>
              </a:rPr>
              <a:t>&lt;=</a:t>
            </a:r>
            <a:r>
              <a:rPr lang="en-GB" sz="1200" dirty="0">
                <a:latin typeface="Courier New"/>
                <a:ea typeface="Times New Roman"/>
                <a:cs typeface="Times New Roman"/>
              </a:rPr>
              <a:t> 11.5f</a:t>
            </a:r>
            <a:r>
              <a:rPr lang="en-GB" sz="1200" b="1" dirty="0">
                <a:latin typeface="Courier New"/>
                <a:ea typeface="Times New Roman"/>
                <a:cs typeface="Times New Roman"/>
              </a:rPr>
              <a:t>)</a:t>
            </a:r>
            <a:endParaRPr lang="en-GB" sz="1200" dirty="0">
              <a:latin typeface="Calibri"/>
              <a:ea typeface="Calibri"/>
              <a:cs typeface="Times New Roman"/>
            </a:endParaRPr>
          </a:p>
          <a:p>
            <a:pPr marL="269875" indent="0">
              <a:lnSpc>
                <a:spcPct val="115000"/>
              </a:lnSpc>
              <a:buNone/>
            </a:pPr>
            <a:r>
              <a:rPr lang="en-GB" sz="1200" dirty="0">
                <a:latin typeface="Courier New"/>
                <a:ea typeface="Times New Roman"/>
                <a:cs typeface="Times New Roman"/>
              </a:rPr>
              <a:t>    </a:t>
            </a:r>
            <a:r>
              <a:rPr lang="en-GB" sz="1200" b="1" dirty="0">
                <a:latin typeface="Courier New"/>
                <a:ea typeface="Times New Roman"/>
                <a:cs typeface="Times New Roman"/>
              </a:rPr>
              <a:t>{</a:t>
            </a:r>
            <a:endParaRPr lang="en-GB" sz="1200" dirty="0">
              <a:latin typeface="Calibri"/>
              <a:ea typeface="Calibri"/>
              <a:cs typeface="Times New Roman"/>
            </a:endParaRPr>
          </a:p>
          <a:p>
            <a:pPr marL="269875" indent="0">
              <a:lnSpc>
                <a:spcPct val="115000"/>
              </a:lnSpc>
              <a:buNone/>
            </a:pPr>
            <a:r>
              <a:rPr lang="en-GB" sz="1200" dirty="0">
                <a:latin typeface="Courier New"/>
                <a:ea typeface="Times New Roman"/>
                <a:cs typeface="Times New Roman"/>
              </a:rPr>
              <a:t>        </a:t>
            </a:r>
            <a:r>
              <a:rPr lang="en-GB" sz="1200" dirty="0" err="1">
                <a:latin typeface="Courier New"/>
                <a:ea typeface="Times New Roman"/>
                <a:cs typeface="Times New Roman"/>
              </a:rPr>
              <a:t>transform</a:t>
            </a:r>
            <a:r>
              <a:rPr lang="en-GB" sz="1200" b="1" dirty="0" err="1">
                <a:latin typeface="Courier New"/>
                <a:ea typeface="Times New Roman"/>
                <a:cs typeface="Times New Roman"/>
              </a:rPr>
              <a:t>.</a:t>
            </a:r>
            <a:r>
              <a:rPr lang="en-GB" sz="1200" dirty="0" err="1">
                <a:latin typeface="Courier New"/>
                <a:ea typeface="Times New Roman"/>
                <a:cs typeface="Times New Roman"/>
              </a:rPr>
              <a:t>Translate</a:t>
            </a:r>
            <a:r>
              <a:rPr lang="en-GB" sz="1200" b="1" dirty="0">
                <a:latin typeface="Courier New"/>
                <a:ea typeface="Times New Roman"/>
                <a:cs typeface="Times New Roman"/>
              </a:rPr>
              <a:t>(+</a:t>
            </a:r>
            <a:r>
              <a:rPr lang="en-GB" sz="1200" dirty="0">
                <a:latin typeface="Courier New"/>
                <a:ea typeface="Times New Roman"/>
                <a:cs typeface="Times New Roman"/>
              </a:rPr>
              <a:t>speed </a:t>
            </a:r>
            <a:r>
              <a:rPr lang="en-GB" sz="1200" b="1" dirty="0">
                <a:latin typeface="Courier New"/>
                <a:ea typeface="Times New Roman"/>
                <a:cs typeface="Times New Roman"/>
              </a:rPr>
              <a:t>*</a:t>
            </a:r>
            <a:r>
              <a:rPr lang="en-GB" sz="1200" dirty="0">
                <a:latin typeface="Courier New"/>
                <a:ea typeface="Times New Roman"/>
                <a:cs typeface="Times New Roman"/>
              </a:rPr>
              <a:t> Time</a:t>
            </a:r>
            <a:r>
              <a:rPr lang="en-GB" sz="1200" b="1" dirty="0">
                <a:latin typeface="Courier New"/>
                <a:ea typeface="Times New Roman"/>
                <a:cs typeface="Times New Roman"/>
              </a:rPr>
              <a:t>.</a:t>
            </a:r>
            <a:r>
              <a:rPr lang="en-GB" sz="1200" dirty="0">
                <a:latin typeface="Courier New"/>
                <a:ea typeface="Times New Roman"/>
                <a:cs typeface="Times New Roman"/>
              </a:rPr>
              <a:t>deltaTime</a:t>
            </a:r>
            <a:r>
              <a:rPr lang="en-GB" sz="1200" b="1" dirty="0">
                <a:latin typeface="Courier New"/>
                <a:ea typeface="Times New Roman"/>
                <a:cs typeface="Times New Roman"/>
              </a:rPr>
              <a:t>,</a:t>
            </a:r>
            <a:r>
              <a:rPr lang="en-GB" sz="1200" dirty="0">
                <a:latin typeface="Courier New"/>
                <a:ea typeface="Times New Roman"/>
                <a:cs typeface="Times New Roman"/>
              </a:rPr>
              <a:t>0</a:t>
            </a:r>
            <a:r>
              <a:rPr lang="en-GB" sz="1200" b="1" dirty="0">
                <a:latin typeface="Courier New"/>
                <a:ea typeface="Times New Roman"/>
                <a:cs typeface="Times New Roman"/>
              </a:rPr>
              <a:t>,</a:t>
            </a:r>
            <a:r>
              <a:rPr lang="en-GB" sz="1200" dirty="0">
                <a:latin typeface="Courier New"/>
                <a:ea typeface="Times New Roman"/>
                <a:cs typeface="Times New Roman"/>
              </a:rPr>
              <a:t>0</a:t>
            </a:r>
            <a:r>
              <a:rPr lang="en-GB" sz="1200" b="1" dirty="0">
                <a:latin typeface="Courier New"/>
                <a:ea typeface="Times New Roman"/>
                <a:cs typeface="Times New Roman"/>
              </a:rPr>
              <a:t>);</a:t>
            </a:r>
            <a:endParaRPr lang="en-GB" sz="1200" dirty="0">
              <a:latin typeface="Calibri"/>
              <a:ea typeface="Calibri"/>
              <a:cs typeface="Times New Roman"/>
            </a:endParaRPr>
          </a:p>
          <a:p>
            <a:pPr marL="269875" indent="0">
              <a:lnSpc>
                <a:spcPct val="115000"/>
              </a:lnSpc>
              <a:buNone/>
            </a:pPr>
            <a:r>
              <a:rPr lang="en-GB" sz="1200" dirty="0">
                <a:latin typeface="Courier New"/>
                <a:ea typeface="Times New Roman"/>
                <a:cs typeface="Times New Roman"/>
              </a:rPr>
              <a:t>    </a:t>
            </a:r>
            <a:r>
              <a:rPr lang="en-GB" sz="1200" b="1" dirty="0">
                <a:latin typeface="Courier New"/>
                <a:ea typeface="Times New Roman"/>
                <a:cs typeface="Times New Roman"/>
              </a:rPr>
              <a:t>}</a:t>
            </a:r>
            <a:endParaRPr lang="en-GB" sz="1200" dirty="0">
              <a:latin typeface="Calibri"/>
              <a:ea typeface="Calibri"/>
              <a:cs typeface="Times New Roman"/>
            </a:endParaRPr>
          </a:p>
          <a:p>
            <a:pPr indent="0">
              <a:lnSpc>
                <a:spcPct val="115000"/>
              </a:lnSpc>
              <a:buNone/>
            </a:pPr>
            <a:r>
              <a:rPr lang="en-GB" sz="1200" dirty="0" err="1">
                <a:latin typeface="Courier New"/>
                <a:ea typeface="Times New Roman"/>
                <a:cs typeface="Times New Roman"/>
              </a:rPr>
              <a:t>transform</a:t>
            </a:r>
            <a:r>
              <a:rPr lang="en-GB" sz="1200" b="1" dirty="0" err="1">
                <a:latin typeface="Courier New"/>
                <a:ea typeface="Times New Roman"/>
                <a:cs typeface="Times New Roman"/>
              </a:rPr>
              <a:t>.</a:t>
            </a:r>
            <a:r>
              <a:rPr lang="en-GB" sz="1200" dirty="0" err="1">
                <a:latin typeface="Courier New"/>
                <a:ea typeface="Times New Roman"/>
                <a:cs typeface="Times New Roman"/>
              </a:rPr>
              <a:t>Translate</a:t>
            </a:r>
            <a:r>
              <a:rPr lang="en-GB" sz="1200" b="1" dirty="0">
                <a:latin typeface="Courier New"/>
                <a:ea typeface="Times New Roman"/>
                <a:cs typeface="Times New Roman"/>
              </a:rPr>
              <a:t>(</a:t>
            </a:r>
            <a:r>
              <a:rPr lang="en-GB" sz="1200" dirty="0">
                <a:latin typeface="Courier New"/>
                <a:ea typeface="Times New Roman"/>
                <a:cs typeface="Times New Roman"/>
              </a:rPr>
              <a:t>0</a:t>
            </a:r>
            <a:r>
              <a:rPr lang="en-GB" sz="1200" b="1" dirty="0">
                <a:latin typeface="Courier New"/>
                <a:ea typeface="Times New Roman"/>
                <a:cs typeface="Times New Roman"/>
              </a:rPr>
              <a:t>,</a:t>
            </a:r>
            <a:r>
              <a:rPr lang="en-GB" sz="1200" dirty="0">
                <a:latin typeface="Courier New"/>
                <a:ea typeface="Times New Roman"/>
                <a:cs typeface="Times New Roman"/>
              </a:rPr>
              <a:t> </a:t>
            </a:r>
            <a:r>
              <a:rPr lang="en-GB" sz="1200" dirty="0" err="1">
                <a:latin typeface="Courier New"/>
                <a:ea typeface="Times New Roman"/>
                <a:cs typeface="Times New Roman"/>
              </a:rPr>
              <a:t>hoverAmplitude</a:t>
            </a:r>
            <a:r>
              <a:rPr lang="en-GB" sz="1200" dirty="0">
                <a:latin typeface="Courier New"/>
                <a:ea typeface="Times New Roman"/>
                <a:cs typeface="Times New Roman"/>
              </a:rPr>
              <a:t> </a:t>
            </a:r>
            <a:r>
              <a:rPr lang="en-GB" sz="1200" b="1" dirty="0">
                <a:latin typeface="Courier New"/>
                <a:ea typeface="Times New Roman"/>
                <a:cs typeface="Times New Roman"/>
              </a:rPr>
              <a:t>*</a:t>
            </a:r>
            <a:r>
              <a:rPr lang="en-GB" sz="1200" dirty="0">
                <a:latin typeface="Courier New"/>
                <a:ea typeface="Times New Roman"/>
                <a:cs typeface="Times New Roman"/>
              </a:rPr>
              <a:t> </a:t>
            </a:r>
            <a:r>
              <a:rPr lang="en-GB" sz="1200" dirty="0" err="1">
                <a:latin typeface="Courier New"/>
                <a:ea typeface="Times New Roman"/>
                <a:cs typeface="Times New Roman"/>
              </a:rPr>
              <a:t>Mathf</a:t>
            </a:r>
            <a:r>
              <a:rPr lang="en-GB" sz="1200" b="1" dirty="0" err="1">
                <a:latin typeface="Courier New"/>
                <a:ea typeface="Times New Roman"/>
                <a:cs typeface="Times New Roman"/>
              </a:rPr>
              <a:t>.</a:t>
            </a:r>
            <a:r>
              <a:rPr lang="en-GB" sz="1200" dirty="0" err="1">
                <a:latin typeface="Courier New"/>
                <a:ea typeface="Times New Roman"/>
                <a:cs typeface="Times New Roman"/>
              </a:rPr>
              <a:t>Sin</a:t>
            </a:r>
            <a:r>
              <a:rPr lang="en-GB" sz="1200" b="1" dirty="0">
                <a:latin typeface="Courier New"/>
                <a:ea typeface="Times New Roman"/>
                <a:cs typeface="Times New Roman"/>
              </a:rPr>
              <a:t>(</a:t>
            </a:r>
            <a:r>
              <a:rPr lang="en-GB" sz="1200" dirty="0">
                <a:latin typeface="Courier New"/>
                <a:ea typeface="Times New Roman"/>
                <a:cs typeface="Times New Roman"/>
              </a:rPr>
              <a:t>frequency </a:t>
            </a:r>
            <a:r>
              <a:rPr lang="en-GB" sz="1200" b="1" dirty="0">
                <a:latin typeface="Courier New"/>
                <a:ea typeface="Times New Roman"/>
                <a:cs typeface="Times New Roman"/>
              </a:rPr>
              <a:t>*</a:t>
            </a:r>
            <a:r>
              <a:rPr lang="en-GB" sz="1200" dirty="0">
                <a:latin typeface="Courier New"/>
                <a:ea typeface="Times New Roman"/>
                <a:cs typeface="Times New Roman"/>
              </a:rPr>
              <a:t> angle</a:t>
            </a:r>
            <a:r>
              <a:rPr lang="en-GB" sz="1200" b="1" dirty="0">
                <a:latin typeface="Courier New"/>
                <a:ea typeface="Times New Roman"/>
                <a:cs typeface="Times New Roman"/>
              </a:rPr>
              <a:t>)</a:t>
            </a:r>
            <a:r>
              <a:rPr lang="en-GB" sz="1200" dirty="0">
                <a:latin typeface="Courier New"/>
                <a:ea typeface="Times New Roman"/>
                <a:cs typeface="Times New Roman"/>
              </a:rPr>
              <a:t> </a:t>
            </a:r>
            <a:r>
              <a:rPr lang="en-GB" sz="1200" b="1" dirty="0">
                <a:latin typeface="Courier New"/>
                <a:ea typeface="Times New Roman"/>
                <a:cs typeface="Times New Roman"/>
              </a:rPr>
              <a:t>*</a:t>
            </a:r>
            <a:r>
              <a:rPr lang="en-GB" sz="1200" dirty="0">
                <a:latin typeface="Courier New"/>
                <a:ea typeface="Times New Roman"/>
                <a:cs typeface="Times New Roman"/>
              </a:rPr>
              <a:t> Time</a:t>
            </a:r>
            <a:r>
              <a:rPr lang="en-GB" sz="1200" b="1" dirty="0">
                <a:latin typeface="Courier New"/>
                <a:ea typeface="Times New Roman"/>
                <a:cs typeface="Times New Roman"/>
              </a:rPr>
              <a:t>.</a:t>
            </a:r>
            <a:r>
              <a:rPr lang="en-GB" sz="1200" dirty="0">
                <a:latin typeface="Courier New"/>
                <a:ea typeface="Times New Roman"/>
                <a:cs typeface="Times New Roman"/>
              </a:rPr>
              <a:t>deltaTime</a:t>
            </a:r>
            <a:r>
              <a:rPr lang="en-GB" sz="1200" b="1" dirty="0">
                <a:latin typeface="Courier New"/>
                <a:ea typeface="Times New Roman"/>
                <a:cs typeface="Times New Roman"/>
              </a:rPr>
              <a:t>,</a:t>
            </a:r>
            <a:r>
              <a:rPr lang="en-GB" sz="1200" dirty="0">
                <a:latin typeface="Courier New"/>
                <a:ea typeface="Times New Roman"/>
                <a:cs typeface="Times New Roman"/>
              </a:rPr>
              <a:t> 0</a:t>
            </a:r>
            <a:r>
              <a:rPr lang="en-GB" sz="1200" b="1" dirty="0">
                <a:latin typeface="Courier New"/>
                <a:ea typeface="Times New Roman"/>
                <a:cs typeface="Times New Roman"/>
              </a:rPr>
              <a:t>);</a:t>
            </a:r>
          </a:p>
          <a:p>
            <a:pPr marL="269875" indent="0">
              <a:lnSpc>
                <a:spcPct val="115000"/>
              </a:lnSpc>
              <a:buNone/>
            </a:pPr>
            <a:r>
              <a:rPr lang="en-GB" sz="1200" dirty="0">
                <a:latin typeface="Courier New"/>
                <a:ea typeface="Times New Roman"/>
                <a:cs typeface="Times New Roman"/>
              </a:rPr>
              <a:t>    angle </a:t>
            </a:r>
            <a:r>
              <a:rPr lang="en-GB" sz="1200" b="1" dirty="0">
                <a:latin typeface="Courier New"/>
                <a:ea typeface="Times New Roman"/>
                <a:cs typeface="Times New Roman"/>
              </a:rPr>
              <a:t>+=</a:t>
            </a:r>
            <a:r>
              <a:rPr lang="en-GB" sz="1200" dirty="0">
                <a:latin typeface="Courier New"/>
                <a:ea typeface="Times New Roman"/>
                <a:cs typeface="Times New Roman"/>
              </a:rPr>
              <a:t> </a:t>
            </a:r>
            <a:r>
              <a:rPr lang="en-GB" sz="1200" dirty="0" err="1">
                <a:latin typeface="Courier New"/>
                <a:ea typeface="Times New Roman"/>
                <a:cs typeface="Times New Roman"/>
              </a:rPr>
              <a:t>deltaAngle</a:t>
            </a:r>
            <a:r>
              <a:rPr lang="en-GB" sz="1200" b="1" dirty="0">
                <a:latin typeface="Courier New"/>
                <a:ea typeface="Times New Roman"/>
                <a:cs typeface="Times New Roman"/>
              </a:rPr>
              <a:t>;</a:t>
            </a:r>
            <a:r>
              <a:rPr lang="en-GB" sz="1200" dirty="0">
                <a:latin typeface="Courier New"/>
                <a:ea typeface="Times New Roman"/>
                <a:cs typeface="Times New Roman"/>
              </a:rPr>
              <a:t>  </a:t>
            </a:r>
            <a:endParaRPr lang="en-GB" sz="1200" dirty="0">
              <a:latin typeface="Calibri"/>
              <a:ea typeface="Calibri"/>
              <a:cs typeface="Times New Roman"/>
            </a:endParaRPr>
          </a:p>
          <a:p>
            <a:pPr marL="269875" indent="0">
              <a:lnSpc>
                <a:spcPct val="115000"/>
              </a:lnSpc>
              <a:buNone/>
            </a:pPr>
            <a:r>
              <a:rPr lang="en-GB" sz="1200" b="1" dirty="0">
                <a:latin typeface="Courier New"/>
                <a:ea typeface="Times New Roman"/>
                <a:cs typeface="Times New Roman"/>
              </a:rPr>
              <a:t>  }</a:t>
            </a:r>
            <a:endParaRPr lang="en-GB" sz="1200" dirty="0">
              <a:latin typeface="Calibri"/>
              <a:ea typeface="Times New Roman"/>
              <a:cs typeface="Times New Roman"/>
            </a:endParaRPr>
          </a:p>
          <a:p>
            <a:pPr marL="269875" indent="0">
              <a:lnSpc>
                <a:spcPct val="115000"/>
              </a:lnSpc>
              <a:buNone/>
            </a:pPr>
            <a:r>
              <a:rPr lang="en-GB" sz="1200" b="1" dirty="0">
                <a:latin typeface="Courier New"/>
                <a:ea typeface="Times New Roman"/>
                <a:cs typeface="Times New Roman"/>
              </a:rPr>
              <a:t>}</a:t>
            </a:r>
          </a:p>
        </p:txBody>
      </p:sp>
      <p:sp>
        <p:nvSpPr>
          <p:cNvPr id="4" name="Slide Number Placeholder 3"/>
          <p:cNvSpPr>
            <a:spLocks noGrp="1"/>
          </p:cNvSpPr>
          <p:nvPr>
            <p:ph type="sldNum" sz="quarter" idx="12"/>
          </p:nvPr>
        </p:nvSpPr>
        <p:spPr/>
        <p:txBody>
          <a:bodyPr/>
          <a:lstStyle/>
          <a:p>
            <a:fld id="{56529AC4-065D-4F14-A518-B3A77C897168}" type="slidenum">
              <a:rPr lang="en-GB" smtClean="0"/>
              <a:pPr/>
              <a:t>21</a:t>
            </a:fld>
            <a:endParaRPr lang="en-GB"/>
          </a:p>
        </p:txBody>
      </p:sp>
    </p:spTree>
    <p:extLst>
      <p:ext uri="{BB962C8B-B14F-4D97-AF65-F5344CB8AC3E}">
        <p14:creationId xmlns:p14="http://schemas.microsoft.com/office/powerpoint/2010/main" val="42069498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a:t>
            </a:r>
          </a:p>
        </p:txBody>
      </p:sp>
      <p:sp>
        <p:nvSpPr>
          <p:cNvPr id="3" name="Content Placeholder 2"/>
          <p:cNvSpPr>
            <a:spLocks noGrp="1"/>
          </p:cNvSpPr>
          <p:nvPr>
            <p:ph idx="1"/>
          </p:nvPr>
        </p:nvSpPr>
        <p:spPr/>
        <p:txBody>
          <a:bodyPr>
            <a:normAutofit fontScale="92500" lnSpcReduction="20000"/>
          </a:bodyPr>
          <a:lstStyle/>
          <a:p>
            <a:r>
              <a:rPr lang="en-GB" b="1" dirty="0"/>
              <a:t>Have a play with finding the right values for the variables we have created.</a:t>
            </a:r>
            <a:r>
              <a:rPr lang="en-GB" dirty="0"/>
              <a:t> </a:t>
            </a:r>
          </a:p>
          <a:p>
            <a:endParaRPr lang="en-GB" dirty="0"/>
          </a:p>
          <a:p>
            <a:pPr marL="269875" indent="0">
              <a:buNone/>
            </a:pPr>
            <a:r>
              <a:rPr lang="en-GB" dirty="0"/>
              <a:t>One great advantage is that you can change the values while the game is running, but a downside is </a:t>
            </a:r>
            <a:r>
              <a:rPr lang="en-GB" b="1" i="1" u="sng" dirty="0"/>
              <a:t>that when you stop the game, the values are not saved</a:t>
            </a:r>
            <a:r>
              <a:rPr lang="en-GB" dirty="0"/>
              <a:t>.</a:t>
            </a:r>
          </a:p>
          <a:p>
            <a:pPr marL="269875" indent="0">
              <a:buNone/>
            </a:pPr>
            <a:endParaRPr lang="en-GB" dirty="0"/>
          </a:p>
          <a:p>
            <a:pPr marL="269875" indent="0">
              <a:buNone/>
            </a:pPr>
            <a:r>
              <a:rPr lang="en-GB" dirty="0"/>
              <a:t>So you will need to remember what you modified before stopping the game.</a:t>
            </a:r>
          </a:p>
        </p:txBody>
      </p:sp>
      <p:sp>
        <p:nvSpPr>
          <p:cNvPr id="4" name="Slide Number Placeholder 3"/>
          <p:cNvSpPr>
            <a:spLocks noGrp="1"/>
          </p:cNvSpPr>
          <p:nvPr>
            <p:ph type="sldNum" sz="quarter" idx="12"/>
          </p:nvPr>
        </p:nvSpPr>
        <p:spPr/>
        <p:txBody>
          <a:bodyPr/>
          <a:lstStyle/>
          <a:p>
            <a:fld id="{56529AC4-065D-4F14-A518-B3A77C897168}" type="slidenum">
              <a:rPr lang="en-GB" smtClean="0"/>
              <a:pPr/>
              <a:t>22</a:t>
            </a:fld>
            <a:endParaRPr lang="en-GB"/>
          </a:p>
        </p:txBody>
      </p:sp>
    </p:spTree>
    <p:extLst>
      <p:ext uri="{BB962C8B-B14F-4D97-AF65-F5344CB8AC3E}">
        <p14:creationId xmlns:p14="http://schemas.microsoft.com/office/powerpoint/2010/main" val="159105765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Drawing a Spaceship instead of a cube</a:t>
            </a:r>
          </a:p>
        </p:txBody>
      </p:sp>
      <p:sp>
        <p:nvSpPr>
          <p:cNvPr id="5" name="Content Placeholder 4"/>
          <p:cNvSpPr>
            <a:spLocks noGrp="1"/>
          </p:cNvSpPr>
          <p:nvPr>
            <p:ph sz="half" idx="1"/>
          </p:nvPr>
        </p:nvSpPr>
        <p:spPr>
          <a:xfrm>
            <a:off x="1981200" y="1600203"/>
            <a:ext cx="5915000" cy="4525963"/>
          </a:xfrm>
        </p:spPr>
        <p:txBody>
          <a:bodyPr>
            <a:normAutofit lnSpcReduction="10000"/>
          </a:bodyPr>
          <a:lstStyle/>
          <a:p>
            <a:r>
              <a:rPr lang="en-GB" dirty="0"/>
              <a:t>Having a cube as your spaceship is not really looking great. </a:t>
            </a:r>
          </a:p>
          <a:p>
            <a:r>
              <a:rPr lang="en-GB" dirty="0"/>
              <a:t>Let’s try drop in some model.</a:t>
            </a:r>
          </a:p>
          <a:p>
            <a:r>
              <a:rPr lang="en-GB" dirty="0"/>
              <a:t>First create a new folder in your Project, under Assets called Models. </a:t>
            </a:r>
          </a:p>
          <a:p>
            <a:r>
              <a:rPr lang="en-GB" dirty="0"/>
              <a:t>Within your bundle folder you should find a fill called ‘</a:t>
            </a:r>
            <a:r>
              <a:rPr lang="en-GB" dirty="0" err="1"/>
              <a:t>Spaceship.fbx</a:t>
            </a:r>
            <a:r>
              <a:rPr lang="en-GB" dirty="0"/>
              <a:t>’. </a:t>
            </a:r>
          </a:p>
          <a:p>
            <a:r>
              <a:rPr lang="en-GB" dirty="0"/>
              <a:t>Drag this file into the newly generated folder.</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23</a:t>
            </a:fld>
            <a:endParaRPr lang="en-GB"/>
          </a:p>
        </p:txBody>
      </p:sp>
      <p:pic>
        <p:nvPicPr>
          <p:cNvPr id="8" name="image02.png" descr="spaceship.PNG"/>
          <p:cNvPicPr>
            <a:picLocks noGrp="1"/>
          </p:cNvPicPr>
          <p:nvPr>
            <p:ph sz="half" idx="2"/>
          </p:nvPr>
        </p:nvPicPr>
        <p:blipFill>
          <a:blip r:embed="rId2" cstate="print">
            <a:extLst>
              <a:ext uri="{BEBA8EAE-BF5A-486C-A8C5-ECC9F3942E4B}">
                <a14:imgProps xmlns:a14="http://schemas.microsoft.com/office/drawing/2010/main">
                  <a14:imgLayer r:embed="rId3">
                    <a14:imgEffect>
                      <a14:backgroundRemoval t="2280" b="100000" l="9294" r="89963">
                        <a14:foregroundMark x1="52788" y1="11726" x2="57993" y2="28013"/>
                      </a14:backgroundRemoval>
                    </a14:imgEffect>
                  </a14:imgLayer>
                </a14:imgProps>
              </a:ext>
            </a:extLst>
          </a:blip>
          <a:srcRect/>
          <a:stretch>
            <a:fillRect/>
          </a:stretch>
        </p:blipFill>
        <p:spPr>
          <a:xfrm>
            <a:off x="7248128" y="1990548"/>
            <a:ext cx="3974229" cy="3745271"/>
          </a:xfrm>
          <a:prstGeom prst="rect">
            <a:avLst/>
          </a:prstGeom>
          <a:ln/>
        </p:spPr>
      </p:pic>
    </p:spTree>
    <p:extLst>
      <p:ext uri="{BB962C8B-B14F-4D97-AF65-F5344CB8AC3E}">
        <p14:creationId xmlns:p14="http://schemas.microsoft.com/office/powerpoint/2010/main" val="21701842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fade">
                                      <p:cBhvr>
                                        <p:cTn id="3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Drawing a Spaceship instead of a cube (2)</a:t>
            </a:r>
          </a:p>
        </p:txBody>
      </p:sp>
      <p:sp>
        <p:nvSpPr>
          <p:cNvPr id="5" name="Content Placeholder 4"/>
          <p:cNvSpPr>
            <a:spLocks noGrp="1"/>
          </p:cNvSpPr>
          <p:nvPr>
            <p:ph idx="1"/>
          </p:nvPr>
        </p:nvSpPr>
        <p:spPr/>
        <p:txBody>
          <a:bodyPr>
            <a:normAutofit fontScale="92500" lnSpcReduction="20000"/>
          </a:bodyPr>
          <a:lstStyle/>
          <a:p>
            <a:pPr marL="784225" indent="-514350">
              <a:buFont typeface="+mj-lt"/>
              <a:buAutoNum type="arabicPeriod"/>
            </a:pPr>
            <a:r>
              <a:rPr lang="en-GB" dirty="0"/>
              <a:t>Once you have added your spaceship to your Models folder, drop it in the scene, and scale it 10x10x10. </a:t>
            </a:r>
          </a:p>
          <a:p>
            <a:pPr marL="784225" indent="-514350">
              <a:buFont typeface="+mj-lt"/>
              <a:buAutoNum type="arabicPeriod"/>
            </a:pPr>
            <a:r>
              <a:rPr lang="en-GB" dirty="0"/>
              <a:t>Place it at position (0,-5.8,0). </a:t>
            </a:r>
          </a:p>
          <a:p>
            <a:pPr marL="784225" indent="-514350">
              <a:buFont typeface="+mj-lt"/>
              <a:buAutoNum type="arabicPeriod"/>
            </a:pPr>
            <a:r>
              <a:rPr lang="en-GB" dirty="0"/>
              <a:t>Delete the Player cube we had done. </a:t>
            </a:r>
          </a:p>
          <a:p>
            <a:pPr marL="784225" indent="-514350">
              <a:buFont typeface="+mj-lt"/>
              <a:buAutoNum type="arabicPeriod"/>
            </a:pPr>
            <a:r>
              <a:rPr lang="en-GB" dirty="0"/>
              <a:t>Apply the Player script to our spaceship in the hierarchy. </a:t>
            </a:r>
          </a:p>
          <a:p>
            <a:pPr marL="269875" indent="0">
              <a:buNone/>
            </a:pPr>
            <a:r>
              <a:rPr lang="en-GB" dirty="0"/>
              <a:t>Do not forget to attach a RigidBody to the spaceship and to turn off its gravity. Rotate it, if necessary, until it’s aligned pointing up.</a:t>
            </a:r>
          </a:p>
        </p:txBody>
      </p:sp>
      <p:sp>
        <p:nvSpPr>
          <p:cNvPr id="4" name="Slide Number Placeholder 3"/>
          <p:cNvSpPr>
            <a:spLocks noGrp="1"/>
          </p:cNvSpPr>
          <p:nvPr>
            <p:ph type="sldNum" sz="quarter" idx="12"/>
          </p:nvPr>
        </p:nvSpPr>
        <p:spPr/>
        <p:txBody>
          <a:bodyPr/>
          <a:lstStyle/>
          <a:p>
            <a:fld id="{56529AC4-065D-4F14-A518-B3A77C897168}" type="slidenum">
              <a:rPr lang="en-GB" smtClean="0"/>
              <a:pPr/>
              <a:t>24</a:t>
            </a:fld>
            <a:endParaRPr lang="en-GB"/>
          </a:p>
        </p:txBody>
      </p:sp>
    </p:spTree>
    <p:extLst>
      <p:ext uri="{BB962C8B-B14F-4D97-AF65-F5344CB8AC3E}">
        <p14:creationId xmlns:p14="http://schemas.microsoft.com/office/powerpoint/2010/main" val="357284575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Quick note on 3D files</a:t>
            </a:r>
          </a:p>
        </p:txBody>
      </p:sp>
      <p:sp>
        <p:nvSpPr>
          <p:cNvPr id="3" name="Content Placeholder 2"/>
          <p:cNvSpPr>
            <a:spLocks noGrp="1"/>
          </p:cNvSpPr>
          <p:nvPr>
            <p:ph idx="1"/>
          </p:nvPr>
        </p:nvSpPr>
        <p:spPr/>
        <p:txBody>
          <a:bodyPr>
            <a:normAutofit lnSpcReduction="10000"/>
          </a:bodyPr>
          <a:lstStyle/>
          <a:p>
            <a:r>
              <a:rPr lang="en-GB" dirty="0"/>
              <a:t>Sometimes you might have 3D models which use different orientations for their axes, therefore you might get some strange behaviour when transforming (translating, scaling and rotating) the object. </a:t>
            </a:r>
          </a:p>
          <a:p>
            <a:r>
              <a:rPr lang="en-GB" dirty="0"/>
              <a:t>It is good practice to place any 3D model that you have into an empty game object once you have correctly oriented it.</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25</a:t>
            </a:fld>
            <a:endParaRPr lang="en-GB"/>
          </a:p>
        </p:txBody>
      </p:sp>
    </p:spTree>
    <p:extLst>
      <p:ext uri="{BB962C8B-B14F-4D97-AF65-F5344CB8AC3E}">
        <p14:creationId xmlns:p14="http://schemas.microsoft.com/office/powerpoint/2010/main" val="41649563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a:t>
            </a:r>
          </a:p>
        </p:txBody>
      </p:sp>
      <p:sp>
        <p:nvSpPr>
          <p:cNvPr id="3" name="Content Placeholder 2"/>
          <p:cNvSpPr>
            <a:spLocks noGrp="1"/>
          </p:cNvSpPr>
          <p:nvPr>
            <p:ph idx="1"/>
          </p:nvPr>
        </p:nvSpPr>
        <p:spPr/>
        <p:txBody>
          <a:bodyPr>
            <a:normAutofit fontScale="92500" lnSpcReduction="20000"/>
          </a:bodyPr>
          <a:lstStyle/>
          <a:p>
            <a:pPr marL="784225" indent="-514350">
              <a:buFont typeface="+mj-lt"/>
              <a:buAutoNum type="arabicPeriod"/>
            </a:pPr>
            <a:r>
              <a:rPr lang="en-GB" dirty="0"/>
              <a:t>Go to the Game Object menu </a:t>
            </a:r>
          </a:p>
          <a:p>
            <a:pPr marL="784225" indent="-514350">
              <a:buFont typeface="+mj-lt"/>
              <a:buAutoNum type="arabicPeriod"/>
            </a:pPr>
            <a:r>
              <a:rPr lang="en-GB" dirty="0"/>
              <a:t>Select “Create Empty”. </a:t>
            </a:r>
          </a:p>
          <a:p>
            <a:pPr marL="784225" indent="-514350">
              <a:buFont typeface="+mj-lt"/>
              <a:buAutoNum type="arabicPeriod"/>
            </a:pPr>
            <a:r>
              <a:rPr lang="en-GB" dirty="0"/>
              <a:t>Place your spaceship into this empty game object. (</a:t>
            </a:r>
            <a:r>
              <a:rPr lang="en-GB" b="1" i="1" dirty="0"/>
              <a:t>Before you do this make sure that your spaceship is placed at the origin</a:t>
            </a:r>
            <a:r>
              <a:rPr lang="en-GB" dirty="0"/>
              <a:t>).</a:t>
            </a:r>
          </a:p>
          <a:p>
            <a:pPr marL="784225" indent="-514350">
              <a:buFont typeface="+mj-lt"/>
              <a:buAutoNum type="arabicPeriod"/>
            </a:pPr>
            <a:r>
              <a:rPr lang="en-GB" dirty="0"/>
              <a:t>Rename the empty game object as Player.</a:t>
            </a:r>
          </a:p>
          <a:p>
            <a:pPr marL="784225" indent="-514350">
              <a:buFont typeface="+mj-lt"/>
              <a:buAutoNum type="arabicPeriod"/>
            </a:pPr>
            <a:r>
              <a:rPr lang="en-GB" dirty="0"/>
              <a:t>Remove the script from the spaceship and attach it to your Player game object.  (</a:t>
            </a:r>
            <a:r>
              <a:rPr lang="en-GB" b="1" i="1" dirty="0"/>
              <a:t>Make sure that you reset all of your variable values</a:t>
            </a:r>
            <a:r>
              <a:rPr lang="en-GB" dirty="0"/>
              <a:t>).</a:t>
            </a:r>
          </a:p>
          <a:p>
            <a:pPr marL="784225" indent="-514350">
              <a:buFont typeface="+mj-lt"/>
              <a:buAutoNum type="arabicPeriod"/>
            </a:pPr>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26</a:t>
            </a:fld>
            <a:endParaRPr lang="en-GB"/>
          </a:p>
        </p:txBody>
      </p:sp>
    </p:spTree>
    <p:extLst>
      <p:ext uri="{BB962C8B-B14F-4D97-AF65-F5344CB8AC3E}">
        <p14:creationId xmlns:p14="http://schemas.microsoft.com/office/powerpoint/2010/main" val="320393990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4" name="Slide Number Placeholder 3"/>
          <p:cNvSpPr>
            <a:spLocks noGrp="1"/>
          </p:cNvSpPr>
          <p:nvPr>
            <p:ph type="sldNum" sz="quarter" idx="12"/>
          </p:nvPr>
        </p:nvSpPr>
        <p:spPr/>
        <p:txBody>
          <a:bodyPr/>
          <a:lstStyle/>
          <a:p>
            <a:fld id="{56529AC4-065D-4F14-A518-B3A77C897168}" type="slidenum">
              <a:rPr lang="en-GB" smtClean="0"/>
              <a:pPr/>
              <a:t>27</a:t>
            </a:fld>
            <a:endParaRPr lang="en-GB"/>
          </a:p>
        </p:txBody>
      </p:sp>
      <p:pic>
        <p:nvPicPr>
          <p:cNvPr id="5" name="image06.png"/>
          <p:cNvPicPr>
            <a:picLocks noGrp="1"/>
          </p:cNvPicPr>
          <p:nvPr>
            <p:ph idx="1"/>
          </p:nvPr>
        </p:nvPicPr>
        <p:blipFill>
          <a:blip r:embed="rId2" cstate="print"/>
          <a:srcRect/>
          <a:stretch>
            <a:fillRect/>
          </a:stretch>
        </p:blipFill>
        <p:spPr>
          <a:xfrm>
            <a:off x="1981200" y="1633474"/>
            <a:ext cx="8229600" cy="4459414"/>
          </a:xfrm>
          <a:prstGeom prst="rect">
            <a:avLst/>
          </a:prstGeom>
          <a:ln/>
        </p:spPr>
      </p:pic>
    </p:spTree>
    <p:extLst>
      <p:ext uri="{BB962C8B-B14F-4D97-AF65-F5344CB8AC3E}">
        <p14:creationId xmlns:p14="http://schemas.microsoft.com/office/powerpoint/2010/main" val="97849314"/>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 Part 2</a:t>
            </a:r>
          </a:p>
        </p:txBody>
      </p:sp>
      <p:sp>
        <p:nvSpPr>
          <p:cNvPr id="3" name="Content Placeholder 2"/>
          <p:cNvSpPr>
            <a:spLocks noGrp="1"/>
          </p:cNvSpPr>
          <p:nvPr>
            <p:ph idx="1"/>
          </p:nvPr>
        </p:nvSpPr>
        <p:spPr>
          <a:xfrm>
            <a:off x="1864103" y="1988841"/>
            <a:ext cx="9334255" cy="4464495"/>
          </a:xfrm>
        </p:spPr>
        <p:txBody>
          <a:bodyPr>
            <a:normAutofit fontScale="92500" lnSpcReduction="10000"/>
          </a:bodyPr>
          <a:lstStyle/>
          <a:p>
            <a:pPr marL="784225" indent="-514350">
              <a:buFont typeface="+mj-lt"/>
              <a:buAutoNum type="arabicPeriod"/>
            </a:pPr>
            <a:r>
              <a:rPr lang="en-GB" dirty="0"/>
              <a:t>Play around with the Directional Light that you already have in your scene so that you would have the optimal shading on your spaceship in the Game View.</a:t>
            </a:r>
          </a:p>
          <a:p>
            <a:pPr marL="784225" indent="-514350">
              <a:buFont typeface="+mj-lt"/>
              <a:buAutoNum type="arabicPeriod"/>
            </a:pPr>
            <a:r>
              <a:rPr lang="en-GB" dirty="0"/>
              <a:t>You also will want constraint the movement to only X Y, so find the RigidBody component and add it to the spaceship </a:t>
            </a:r>
          </a:p>
          <a:p>
            <a:pPr marL="895350" lvl="1" indent="-514350">
              <a:buFont typeface="Arial" panose="020B0604020202020204" pitchFamily="34" charset="0"/>
              <a:buChar char="•"/>
            </a:pPr>
            <a:r>
              <a:rPr lang="en-GB" dirty="0"/>
              <a:t>then tick the Z position constraint and also the X, Y and Z rotations.</a:t>
            </a:r>
          </a:p>
          <a:p>
            <a:pPr marL="895350" lvl="1" indent="-514350">
              <a:buFont typeface="Arial" panose="020B0604020202020204" pitchFamily="34" charset="0"/>
              <a:buChar char="•"/>
            </a:pPr>
            <a:r>
              <a:rPr lang="en-GB" dirty="0"/>
              <a:t>Make sure that the gravity variable is turned off</a:t>
            </a:r>
          </a:p>
          <a:p>
            <a:pPr marL="784225" indent="-514350">
              <a:buFont typeface="+mj-lt"/>
              <a:buAutoNum type="arabicPeriod"/>
            </a:pPr>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28</a:t>
            </a:fld>
            <a:endParaRPr lang="en-GB"/>
          </a:p>
        </p:txBody>
      </p:sp>
    </p:spTree>
    <p:extLst>
      <p:ext uri="{BB962C8B-B14F-4D97-AF65-F5344CB8AC3E}">
        <p14:creationId xmlns:p14="http://schemas.microsoft.com/office/powerpoint/2010/main" val="374651484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Missile</a:t>
            </a:r>
          </a:p>
        </p:txBody>
      </p:sp>
      <p:sp>
        <p:nvSpPr>
          <p:cNvPr id="4" name="Slide Number Placeholder 3"/>
          <p:cNvSpPr>
            <a:spLocks noGrp="1"/>
          </p:cNvSpPr>
          <p:nvPr>
            <p:ph type="sldNum" sz="quarter" idx="12"/>
          </p:nvPr>
        </p:nvSpPr>
        <p:spPr/>
        <p:txBody>
          <a:bodyPr/>
          <a:lstStyle/>
          <a:p>
            <a:fld id="{56529AC4-065D-4F14-A518-B3A77C897168}" type="slidenum">
              <a:rPr lang="en-GB" smtClean="0"/>
              <a:pPr/>
              <a:t>29</a:t>
            </a:fld>
            <a:endParaRPr lang="en-GB"/>
          </a:p>
        </p:txBody>
      </p:sp>
      <p:pic>
        <p:nvPicPr>
          <p:cNvPr id="6" name="Picture 5"/>
          <p:cNvPicPr/>
          <p:nvPr/>
        </p:nvPicPr>
        <p:blipFill rotWithShape="1">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l="20197" r="19703"/>
          <a:stretch/>
        </p:blipFill>
        <p:spPr bwMode="auto">
          <a:xfrm rot="16200000">
            <a:off x="5246370" y="154518"/>
            <a:ext cx="1699260" cy="5655945"/>
          </a:xfrm>
          <a:prstGeom prst="rect">
            <a:avLst/>
          </a:prstGeom>
          <a:ln>
            <a:noFill/>
          </a:ln>
          <a:effectLst>
            <a:glow>
              <a:srgbClr val="4F81BD">
                <a:alpha val="40000"/>
              </a:srgbClr>
            </a:glow>
            <a:softEdge rad="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03516198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Spaceship</a:t>
            </a:r>
          </a:p>
        </p:txBody>
      </p:sp>
      <p:sp>
        <p:nvSpPr>
          <p:cNvPr id="4" name="Slide Number Placeholder 3"/>
          <p:cNvSpPr>
            <a:spLocks noGrp="1"/>
          </p:cNvSpPr>
          <p:nvPr>
            <p:ph type="sldNum" sz="quarter" idx="12"/>
          </p:nvPr>
        </p:nvSpPr>
        <p:spPr/>
        <p:txBody>
          <a:bodyPr/>
          <a:lstStyle/>
          <a:p>
            <a:fld id="{56529AC4-065D-4F14-A518-B3A77C897168}" type="slidenum">
              <a:rPr lang="en-GB" smtClean="0"/>
              <a:pPr/>
              <a:t>3</a:t>
            </a:fld>
            <a:endParaRPr lang="en-GB"/>
          </a:p>
        </p:txBody>
      </p:sp>
      <p:pic>
        <p:nvPicPr>
          <p:cNvPr id="6" name="Picture 5"/>
          <p:cNvPicPr/>
          <p:nvPr/>
        </p:nvPicPr>
        <p:blipFill>
          <a:blip r:embed="rId2" cstate="print">
            <a:duotone>
              <a:prstClr val="black"/>
              <a:schemeClr val="accent4">
                <a:tint val="45000"/>
                <a:satMod val="400000"/>
              </a:schemeClr>
            </a:duotone>
            <a:extLst>
              <a:ext uri="{BEBA8EAE-BF5A-486C-A8C5-ECC9F3942E4B}">
                <a14:imgProps xmlns:a14="http://schemas.microsoft.com/office/drawing/2010/main">
                  <a14:imgLayer r:embed="rId3">
                    <a14:imgEffect>
                      <a14:backgroundRemoval t="1647" b="98353" l="1318" r="99268">
                        <a14:backgroundMark x1="34480" y1="83683" x2="57247" y2="72605"/>
                        <a14:backgroundMark x1="57906" y1="70509" x2="72255" y2="54790"/>
                        <a14:backgroundMark x1="74451" y1="53443" x2="81259" y2="58234"/>
                        <a14:backgroundMark x1="82723" y1="56886" x2="95681" y2="40868"/>
                        <a14:backgroundMark x1="95681" y1="59880" x2="51977" y2="91617"/>
                        <a14:backgroundMark x1="11420" y1="77994" x2="21083" y2="64820"/>
                        <a14:backgroundMark x1="22255" y1="63922" x2="22255" y2="63922"/>
                        <a14:backgroundMark x1="30893" y1="25749" x2="42167" y2="15419"/>
                        <a14:backgroundMark x1="2782" y1="29491" x2="33236" y2="11078"/>
                        <a14:backgroundMark x1="42500" y1="9925" x2="51397" y2="6165"/>
                      </a14:backgroundRemoval>
                    </a14:imgEffect>
                    <a14:imgEffect>
                      <a14:artisticPaintStrokes/>
                    </a14:imgEffect>
                  </a14:imgLayer>
                </a14:imgProps>
              </a:ext>
              <a:ext uri="{28A0092B-C50C-407E-A947-70E740481C1C}">
                <a14:useLocalDpi xmlns:a14="http://schemas.microsoft.com/office/drawing/2010/main" val="0"/>
              </a:ext>
            </a:extLst>
          </a:blip>
          <a:stretch>
            <a:fillRect/>
          </a:stretch>
        </p:blipFill>
        <p:spPr>
          <a:xfrm>
            <a:off x="3272627" y="1556792"/>
            <a:ext cx="5646753" cy="2761406"/>
          </a:xfrm>
          <a:prstGeom prst="rect">
            <a:avLst/>
          </a:prstGeom>
          <a:noFill/>
          <a:ln>
            <a:noFill/>
          </a:ln>
          <a:effectLst>
            <a:softEdge rad="0"/>
          </a:effectLst>
        </p:spPr>
      </p:pic>
    </p:spTree>
    <p:extLst>
      <p:ext uri="{BB962C8B-B14F-4D97-AF65-F5344CB8AC3E}">
        <p14:creationId xmlns:p14="http://schemas.microsoft.com/office/powerpoint/2010/main" val="228650232"/>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3" name="Content Placeholder 2"/>
          <p:cNvSpPr>
            <a:spLocks noGrp="1"/>
          </p:cNvSpPr>
          <p:nvPr>
            <p:ph idx="1"/>
          </p:nvPr>
        </p:nvSpPr>
        <p:spPr/>
        <p:txBody>
          <a:bodyPr/>
          <a:lstStyle/>
          <a:p>
            <a:r>
              <a:rPr lang="en-GB" dirty="0"/>
              <a:t>Firing Missiles</a:t>
            </a:r>
          </a:p>
          <a:p>
            <a:r>
              <a:rPr lang="en-GB" dirty="0"/>
              <a:t>Instantiating Prefabs</a:t>
            </a:r>
          </a:p>
          <a:p>
            <a:r>
              <a:rPr lang="en-GB" dirty="0"/>
              <a:t>Adding motion to the missile</a:t>
            </a:r>
          </a:p>
          <a:p>
            <a:r>
              <a:rPr lang="en-GB" dirty="0"/>
              <a:t>Fire Rate</a:t>
            </a:r>
          </a:p>
          <a:p>
            <a:r>
              <a:rPr lang="en-GB" dirty="0"/>
              <a:t>Destroying missiles after some time</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30</a:t>
            </a:fld>
            <a:endParaRPr lang="en-GB"/>
          </a:p>
        </p:txBody>
      </p:sp>
    </p:spTree>
    <p:extLst>
      <p:ext uri="{BB962C8B-B14F-4D97-AF65-F5344CB8AC3E}">
        <p14:creationId xmlns:p14="http://schemas.microsoft.com/office/powerpoint/2010/main" val="874237626"/>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Firing Missiles</a:t>
            </a:r>
          </a:p>
        </p:txBody>
      </p:sp>
      <p:sp>
        <p:nvSpPr>
          <p:cNvPr id="3" name="Content Placeholder 2"/>
          <p:cNvSpPr>
            <a:spLocks noGrp="1"/>
          </p:cNvSpPr>
          <p:nvPr>
            <p:ph idx="1"/>
          </p:nvPr>
        </p:nvSpPr>
        <p:spPr>
          <a:xfrm>
            <a:off x="1981200" y="1600203"/>
            <a:ext cx="6275040" cy="4525963"/>
          </a:xfrm>
        </p:spPr>
        <p:txBody>
          <a:bodyPr>
            <a:normAutofit/>
          </a:bodyPr>
          <a:lstStyle/>
          <a:p>
            <a:r>
              <a:rPr lang="en-GB" dirty="0"/>
              <a:t>We need to instantiate bullets at runtime when the player presses space bar. </a:t>
            </a:r>
          </a:p>
          <a:p>
            <a:r>
              <a:rPr lang="en-GB" dirty="0"/>
              <a:t>Let’s create a simple model for the bullet.</a:t>
            </a:r>
          </a:p>
        </p:txBody>
      </p:sp>
      <p:sp>
        <p:nvSpPr>
          <p:cNvPr id="4" name="Slide Number Placeholder 3"/>
          <p:cNvSpPr>
            <a:spLocks noGrp="1"/>
          </p:cNvSpPr>
          <p:nvPr>
            <p:ph type="sldNum" sz="quarter" idx="12"/>
          </p:nvPr>
        </p:nvSpPr>
        <p:spPr/>
        <p:txBody>
          <a:bodyPr/>
          <a:lstStyle/>
          <a:p>
            <a:fld id="{56529AC4-065D-4F14-A518-B3A77C897168}" type="slidenum">
              <a:rPr lang="en-GB" smtClean="0"/>
              <a:pPr/>
              <a:t>31</a:t>
            </a:fld>
            <a:endParaRPr lang="en-GB"/>
          </a:p>
        </p:txBody>
      </p:sp>
      <p:pic>
        <p:nvPicPr>
          <p:cNvPr id="5" name="image10.png"/>
          <p:cNvPicPr/>
          <p:nvPr/>
        </p:nvPicPr>
        <p:blipFill>
          <a:blip r:embed="rId2" cstate="print"/>
          <a:srcRect l="81089"/>
          <a:stretch>
            <a:fillRect/>
          </a:stretch>
        </p:blipFill>
        <p:spPr>
          <a:xfrm>
            <a:off x="8472264" y="1556792"/>
            <a:ext cx="1728192" cy="4824536"/>
          </a:xfrm>
          <a:prstGeom prst="rect">
            <a:avLst/>
          </a:prstGeom>
          <a:ln/>
        </p:spPr>
      </p:pic>
    </p:spTree>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784225" indent="-514350">
              <a:buFont typeface="+mj-lt"/>
              <a:buAutoNum type="arabicPeriod"/>
            </a:pPr>
            <a:r>
              <a:rPr lang="en-GB" dirty="0"/>
              <a:t>Create a cylinder with a radius of 0.5 and a height of 2, call it Missile and position it in front of the spaceship with z set to 0.  </a:t>
            </a:r>
          </a:p>
          <a:p>
            <a:pPr marL="784225" indent="-514350">
              <a:buFont typeface="+mj-lt"/>
              <a:buAutoNum type="arabicPeriod"/>
            </a:pPr>
            <a:r>
              <a:rPr lang="en-GB" dirty="0"/>
              <a:t>Adjust the scale accordingly so it makes sense that it’s a missile (0.1,0.1,0.1)</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32</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Firing Missiles</a:t>
            </a:r>
          </a:p>
        </p:txBody>
      </p:sp>
      <p:sp>
        <p:nvSpPr>
          <p:cNvPr id="3" name="Content Placeholder 2"/>
          <p:cNvSpPr>
            <a:spLocks noGrp="1"/>
          </p:cNvSpPr>
          <p:nvPr>
            <p:ph idx="1"/>
          </p:nvPr>
        </p:nvSpPr>
        <p:spPr/>
        <p:txBody>
          <a:bodyPr>
            <a:normAutofit/>
          </a:bodyPr>
          <a:lstStyle/>
          <a:p>
            <a:r>
              <a:rPr lang="en-GB" sz="3600" dirty="0"/>
              <a:t>We need to make this missile as a template. </a:t>
            </a:r>
          </a:p>
          <a:p>
            <a:endParaRPr lang="en-GB" sz="3600" dirty="0"/>
          </a:p>
          <a:p>
            <a:r>
              <a:rPr lang="en-GB" sz="3600" dirty="0"/>
              <a:t>Think of a class in programming.</a:t>
            </a:r>
          </a:p>
          <a:p>
            <a:endParaRPr lang="en-GB" sz="3600" dirty="0"/>
          </a:p>
          <a:p>
            <a:r>
              <a:rPr lang="en-GB" sz="3600" dirty="0"/>
              <a:t>In Unity we do this through prefabs. </a:t>
            </a:r>
          </a:p>
          <a:p>
            <a:pPr>
              <a:buNone/>
            </a:pPr>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33</a:t>
            </a:fld>
            <a:endParaRPr lang="en-GB"/>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pPr marL="784225" indent="-514350">
              <a:buFont typeface="+mj-lt"/>
              <a:buAutoNum type="arabicPeriod"/>
            </a:pPr>
            <a:r>
              <a:rPr lang="en-GB" dirty="0"/>
              <a:t>Create a new folder called Prefabs. </a:t>
            </a:r>
          </a:p>
          <a:p>
            <a:pPr marL="784225" indent="-514350">
              <a:buFont typeface="+mj-lt"/>
              <a:buAutoNum type="arabicPeriod"/>
            </a:pPr>
            <a:r>
              <a:rPr lang="en-GB" dirty="0"/>
              <a:t>In this folder create a new Prefab by doing a right click on the folder, Create-&gt;Prefab. </a:t>
            </a:r>
          </a:p>
          <a:p>
            <a:pPr marL="784225" indent="-514350">
              <a:buFont typeface="+mj-lt"/>
              <a:buAutoNum type="arabicPeriod"/>
            </a:pPr>
            <a:r>
              <a:rPr lang="en-GB" dirty="0"/>
              <a:t>Drag the Missile object into this prefab. You can then delete the object from your scene.</a:t>
            </a:r>
          </a:p>
          <a:p>
            <a:pPr marL="784225" indent="-514350">
              <a:buFont typeface="+mj-lt"/>
              <a:buAutoNum type="arabicPeriod"/>
            </a:pPr>
            <a:r>
              <a:rPr lang="en-GB" dirty="0"/>
              <a:t>Now we can drag as many bullet prefabs to the scene, but actually we want to create them at runtime.</a:t>
            </a:r>
          </a:p>
        </p:txBody>
      </p:sp>
      <p:sp>
        <p:nvSpPr>
          <p:cNvPr id="4" name="Slide Number Placeholder 3"/>
          <p:cNvSpPr>
            <a:spLocks noGrp="1"/>
          </p:cNvSpPr>
          <p:nvPr>
            <p:ph type="sldNum" sz="quarter" idx="12"/>
          </p:nvPr>
        </p:nvSpPr>
        <p:spPr/>
        <p:txBody>
          <a:bodyPr/>
          <a:lstStyle/>
          <a:p>
            <a:fld id="{56529AC4-065D-4F14-A518-B3A77C897168}" type="slidenum">
              <a:rPr lang="en-GB" smtClean="0"/>
              <a:pPr/>
              <a:t>34</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000" dirty="0"/>
              <a:t>What our player script should look like before editing it</a:t>
            </a:r>
          </a:p>
        </p:txBody>
      </p:sp>
      <p:sp>
        <p:nvSpPr>
          <p:cNvPr id="3" name="Content Placeholder 2"/>
          <p:cNvSpPr>
            <a:spLocks noGrp="1"/>
          </p:cNvSpPr>
          <p:nvPr>
            <p:ph idx="1"/>
          </p:nvPr>
        </p:nvSpPr>
        <p:spPr>
          <a:xfrm>
            <a:off x="2927648" y="1988843"/>
            <a:ext cx="6995120" cy="3849291"/>
          </a:xfrm>
        </p:spPr>
        <p:txBody>
          <a:bodyPr>
            <a:normAutofit fontScale="62500" lnSpcReduction="20000"/>
          </a:bodyPr>
          <a:lstStyle/>
          <a:p>
            <a:pPr marL="269875" indent="0">
              <a:lnSpc>
                <a:spcPct val="115000"/>
              </a:lnSpc>
              <a:buNone/>
            </a:pPr>
            <a:r>
              <a:rPr lang="en-GB" sz="4400" dirty="0"/>
              <a:t>Place the following in your Player script Update() method.</a:t>
            </a:r>
          </a:p>
          <a:p>
            <a:pPr marL="269875" indent="0">
              <a:lnSpc>
                <a:spcPct val="115000"/>
              </a:lnSpc>
              <a:buNone/>
            </a:pPr>
            <a:endParaRPr lang="en-GB" sz="4300" b="1" dirty="0">
              <a:solidFill>
                <a:srgbClr val="000080"/>
              </a:solidFill>
              <a:latin typeface="Courier New"/>
              <a:ea typeface="Times New Roman"/>
              <a:cs typeface="Times New Roman"/>
            </a:endParaRPr>
          </a:p>
          <a:p>
            <a:pPr marL="269875" indent="0">
              <a:lnSpc>
                <a:spcPct val="115000"/>
              </a:lnSpc>
              <a:buNone/>
            </a:pPr>
            <a:r>
              <a:rPr lang="en-GB" sz="4300" b="1" dirty="0">
                <a:solidFill>
                  <a:srgbClr val="000080"/>
                </a:solidFill>
                <a:latin typeface="Courier New"/>
                <a:ea typeface="Times New Roman"/>
                <a:cs typeface="Times New Roman"/>
              </a:rPr>
              <a:t>if(</a:t>
            </a:r>
            <a:r>
              <a:rPr lang="en-GB" sz="4300" b="1" dirty="0" err="1">
                <a:solidFill>
                  <a:srgbClr val="000080"/>
                </a:solidFill>
                <a:latin typeface="Courier New"/>
                <a:ea typeface="Times New Roman"/>
                <a:cs typeface="Times New Roman"/>
              </a:rPr>
              <a:t>Input.getKey</a:t>
            </a:r>
            <a:r>
              <a:rPr lang="en-GB" sz="4300" b="1" dirty="0">
                <a:solidFill>
                  <a:srgbClr val="000080"/>
                </a:solidFill>
                <a:latin typeface="Courier New"/>
                <a:ea typeface="Times New Roman"/>
                <a:cs typeface="Times New Roman"/>
              </a:rPr>
              <a:t>(</a:t>
            </a:r>
            <a:r>
              <a:rPr lang="en-GB" sz="4300" b="1" dirty="0" err="1">
                <a:solidFill>
                  <a:srgbClr val="000080"/>
                </a:solidFill>
                <a:latin typeface="Courier New"/>
                <a:ea typeface="Times New Roman"/>
                <a:cs typeface="Times New Roman"/>
              </a:rPr>
              <a:t>KeyCode.Space</a:t>
            </a:r>
            <a:r>
              <a:rPr lang="en-GB" sz="4300" b="1" dirty="0">
                <a:solidFill>
                  <a:srgbClr val="000080"/>
                </a:solidFill>
                <a:latin typeface="Courier New"/>
                <a:ea typeface="Times New Roman"/>
                <a:cs typeface="Times New Roman"/>
              </a:rPr>
              <a:t>))</a:t>
            </a:r>
          </a:p>
          <a:p>
            <a:pPr marL="269875" indent="0">
              <a:lnSpc>
                <a:spcPct val="115000"/>
              </a:lnSpc>
              <a:buNone/>
            </a:pPr>
            <a:r>
              <a:rPr lang="en-GB" sz="4300" b="1" dirty="0">
                <a:solidFill>
                  <a:srgbClr val="000080"/>
                </a:solidFill>
                <a:latin typeface="Courier New"/>
                <a:ea typeface="Times New Roman"/>
                <a:cs typeface="Times New Roman"/>
              </a:rPr>
              <a:t>{</a:t>
            </a:r>
            <a:endParaRPr lang="en-GB" sz="4900" dirty="0">
              <a:latin typeface="Calibri"/>
              <a:ea typeface="Calibri"/>
              <a:cs typeface="Times New Roman"/>
            </a:endParaRPr>
          </a:p>
          <a:p>
            <a:pPr marL="269875" indent="0">
              <a:lnSpc>
                <a:spcPct val="115000"/>
              </a:lnSpc>
              <a:buNone/>
            </a:pPr>
            <a:r>
              <a:rPr lang="en-GB" sz="4300" dirty="0">
                <a:solidFill>
                  <a:srgbClr val="000000"/>
                </a:solidFill>
                <a:latin typeface="Courier New"/>
                <a:ea typeface="Times New Roman"/>
                <a:cs typeface="Times New Roman"/>
              </a:rPr>
              <a:t>    Fire();</a:t>
            </a:r>
            <a:endParaRPr lang="en-GB" sz="4900" dirty="0">
              <a:latin typeface="Calibri"/>
              <a:ea typeface="Calibri"/>
              <a:cs typeface="Times New Roman"/>
            </a:endParaRPr>
          </a:p>
          <a:p>
            <a:pPr marL="269875" indent="0">
              <a:lnSpc>
                <a:spcPct val="115000"/>
              </a:lnSpc>
              <a:buNone/>
            </a:pPr>
            <a:r>
              <a:rPr lang="en-GB" sz="4300" b="1" dirty="0">
                <a:solidFill>
                  <a:srgbClr val="000080"/>
                </a:solidFill>
                <a:latin typeface="Courier New"/>
                <a:ea typeface="Times New Roman"/>
                <a:cs typeface="Times New Roman"/>
              </a:rPr>
              <a:t>}</a:t>
            </a:r>
            <a:endParaRPr lang="en-GB" sz="4900" dirty="0">
              <a:latin typeface="Calibri"/>
              <a:ea typeface="Calibri"/>
              <a:cs typeface="Times New Roman"/>
            </a:endParaRPr>
          </a:p>
          <a:p>
            <a:pPr marL="269875" indent="0">
              <a:lnSpc>
                <a:spcPct val="115000"/>
              </a:lnSpc>
              <a:buNone/>
            </a:pPr>
            <a:endParaRPr lang="en-GB" sz="4900" dirty="0">
              <a:latin typeface="Calibri"/>
              <a:ea typeface="Calibri"/>
              <a:cs typeface="Times New Roman"/>
            </a:endParaRPr>
          </a:p>
          <a:p>
            <a:pPr marL="269875" indent="0">
              <a:buNone/>
            </a:pPr>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35</a:t>
            </a:fld>
            <a:endParaRPr lang="en-GB"/>
          </a:p>
        </p:txBody>
      </p:sp>
    </p:spTree>
    <p:extLst>
      <p:ext uri="{BB962C8B-B14F-4D97-AF65-F5344CB8AC3E}">
        <p14:creationId xmlns:p14="http://schemas.microsoft.com/office/powerpoint/2010/main" val="39551680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Instantiating Prefabs</a:t>
            </a:r>
          </a:p>
        </p:txBody>
      </p:sp>
      <p:sp>
        <p:nvSpPr>
          <p:cNvPr id="3" name="Content Placeholder 2"/>
          <p:cNvSpPr>
            <a:spLocks noGrp="1"/>
          </p:cNvSpPr>
          <p:nvPr>
            <p:ph idx="1"/>
          </p:nvPr>
        </p:nvSpPr>
        <p:spPr/>
        <p:txBody>
          <a:bodyPr>
            <a:normAutofit fontScale="92500" lnSpcReduction="20000"/>
          </a:bodyPr>
          <a:lstStyle/>
          <a:p>
            <a:r>
              <a:rPr lang="en-GB" dirty="0"/>
              <a:t>In the Fire() method we need to somehow tell it to instantiate our prefab. </a:t>
            </a:r>
          </a:p>
          <a:p>
            <a:r>
              <a:rPr lang="en-GB" dirty="0"/>
              <a:t>To do this, the script needs to know which prefab to instantiate. </a:t>
            </a:r>
          </a:p>
          <a:p>
            <a:r>
              <a:rPr lang="en-GB" dirty="0"/>
              <a:t>So create a public </a:t>
            </a:r>
            <a:r>
              <a:rPr lang="en-GB" dirty="0" err="1"/>
              <a:t>GameObject</a:t>
            </a:r>
            <a:r>
              <a:rPr lang="en-GB" dirty="0"/>
              <a:t> missile instance variable. </a:t>
            </a:r>
          </a:p>
          <a:p>
            <a:r>
              <a:rPr lang="en-GB" dirty="0"/>
              <a:t>We then need to tell the Fire() method what we are going to fire. So we need to pass it the missile </a:t>
            </a:r>
            <a:r>
              <a:rPr lang="en-GB" dirty="0" err="1"/>
              <a:t>GameObject</a:t>
            </a:r>
            <a:r>
              <a:rPr lang="en-GB" dirty="0"/>
              <a:t> as a parameter. </a:t>
            </a:r>
          </a:p>
          <a:p>
            <a:r>
              <a:rPr lang="en-GB" dirty="0"/>
              <a:t>Therefore the Fire() method becomes Fire(missile). And then add the following to the Fire() method:</a:t>
            </a:r>
          </a:p>
          <a:p>
            <a:r>
              <a:rPr lang="en-GB" dirty="0"/>
              <a:t>Instantiate (missile, </a:t>
            </a:r>
            <a:r>
              <a:rPr lang="en-GB" dirty="0" err="1"/>
              <a:t>gameObject.transform.position</a:t>
            </a:r>
            <a:r>
              <a:rPr lang="en-GB" dirty="0"/>
              <a:t>, </a:t>
            </a:r>
            <a:r>
              <a:rPr lang="en-GB" dirty="0" err="1"/>
              <a:t>gameObject.transform.rotation</a:t>
            </a:r>
            <a:r>
              <a:rPr lang="en-GB" dirty="0"/>
              <a:t>);</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36</a:t>
            </a:fld>
            <a:endParaRPr lang="en-GB"/>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Instantiating Prefabs</a:t>
            </a:r>
          </a:p>
        </p:txBody>
      </p:sp>
      <p:sp>
        <p:nvSpPr>
          <p:cNvPr id="3" name="Content Placeholder 2"/>
          <p:cNvSpPr>
            <a:spLocks noGrp="1"/>
          </p:cNvSpPr>
          <p:nvPr>
            <p:ph idx="1"/>
          </p:nvPr>
        </p:nvSpPr>
        <p:spPr/>
        <p:txBody>
          <a:bodyPr>
            <a:normAutofit/>
          </a:bodyPr>
          <a:lstStyle/>
          <a:p>
            <a:r>
              <a:rPr lang="en-GB" dirty="0"/>
              <a:t>In the code we are basically instantiating a bullet at the same position and rotation as the spaceship, but offset by some value to be coming out from the front of the spaceship.</a:t>
            </a:r>
          </a:p>
          <a:p>
            <a:endParaRPr lang="en-GB" dirty="0"/>
          </a:p>
          <a:p>
            <a:r>
              <a:rPr lang="en-GB" dirty="0"/>
              <a:t>After saving your script, go back to Unity, select the player object in your scene and drag the Missile prefab to the Player script’s slot for Missile Prefab. </a:t>
            </a:r>
          </a:p>
        </p:txBody>
      </p:sp>
      <p:sp>
        <p:nvSpPr>
          <p:cNvPr id="4" name="Slide Number Placeholder 3"/>
          <p:cNvSpPr>
            <a:spLocks noGrp="1"/>
          </p:cNvSpPr>
          <p:nvPr>
            <p:ph type="sldNum" sz="quarter" idx="12"/>
          </p:nvPr>
        </p:nvSpPr>
        <p:spPr/>
        <p:txBody>
          <a:bodyPr/>
          <a:lstStyle/>
          <a:p>
            <a:fld id="{56529AC4-065D-4F14-A518-B3A77C897168}" type="slidenum">
              <a:rPr lang="en-GB" smtClean="0"/>
              <a:pPr/>
              <a:t>37</a:t>
            </a:fld>
            <a:endParaRPr lang="en-GB"/>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Instantiating Prefabs</a:t>
            </a:r>
          </a:p>
        </p:txBody>
      </p:sp>
      <p:sp>
        <p:nvSpPr>
          <p:cNvPr id="3" name="Content Placeholder 2"/>
          <p:cNvSpPr>
            <a:spLocks noGrp="1"/>
          </p:cNvSpPr>
          <p:nvPr>
            <p:ph idx="1"/>
          </p:nvPr>
        </p:nvSpPr>
        <p:spPr/>
        <p:txBody>
          <a:bodyPr/>
          <a:lstStyle/>
          <a:p>
            <a:pPr>
              <a:buNone/>
            </a:pPr>
            <a:r>
              <a:rPr lang="en-GB" dirty="0"/>
              <a:t>You should notice at least two things.</a:t>
            </a:r>
          </a:p>
          <a:p>
            <a:pPr>
              <a:buNone/>
            </a:pPr>
            <a:r>
              <a:rPr lang="en-GB" dirty="0"/>
              <a:t>What are the problems?</a:t>
            </a:r>
          </a:p>
          <a:p>
            <a:pPr>
              <a:buNone/>
            </a:pPr>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38</a:t>
            </a:fld>
            <a:endParaRPr lang="en-GB"/>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Motion to bullet</a:t>
            </a:r>
          </a:p>
        </p:txBody>
      </p:sp>
      <p:sp>
        <p:nvSpPr>
          <p:cNvPr id="3" name="Content Placeholder 2"/>
          <p:cNvSpPr>
            <a:spLocks noGrp="1"/>
          </p:cNvSpPr>
          <p:nvPr>
            <p:ph idx="1"/>
          </p:nvPr>
        </p:nvSpPr>
        <p:spPr/>
        <p:txBody>
          <a:bodyPr>
            <a:normAutofit/>
          </a:bodyPr>
          <a:lstStyle/>
          <a:p>
            <a:pPr>
              <a:buNone/>
            </a:pPr>
            <a:r>
              <a:rPr lang="en-GB" dirty="0"/>
              <a:t>Try creating a script that moves the missile upwards when it is instantiated.</a:t>
            </a:r>
          </a:p>
          <a:p>
            <a:endParaRPr lang="en-GB" dirty="0"/>
          </a:p>
          <a:p>
            <a:endParaRPr lang="en-GB" dirty="0"/>
          </a:p>
          <a:p>
            <a:pPr marL="273050" indent="-3175">
              <a:buNone/>
            </a:pPr>
            <a:r>
              <a:rPr lang="en-GB" sz="2400" i="1" dirty="0"/>
              <a:t>Remember to drag the script onto your Missile prefab and also to set  </a:t>
            </a:r>
            <a:r>
              <a:rPr lang="en-GB" sz="2400" i="1" dirty="0" err="1"/>
              <a:t>missileSpeed</a:t>
            </a:r>
            <a:r>
              <a:rPr lang="en-GB" sz="2400" i="1" dirty="0"/>
              <a:t> in Unity. You could always provide a default value on your script. A value of 20 would be ideal in this case.</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39</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3" name="Content Placeholder 2"/>
          <p:cNvSpPr>
            <a:spLocks noGrp="1"/>
          </p:cNvSpPr>
          <p:nvPr>
            <p:ph idx="1"/>
          </p:nvPr>
        </p:nvSpPr>
        <p:spPr/>
        <p:txBody>
          <a:bodyPr/>
          <a:lstStyle/>
          <a:p>
            <a:r>
              <a:rPr lang="en-GB" dirty="0"/>
              <a:t>Making a cube</a:t>
            </a:r>
          </a:p>
          <a:p>
            <a:r>
              <a:rPr lang="en-GB" dirty="0"/>
              <a:t>Previewing your game</a:t>
            </a:r>
          </a:p>
          <a:p>
            <a:r>
              <a:rPr lang="en-GB" dirty="0"/>
              <a:t>Controlling a cube</a:t>
            </a:r>
          </a:p>
          <a:p>
            <a:r>
              <a:rPr lang="en-GB" dirty="0"/>
              <a:t>Drawing a spaceship instead of a cube</a:t>
            </a:r>
          </a:p>
        </p:txBody>
      </p:sp>
      <p:sp>
        <p:nvSpPr>
          <p:cNvPr id="4" name="Slide Number Placeholder 3"/>
          <p:cNvSpPr>
            <a:spLocks noGrp="1"/>
          </p:cNvSpPr>
          <p:nvPr>
            <p:ph type="sldNum" sz="quarter" idx="12"/>
          </p:nvPr>
        </p:nvSpPr>
        <p:spPr/>
        <p:txBody>
          <a:bodyPr/>
          <a:lstStyle/>
          <a:p>
            <a:fld id="{56529AC4-065D-4F14-A518-B3A77C897168}" type="slidenum">
              <a:rPr lang="en-GB" smtClean="0">
                <a:solidFill>
                  <a:prstClr val="black">
                    <a:tint val="75000"/>
                  </a:prstClr>
                </a:solidFill>
              </a:rPr>
              <a:pPr/>
              <a:t>4</a:t>
            </a:fld>
            <a:endParaRPr lang="en-GB">
              <a:solidFill>
                <a:prstClr val="black">
                  <a:tint val="75000"/>
                </a:prstClr>
              </a:solidFill>
            </a:endParaRPr>
          </a:p>
        </p:txBody>
      </p:sp>
    </p:spTree>
    <p:extLst>
      <p:ext uri="{BB962C8B-B14F-4D97-AF65-F5344CB8AC3E}">
        <p14:creationId xmlns:p14="http://schemas.microsoft.com/office/powerpoint/2010/main" val="4054819101"/>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Fire Rate</a:t>
            </a:r>
          </a:p>
        </p:txBody>
      </p:sp>
      <p:sp>
        <p:nvSpPr>
          <p:cNvPr id="3" name="Content Placeholder 2"/>
          <p:cNvSpPr>
            <a:spLocks noGrp="1"/>
          </p:cNvSpPr>
          <p:nvPr>
            <p:ph idx="1"/>
          </p:nvPr>
        </p:nvSpPr>
        <p:spPr/>
        <p:txBody>
          <a:bodyPr>
            <a:normAutofit/>
          </a:bodyPr>
          <a:lstStyle/>
          <a:p>
            <a:r>
              <a:rPr lang="en-GB" dirty="0"/>
              <a:t>If you keep on pressing the space, every frame it’s creating a missile. </a:t>
            </a:r>
          </a:p>
          <a:p>
            <a:endParaRPr lang="en-GB" dirty="0"/>
          </a:p>
          <a:p>
            <a:r>
              <a:rPr lang="en-GB" dirty="0"/>
              <a:t>We want the spaceship to have a fire rate which can be easily tweaked by the game designer. </a:t>
            </a:r>
          </a:p>
          <a:p>
            <a:endParaRPr lang="en-GB" dirty="0"/>
          </a:p>
          <a:p>
            <a:r>
              <a:rPr lang="en-GB" dirty="0"/>
              <a:t>That’s easily done by creating a public instance variable </a:t>
            </a:r>
            <a:r>
              <a:rPr lang="en-GB" dirty="0" err="1"/>
              <a:t>fireRate</a:t>
            </a:r>
            <a:r>
              <a:rPr lang="en-GB" dirty="0"/>
              <a:t>. </a:t>
            </a:r>
          </a:p>
        </p:txBody>
      </p:sp>
      <p:sp>
        <p:nvSpPr>
          <p:cNvPr id="4" name="Slide Number Placeholder 3"/>
          <p:cNvSpPr>
            <a:spLocks noGrp="1"/>
          </p:cNvSpPr>
          <p:nvPr>
            <p:ph type="sldNum" sz="quarter" idx="12"/>
          </p:nvPr>
        </p:nvSpPr>
        <p:spPr/>
        <p:txBody>
          <a:bodyPr/>
          <a:lstStyle/>
          <a:p>
            <a:fld id="{56529AC4-065D-4F14-A518-B3A77C897168}" type="slidenum">
              <a:rPr lang="en-GB" smtClean="0"/>
              <a:pPr/>
              <a:t>40</a:t>
            </a:fld>
            <a:endParaRPr lang="en-GB"/>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Fire Rate</a:t>
            </a:r>
          </a:p>
        </p:txBody>
      </p:sp>
      <p:sp>
        <p:nvSpPr>
          <p:cNvPr id="3" name="Content Placeholder 2"/>
          <p:cNvSpPr>
            <a:spLocks noGrp="1"/>
          </p:cNvSpPr>
          <p:nvPr>
            <p:ph idx="1"/>
          </p:nvPr>
        </p:nvSpPr>
        <p:spPr/>
        <p:txBody>
          <a:bodyPr/>
          <a:lstStyle/>
          <a:p>
            <a:r>
              <a:rPr lang="en-GB" dirty="0"/>
              <a:t>Can you come up with some code so that the Fire() method will take the variable into consideration. </a:t>
            </a:r>
          </a:p>
          <a:p>
            <a:endParaRPr lang="en-GB" dirty="0"/>
          </a:p>
          <a:p>
            <a:r>
              <a:rPr lang="en-GB" dirty="0"/>
              <a:t>What you need to know is that you can get the time elapsed by doing </a:t>
            </a:r>
            <a:r>
              <a:rPr lang="en-GB" dirty="0" err="1"/>
              <a:t>Time.time</a:t>
            </a:r>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41</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Fire Rate</a:t>
            </a:r>
          </a:p>
        </p:txBody>
      </p:sp>
      <p:sp>
        <p:nvSpPr>
          <p:cNvPr id="3" name="Content Placeholder 2"/>
          <p:cNvSpPr>
            <a:spLocks noGrp="1"/>
          </p:cNvSpPr>
          <p:nvPr>
            <p:ph idx="1"/>
          </p:nvPr>
        </p:nvSpPr>
        <p:spPr>
          <a:xfrm>
            <a:off x="1871532" y="1988841"/>
            <a:ext cx="9326827" cy="4464495"/>
          </a:xfrm>
        </p:spPr>
        <p:txBody>
          <a:bodyPr>
            <a:normAutofit fontScale="47500" lnSpcReduction="20000"/>
          </a:bodyPr>
          <a:lstStyle/>
          <a:p>
            <a:pPr>
              <a:buNone/>
            </a:pPr>
            <a:r>
              <a:rPr lang="en-GB" dirty="0"/>
              <a:t>public float </a:t>
            </a:r>
            <a:r>
              <a:rPr lang="en-GB" dirty="0" err="1"/>
              <a:t>fireRate</a:t>
            </a:r>
            <a:r>
              <a:rPr lang="en-GB" dirty="0"/>
              <a:t> = 5;</a:t>
            </a:r>
          </a:p>
          <a:p>
            <a:pPr>
              <a:buNone/>
            </a:pPr>
            <a:r>
              <a:rPr lang="en-GB" dirty="0"/>
              <a:t>private float </a:t>
            </a:r>
            <a:r>
              <a:rPr lang="en-GB" dirty="0" err="1"/>
              <a:t>timeBetweenShots</a:t>
            </a:r>
            <a:r>
              <a:rPr lang="en-GB" dirty="0"/>
              <a:t>;</a:t>
            </a:r>
          </a:p>
          <a:p>
            <a:pPr>
              <a:buNone/>
            </a:pPr>
            <a:r>
              <a:rPr lang="en-GB" dirty="0"/>
              <a:t>float </a:t>
            </a:r>
            <a:r>
              <a:rPr lang="en-GB" dirty="0" err="1"/>
              <a:t>nextFire</a:t>
            </a:r>
            <a:r>
              <a:rPr lang="en-GB" dirty="0"/>
              <a:t>;</a:t>
            </a:r>
          </a:p>
          <a:p>
            <a:pPr>
              <a:buNone/>
            </a:pPr>
            <a:r>
              <a:rPr lang="en-GB" dirty="0"/>
              <a:t> </a:t>
            </a:r>
          </a:p>
          <a:p>
            <a:pPr>
              <a:buNone/>
            </a:pPr>
            <a:r>
              <a:rPr lang="en-GB" dirty="0"/>
              <a:t>void Start () {</a:t>
            </a:r>
          </a:p>
          <a:p>
            <a:pPr>
              <a:buNone/>
            </a:pPr>
            <a:r>
              <a:rPr lang="en-GB" dirty="0"/>
              <a:t>   	</a:t>
            </a:r>
            <a:r>
              <a:rPr lang="en-GB" dirty="0" err="1"/>
              <a:t>timeBetweenShots</a:t>
            </a:r>
            <a:r>
              <a:rPr lang="en-GB" dirty="0"/>
              <a:t> = 1/</a:t>
            </a:r>
            <a:r>
              <a:rPr lang="en-GB" dirty="0" err="1"/>
              <a:t>fireRate</a:t>
            </a:r>
            <a:r>
              <a:rPr lang="en-GB" dirty="0"/>
              <a:t>;	</a:t>
            </a:r>
          </a:p>
          <a:p>
            <a:pPr>
              <a:buNone/>
            </a:pPr>
            <a:r>
              <a:rPr lang="en-GB" dirty="0"/>
              <a:t>	</a:t>
            </a:r>
            <a:r>
              <a:rPr lang="en-GB" dirty="0" err="1"/>
              <a:t>nextFire</a:t>
            </a:r>
            <a:r>
              <a:rPr lang="en-GB" dirty="0"/>
              <a:t> = </a:t>
            </a:r>
            <a:r>
              <a:rPr lang="en-GB" dirty="0" err="1"/>
              <a:t>Time.time</a:t>
            </a:r>
            <a:r>
              <a:rPr lang="en-GB" dirty="0"/>
              <a:t>;</a:t>
            </a:r>
          </a:p>
          <a:p>
            <a:pPr>
              <a:buNone/>
            </a:pPr>
            <a:r>
              <a:rPr lang="en-GB" dirty="0"/>
              <a:t>}</a:t>
            </a:r>
          </a:p>
          <a:p>
            <a:pPr>
              <a:buNone/>
            </a:pPr>
            <a:r>
              <a:rPr lang="en-GB" dirty="0"/>
              <a:t>...</a:t>
            </a:r>
          </a:p>
          <a:p>
            <a:pPr>
              <a:buNone/>
            </a:pPr>
            <a:r>
              <a:rPr lang="en-GB" dirty="0"/>
              <a:t> </a:t>
            </a:r>
          </a:p>
          <a:p>
            <a:pPr>
              <a:buNone/>
            </a:pPr>
            <a:r>
              <a:rPr lang="en-GB" dirty="0"/>
              <a:t>private void Fire(</a:t>
            </a:r>
            <a:r>
              <a:rPr lang="en-GB" dirty="0" err="1"/>
              <a:t>GameObject</a:t>
            </a:r>
            <a:r>
              <a:rPr lang="en-GB" dirty="0"/>
              <a:t> missile)</a:t>
            </a:r>
          </a:p>
          <a:p>
            <a:pPr>
              <a:buNone/>
            </a:pPr>
            <a:r>
              <a:rPr lang="en-GB" dirty="0"/>
              <a:t>{</a:t>
            </a:r>
          </a:p>
          <a:p>
            <a:pPr lvl="1">
              <a:buNone/>
            </a:pPr>
            <a:r>
              <a:rPr lang="en-GB" sz="3400" dirty="0"/>
              <a:t>if (</a:t>
            </a:r>
            <a:r>
              <a:rPr lang="en-GB" sz="3400" dirty="0" err="1"/>
              <a:t>Time.time</a:t>
            </a:r>
            <a:r>
              <a:rPr lang="en-GB" sz="3400" dirty="0"/>
              <a:t> &gt; </a:t>
            </a:r>
            <a:r>
              <a:rPr lang="en-GB" sz="3400" dirty="0" err="1"/>
              <a:t>nextFire</a:t>
            </a:r>
            <a:r>
              <a:rPr lang="en-GB" sz="3400" dirty="0"/>
              <a:t>)</a:t>
            </a:r>
          </a:p>
          <a:p>
            <a:pPr lvl="1">
              <a:buNone/>
            </a:pPr>
            <a:r>
              <a:rPr lang="en-GB" sz="3400" dirty="0"/>
              <a:t>{</a:t>
            </a:r>
          </a:p>
          <a:p>
            <a:pPr lvl="1">
              <a:buNone/>
            </a:pPr>
            <a:r>
              <a:rPr lang="en-GB" sz="3400" dirty="0"/>
              <a:t>	Instantiate (missile, </a:t>
            </a:r>
            <a:r>
              <a:rPr lang="en-GB" sz="3400" dirty="0" err="1"/>
              <a:t>gameObject.transform.position</a:t>
            </a:r>
            <a:r>
              <a:rPr lang="en-GB" sz="3400" dirty="0"/>
              <a:t>, </a:t>
            </a:r>
            <a:r>
              <a:rPr lang="en-GB" sz="3400" dirty="0" err="1"/>
              <a:t>gameObject.transform.rotation</a:t>
            </a:r>
            <a:r>
              <a:rPr lang="en-GB" sz="3400" dirty="0"/>
              <a:t>);</a:t>
            </a:r>
          </a:p>
          <a:p>
            <a:pPr lvl="1">
              <a:buNone/>
            </a:pPr>
            <a:r>
              <a:rPr lang="en-GB" sz="3400" dirty="0"/>
              <a:t>	</a:t>
            </a:r>
            <a:r>
              <a:rPr lang="en-GB" sz="3400" dirty="0" err="1"/>
              <a:t>nextFire</a:t>
            </a:r>
            <a:r>
              <a:rPr lang="en-GB" sz="3400" dirty="0"/>
              <a:t> = </a:t>
            </a:r>
            <a:r>
              <a:rPr lang="en-GB" sz="3400" dirty="0" err="1"/>
              <a:t>Time.time</a:t>
            </a:r>
            <a:r>
              <a:rPr lang="en-GB" sz="3400" dirty="0"/>
              <a:t> + </a:t>
            </a:r>
            <a:r>
              <a:rPr lang="en-GB" sz="3400" dirty="0" err="1"/>
              <a:t>timeBetweenShots</a:t>
            </a:r>
            <a:r>
              <a:rPr lang="en-GB" sz="3400" dirty="0"/>
              <a:t>;</a:t>
            </a:r>
          </a:p>
          <a:p>
            <a:pPr lvl="1">
              <a:buNone/>
            </a:pPr>
            <a:r>
              <a:rPr lang="en-GB" sz="3400" dirty="0"/>
              <a:t>}</a:t>
            </a:r>
          </a:p>
          <a:p>
            <a:pPr>
              <a:buNone/>
            </a:pPr>
            <a:r>
              <a:rPr lang="en-GB" dirty="0"/>
              <a:t>}</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42</a:t>
            </a:fld>
            <a:endParaRPr lang="en-GB"/>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Destroying missiles after some time</a:t>
            </a:r>
          </a:p>
        </p:txBody>
      </p:sp>
      <p:sp>
        <p:nvSpPr>
          <p:cNvPr id="3" name="Content Placeholder 2"/>
          <p:cNvSpPr>
            <a:spLocks noGrp="1"/>
          </p:cNvSpPr>
          <p:nvPr>
            <p:ph idx="1"/>
          </p:nvPr>
        </p:nvSpPr>
        <p:spPr/>
        <p:txBody>
          <a:bodyPr>
            <a:normAutofit fontScale="92500" lnSpcReduction="10000"/>
          </a:bodyPr>
          <a:lstStyle/>
          <a:p>
            <a:r>
              <a:rPr lang="en-GB" dirty="0"/>
              <a:t>Another issue you should have spotted is that missiles continue accumulating. They never die out. We can easily add this. </a:t>
            </a:r>
          </a:p>
          <a:p>
            <a:r>
              <a:rPr lang="en-GB" dirty="0"/>
              <a:t>To destroy the whole object just call Destroy(</a:t>
            </a:r>
            <a:r>
              <a:rPr lang="en-GB" dirty="0" err="1"/>
              <a:t>gameObject</a:t>
            </a:r>
            <a:r>
              <a:rPr lang="en-GB" dirty="0"/>
              <a:t>). </a:t>
            </a:r>
          </a:p>
          <a:p>
            <a:r>
              <a:rPr lang="en-GB" dirty="0"/>
              <a:t>There is an overloaded Destroy() method which not only takes a </a:t>
            </a:r>
            <a:r>
              <a:rPr lang="en-GB" dirty="0" err="1"/>
              <a:t>GameObject</a:t>
            </a:r>
            <a:r>
              <a:rPr lang="en-GB" dirty="0"/>
              <a:t> as a parameter but also the time it would take to die. </a:t>
            </a:r>
          </a:p>
          <a:p>
            <a:r>
              <a:rPr lang="en-GB" dirty="0"/>
              <a:t>This means that we could make each and every missile destroy itself after some time. </a:t>
            </a:r>
          </a:p>
          <a:p>
            <a:r>
              <a:rPr lang="en-GB" dirty="0"/>
              <a:t>To do this add use the Destroy() method within the Start() method of you Missile script.</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43</a:t>
            </a:fld>
            <a:endParaRPr lang="en-GB"/>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Destroying missiles after some time</a:t>
            </a:r>
          </a:p>
        </p:txBody>
      </p:sp>
      <p:sp>
        <p:nvSpPr>
          <p:cNvPr id="3" name="Content Placeholder 2"/>
          <p:cNvSpPr>
            <a:spLocks noGrp="1"/>
          </p:cNvSpPr>
          <p:nvPr>
            <p:ph idx="1"/>
          </p:nvPr>
        </p:nvSpPr>
        <p:spPr/>
        <p:txBody>
          <a:bodyPr/>
          <a:lstStyle/>
          <a:p>
            <a:r>
              <a:rPr lang="en-GB" dirty="0"/>
              <a:t>Implement the timed destruction of bullets.</a:t>
            </a:r>
          </a:p>
        </p:txBody>
      </p:sp>
      <p:sp>
        <p:nvSpPr>
          <p:cNvPr id="4" name="Slide Number Placeholder 3"/>
          <p:cNvSpPr>
            <a:spLocks noGrp="1"/>
          </p:cNvSpPr>
          <p:nvPr>
            <p:ph type="sldNum" sz="quarter" idx="12"/>
          </p:nvPr>
        </p:nvSpPr>
        <p:spPr/>
        <p:txBody>
          <a:bodyPr/>
          <a:lstStyle/>
          <a:p>
            <a:fld id="{56529AC4-065D-4F14-A518-B3A77C897168}" type="slidenum">
              <a:rPr lang="en-GB" smtClean="0"/>
              <a:pPr/>
              <a:t>44</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Aliens</a:t>
            </a:r>
          </a:p>
        </p:txBody>
      </p:sp>
      <p:sp>
        <p:nvSpPr>
          <p:cNvPr id="4" name="Slide Number Placeholder 3"/>
          <p:cNvSpPr>
            <a:spLocks noGrp="1"/>
          </p:cNvSpPr>
          <p:nvPr>
            <p:ph type="sldNum" sz="quarter" idx="12"/>
          </p:nvPr>
        </p:nvSpPr>
        <p:spPr/>
        <p:txBody>
          <a:bodyPr/>
          <a:lstStyle/>
          <a:p>
            <a:fld id="{56529AC4-065D-4F14-A518-B3A77C897168}" type="slidenum">
              <a:rPr lang="en-GB" smtClean="0"/>
              <a:pPr/>
              <a:t>45</a:t>
            </a:fld>
            <a:endParaRPr lang="en-GB"/>
          </a:p>
        </p:txBody>
      </p:sp>
      <p:grpSp>
        <p:nvGrpSpPr>
          <p:cNvPr id="17" name="Group 16"/>
          <p:cNvGrpSpPr/>
          <p:nvPr/>
        </p:nvGrpSpPr>
        <p:grpSpPr>
          <a:xfrm>
            <a:off x="2386859" y="265644"/>
            <a:ext cx="7418289" cy="4150722"/>
            <a:chOff x="611560" y="265644"/>
            <a:chExt cx="7418289" cy="4150722"/>
          </a:xfrm>
        </p:grpSpPr>
        <p:pic>
          <p:nvPicPr>
            <p:cNvPr id="7" name="Picture 6"/>
            <p:cNvPicPr/>
            <p:nvPr/>
          </p:nvPicPr>
          <p:blipFill rotWithShape="1">
            <a:blip r:embed="rId2" cstate="print">
              <a:extLst>
                <a:ext uri="{28A0092B-C50C-407E-A947-70E740481C1C}">
                  <a14:useLocalDpi xmlns:a14="http://schemas.microsoft.com/office/drawing/2010/main" val="0"/>
                </a:ext>
              </a:extLst>
            </a:blip>
            <a:srcRect t="12281" b="13158"/>
            <a:stretch/>
          </p:blipFill>
          <p:spPr bwMode="auto">
            <a:xfrm rot="1627812">
              <a:off x="6801105" y="1190858"/>
              <a:ext cx="1228744" cy="914321"/>
            </a:xfrm>
            <a:prstGeom prst="rect">
              <a:avLst/>
            </a:prstGeom>
            <a:noFill/>
            <a:ln>
              <a:noFill/>
            </a:ln>
            <a:effectLst>
              <a:glow rad="76200">
                <a:srgbClr val="7030A0"/>
              </a:glow>
              <a:softEdge rad="0"/>
            </a:effectLst>
            <a:scene3d>
              <a:camera prst="orthographicFront"/>
              <a:lightRig rig="threePt" dir="t"/>
            </a:scene3d>
            <a:sp3d/>
            <a:extLst>
              <a:ext uri="{53640926-AAD7-44D8-BBD7-CCE9431645EC}">
                <a14:shadowObscured xmlns:a14="http://schemas.microsoft.com/office/drawing/2010/main"/>
              </a:ext>
            </a:extLst>
          </p:spPr>
        </p:pic>
        <p:pic>
          <p:nvPicPr>
            <p:cNvPr id="8" name="Picture 7"/>
            <p:cNvPicPr/>
            <p:nvPr/>
          </p:nvPicPr>
          <p:blipFill rotWithShape="1">
            <a:blip r:embed="rId2" cstate="print">
              <a:extLst>
                <a:ext uri="{28A0092B-C50C-407E-A947-70E740481C1C}">
                  <a14:useLocalDpi xmlns:a14="http://schemas.microsoft.com/office/drawing/2010/main" val="0"/>
                </a:ext>
              </a:extLst>
            </a:blip>
            <a:srcRect t="12281" b="13158"/>
            <a:stretch/>
          </p:blipFill>
          <p:spPr bwMode="auto">
            <a:xfrm rot="20073957">
              <a:off x="1187624" y="2409557"/>
              <a:ext cx="1646387" cy="1225093"/>
            </a:xfrm>
            <a:prstGeom prst="rect">
              <a:avLst/>
            </a:prstGeom>
            <a:noFill/>
            <a:ln>
              <a:noFill/>
            </a:ln>
            <a:effectLst>
              <a:glow rad="76200">
                <a:srgbClr val="7030A0"/>
              </a:glow>
              <a:softEdge rad="0"/>
            </a:effectLst>
            <a:scene3d>
              <a:camera prst="orthographicFront"/>
              <a:lightRig rig="threePt" dir="t"/>
            </a:scene3d>
            <a:sp3d/>
            <a:extLst>
              <a:ext uri="{53640926-AAD7-44D8-BBD7-CCE9431645EC}">
                <a14:shadowObscured xmlns:a14="http://schemas.microsoft.com/office/drawing/2010/main"/>
              </a:ext>
            </a:extLst>
          </p:spPr>
        </p:pic>
        <p:pic>
          <p:nvPicPr>
            <p:cNvPr id="9" name="Picture 8"/>
            <p:cNvPicPr/>
            <p:nvPr/>
          </p:nvPicPr>
          <p:blipFill rotWithShape="1">
            <a:blip r:embed="rId2" cstate="print">
              <a:extLst>
                <a:ext uri="{28A0092B-C50C-407E-A947-70E740481C1C}">
                  <a14:useLocalDpi xmlns:a14="http://schemas.microsoft.com/office/drawing/2010/main" val="0"/>
                </a:ext>
              </a:extLst>
            </a:blip>
            <a:srcRect t="12281" b="13158"/>
            <a:stretch/>
          </p:blipFill>
          <p:spPr bwMode="auto">
            <a:xfrm rot="1146958">
              <a:off x="2666881" y="1575083"/>
              <a:ext cx="1154148" cy="823547"/>
            </a:xfrm>
            <a:prstGeom prst="rect">
              <a:avLst/>
            </a:prstGeom>
            <a:noFill/>
            <a:ln>
              <a:noFill/>
            </a:ln>
            <a:effectLst>
              <a:glow rad="76200">
                <a:srgbClr val="7030A0"/>
              </a:glow>
              <a:softEdge rad="0"/>
            </a:effectLst>
            <a:scene3d>
              <a:camera prst="orthographicFront"/>
              <a:lightRig rig="threePt" dir="t"/>
            </a:scene3d>
            <a:sp3d/>
            <a:extLst>
              <a:ext uri="{53640926-AAD7-44D8-BBD7-CCE9431645EC}">
                <a14:shadowObscured xmlns:a14="http://schemas.microsoft.com/office/drawing/2010/main"/>
              </a:ext>
            </a:extLst>
          </p:spPr>
        </p:pic>
        <p:pic>
          <p:nvPicPr>
            <p:cNvPr id="10" name="Picture 9"/>
            <p:cNvPicPr/>
            <p:nvPr/>
          </p:nvPicPr>
          <p:blipFill rotWithShape="1">
            <a:blip r:embed="rId2" cstate="print">
              <a:extLst>
                <a:ext uri="{28A0092B-C50C-407E-A947-70E740481C1C}">
                  <a14:useLocalDpi xmlns:a14="http://schemas.microsoft.com/office/drawing/2010/main" val="0"/>
                </a:ext>
              </a:extLst>
            </a:blip>
            <a:srcRect t="12281" b="13158"/>
            <a:stretch/>
          </p:blipFill>
          <p:spPr bwMode="auto">
            <a:xfrm rot="772800">
              <a:off x="4975370" y="1743905"/>
              <a:ext cx="1123499" cy="813917"/>
            </a:xfrm>
            <a:prstGeom prst="rect">
              <a:avLst/>
            </a:prstGeom>
            <a:noFill/>
            <a:ln>
              <a:noFill/>
            </a:ln>
            <a:effectLst>
              <a:glow rad="76200">
                <a:srgbClr val="7030A0"/>
              </a:glow>
              <a:softEdge rad="0"/>
            </a:effectLst>
            <a:scene3d>
              <a:camera prst="orthographicFront"/>
              <a:lightRig rig="threePt" dir="t"/>
            </a:scene3d>
            <a:sp3d/>
            <a:extLst>
              <a:ext uri="{53640926-AAD7-44D8-BBD7-CCE9431645EC}">
                <a14:shadowObscured xmlns:a14="http://schemas.microsoft.com/office/drawing/2010/main"/>
              </a:ext>
            </a:extLst>
          </p:spPr>
        </p:pic>
        <p:pic>
          <p:nvPicPr>
            <p:cNvPr id="11" name="Picture 10"/>
            <p:cNvPicPr/>
            <p:nvPr/>
          </p:nvPicPr>
          <p:blipFill rotWithShape="1">
            <a:blip r:embed="rId2" cstate="print">
              <a:extLst>
                <a:ext uri="{28A0092B-C50C-407E-A947-70E740481C1C}">
                  <a14:useLocalDpi xmlns:a14="http://schemas.microsoft.com/office/drawing/2010/main" val="0"/>
                </a:ext>
              </a:extLst>
            </a:blip>
            <a:srcRect t="12281" b="13158"/>
            <a:stretch/>
          </p:blipFill>
          <p:spPr bwMode="auto">
            <a:xfrm>
              <a:off x="2851659" y="2276872"/>
              <a:ext cx="2875239" cy="2139494"/>
            </a:xfrm>
            <a:prstGeom prst="rect">
              <a:avLst/>
            </a:prstGeom>
            <a:noFill/>
            <a:ln>
              <a:noFill/>
            </a:ln>
            <a:effectLst>
              <a:glow rad="76200">
                <a:srgbClr val="7030A0"/>
              </a:glow>
              <a:softEdge rad="0"/>
            </a:effectLst>
            <a:scene3d>
              <a:camera prst="orthographicFront"/>
              <a:lightRig rig="threePt" dir="t"/>
            </a:scene3d>
            <a:sp3d/>
            <a:extLst>
              <a:ext uri="{53640926-AAD7-44D8-BBD7-CCE9431645EC}">
                <a14:shadowObscured xmlns:a14="http://schemas.microsoft.com/office/drawing/2010/main"/>
              </a:ext>
            </a:extLst>
          </p:spPr>
        </p:pic>
        <p:pic>
          <p:nvPicPr>
            <p:cNvPr id="12" name="Picture 11"/>
            <p:cNvPicPr/>
            <p:nvPr/>
          </p:nvPicPr>
          <p:blipFill rotWithShape="1">
            <a:blip r:embed="rId3" cstate="print">
              <a:extLst>
                <a:ext uri="{28A0092B-C50C-407E-A947-70E740481C1C}">
                  <a14:useLocalDpi xmlns:a14="http://schemas.microsoft.com/office/drawing/2010/main" val="0"/>
                </a:ext>
              </a:extLst>
            </a:blip>
            <a:srcRect t="12281" b="13158"/>
            <a:stretch/>
          </p:blipFill>
          <p:spPr bwMode="auto">
            <a:xfrm rot="20727231">
              <a:off x="2699841" y="568827"/>
              <a:ext cx="634919" cy="472450"/>
            </a:xfrm>
            <a:prstGeom prst="rect">
              <a:avLst/>
            </a:prstGeom>
            <a:noFill/>
            <a:ln>
              <a:noFill/>
            </a:ln>
            <a:effectLst>
              <a:glow rad="76200">
                <a:srgbClr val="7030A0"/>
              </a:glow>
              <a:softEdge rad="0"/>
            </a:effectLst>
            <a:scene3d>
              <a:camera prst="orthographicFront"/>
              <a:lightRig rig="threePt" dir="t"/>
            </a:scene3d>
            <a:sp3d/>
            <a:extLst>
              <a:ext uri="{53640926-AAD7-44D8-BBD7-CCE9431645EC}">
                <a14:shadowObscured xmlns:a14="http://schemas.microsoft.com/office/drawing/2010/main"/>
              </a:ext>
            </a:extLst>
          </p:spPr>
        </p:pic>
        <p:pic>
          <p:nvPicPr>
            <p:cNvPr id="13" name="Picture 12"/>
            <p:cNvPicPr/>
            <p:nvPr/>
          </p:nvPicPr>
          <p:blipFill rotWithShape="1">
            <a:blip r:embed="rId2" cstate="print">
              <a:extLst>
                <a:ext uri="{28A0092B-C50C-407E-A947-70E740481C1C}">
                  <a14:useLocalDpi xmlns:a14="http://schemas.microsoft.com/office/drawing/2010/main" val="0"/>
                </a:ext>
              </a:extLst>
            </a:blip>
            <a:srcRect t="12281" b="13158"/>
            <a:stretch/>
          </p:blipFill>
          <p:spPr bwMode="auto">
            <a:xfrm>
              <a:off x="3654358" y="571917"/>
              <a:ext cx="1646387" cy="1225093"/>
            </a:xfrm>
            <a:prstGeom prst="rect">
              <a:avLst/>
            </a:prstGeom>
            <a:noFill/>
            <a:ln>
              <a:noFill/>
            </a:ln>
            <a:effectLst>
              <a:glow rad="76200">
                <a:srgbClr val="7030A0"/>
              </a:glow>
              <a:softEdge rad="0"/>
            </a:effectLst>
            <a:scene3d>
              <a:camera prst="orthographicFront"/>
              <a:lightRig rig="threePt" dir="t"/>
            </a:scene3d>
            <a:sp3d/>
            <a:extLst>
              <a:ext uri="{53640926-AAD7-44D8-BBD7-CCE9431645EC}">
                <a14:shadowObscured xmlns:a14="http://schemas.microsoft.com/office/drawing/2010/main"/>
              </a:ext>
            </a:extLst>
          </p:spPr>
        </p:pic>
        <p:pic>
          <p:nvPicPr>
            <p:cNvPr id="14" name="Picture 13"/>
            <p:cNvPicPr/>
            <p:nvPr/>
          </p:nvPicPr>
          <p:blipFill rotWithShape="1">
            <a:blip r:embed="rId2" cstate="print">
              <a:extLst>
                <a:ext uri="{28A0092B-C50C-407E-A947-70E740481C1C}">
                  <a14:useLocalDpi xmlns:a14="http://schemas.microsoft.com/office/drawing/2010/main" val="0"/>
                </a:ext>
              </a:extLst>
            </a:blip>
            <a:srcRect t="12281" b="13158"/>
            <a:stretch/>
          </p:blipFill>
          <p:spPr bwMode="auto">
            <a:xfrm rot="20626847">
              <a:off x="611560" y="612546"/>
              <a:ext cx="1646387" cy="1225093"/>
            </a:xfrm>
            <a:prstGeom prst="rect">
              <a:avLst/>
            </a:prstGeom>
            <a:noFill/>
            <a:ln>
              <a:noFill/>
            </a:ln>
            <a:effectLst>
              <a:glow rad="76200">
                <a:srgbClr val="7030A0"/>
              </a:glow>
              <a:softEdge rad="0"/>
            </a:effectLst>
            <a:scene3d>
              <a:camera prst="orthographicFront"/>
              <a:lightRig rig="threePt" dir="t"/>
            </a:scene3d>
            <a:sp3d/>
            <a:extLst>
              <a:ext uri="{53640926-AAD7-44D8-BBD7-CCE9431645EC}">
                <a14:shadowObscured xmlns:a14="http://schemas.microsoft.com/office/drawing/2010/main"/>
              </a:ext>
            </a:extLst>
          </p:spPr>
        </p:pic>
        <p:pic>
          <p:nvPicPr>
            <p:cNvPr id="15" name="Picture 14"/>
            <p:cNvPicPr/>
            <p:nvPr/>
          </p:nvPicPr>
          <p:blipFill rotWithShape="1">
            <a:blip r:embed="rId4" cstate="print">
              <a:extLst>
                <a:ext uri="{28A0092B-C50C-407E-A947-70E740481C1C}">
                  <a14:useLocalDpi xmlns:a14="http://schemas.microsoft.com/office/drawing/2010/main" val="0"/>
                </a:ext>
              </a:extLst>
            </a:blip>
            <a:srcRect t="12281" b="13158"/>
            <a:stretch/>
          </p:blipFill>
          <p:spPr bwMode="auto">
            <a:xfrm rot="723473">
              <a:off x="5870753" y="265644"/>
              <a:ext cx="823193" cy="612546"/>
            </a:xfrm>
            <a:prstGeom prst="rect">
              <a:avLst/>
            </a:prstGeom>
            <a:noFill/>
            <a:ln>
              <a:noFill/>
            </a:ln>
            <a:effectLst>
              <a:glow rad="76200">
                <a:srgbClr val="7030A0"/>
              </a:glow>
              <a:softEdge rad="0"/>
            </a:effectLst>
            <a:scene3d>
              <a:camera prst="orthographicFront"/>
              <a:lightRig rig="threePt" dir="t"/>
            </a:scene3d>
            <a:sp3d/>
            <a:extLst>
              <a:ext uri="{53640926-AAD7-44D8-BBD7-CCE9431645EC}">
                <a14:shadowObscured xmlns:a14="http://schemas.microsoft.com/office/drawing/2010/main"/>
              </a:ext>
            </a:extLst>
          </p:spPr>
        </p:pic>
        <p:pic>
          <p:nvPicPr>
            <p:cNvPr id="16" name="Picture 15"/>
            <p:cNvPicPr/>
            <p:nvPr/>
          </p:nvPicPr>
          <p:blipFill rotWithShape="1">
            <a:blip r:embed="rId2" cstate="print">
              <a:extLst>
                <a:ext uri="{28A0092B-C50C-407E-A947-70E740481C1C}">
                  <a14:useLocalDpi xmlns:a14="http://schemas.microsoft.com/office/drawing/2010/main" val="0"/>
                </a:ext>
              </a:extLst>
            </a:blip>
            <a:srcRect t="12281" b="13158"/>
            <a:stretch/>
          </p:blipFill>
          <p:spPr bwMode="auto">
            <a:xfrm>
              <a:off x="6175450" y="2546023"/>
              <a:ext cx="1646387" cy="1225093"/>
            </a:xfrm>
            <a:prstGeom prst="rect">
              <a:avLst/>
            </a:prstGeom>
            <a:noFill/>
            <a:ln>
              <a:noFill/>
            </a:ln>
            <a:effectLst>
              <a:glow rad="76200">
                <a:srgbClr val="7030A0"/>
              </a:glow>
              <a:softEdge rad="0"/>
            </a:effectLst>
            <a:scene3d>
              <a:camera prst="orthographicFront"/>
              <a:lightRig rig="threePt" dir="t"/>
            </a:scene3d>
            <a:sp3d/>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934621146"/>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3" name="Content Placeholder 2"/>
          <p:cNvSpPr>
            <a:spLocks noGrp="1"/>
          </p:cNvSpPr>
          <p:nvPr>
            <p:ph idx="1"/>
          </p:nvPr>
        </p:nvSpPr>
        <p:spPr/>
        <p:txBody>
          <a:bodyPr/>
          <a:lstStyle/>
          <a:p>
            <a:r>
              <a:rPr lang="en-GB" dirty="0"/>
              <a:t>Creating Aliens</a:t>
            </a:r>
          </a:p>
          <a:p>
            <a:r>
              <a:rPr lang="en-GB" dirty="0"/>
              <a:t>Creating spawn point for the aliens</a:t>
            </a:r>
          </a:p>
          <a:p>
            <a:r>
              <a:rPr lang="en-GB" dirty="0"/>
              <a:t>Creating an Alien Manager</a:t>
            </a:r>
          </a:p>
          <a:p>
            <a:r>
              <a:rPr lang="en-GB" dirty="0"/>
              <a:t>Tags</a:t>
            </a:r>
          </a:p>
          <a:p>
            <a:r>
              <a:rPr lang="en-GB" dirty="0"/>
              <a:t>Game Logic</a:t>
            </a:r>
          </a:p>
        </p:txBody>
      </p:sp>
      <p:sp>
        <p:nvSpPr>
          <p:cNvPr id="4" name="Slide Number Placeholder 3"/>
          <p:cNvSpPr>
            <a:spLocks noGrp="1"/>
          </p:cNvSpPr>
          <p:nvPr>
            <p:ph type="sldNum" sz="quarter" idx="12"/>
          </p:nvPr>
        </p:nvSpPr>
        <p:spPr/>
        <p:txBody>
          <a:bodyPr/>
          <a:lstStyle/>
          <a:p>
            <a:fld id="{56529AC4-065D-4F14-A518-B3A77C897168}" type="slidenum">
              <a:rPr lang="en-GB" smtClean="0"/>
              <a:pPr/>
              <a:t>46</a:t>
            </a:fld>
            <a:endParaRPr lang="en-GB"/>
          </a:p>
        </p:txBody>
      </p:sp>
    </p:spTree>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Aliens</a:t>
            </a:r>
          </a:p>
        </p:txBody>
      </p:sp>
      <p:sp>
        <p:nvSpPr>
          <p:cNvPr id="3" name="Content Placeholder 2"/>
          <p:cNvSpPr>
            <a:spLocks noGrp="1"/>
          </p:cNvSpPr>
          <p:nvPr>
            <p:ph idx="1"/>
          </p:nvPr>
        </p:nvSpPr>
        <p:spPr/>
        <p:txBody>
          <a:bodyPr>
            <a:normAutofit fontScale="77500" lnSpcReduction="20000"/>
          </a:bodyPr>
          <a:lstStyle/>
          <a:p>
            <a:pPr marL="0" indent="0">
              <a:buNone/>
            </a:pPr>
            <a:r>
              <a:rPr lang="en-GB" dirty="0"/>
              <a:t>So far it’s not really an interesting game. We need to add some aliens to the scene. </a:t>
            </a:r>
          </a:p>
          <a:p>
            <a:pPr marL="0" indent="0">
              <a:buNone/>
            </a:pPr>
            <a:endParaRPr lang="en-GB" dirty="0"/>
          </a:p>
          <a:p>
            <a:pPr marL="0" indent="0">
              <a:buNone/>
            </a:pPr>
            <a:r>
              <a:rPr lang="en-GB" dirty="0"/>
              <a:t>We won’t use cubes for our aliens. Drag and drop the UFO model from the bundle to your Models folder.</a:t>
            </a:r>
          </a:p>
          <a:p>
            <a:pPr marL="0" indent="0">
              <a:buNone/>
            </a:pPr>
            <a:endParaRPr lang="en-US" dirty="0"/>
          </a:p>
          <a:p>
            <a:pPr marL="0" indent="0">
              <a:buNone/>
            </a:pPr>
            <a:r>
              <a:rPr lang="en-GB" dirty="0"/>
              <a:t>Drop the model into the scene and scale the model accordingly: 0.5 for each axis should be fine.</a:t>
            </a:r>
            <a:endParaRPr lang="en-US" dirty="0"/>
          </a:p>
          <a:p>
            <a:pPr marL="0" indent="0">
              <a:buNone/>
            </a:pPr>
            <a:endParaRPr lang="en-US" dirty="0"/>
          </a:p>
          <a:p>
            <a:pPr marL="0" indent="0">
              <a:buNone/>
            </a:pPr>
            <a:r>
              <a:rPr lang="en-GB" dirty="0"/>
              <a:t>Since we want the alien to be part of the physics simulation, add the </a:t>
            </a:r>
            <a:r>
              <a:rPr lang="en-GB" dirty="0" err="1"/>
              <a:t>RigidBody</a:t>
            </a:r>
            <a:r>
              <a:rPr lang="en-GB" dirty="0"/>
              <a:t> component and disable gravity. Also add a </a:t>
            </a:r>
            <a:r>
              <a:rPr lang="en-GB" dirty="0" err="1"/>
              <a:t>BoxCollider</a:t>
            </a:r>
            <a:r>
              <a:rPr lang="en-GB" dirty="0"/>
              <a:t> so collision detection can actually happen. Set the </a:t>
            </a:r>
            <a:r>
              <a:rPr lang="en-GB" dirty="0" err="1"/>
              <a:t>center</a:t>
            </a:r>
            <a:r>
              <a:rPr lang="en-GB" dirty="0"/>
              <a:t> of the box collider to  (-0.2,0.7,0) and set the size of the box collider to ( 3, 2, 1).</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47</a:t>
            </a:fld>
            <a:endParaRPr lang="en-GB"/>
          </a:p>
        </p:txBody>
      </p:sp>
    </p:spTree>
    <p:extLst>
      <p:ext uri="{BB962C8B-B14F-4D97-AF65-F5344CB8AC3E}">
        <p14:creationId xmlns:p14="http://schemas.microsoft.com/office/powerpoint/2010/main" val="258575711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aliens</a:t>
            </a:r>
          </a:p>
        </p:txBody>
      </p:sp>
      <p:sp>
        <p:nvSpPr>
          <p:cNvPr id="3" name="Content Placeholder 2"/>
          <p:cNvSpPr>
            <a:spLocks noGrp="1"/>
          </p:cNvSpPr>
          <p:nvPr>
            <p:ph idx="1"/>
          </p:nvPr>
        </p:nvSpPr>
        <p:spPr>
          <a:xfrm>
            <a:off x="609600" y="1600203"/>
            <a:ext cx="10972800" cy="4853133"/>
          </a:xfrm>
        </p:spPr>
        <p:txBody>
          <a:bodyPr>
            <a:normAutofit fontScale="85000" lnSpcReduction="20000"/>
          </a:bodyPr>
          <a:lstStyle/>
          <a:p>
            <a:pPr marL="0" indent="0">
              <a:buNone/>
            </a:pPr>
            <a:r>
              <a:rPr lang="en-GB" dirty="0"/>
              <a:t>Since we will be using Unity’s physics engine, we don’t want that the collision response to make the aliens change their directions and orientations. </a:t>
            </a:r>
          </a:p>
          <a:p>
            <a:pPr marL="0" indent="0">
              <a:buNone/>
            </a:pPr>
            <a:endParaRPr lang="en-GB" dirty="0"/>
          </a:p>
          <a:p>
            <a:pPr marL="0" indent="0">
              <a:buNone/>
            </a:pPr>
            <a:r>
              <a:rPr lang="en-GB" dirty="0"/>
              <a:t>We therefore need to restrict these movements by making sure that under the </a:t>
            </a:r>
            <a:r>
              <a:rPr lang="en-GB" dirty="0" err="1"/>
              <a:t>rigidbody’s</a:t>
            </a:r>
            <a:r>
              <a:rPr lang="en-GB" dirty="0"/>
              <a:t> Constraints -&gt; Freeze Positions and tick all the constraints in the X, Y and Z axes for position and rotation.</a:t>
            </a:r>
            <a:endParaRPr lang="en-US" dirty="0"/>
          </a:p>
          <a:p>
            <a:pPr marL="0" indent="0">
              <a:buNone/>
            </a:pPr>
            <a:endParaRPr lang="en-US" dirty="0"/>
          </a:p>
          <a:p>
            <a:pPr marL="0" indent="0">
              <a:buNone/>
            </a:pPr>
            <a:r>
              <a:rPr lang="en-GB" dirty="0"/>
              <a:t>Let’s also create an Alien prefab in the Prefabs folder, and drag your alien found in your scene into your new prefab. </a:t>
            </a:r>
          </a:p>
          <a:p>
            <a:pPr marL="0" indent="0">
              <a:buNone/>
            </a:pPr>
            <a:endParaRPr lang="en-GB" dirty="0"/>
          </a:p>
          <a:p>
            <a:pPr marL="0" indent="0">
              <a:buNone/>
            </a:pPr>
            <a:r>
              <a:rPr lang="en-GB" dirty="0"/>
              <a:t>Now you can delete the instance in your scene, and we will continue to modify the prefab.</a:t>
            </a: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48</a:t>
            </a:fld>
            <a:endParaRPr lang="en-GB"/>
          </a:p>
        </p:txBody>
      </p:sp>
    </p:spTree>
    <p:extLst>
      <p:ext uri="{BB962C8B-B14F-4D97-AF65-F5344CB8AC3E}">
        <p14:creationId xmlns:p14="http://schemas.microsoft.com/office/powerpoint/2010/main" val="29621449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aliens</a:t>
            </a:r>
          </a:p>
        </p:txBody>
      </p:sp>
      <p:sp>
        <p:nvSpPr>
          <p:cNvPr id="3" name="Content Placeholder 2"/>
          <p:cNvSpPr>
            <a:spLocks noGrp="1"/>
          </p:cNvSpPr>
          <p:nvPr>
            <p:ph idx="1"/>
          </p:nvPr>
        </p:nvSpPr>
        <p:spPr>
          <a:xfrm>
            <a:off x="609600" y="1600203"/>
            <a:ext cx="10972800" cy="4756150"/>
          </a:xfrm>
        </p:spPr>
        <p:txBody>
          <a:bodyPr>
            <a:normAutofit fontScale="77500" lnSpcReduction="20000"/>
          </a:bodyPr>
          <a:lstStyle/>
          <a:p>
            <a:pPr marL="0" indent="0">
              <a:buNone/>
            </a:pPr>
            <a:r>
              <a:rPr lang="en-GB" dirty="0"/>
              <a:t>Create a new script for our Alien. Remember to rename the class name and also the filename. Associate the script with your prefab using drag and drop.</a:t>
            </a:r>
            <a:endParaRPr lang="en-US" dirty="0"/>
          </a:p>
          <a:p>
            <a:pPr marL="0" indent="0">
              <a:buNone/>
            </a:pPr>
            <a:endParaRPr lang="en-US" dirty="0"/>
          </a:p>
          <a:p>
            <a:pPr marL="0" indent="0">
              <a:buNone/>
            </a:pPr>
            <a:r>
              <a:rPr lang="en-GB" dirty="0"/>
              <a:t>Whenever we want to instantiate an alien we would like to set up:</a:t>
            </a:r>
          </a:p>
          <a:p>
            <a:pPr lvl="1"/>
            <a:r>
              <a:rPr lang="en-GB" dirty="0"/>
              <a:t>a random time for it to start firing</a:t>
            </a:r>
          </a:p>
          <a:p>
            <a:pPr lvl="1"/>
            <a:r>
              <a:rPr lang="en-GB" dirty="0"/>
              <a:t>a random fire rate </a:t>
            </a:r>
          </a:p>
          <a:p>
            <a:pPr lvl="1"/>
            <a:r>
              <a:rPr lang="en-GB" dirty="0"/>
              <a:t>we also want to be able to update the score whenever an alien gets destroyed </a:t>
            </a:r>
          </a:p>
          <a:p>
            <a:pPr lvl="1"/>
            <a:r>
              <a:rPr lang="en-GB" dirty="0"/>
              <a:t>update the number of enemies that are left so that the game knows when the player has won or lost the game. </a:t>
            </a:r>
          </a:p>
          <a:p>
            <a:pPr marL="0" indent="0">
              <a:buNone/>
            </a:pPr>
            <a:endParaRPr lang="en-GB" dirty="0"/>
          </a:p>
          <a:p>
            <a:pPr marL="0" indent="0">
              <a:buNone/>
            </a:pPr>
            <a:r>
              <a:rPr lang="en-GB" dirty="0"/>
              <a:t>Let us start off by concentrating on the alien and later on we shall worry about the game logic and the score. So in the Start() method we need to add some code.</a:t>
            </a: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49</a:t>
            </a:fld>
            <a:endParaRPr lang="en-GB"/>
          </a:p>
        </p:txBody>
      </p:sp>
    </p:spTree>
    <p:extLst>
      <p:ext uri="{BB962C8B-B14F-4D97-AF65-F5344CB8AC3E}">
        <p14:creationId xmlns:p14="http://schemas.microsoft.com/office/powerpoint/2010/main" val="1852534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Making a cube</a:t>
            </a:r>
          </a:p>
        </p:txBody>
      </p:sp>
      <p:sp>
        <p:nvSpPr>
          <p:cNvPr id="3" name="Content Placeholder 2"/>
          <p:cNvSpPr>
            <a:spLocks noGrp="1"/>
          </p:cNvSpPr>
          <p:nvPr>
            <p:ph sz="half" idx="1"/>
          </p:nvPr>
        </p:nvSpPr>
        <p:spPr/>
        <p:txBody>
          <a:bodyPr>
            <a:normAutofit lnSpcReduction="10000"/>
          </a:bodyPr>
          <a:lstStyle/>
          <a:p>
            <a:r>
              <a:rPr lang="en-GB" sz="3500" dirty="0"/>
              <a:t>Place the cube that you have in your scene at the origin</a:t>
            </a:r>
          </a:p>
          <a:p>
            <a:pPr lvl="1"/>
            <a:r>
              <a:rPr lang="en-GB" sz="3000" dirty="0"/>
              <a:t>Go to the inspector view and set the position trans form of the cube so that:</a:t>
            </a:r>
          </a:p>
          <a:p>
            <a:pPr lvl="2"/>
            <a:r>
              <a:rPr lang="en-GB" sz="3000" dirty="0"/>
              <a:t>x=0</a:t>
            </a:r>
          </a:p>
          <a:p>
            <a:pPr lvl="2"/>
            <a:r>
              <a:rPr lang="en-GB" sz="3000" dirty="0"/>
              <a:t>y=0 and </a:t>
            </a:r>
          </a:p>
          <a:p>
            <a:pPr lvl="2"/>
            <a:r>
              <a:rPr lang="en-GB" sz="3000" dirty="0"/>
              <a:t>z=0</a:t>
            </a:r>
          </a:p>
        </p:txBody>
      </p:sp>
      <p:sp>
        <p:nvSpPr>
          <p:cNvPr id="4" name="Content Placeholder 3"/>
          <p:cNvSpPr>
            <a:spLocks noGrp="1"/>
          </p:cNvSpPr>
          <p:nvPr>
            <p:ph sz="half" idx="2"/>
          </p:nvPr>
        </p:nvSpPr>
        <p:spPr/>
        <p:txBody>
          <a:bodyPr>
            <a:normAutofit lnSpcReduction="10000"/>
          </a:bodyPr>
          <a:lstStyle/>
          <a:p>
            <a:pPr marL="0" indent="0">
              <a:buNone/>
            </a:pPr>
            <a:r>
              <a:rPr lang="en-GB" b="1" dirty="0"/>
              <a:t>Task: Add a Rigidbody Component to the cube:</a:t>
            </a:r>
            <a:endParaRPr lang="en-GB" dirty="0"/>
          </a:p>
          <a:p>
            <a:pPr marL="514350" indent="-514350">
              <a:buFont typeface="+mj-lt"/>
              <a:buAutoNum type="arabicPeriod"/>
            </a:pPr>
            <a:r>
              <a:rPr lang="en-GB" dirty="0"/>
              <a:t>Choose the Components menu</a:t>
            </a:r>
          </a:p>
          <a:p>
            <a:pPr marL="514350" indent="-514350">
              <a:buFont typeface="+mj-lt"/>
              <a:buAutoNum type="arabicPeriod"/>
            </a:pPr>
            <a:r>
              <a:rPr lang="en-GB" dirty="0"/>
              <a:t>Select the Physics submenu and then</a:t>
            </a:r>
          </a:p>
          <a:p>
            <a:pPr marL="514350" indent="-514350">
              <a:buFont typeface="+mj-lt"/>
              <a:buAutoNum type="arabicPeriod"/>
            </a:pPr>
            <a:r>
              <a:rPr lang="en-GB" dirty="0"/>
              <a:t>Click on RigidBody.</a:t>
            </a:r>
          </a:p>
          <a:p>
            <a:pPr marL="514350" indent="-514350">
              <a:buFont typeface="+mj-lt"/>
              <a:buAutoNum type="arabicPeriod"/>
            </a:pPr>
            <a:r>
              <a:rPr lang="en-GB" dirty="0"/>
              <a:t>Uncheck the Gravity option</a:t>
            </a:r>
          </a:p>
        </p:txBody>
      </p:sp>
      <p:sp>
        <p:nvSpPr>
          <p:cNvPr id="5" name="Slide Number Placeholder 4"/>
          <p:cNvSpPr>
            <a:spLocks noGrp="1"/>
          </p:cNvSpPr>
          <p:nvPr>
            <p:ph type="sldNum" sz="quarter" idx="12"/>
          </p:nvPr>
        </p:nvSpPr>
        <p:spPr/>
        <p:txBody>
          <a:bodyPr/>
          <a:lstStyle/>
          <a:p>
            <a:fld id="{56529AC4-065D-4F14-A518-B3A77C897168}" type="slidenum">
              <a:rPr lang="en-GB" smtClean="0"/>
              <a:pPr/>
              <a:t>5</a:t>
            </a:fld>
            <a:endParaRPr lang="en-GB"/>
          </a:p>
        </p:txBody>
      </p:sp>
    </p:spTree>
    <p:extLst>
      <p:ext uri="{BB962C8B-B14F-4D97-AF65-F5344CB8AC3E}">
        <p14:creationId xmlns:p14="http://schemas.microsoft.com/office/powerpoint/2010/main" val="261416387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aliens</a:t>
            </a:r>
          </a:p>
        </p:txBody>
      </p:sp>
      <p:sp>
        <p:nvSpPr>
          <p:cNvPr id="3" name="Content Placeholder 2"/>
          <p:cNvSpPr>
            <a:spLocks noGrp="1"/>
          </p:cNvSpPr>
          <p:nvPr>
            <p:ph idx="1"/>
          </p:nvPr>
        </p:nvSpPr>
        <p:spPr/>
        <p:txBody>
          <a:bodyPr>
            <a:normAutofit fontScale="70000" lnSpcReduction="20000"/>
          </a:bodyPr>
          <a:lstStyle/>
          <a:p>
            <a:pPr marL="269875" indent="0">
              <a:buNone/>
            </a:pPr>
            <a:r>
              <a:rPr lang="en-GB" dirty="0"/>
              <a:t>public </a:t>
            </a:r>
            <a:r>
              <a:rPr lang="en-GB" dirty="0" err="1"/>
              <a:t>GameObject</a:t>
            </a:r>
            <a:r>
              <a:rPr lang="en-GB" dirty="0"/>
              <a:t> </a:t>
            </a:r>
            <a:r>
              <a:rPr lang="en-GB" dirty="0" err="1"/>
              <a:t>missileAlien</a:t>
            </a:r>
            <a:r>
              <a:rPr lang="en-GB" dirty="0"/>
              <a:t>;</a:t>
            </a:r>
            <a:endParaRPr lang="en-US" dirty="0"/>
          </a:p>
          <a:p>
            <a:pPr marL="269875" indent="0">
              <a:buNone/>
            </a:pPr>
            <a:r>
              <a:rPr lang="en-GB" dirty="0"/>
              <a:t>	public float </a:t>
            </a:r>
            <a:r>
              <a:rPr lang="en-GB" dirty="0" err="1"/>
              <a:t>fireRate</a:t>
            </a:r>
            <a:r>
              <a:rPr lang="en-GB" dirty="0"/>
              <a:t>;</a:t>
            </a:r>
            <a:endParaRPr lang="en-US" dirty="0"/>
          </a:p>
          <a:p>
            <a:pPr marL="269875" indent="0">
              <a:buNone/>
            </a:pPr>
            <a:r>
              <a:rPr lang="en-GB" dirty="0"/>
              <a:t>	float </a:t>
            </a:r>
            <a:r>
              <a:rPr lang="en-GB" dirty="0" err="1"/>
              <a:t>nextFire</a:t>
            </a:r>
            <a:r>
              <a:rPr lang="en-GB" dirty="0"/>
              <a:t>;</a:t>
            </a:r>
            <a:endParaRPr lang="en-US" dirty="0"/>
          </a:p>
          <a:p>
            <a:pPr marL="269875" indent="0">
              <a:buNone/>
            </a:pPr>
            <a:r>
              <a:rPr lang="en-GB" dirty="0"/>
              <a:t>	float </a:t>
            </a:r>
            <a:r>
              <a:rPr lang="en-GB" dirty="0" err="1"/>
              <a:t>firstFire</a:t>
            </a:r>
            <a:r>
              <a:rPr lang="en-GB" dirty="0"/>
              <a:t>;</a:t>
            </a:r>
            <a:endParaRPr lang="en-US" dirty="0"/>
          </a:p>
          <a:p>
            <a:pPr marL="269875" indent="0">
              <a:buNone/>
            </a:pPr>
            <a:r>
              <a:rPr lang="en-GB" dirty="0"/>
              <a:t> </a:t>
            </a:r>
            <a:endParaRPr lang="en-US" dirty="0"/>
          </a:p>
          <a:p>
            <a:pPr marL="269875" indent="0">
              <a:buNone/>
            </a:pPr>
            <a:r>
              <a:rPr lang="en-GB" dirty="0"/>
              <a:t>	void Start()</a:t>
            </a:r>
            <a:endParaRPr lang="en-US" dirty="0"/>
          </a:p>
          <a:p>
            <a:pPr marL="269875" indent="0">
              <a:buNone/>
            </a:pPr>
            <a:r>
              <a:rPr lang="en-GB" dirty="0"/>
              <a:t>	{</a:t>
            </a:r>
            <a:endParaRPr lang="en-US" dirty="0"/>
          </a:p>
          <a:p>
            <a:pPr marL="269875" indent="0">
              <a:buNone/>
            </a:pPr>
            <a:r>
              <a:rPr lang="en-GB" dirty="0"/>
              <a:t>		</a:t>
            </a:r>
            <a:r>
              <a:rPr lang="en-GB" dirty="0" err="1"/>
              <a:t>firstFire</a:t>
            </a:r>
            <a:r>
              <a:rPr lang="en-GB" dirty="0"/>
              <a:t> = </a:t>
            </a:r>
            <a:r>
              <a:rPr lang="en-GB" dirty="0" err="1"/>
              <a:t>Random.Range</a:t>
            </a:r>
            <a:r>
              <a:rPr lang="en-GB" dirty="0"/>
              <a:t> (10, 70f);</a:t>
            </a:r>
            <a:endParaRPr lang="en-US" dirty="0"/>
          </a:p>
          <a:p>
            <a:pPr marL="269875" indent="0">
              <a:buNone/>
            </a:pPr>
            <a:r>
              <a:rPr lang="en-GB" dirty="0"/>
              <a:t>		</a:t>
            </a:r>
            <a:r>
              <a:rPr lang="en-GB" dirty="0" err="1"/>
              <a:t>fireRate</a:t>
            </a:r>
            <a:r>
              <a:rPr lang="en-GB" dirty="0"/>
              <a:t> = </a:t>
            </a:r>
            <a:r>
              <a:rPr lang="en-GB" dirty="0" err="1"/>
              <a:t>Random.Range</a:t>
            </a:r>
            <a:r>
              <a:rPr lang="en-GB" dirty="0"/>
              <a:t> (20f, 30f);</a:t>
            </a:r>
            <a:endParaRPr lang="en-US" dirty="0"/>
          </a:p>
          <a:p>
            <a:pPr marL="269875" indent="0">
              <a:buNone/>
            </a:pPr>
            <a:r>
              <a:rPr lang="en-GB" dirty="0"/>
              <a:t>		</a:t>
            </a:r>
            <a:r>
              <a:rPr lang="en-GB" dirty="0" err="1"/>
              <a:t>nextFire</a:t>
            </a:r>
            <a:r>
              <a:rPr lang="en-GB" dirty="0"/>
              <a:t> = </a:t>
            </a:r>
            <a:r>
              <a:rPr lang="en-GB" dirty="0" err="1"/>
              <a:t>Time.time</a:t>
            </a:r>
            <a:r>
              <a:rPr lang="en-GB" dirty="0"/>
              <a:t> + </a:t>
            </a:r>
            <a:r>
              <a:rPr lang="en-GB" dirty="0" err="1"/>
              <a:t>firstFire</a:t>
            </a:r>
            <a:r>
              <a:rPr lang="en-GB" dirty="0"/>
              <a:t>;</a:t>
            </a:r>
            <a:endParaRPr lang="en-US" dirty="0"/>
          </a:p>
          <a:p>
            <a:pPr marL="269875" indent="0">
              <a:buNone/>
            </a:pPr>
            <a:r>
              <a:rPr lang="en-GB" dirty="0"/>
              <a:t>	}</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50</a:t>
            </a:fld>
            <a:endParaRPr lang="en-GB"/>
          </a:p>
        </p:txBody>
      </p:sp>
    </p:spTree>
    <p:extLst>
      <p:ext uri="{BB962C8B-B14F-4D97-AF65-F5344CB8AC3E}">
        <p14:creationId xmlns:p14="http://schemas.microsoft.com/office/powerpoint/2010/main" val="22338499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aliens</a:t>
            </a:r>
          </a:p>
        </p:txBody>
      </p:sp>
      <p:sp>
        <p:nvSpPr>
          <p:cNvPr id="3" name="Content Placeholder 2"/>
          <p:cNvSpPr>
            <a:spLocks noGrp="1"/>
          </p:cNvSpPr>
          <p:nvPr>
            <p:ph idx="1"/>
          </p:nvPr>
        </p:nvSpPr>
        <p:spPr>
          <a:xfrm>
            <a:off x="609600" y="1600203"/>
            <a:ext cx="10972800" cy="4997149"/>
          </a:xfrm>
        </p:spPr>
        <p:txBody>
          <a:bodyPr>
            <a:normAutofit lnSpcReduction="10000"/>
          </a:bodyPr>
          <a:lstStyle/>
          <a:p>
            <a:pPr marL="0" indent="0">
              <a:buNone/>
            </a:pPr>
            <a:r>
              <a:rPr lang="en-GB" dirty="0"/>
              <a:t>Just as we have done for the player, let us create an alien missile. In order to do this one can reuse the missile prefab. </a:t>
            </a:r>
          </a:p>
          <a:p>
            <a:pPr marL="0" indent="0">
              <a:buNone/>
            </a:pPr>
            <a:endParaRPr lang="en-GB" dirty="0"/>
          </a:p>
          <a:p>
            <a:pPr marL="0" indent="0">
              <a:buNone/>
            </a:pPr>
            <a:r>
              <a:rPr lang="en-GB" dirty="0"/>
              <a:t>Drag this prefab onto the scene and edit its colour so that we would be able to distinguish it from the player’s missile. </a:t>
            </a:r>
          </a:p>
          <a:p>
            <a:pPr marL="0" indent="0">
              <a:buNone/>
            </a:pPr>
            <a:endParaRPr lang="en-US" dirty="0"/>
          </a:p>
          <a:p>
            <a:pPr marL="0" indent="0">
              <a:buNone/>
            </a:pPr>
            <a:r>
              <a:rPr lang="en-GB" dirty="0"/>
              <a:t>In order to change the missile’s colour we need to add a new material to it… Try to do this yourself</a:t>
            </a:r>
          </a:p>
          <a:p>
            <a:pPr lvl="1"/>
            <a:r>
              <a:rPr lang="en-GB" dirty="0"/>
              <a:t>Green should work well in this case. </a:t>
            </a:r>
          </a:p>
          <a:p>
            <a:pPr lvl="1"/>
            <a:r>
              <a:rPr lang="en-GB" dirty="0"/>
              <a:t>Once done save it to a new prefab called Alien Missile.</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51</a:t>
            </a:fld>
            <a:endParaRPr lang="en-GB"/>
          </a:p>
        </p:txBody>
      </p:sp>
    </p:spTree>
    <p:extLst>
      <p:ext uri="{BB962C8B-B14F-4D97-AF65-F5344CB8AC3E}">
        <p14:creationId xmlns:p14="http://schemas.microsoft.com/office/powerpoint/2010/main" val="36135479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aliens</a:t>
            </a:r>
          </a:p>
        </p:txBody>
      </p:sp>
      <p:sp>
        <p:nvSpPr>
          <p:cNvPr id="3" name="Content Placeholder 2"/>
          <p:cNvSpPr>
            <a:spLocks noGrp="1"/>
          </p:cNvSpPr>
          <p:nvPr>
            <p:ph idx="1"/>
          </p:nvPr>
        </p:nvSpPr>
        <p:spPr/>
        <p:txBody>
          <a:bodyPr/>
          <a:lstStyle/>
          <a:p>
            <a:r>
              <a:rPr lang="en-GB" dirty="0"/>
              <a:t>We now need to add code in order to make our alien fire its missiles. </a:t>
            </a:r>
          </a:p>
          <a:p>
            <a:r>
              <a:rPr lang="en-GB" dirty="0"/>
              <a:t>This again should be very similar to the code that we have already created for the Player script. </a:t>
            </a:r>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52</a:t>
            </a:fld>
            <a:endParaRPr lang="en-GB"/>
          </a:p>
        </p:txBody>
      </p:sp>
    </p:spTree>
    <p:extLst>
      <p:ext uri="{BB962C8B-B14F-4D97-AF65-F5344CB8AC3E}">
        <p14:creationId xmlns:p14="http://schemas.microsoft.com/office/powerpoint/2010/main" val="116001028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aliens</a:t>
            </a:r>
          </a:p>
        </p:txBody>
      </p:sp>
      <p:sp>
        <p:nvSpPr>
          <p:cNvPr id="3" name="Content Placeholder 2"/>
          <p:cNvSpPr>
            <a:spLocks noGrp="1"/>
          </p:cNvSpPr>
          <p:nvPr>
            <p:ph idx="1"/>
          </p:nvPr>
        </p:nvSpPr>
        <p:spPr>
          <a:xfrm>
            <a:off x="1703512" y="1988841"/>
            <a:ext cx="9878888" cy="4464495"/>
          </a:xfrm>
        </p:spPr>
        <p:txBody>
          <a:bodyPr>
            <a:normAutofit fontScale="47500" lnSpcReduction="20000"/>
          </a:bodyPr>
          <a:lstStyle/>
          <a:p>
            <a:pPr marL="269875" indent="0">
              <a:buNone/>
            </a:pPr>
            <a:r>
              <a:rPr lang="en-GB" dirty="0"/>
              <a:t>void Update () </a:t>
            </a:r>
            <a:endParaRPr lang="en-US" dirty="0"/>
          </a:p>
          <a:p>
            <a:pPr marL="269875" indent="0">
              <a:buNone/>
            </a:pPr>
            <a:r>
              <a:rPr lang="en-GB" dirty="0"/>
              <a:t>{</a:t>
            </a:r>
            <a:endParaRPr lang="en-US" dirty="0"/>
          </a:p>
          <a:p>
            <a:pPr marL="269875" indent="0">
              <a:buNone/>
            </a:pPr>
            <a:r>
              <a:rPr lang="en-GB" dirty="0"/>
              <a:t>	</a:t>
            </a:r>
            <a:r>
              <a:rPr lang="en-GB" dirty="0" err="1"/>
              <a:t>AlienFire</a:t>
            </a:r>
            <a:r>
              <a:rPr lang="en-GB" dirty="0"/>
              <a:t> (</a:t>
            </a:r>
            <a:r>
              <a:rPr lang="en-GB" dirty="0" err="1"/>
              <a:t>missileAlien</a:t>
            </a:r>
            <a:r>
              <a:rPr lang="en-GB" dirty="0"/>
              <a:t>);</a:t>
            </a:r>
            <a:endParaRPr lang="en-US" dirty="0"/>
          </a:p>
          <a:p>
            <a:pPr marL="269875" indent="0">
              <a:buNone/>
            </a:pPr>
            <a:r>
              <a:rPr lang="en-GB" dirty="0"/>
              <a:t>	</a:t>
            </a:r>
            <a:endParaRPr lang="en-US" dirty="0"/>
          </a:p>
          <a:p>
            <a:pPr marL="269875" indent="0">
              <a:buNone/>
            </a:pPr>
            <a:r>
              <a:rPr lang="en-GB" dirty="0"/>
              <a:t>}</a:t>
            </a:r>
            <a:endParaRPr lang="en-US" dirty="0"/>
          </a:p>
          <a:p>
            <a:pPr marL="269875" indent="0">
              <a:buNone/>
            </a:pPr>
            <a:r>
              <a:rPr lang="en-GB" dirty="0"/>
              <a:t> </a:t>
            </a:r>
            <a:endParaRPr lang="en-US" dirty="0"/>
          </a:p>
          <a:p>
            <a:pPr marL="269875" indent="0">
              <a:buNone/>
            </a:pPr>
            <a:r>
              <a:rPr lang="en-GB" dirty="0"/>
              <a:t>void </a:t>
            </a:r>
            <a:r>
              <a:rPr lang="en-GB" dirty="0" err="1"/>
              <a:t>AlienFire</a:t>
            </a:r>
            <a:r>
              <a:rPr lang="en-GB" dirty="0"/>
              <a:t>(GameObject </a:t>
            </a:r>
            <a:r>
              <a:rPr lang="en-GB" dirty="0" err="1"/>
              <a:t>missileAlien</a:t>
            </a:r>
            <a:r>
              <a:rPr lang="en-GB" dirty="0"/>
              <a:t>)</a:t>
            </a:r>
            <a:endParaRPr lang="en-US" dirty="0"/>
          </a:p>
          <a:p>
            <a:pPr marL="269875" indent="0">
              <a:buNone/>
            </a:pPr>
            <a:r>
              <a:rPr lang="en-GB" dirty="0"/>
              <a:t>{</a:t>
            </a:r>
            <a:endParaRPr lang="en-US" dirty="0"/>
          </a:p>
          <a:p>
            <a:pPr marL="269875" indent="0">
              <a:buNone/>
            </a:pPr>
            <a:r>
              <a:rPr lang="en-GB" dirty="0"/>
              <a:t>	//when the world time is greater than the timer set by the script shoot missile</a:t>
            </a:r>
            <a:endParaRPr lang="en-US" dirty="0"/>
          </a:p>
          <a:p>
            <a:pPr marL="269875" indent="0">
              <a:buNone/>
            </a:pPr>
            <a:r>
              <a:rPr lang="en-GB" dirty="0"/>
              <a:t>	if (</a:t>
            </a:r>
            <a:r>
              <a:rPr lang="en-GB" dirty="0" err="1"/>
              <a:t>Time.time</a:t>
            </a:r>
            <a:r>
              <a:rPr lang="en-GB" dirty="0"/>
              <a:t> &gt; </a:t>
            </a:r>
            <a:r>
              <a:rPr lang="en-GB" dirty="0" err="1"/>
              <a:t>nextFire</a:t>
            </a:r>
            <a:r>
              <a:rPr lang="en-GB" dirty="0"/>
              <a:t>)</a:t>
            </a:r>
            <a:endParaRPr lang="en-US" dirty="0"/>
          </a:p>
          <a:p>
            <a:pPr marL="269875" indent="0">
              <a:buNone/>
            </a:pPr>
            <a:r>
              <a:rPr lang="en-GB" dirty="0"/>
              <a:t>	{</a:t>
            </a:r>
            <a:endParaRPr lang="en-US" dirty="0"/>
          </a:p>
          <a:p>
            <a:pPr marL="269875" indent="0">
              <a:buNone/>
            </a:pPr>
            <a:r>
              <a:rPr lang="en-GB" dirty="0"/>
              <a:t>		//create missile</a:t>
            </a:r>
            <a:endParaRPr lang="en-US" dirty="0"/>
          </a:p>
          <a:p>
            <a:pPr marL="269875" indent="0">
              <a:buNone/>
            </a:pPr>
            <a:r>
              <a:rPr lang="en-GB" dirty="0"/>
              <a:t>		Instantiate (</a:t>
            </a:r>
            <a:r>
              <a:rPr lang="en-GB" dirty="0" err="1"/>
              <a:t>missileAlien</a:t>
            </a:r>
            <a:r>
              <a:rPr lang="en-GB" dirty="0"/>
              <a:t>, </a:t>
            </a:r>
            <a:r>
              <a:rPr lang="en-GB" dirty="0" err="1"/>
              <a:t>gameObject.transform.position</a:t>
            </a:r>
            <a:r>
              <a:rPr lang="en-GB" dirty="0"/>
              <a:t>, </a:t>
            </a:r>
            <a:r>
              <a:rPr lang="en-GB" dirty="0" err="1"/>
              <a:t>gameObject.transform.rotation</a:t>
            </a:r>
            <a:r>
              <a:rPr lang="en-GB" dirty="0"/>
              <a:t>);</a:t>
            </a:r>
            <a:endParaRPr lang="en-US" dirty="0"/>
          </a:p>
          <a:p>
            <a:pPr marL="269875" indent="0">
              <a:buNone/>
            </a:pPr>
            <a:r>
              <a:rPr lang="en-GB" dirty="0"/>
              <a:t>		//Set next timer for the player to be able to fire</a:t>
            </a:r>
            <a:endParaRPr lang="en-US" dirty="0"/>
          </a:p>
          <a:p>
            <a:pPr marL="269875" indent="0">
              <a:buNone/>
            </a:pPr>
            <a:r>
              <a:rPr lang="en-GB" dirty="0"/>
              <a:t>		</a:t>
            </a:r>
            <a:r>
              <a:rPr lang="en-GB" dirty="0" err="1"/>
              <a:t>nextFire</a:t>
            </a:r>
            <a:r>
              <a:rPr lang="en-GB" dirty="0"/>
              <a:t> = </a:t>
            </a:r>
            <a:r>
              <a:rPr lang="en-GB" dirty="0" err="1"/>
              <a:t>Time.time</a:t>
            </a:r>
            <a:r>
              <a:rPr lang="en-GB" dirty="0"/>
              <a:t> + </a:t>
            </a:r>
            <a:r>
              <a:rPr lang="en-GB" dirty="0" err="1"/>
              <a:t>fireRate</a:t>
            </a:r>
            <a:r>
              <a:rPr lang="en-GB" dirty="0"/>
              <a:t>;</a:t>
            </a:r>
            <a:endParaRPr lang="en-US" dirty="0"/>
          </a:p>
          <a:p>
            <a:pPr marL="269875" indent="0">
              <a:buNone/>
            </a:pPr>
            <a:r>
              <a:rPr lang="en-GB" dirty="0"/>
              <a:t>	}</a:t>
            </a:r>
            <a:endParaRPr lang="en-US" dirty="0"/>
          </a:p>
          <a:p>
            <a:pPr marL="269875" indent="0">
              <a:buNone/>
            </a:pPr>
            <a:r>
              <a:rPr lang="en-GB" dirty="0"/>
              <a:t>}</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53</a:t>
            </a:fld>
            <a:endParaRPr lang="en-GB"/>
          </a:p>
        </p:txBody>
      </p:sp>
    </p:spTree>
    <p:extLst>
      <p:ext uri="{BB962C8B-B14F-4D97-AF65-F5344CB8AC3E}">
        <p14:creationId xmlns:p14="http://schemas.microsoft.com/office/powerpoint/2010/main" val="742233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effectLst/>
              </a:rPr>
              <a:t>Creating spawn point for the aliens</a:t>
            </a:r>
            <a:br>
              <a:rPr lang="en-US" dirty="0">
                <a:effectLst/>
              </a:rPr>
            </a:br>
            <a:endParaRPr lang="en-US" dirty="0"/>
          </a:p>
        </p:txBody>
      </p:sp>
      <p:sp>
        <p:nvSpPr>
          <p:cNvPr id="3" name="Content Placeholder 2"/>
          <p:cNvSpPr>
            <a:spLocks noGrp="1"/>
          </p:cNvSpPr>
          <p:nvPr>
            <p:ph idx="1"/>
          </p:nvPr>
        </p:nvSpPr>
        <p:spPr/>
        <p:txBody>
          <a:bodyPr>
            <a:normAutofit fontScale="92500" lnSpcReduction="20000"/>
          </a:bodyPr>
          <a:lstStyle/>
          <a:p>
            <a:r>
              <a:rPr lang="en-GB" dirty="0"/>
              <a:t>When we play the classic space invaders, happens is that a wave (line) of enemies is spawned. </a:t>
            </a:r>
          </a:p>
          <a:p>
            <a:r>
              <a:rPr lang="en-GB" dirty="0"/>
              <a:t>We also see that the enemies move from one side of the screen to the other. Once the whole line reaches one side or the other, then they move down a line all at once.</a:t>
            </a:r>
          </a:p>
          <a:p>
            <a:r>
              <a:rPr lang="en-GB" dirty="0"/>
              <a:t> We are now going to try to emulate this behaviour ourselves. In order to do this we would need to keep track of several variables being the alien’s speed, and the number of aliens that are going to be spawned. </a:t>
            </a:r>
          </a:p>
          <a:p>
            <a:r>
              <a:rPr lang="en-GB" dirty="0"/>
              <a:t>We also need to know which game object we are going to instantiate</a:t>
            </a:r>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54</a:t>
            </a:fld>
            <a:endParaRPr lang="en-GB"/>
          </a:p>
        </p:txBody>
      </p:sp>
    </p:spTree>
    <p:extLst>
      <p:ext uri="{BB962C8B-B14F-4D97-AF65-F5344CB8AC3E}">
        <p14:creationId xmlns:p14="http://schemas.microsoft.com/office/powerpoint/2010/main" val="6964237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Creating spawn point for the aliens</a:t>
            </a:r>
            <a:endParaRPr lang="en-US" dirty="0"/>
          </a:p>
        </p:txBody>
      </p:sp>
      <p:sp>
        <p:nvSpPr>
          <p:cNvPr id="3" name="Content Placeholder 2"/>
          <p:cNvSpPr>
            <a:spLocks noGrp="1"/>
          </p:cNvSpPr>
          <p:nvPr>
            <p:ph idx="1"/>
          </p:nvPr>
        </p:nvSpPr>
        <p:spPr/>
        <p:txBody>
          <a:bodyPr/>
          <a:lstStyle/>
          <a:p>
            <a:pPr marL="269875" indent="0">
              <a:buNone/>
            </a:pPr>
            <a:endParaRPr lang="en-GB" sz="2000" i="1" dirty="0"/>
          </a:p>
          <a:p>
            <a:pPr marL="269875" indent="0">
              <a:buNone/>
            </a:pPr>
            <a:r>
              <a:rPr lang="en-GB" sz="2000" dirty="0"/>
              <a:t>We therefore need to have these following public variables:</a:t>
            </a:r>
            <a:endParaRPr lang="en-GB" sz="2000" i="1" dirty="0"/>
          </a:p>
          <a:p>
            <a:pPr marL="269875" indent="0">
              <a:buNone/>
            </a:pPr>
            <a:endParaRPr lang="en-GB" sz="2000" i="1" dirty="0"/>
          </a:p>
          <a:p>
            <a:pPr marL="269875" indent="0">
              <a:buNone/>
            </a:pPr>
            <a:r>
              <a:rPr lang="en-GB" sz="2000" i="1" dirty="0"/>
              <a:t>public </a:t>
            </a:r>
            <a:r>
              <a:rPr lang="en-GB" sz="2000" i="1" dirty="0" err="1"/>
              <a:t>int</a:t>
            </a:r>
            <a:r>
              <a:rPr lang="en-GB" sz="2000" i="1" dirty="0"/>
              <a:t> </a:t>
            </a:r>
            <a:r>
              <a:rPr lang="en-GB" sz="2000" i="1" dirty="0" err="1"/>
              <a:t>numOfAliens</a:t>
            </a:r>
            <a:r>
              <a:rPr lang="en-GB" sz="2000" i="1" dirty="0"/>
              <a:t> = 5; </a:t>
            </a:r>
            <a:endParaRPr lang="en-US" sz="2000" dirty="0"/>
          </a:p>
          <a:p>
            <a:pPr marL="269875" indent="0">
              <a:buNone/>
            </a:pPr>
            <a:r>
              <a:rPr lang="en-GB" sz="2000" i="1" dirty="0"/>
              <a:t>public </a:t>
            </a:r>
            <a:r>
              <a:rPr lang="en-GB" sz="2000" i="1" dirty="0" err="1"/>
              <a:t>GameObject</a:t>
            </a:r>
            <a:r>
              <a:rPr lang="en-GB" sz="2000" i="1" dirty="0"/>
              <a:t> Alien;</a:t>
            </a:r>
            <a:endParaRPr lang="en-US" sz="2000" dirty="0"/>
          </a:p>
          <a:p>
            <a:pPr marL="269875" indent="0">
              <a:buNone/>
            </a:pPr>
            <a:r>
              <a:rPr lang="en-GB" sz="2000" i="1" dirty="0"/>
              <a:t>public float </a:t>
            </a:r>
            <a:r>
              <a:rPr lang="en-GB" sz="2000" i="1" dirty="0" err="1"/>
              <a:t>speedAlien</a:t>
            </a:r>
            <a:r>
              <a:rPr lang="en-GB" sz="2000" i="1" dirty="0"/>
              <a:t> = 4f;</a:t>
            </a:r>
            <a:endParaRPr lang="en-US" sz="2000" dirty="0"/>
          </a:p>
          <a:p>
            <a:pPr marL="269875" indent="0">
              <a:buNone/>
            </a:pPr>
            <a:r>
              <a:rPr lang="en-GB" dirty="0"/>
              <a:t> </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55</a:t>
            </a:fld>
            <a:endParaRPr lang="en-GB"/>
          </a:p>
        </p:txBody>
      </p:sp>
    </p:spTree>
    <p:extLst>
      <p:ext uri="{BB962C8B-B14F-4D97-AF65-F5344CB8AC3E}">
        <p14:creationId xmlns:p14="http://schemas.microsoft.com/office/powerpoint/2010/main" val="41392976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Creating spawn point for the aliens</a:t>
            </a:r>
            <a:endParaRPr lang="en-US" dirty="0"/>
          </a:p>
        </p:txBody>
      </p:sp>
      <p:sp>
        <p:nvSpPr>
          <p:cNvPr id="3" name="Content Placeholder 2"/>
          <p:cNvSpPr>
            <a:spLocks noGrp="1"/>
          </p:cNvSpPr>
          <p:nvPr>
            <p:ph idx="1"/>
          </p:nvPr>
        </p:nvSpPr>
        <p:spPr>
          <a:xfrm>
            <a:off x="1871532" y="1988841"/>
            <a:ext cx="9326827" cy="4367512"/>
          </a:xfrm>
        </p:spPr>
        <p:txBody>
          <a:bodyPr>
            <a:normAutofit fontScale="47500" lnSpcReduction="20000"/>
          </a:bodyPr>
          <a:lstStyle/>
          <a:p>
            <a:pPr marL="269875" indent="0">
              <a:buNone/>
            </a:pPr>
            <a:r>
              <a:rPr lang="en-GB" dirty="0"/>
              <a:t>Once that is done, we then need to instantiate the number of aliens that we need for this spawn of aliens. Therefore we need to add this following code:</a:t>
            </a:r>
            <a:endParaRPr lang="en-US" dirty="0"/>
          </a:p>
          <a:p>
            <a:pPr marL="269875" indent="0">
              <a:buNone/>
            </a:pPr>
            <a:endParaRPr lang="en-US" dirty="0"/>
          </a:p>
          <a:p>
            <a:pPr marL="269875" indent="0">
              <a:buNone/>
            </a:pPr>
            <a:r>
              <a:rPr lang="en-GB" sz="3400" dirty="0"/>
              <a:t>void Start () </a:t>
            </a:r>
            <a:endParaRPr lang="en-US" sz="3400" dirty="0"/>
          </a:p>
          <a:p>
            <a:pPr marL="269875" indent="0">
              <a:buNone/>
            </a:pPr>
            <a:r>
              <a:rPr lang="en-GB" sz="3400" dirty="0"/>
              <a:t>{</a:t>
            </a:r>
            <a:endParaRPr lang="en-US" sz="3400" dirty="0"/>
          </a:p>
          <a:p>
            <a:pPr marL="269875" indent="0">
              <a:buNone/>
            </a:pPr>
            <a:r>
              <a:rPr lang="en-GB" sz="3400" dirty="0" err="1"/>
              <a:t>CreateAliens</a:t>
            </a:r>
            <a:r>
              <a:rPr lang="en-GB" sz="3400" dirty="0"/>
              <a:t> (Alien);</a:t>
            </a:r>
            <a:endParaRPr lang="en-US" sz="3400" dirty="0"/>
          </a:p>
          <a:p>
            <a:pPr marL="269875" indent="0">
              <a:buNone/>
            </a:pPr>
            <a:r>
              <a:rPr lang="en-GB" sz="3400" dirty="0"/>
              <a:t>}</a:t>
            </a:r>
            <a:endParaRPr lang="en-US" sz="3400" dirty="0"/>
          </a:p>
          <a:p>
            <a:pPr marL="269875" indent="0">
              <a:buNone/>
            </a:pPr>
            <a:r>
              <a:rPr lang="en-GB" sz="3400" dirty="0"/>
              <a:t> </a:t>
            </a:r>
            <a:endParaRPr lang="en-US" sz="3400" dirty="0"/>
          </a:p>
          <a:p>
            <a:pPr marL="269875" indent="0">
              <a:buNone/>
            </a:pPr>
            <a:r>
              <a:rPr lang="en-GB" sz="3400" dirty="0"/>
              <a:t>void </a:t>
            </a:r>
            <a:r>
              <a:rPr lang="en-GB" sz="3400" dirty="0" err="1"/>
              <a:t>CreateAliens</a:t>
            </a:r>
            <a:r>
              <a:rPr lang="en-GB" sz="3400" dirty="0"/>
              <a:t>(</a:t>
            </a:r>
            <a:r>
              <a:rPr lang="en-GB" sz="3400" dirty="0" err="1"/>
              <a:t>GameObject</a:t>
            </a:r>
            <a:r>
              <a:rPr lang="en-GB" sz="3400" dirty="0"/>
              <a:t> Alien)</a:t>
            </a:r>
            <a:endParaRPr lang="en-US" sz="3400" dirty="0"/>
          </a:p>
          <a:p>
            <a:pPr marL="269875" indent="0">
              <a:buNone/>
            </a:pPr>
            <a:r>
              <a:rPr lang="en-GB" sz="3400" dirty="0"/>
              <a:t>{</a:t>
            </a:r>
            <a:endParaRPr lang="en-US" sz="3400" dirty="0"/>
          </a:p>
          <a:p>
            <a:pPr marL="269875" indent="0">
              <a:buNone/>
            </a:pPr>
            <a:r>
              <a:rPr lang="en-GB" sz="3400" dirty="0"/>
              <a:t>	for (</a:t>
            </a:r>
            <a:r>
              <a:rPr lang="en-GB" sz="3400" dirty="0" err="1"/>
              <a:t>int</a:t>
            </a:r>
            <a:r>
              <a:rPr lang="en-GB" sz="3400" dirty="0"/>
              <a:t> </a:t>
            </a:r>
            <a:r>
              <a:rPr lang="en-GB" sz="3400" dirty="0" err="1"/>
              <a:t>i</a:t>
            </a:r>
            <a:r>
              <a:rPr lang="en-GB" sz="3400" dirty="0"/>
              <a:t> = 1; </a:t>
            </a:r>
            <a:r>
              <a:rPr lang="en-GB" sz="3400" dirty="0" err="1"/>
              <a:t>i</a:t>
            </a:r>
            <a:r>
              <a:rPr lang="en-GB" sz="3400" dirty="0"/>
              <a:t>&lt;= </a:t>
            </a:r>
            <a:r>
              <a:rPr lang="en-GB" sz="3400" dirty="0" err="1"/>
              <a:t>numOfAliens</a:t>
            </a:r>
            <a:r>
              <a:rPr lang="en-GB" sz="3400" dirty="0"/>
              <a:t>; </a:t>
            </a:r>
            <a:r>
              <a:rPr lang="en-GB" sz="3400" dirty="0" err="1"/>
              <a:t>i</a:t>
            </a:r>
            <a:r>
              <a:rPr lang="en-GB" sz="3400" dirty="0"/>
              <a:t>++) </a:t>
            </a:r>
            <a:endParaRPr lang="en-US" sz="3400" dirty="0"/>
          </a:p>
          <a:p>
            <a:pPr marL="269875" indent="0">
              <a:buNone/>
            </a:pPr>
            <a:r>
              <a:rPr lang="en-GB" sz="3400" dirty="0"/>
              <a:t>	{</a:t>
            </a:r>
            <a:endParaRPr lang="en-US" sz="3400" dirty="0"/>
          </a:p>
          <a:p>
            <a:pPr marL="269875" indent="0">
              <a:buNone/>
            </a:pPr>
            <a:r>
              <a:rPr lang="en-GB" sz="3400" dirty="0"/>
              <a:t>	</a:t>
            </a:r>
            <a:r>
              <a:rPr lang="en-GB" sz="3400" dirty="0" err="1"/>
              <a:t>GameObject</a:t>
            </a:r>
            <a:r>
              <a:rPr lang="en-GB" sz="3400" dirty="0"/>
              <a:t> alien = Instantiate (Alien, new Vector3 (</a:t>
            </a:r>
            <a:r>
              <a:rPr lang="en-GB" sz="3400" dirty="0" err="1"/>
              <a:t>i</a:t>
            </a:r>
            <a:r>
              <a:rPr lang="en-GB" sz="3400" dirty="0"/>
              <a:t>*2f, 0, 0) + </a:t>
            </a:r>
            <a:r>
              <a:rPr lang="en-GB" sz="3400" dirty="0" err="1"/>
              <a:t>gameObject.transform.position</a:t>
            </a:r>
            <a:r>
              <a:rPr lang="en-GB" sz="3400" dirty="0"/>
              <a:t>, </a:t>
            </a:r>
            <a:r>
              <a:rPr lang="en-GB" sz="3400" dirty="0" err="1"/>
              <a:t>gameObject.transform.rotation</a:t>
            </a:r>
            <a:r>
              <a:rPr lang="en-GB" sz="3400" dirty="0"/>
              <a:t>) as </a:t>
            </a:r>
            <a:r>
              <a:rPr lang="en-GB" sz="3400" dirty="0" err="1"/>
              <a:t>GameObject</a:t>
            </a:r>
            <a:r>
              <a:rPr lang="en-GB" sz="3400" dirty="0"/>
              <a:t>;</a:t>
            </a:r>
            <a:endParaRPr lang="en-US" sz="3400" dirty="0"/>
          </a:p>
          <a:p>
            <a:pPr marL="269875" indent="0">
              <a:buNone/>
            </a:pPr>
            <a:r>
              <a:rPr lang="en-GB" sz="3400" dirty="0"/>
              <a:t>		</a:t>
            </a:r>
            <a:r>
              <a:rPr lang="en-GB" sz="3400" dirty="0" err="1"/>
              <a:t>alien.transform.parent</a:t>
            </a:r>
            <a:r>
              <a:rPr lang="en-GB" sz="3400" dirty="0"/>
              <a:t> = </a:t>
            </a:r>
            <a:r>
              <a:rPr lang="en-GB" sz="3400" dirty="0" err="1"/>
              <a:t>gameObject.transform</a:t>
            </a:r>
            <a:r>
              <a:rPr lang="en-GB" sz="3400" dirty="0"/>
              <a:t>;</a:t>
            </a:r>
            <a:endParaRPr lang="en-US" sz="3400" dirty="0"/>
          </a:p>
          <a:p>
            <a:pPr marL="269875" indent="0">
              <a:buNone/>
            </a:pPr>
            <a:r>
              <a:rPr lang="en-GB" sz="3400" dirty="0"/>
              <a:t>	}</a:t>
            </a:r>
            <a:endParaRPr lang="en-US" sz="3400" dirty="0"/>
          </a:p>
          <a:p>
            <a:pPr marL="269875" indent="0">
              <a:buNone/>
            </a:pPr>
            <a:r>
              <a:rPr lang="en-GB" sz="3400" dirty="0"/>
              <a:t>}</a:t>
            </a:r>
            <a:endParaRPr lang="en-US" sz="3400" dirty="0"/>
          </a:p>
          <a:p>
            <a:pPr marL="269875" indent="0">
              <a:buNone/>
            </a:pPr>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56</a:t>
            </a:fld>
            <a:endParaRPr lang="en-GB"/>
          </a:p>
        </p:txBody>
      </p:sp>
    </p:spTree>
    <p:extLst>
      <p:ext uri="{BB962C8B-B14F-4D97-AF65-F5344CB8AC3E}">
        <p14:creationId xmlns:p14="http://schemas.microsoft.com/office/powerpoint/2010/main" val="5788468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Creating spawn point for the aliens</a:t>
            </a:r>
            <a:endParaRPr lang="en-US" dirty="0"/>
          </a:p>
        </p:txBody>
      </p:sp>
      <p:sp>
        <p:nvSpPr>
          <p:cNvPr id="3" name="Content Placeholder 2"/>
          <p:cNvSpPr>
            <a:spLocks noGrp="1"/>
          </p:cNvSpPr>
          <p:nvPr>
            <p:ph idx="1"/>
          </p:nvPr>
        </p:nvSpPr>
        <p:spPr>
          <a:xfrm>
            <a:off x="609600" y="1600203"/>
            <a:ext cx="10972800" cy="4853133"/>
          </a:xfrm>
        </p:spPr>
        <p:txBody>
          <a:bodyPr>
            <a:normAutofit fontScale="92500" lnSpcReduction="20000"/>
          </a:bodyPr>
          <a:lstStyle/>
          <a:p>
            <a:r>
              <a:rPr lang="en-GB" dirty="0"/>
              <a:t>What we are doing with the above code is that we are creating as many aliens as specified and then we are parenting these aliens to the spawn point.</a:t>
            </a:r>
          </a:p>
          <a:p>
            <a:endParaRPr lang="en-GB" dirty="0"/>
          </a:p>
          <a:p>
            <a:r>
              <a:rPr lang="en-GB" dirty="0"/>
              <a:t>This means that when we move the spawn point, we would also move the aliens.</a:t>
            </a:r>
          </a:p>
          <a:p>
            <a:endParaRPr lang="en-GB" dirty="0"/>
          </a:p>
          <a:p>
            <a:r>
              <a:rPr lang="en-GB" dirty="0"/>
              <a:t>This would help us so that all the aliens would move uniformly according to their spawn point and thus remove the possibility of any anomalies that might be caused if we had to move each and every alien one at a time. </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57</a:t>
            </a:fld>
            <a:endParaRPr lang="en-GB"/>
          </a:p>
        </p:txBody>
      </p:sp>
    </p:spTree>
    <p:extLst>
      <p:ext uri="{BB962C8B-B14F-4D97-AF65-F5344CB8AC3E}">
        <p14:creationId xmlns:p14="http://schemas.microsoft.com/office/powerpoint/2010/main" val="27218714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Creating spawn point for the aliens</a:t>
            </a:r>
            <a:endParaRPr lang="en-US" dirty="0"/>
          </a:p>
        </p:txBody>
      </p:sp>
      <p:sp>
        <p:nvSpPr>
          <p:cNvPr id="3" name="Content Placeholder 2"/>
          <p:cNvSpPr>
            <a:spLocks noGrp="1"/>
          </p:cNvSpPr>
          <p:nvPr>
            <p:ph idx="1"/>
          </p:nvPr>
        </p:nvSpPr>
        <p:spPr/>
        <p:txBody>
          <a:bodyPr>
            <a:normAutofit/>
          </a:bodyPr>
          <a:lstStyle/>
          <a:p>
            <a:r>
              <a:rPr lang="en-GB" dirty="0"/>
              <a:t>The next thing that we need to do is that we need to control our aliens so that they move from side to side. </a:t>
            </a:r>
          </a:p>
          <a:p>
            <a:endParaRPr lang="en-GB" dirty="0"/>
          </a:p>
          <a:p>
            <a:r>
              <a:rPr lang="en-GB" dirty="0"/>
              <a:t>Since our aliens are now parented to their spawn point, the only thing that we would need to move is the spawn point. </a:t>
            </a:r>
          </a:p>
          <a:p>
            <a:endParaRPr lang="en-GB" dirty="0"/>
          </a:p>
          <a:p>
            <a:r>
              <a:rPr lang="en-GB" dirty="0"/>
              <a:t>The aliens would in turn move in the exact same way as we shall specify for the spawn point.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58</a:t>
            </a:fld>
            <a:endParaRPr lang="en-GB"/>
          </a:p>
        </p:txBody>
      </p:sp>
    </p:spTree>
    <p:extLst>
      <p:ext uri="{BB962C8B-B14F-4D97-AF65-F5344CB8AC3E}">
        <p14:creationId xmlns:p14="http://schemas.microsoft.com/office/powerpoint/2010/main" val="19738648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Creating spawn point for the aliens</a:t>
            </a:r>
            <a:endParaRPr lang="en-US" dirty="0"/>
          </a:p>
        </p:txBody>
      </p:sp>
      <p:sp>
        <p:nvSpPr>
          <p:cNvPr id="3" name="Content Placeholder 2"/>
          <p:cNvSpPr>
            <a:spLocks noGrp="1"/>
          </p:cNvSpPr>
          <p:nvPr>
            <p:ph idx="1"/>
          </p:nvPr>
        </p:nvSpPr>
        <p:spPr>
          <a:xfrm>
            <a:off x="609600" y="1600203"/>
            <a:ext cx="11175032" cy="4853133"/>
          </a:xfrm>
        </p:spPr>
        <p:txBody>
          <a:bodyPr>
            <a:normAutofit fontScale="77500" lnSpcReduction="20000"/>
          </a:bodyPr>
          <a:lstStyle/>
          <a:p>
            <a:r>
              <a:rPr lang="en-GB" dirty="0"/>
              <a:t>Up to this point in time, we have always used the Update() method in order to move our objects around. </a:t>
            </a:r>
          </a:p>
          <a:p>
            <a:endParaRPr lang="en-GB" dirty="0"/>
          </a:p>
          <a:p>
            <a:r>
              <a:rPr lang="en-GB" dirty="0"/>
              <a:t>However there is one problem with the Update() method and that is that it is called at irregular intervals as it is called once per frame. </a:t>
            </a:r>
          </a:p>
          <a:p>
            <a:pPr lvl="1"/>
            <a:r>
              <a:rPr lang="en-GB" dirty="0"/>
              <a:t>A frame might take different times to draw; depending on the number of artefacts that need to be rendered at any given point in time. </a:t>
            </a:r>
          </a:p>
          <a:p>
            <a:endParaRPr lang="en-GB" dirty="0"/>
          </a:p>
          <a:p>
            <a:r>
              <a:rPr lang="en-GB" dirty="0"/>
              <a:t>Since the movement of the aliens is critical to the game, we need to calculate their movement at regular intervals. </a:t>
            </a:r>
          </a:p>
          <a:p>
            <a:endParaRPr lang="en-GB" dirty="0"/>
          </a:p>
          <a:p>
            <a:r>
              <a:rPr lang="en-GB" dirty="0"/>
              <a:t>In order to do this, we would use the </a:t>
            </a:r>
            <a:r>
              <a:rPr lang="en-GB" dirty="0" err="1"/>
              <a:t>FixedUpdate</a:t>
            </a:r>
            <a:r>
              <a:rPr lang="en-GB" dirty="0"/>
              <a:t>() method rather than the Update() method. </a:t>
            </a:r>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59</a:t>
            </a:fld>
            <a:endParaRPr lang="en-GB"/>
          </a:p>
        </p:txBody>
      </p:sp>
    </p:spTree>
    <p:extLst>
      <p:ext uri="{BB962C8B-B14F-4D97-AF65-F5344CB8AC3E}">
        <p14:creationId xmlns:p14="http://schemas.microsoft.com/office/powerpoint/2010/main" val="28463175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Previewing your game</a:t>
            </a:r>
          </a:p>
        </p:txBody>
      </p:sp>
      <p:sp>
        <p:nvSpPr>
          <p:cNvPr id="7" name="Content Placeholder 6"/>
          <p:cNvSpPr>
            <a:spLocks noGrp="1"/>
          </p:cNvSpPr>
          <p:nvPr>
            <p:ph idx="1"/>
          </p:nvPr>
        </p:nvSpPr>
        <p:spPr>
          <a:xfrm>
            <a:off x="1981200" y="2420891"/>
            <a:ext cx="8229600" cy="3705275"/>
          </a:xfrm>
        </p:spPr>
        <p:txBody>
          <a:bodyPr/>
          <a:lstStyle/>
          <a:p>
            <a:r>
              <a:rPr lang="en-GB" dirty="0"/>
              <a:t>In order to preview your game you can press the play button which can be seen in the top middle section of your unity editor.</a:t>
            </a:r>
          </a:p>
          <a:p>
            <a:endParaRPr lang="en-GB" dirty="0"/>
          </a:p>
          <a:p>
            <a:r>
              <a:rPr lang="en-GB" dirty="0"/>
              <a:t>Notice that you can also pause your game in the editor at any stage by pressing the pause button</a:t>
            </a:r>
          </a:p>
        </p:txBody>
      </p:sp>
      <p:sp>
        <p:nvSpPr>
          <p:cNvPr id="5" name="Slide Number Placeholder 4"/>
          <p:cNvSpPr>
            <a:spLocks noGrp="1"/>
          </p:cNvSpPr>
          <p:nvPr>
            <p:ph type="sldNum" sz="quarter" idx="12"/>
          </p:nvPr>
        </p:nvSpPr>
        <p:spPr/>
        <p:txBody>
          <a:bodyPr/>
          <a:lstStyle/>
          <a:p>
            <a:fld id="{56529AC4-065D-4F14-A518-B3A77C897168}" type="slidenum">
              <a:rPr lang="en-GB" smtClean="0"/>
              <a:pPr/>
              <a:t>6</a:t>
            </a:fld>
            <a:endParaRPr lang="en-GB"/>
          </a:p>
        </p:txBody>
      </p:sp>
      <p:pic>
        <p:nvPicPr>
          <p:cNvPr id="8" name="image08.png"/>
          <p:cNvPicPr/>
          <p:nvPr/>
        </p:nvPicPr>
        <p:blipFill rotWithShape="1">
          <a:blip r:embed="rId2" cstate="print">
            <a:extLst>
              <a:ext uri="{28A0092B-C50C-407E-A947-70E740481C1C}">
                <a14:useLocalDpi xmlns:a14="http://schemas.microsoft.com/office/drawing/2010/main" val="0"/>
              </a:ext>
            </a:extLst>
          </a:blip>
          <a:srcRect l="47383" t="5356" r="47569" b="92528"/>
          <a:stretch/>
        </p:blipFill>
        <p:spPr bwMode="auto">
          <a:xfrm>
            <a:off x="4223792" y="1484784"/>
            <a:ext cx="3744416" cy="8640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35758599"/>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Creating spawn point for the aliens</a:t>
            </a:r>
            <a:endParaRPr lang="en-US" dirty="0"/>
          </a:p>
        </p:txBody>
      </p:sp>
      <p:sp>
        <p:nvSpPr>
          <p:cNvPr id="3" name="Content Placeholder 2"/>
          <p:cNvSpPr>
            <a:spLocks noGrp="1"/>
          </p:cNvSpPr>
          <p:nvPr>
            <p:ph idx="1"/>
          </p:nvPr>
        </p:nvSpPr>
        <p:spPr>
          <a:xfrm>
            <a:off x="1871532" y="1988841"/>
            <a:ext cx="9326827" cy="4367512"/>
          </a:xfrm>
        </p:spPr>
        <p:txBody>
          <a:bodyPr>
            <a:normAutofit fontScale="62500" lnSpcReduction="20000"/>
          </a:bodyPr>
          <a:lstStyle/>
          <a:p>
            <a:pPr marL="269875" indent="0">
              <a:buNone/>
            </a:pPr>
            <a:r>
              <a:rPr lang="en-GB" dirty="0"/>
              <a:t>We therefore would need to add the following code to our script.</a:t>
            </a:r>
          </a:p>
          <a:p>
            <a:pPr marL="269875" indent="0">
              <a:buNone/>
            </a:pPr>
            <a:endParaRPr lang="en-GB" dirty="0"/>
          </a:p>
          <a:p>
            <a:pPr marL="269875" indent="0">
              <a:buNone/>
            </a:pPr>
            <a:r>
              <a:rPr lang="en-GB" dirty="0"/>
              <a:t>void </a:t>
            </a:r>
            <a:r>
              <a:rPr lang="en-GB" dirty="0" err="1"/>
              <a:t>FixedUpdate</a:t>
            </a:r>
            <a:r>
              <a:rPr lang="en-GB" dirty="0"/>
              <a:t> () </a:t>
            </a:r>
          </a:p>
          <a:p>
            <a:pPr marL="269875" indent="0">
              <a:buNone/>
            </a:pPr>
            <a:r>
              <a:rPr lang="en-GB" dirty="0"/>
              <a:t>{</a:t>
            </a:r>
            <a:endParaRPr lang="en-US" dirty="0"/>
          </a:p>
          <a:p>
            <a:pPr marL="269875" indent="0">
              <a:buNone/>
            </a:pPr>
            <a:r>
              <a:rPr lang="en-GB" dirty="0"/>
              <a:t>  </a:t>
            </a:r>
            <a:r>
              <a:rPr lang="en-GB" dirty="0" err="1"/>
              <a:t>gameObject.transform.Translate</a:t>
            </a:r>
            <a:r>
              <a:rPr lang="en-GB" dirty="0"/>
              <a:t> (</a:t>
            </a:r>
            <a:r>
              <a:rPr lang="en-GB" dirty="0" err="1"/>
              <a:t>speedAlien</a:t>
            </a:r>
            <a:r>
              <a:rPr lang="en-GB" dirty="0"/>
              <a:t> * </a:t>
            </a:r>
            <a:r>
              <a:rPr lang="en-GB" dirty="0" err="1"/>
              <a:t>Time.deltaTime</a:t>
            </a:r>
            <a:r>
              <a:rPr lang="en-GB" dirty="0"/>
              <a:t>, 0, 0);</a:t>
            </a:r>
            <a:endParaRPr lang="en-US" dirty="0"/>
          </a:p>
          <a:p>
            <a:pPr marL="269875" indent="0">
              <a:buNone/>
            </a:pPr>
            <a:r>
              <a:rPr lang="en-GB" dirty="0"/>
              <a:t>if(</a:t>
            </a:r>
            <a:r>
              <a:rPr lang="en-GB" dirty="0" err="1"/>
              <a:t>gameObject.transform.position.x</a:t>
            </a:r>
            <a:r>
              <a:rPr lang="en-GB" dirty="0"/>
              <a:t> &lt;= -1.0f ||      </a:t>
            </a:r>
            <a:r>
              <a:rPr lang="en-GB" dirty="0" err="1"/>
              <a:t>gameObject.transform.position.x</a:t>
            </a:r>
            <a:r>
              <a:rPr lang="en-GB" dirty="0"/>
              <a:t> &gt;= -17.0f)</a:t>
            </a:r>
            <a:endParaRPr lang="en-US" dirty="0"/>
          </a:p>
          <a:p>
            <a:pPr marL="269875" indent="0">
              <a:buNone/>
            </a:pPr>
            <a:r>
              <a:rPr lang="en-GB" dirty="0"/>
              <a:t>	{</a:t>
            </a:r>
            <a:endParaRPr lang="en-US" dirty="0"/>
          </a:p>
          <a:p>
            <a:pPr marL="269875" indent="0">
              <a:buNone/>
            </a:pPr>
            <a:r>
              <a:rPr lang="en-GB" dirty="0"/>
              <a:t>		</a:t>
            </a:r>
            <a:r>
              <a:rPr lang="en-GB" dirty="0" err="1"/>
              <a:t>speedAlien</a:t>
            </a:r>
            <a:r>
              <a:rPr lang="en-GB" dirty="0"/>
              <a:t> = </a:t>
            </a:r>
            <a:r>
              <a:rPr lang="en-GB" dirty="0" err="1"/>
              <a:t>speedAlien</a:t>
            </a:r>
            <a:r>
              <a:rPr lang="en-GB" dirty="0"/>
              <a:t> * -1f;</a:t>
            </a:r>
            <a:endParaRPr lang="en-US" dirty="0"/>
          </a:p>
          <a:p>
            <a:pPr marL="269875" indent="0">
              <a:buNone/>
            </a:pPr>
            <a:r>
              <a:rPr lang="en-GB" dirty="0"/>
              <a:t>		</a:t>
            </a:r>
            <a:r>
              <a:rPr lang="en-GB" dirty="0" err="1"/>
              <a:t>gameObject.transform.Translate</a:t>
            </a:r>
            <a:r>
              <a:rPr lang="en-GB" dirty="0"/>
              <a:t>(0,-1f,0);</a:t>
            </a:r>
            <a:endParaRPr lang="en-US" dirty="0"/>
          </a:p>
          <a:p>
            <a:pPr marL="269875" indent="0">
              <a:buNone/>
            </a:pPr>
            <a:r>
              <a:rPr lang="en-GB" dirty="0"/>
              <a:t>	}</a:t>
            </a:r>
            <a:endParaRPr lang="en-US" dirty="0"/>
          </a:p>
          <a:p>
            <a:pPr marL="269875" indent="0">
              <a:buNone/>
            </a:pPr>
            <a:r>
              <a:rPr lang="en-GB" dirty="0"/>
              <a: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60</a:t>
            </a:fld>
            <a:endParaRPr lang="en-GB"/>
          </a:p>
        </p:txBody>
      </p:sp>
    </p:spTree>
    <p:extLst>
      <p:ext uri="{BB962C8B-B14F-4D97-AF65-F5344CB8AC3E}">
        <p14:creationId xmlns:p14="http://schemas.microsoft.com/office/powerpoint/2010/main" val="32517302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Creating spawn point for the aliens</a:t>
            </a:r>
            <a:endParaRPr lang="en-US" dirty="0"/>
          </a:p>
        </p:txBody>
      </p:sp>
      <p:sp>
        <p:nvSpPr>
          <p:cNvPr id="3" name="Content Placeholder 2"/>
          <p:cNvSpPr>
            <a:spLocks noGrp="1"/>
          </p:cNvSpPr>
          <p:nvPr>
            <p:ph idx="1"/>
          </p:nvPr>
        </p:nvSpPr>
        <p:spPr/>
        <p:txBody>
          <a:bodyPr>
            <a:normAutofit/>
          </a:bodyPr>
          <a:lstStyle/>
          <a:p>
            <a:pPr marL="784225" indent="-514350">
              <a:buFont typeface="+mj-lt"/>
              <a:buAutoNum type="arabicPeriod"/>
            </a:pPr>
            <a:r>
              <a:rPr lang="en-GB" dirty="0"/>
              <a:t>Create an empty game object and call it spawn point. </a:t>
            </a:r>
          </a:p>
          <a:p>
            <a:pPr marL="784225" indent="-514350">
              <a:buFont typeface="+mj-lt"/>
              <a:buAutoNum type="arabicPeriod"/>
            </a:pPr>
            <a:r>
              <a:rPr lang="en-GB" dirty="0"/>
              <a:t>Attach the script that we have just created onto it and do not forget to attach the alien prefab to your spawn point also. </a:t>
            </a:r>
          </a:p>
          <a:p>
            <a:pPr marL="784225" indent="-514350">
              <a:buFont typeface="+mj-lt"/>
              <a:buAutoNum type="arabicPeriod"/>
            </a:pPr>
            <a:r>
              <a:rPr lang="en-GB" dirty="0"/>
              <a:t>Save this spawn point as a prefab and then remove it from your scene.</a:t>
            </a:r>
          </a:p>
          <a:p>
            <a:pPr marL="269875"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61</a:t>
            </a:fld>
            <a:endParaRPr lang="en-GB"/>
          </a:p>
        </p:txBody>
      </p:sp>
    </p:spTree>
    <p:extLst>
      <p:ext uri="{BB962C8B-B14F-4D97-AF65-F5344CB8AC3E}">
        <p14:creationId xmlns:p14="http://schemas.microsoft.com/office/powerpoint/2010/main" val="116819640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Creating an Alien Manager</a:t>
            </a:r>
            <a:endParaRPr lang="en-US" dirty="0"/>
          </a:p>
        </p:txBody>
      </p:sp>
      <p:sp>
        <p:nvSpPr>
          <p:cNvPr id="3" name="Content Placeholder 2"/>
          <p:cNvSpPr>
            <a:spLocks noGrp="1"/>
          </p:cNvSpPr>
          <p:nvPr>
            <p:ph idx="1"/>
          </p:nvPr>
        </p:nvSpPr>
        <p:spPr/>
        <p:txBody>
          <a:bodyPr>
            <a:normAutofit fontScale="92500" lnSpcReduction="10000"/>
          </a:bodyPr>
          <a:lstStyle/>
          <a:p>
            <a:r>
              <a:rPr lang="en-GB" dirty="0"/>
              <a:t>For the time being we have managed to create a single set of aliens.</a:t>
            </a:r>
          </a:p>
          <a:p>
            <a:pPr marL="0" indent="0">
              <a:buNone/>
            </a:pPr>
            <a:endParaRPr lang="en-GB" dirty="0"/>
          </a:p>
          <a:p>
            <a:r>
              <a:rPr lang="en-GB" dirty="0"/>
              <a:t>However when we look at the space invaders games we need to have multiple sets of aliens to create a wave that the player would need to deal with! </a:t>
            </a:r>
          </a:p>
          <a:p>
            <a:endParaRPr lang="en-GB" dirty="0"/>
          </a:p>
          <a:p>
            <a:r>
              <a:rPr lang="en-GB" dirty="0"/>
              <a:t>In order to do this we need to create an Alien Manager script which would be able to handle and create these different lines of aliens. </a:t>
            </a:r>
          </a:p>
        </p:txBody>
      </p:sp>
      <p:sp>
        <p:nvSpPr>
          <p:cNvPr id="4" name="Slide Number Placeholder 3"/>
          <p:cNvSpPr>
            <a:spLocks noGrp="1"/>
          </p:cNvSpPr>
          <p:nvPr>
            <p:ph type="sldNum" sz="quarter" idx="12"/>
          </p:nvPr>
        </p:nvSpPr>
        <p:spPr/>
        <p:txBody>
          <a:bodyPr/>
          <a:lstStyle/>
          <a:p>
            <a:fld id="{56529AC4-065D-4F14-A518-B3A77C897168}" type="slidenum">
              <a:rPr lang="en-GB" smtClean="0"/>
              <a:pPr/>
              <a:t>62</a:t>
            </a:fld>
            <a:endParaRPr lang="en-GB"/>
          </a:p>
        </p:txBody>
      </p:sp>
    </p:spTree>
    <p:extLst>
      <p:ext uri="{BB962C8B-B14F-4D97-AF65-F5344CB8AC3E}">
        <p14:creationId xmlns:p14="http://schemas.microsoft.com/office/powerpoint/2010/main" val="817602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Creating an Alien Manager</a:t>
            </a:r>
            <a:endParaRPr lang="en-US" dirty="0"/>
          </a:p>
        </p:txBody>
      </p:sp>
      <p:sp>
        <p:nvSpPr>
          <p:cNvPr id="3" name="Content Placeholder 2"/>
          <p:cNvSpPr>
            <a:spLocks noGrp="1"/>
          </p:cNvSpPr>
          <p:nvPr>
            <p:ph idx="1"/>
          </p:nvPr>
        </p:nvSpPr>
        <p:spPr/>
        <p:txBody>
          <a:bodyPr>
            <a:normAutofit/>
          </a:bodyPr>
          <a:lstStyle/>
          <a:p>
            <a:r>
              <a:rPr lang="en-GB" dirty="0"/>
              <a:t>In this case the game designer might want to be able to edit how many sets of aliens are going to be spawned and also the time interval between one set and the next. </a:t>
            </a:r>
          </a:p>
          <a:p>
            <a:endParaRPr lang="en-GB" dirty="0"/>
          </a:p>
          <a:p>
            <a:r>
              <a:rPr lang="en-GB" dirty="0"/>
              <a:t>The script would also need to know if it is currently spawning a set of aliens and also it needs to keep some sort of track of how many sets of aliens have been spawned.</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63</a:t>
            </a:fld>
            <a:endParaRPr lang="en-GB"/>
          </a:p>
        </p:txBody>
      </p:sp>
    </p:spTree>
    <p:extLst>
      <p:ext uri="{BB962C8B-B14F-4D97-AF65-F5344CB8AC3E}">
        <p14:creationId xmlns:p14="http://schemas.microsoft.com/office/powerpoint/2010/main" val="23423875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Creating an Alien Manager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a:t>Hence the variables for this script would look as follows:</a:t>
            </a:r>
            <a:endParaRPr lang="en-US" dirty="0"/>
          </a:p>
          <a:p>
            <a:pPr marL="0" indent="0">
              <a:buNone/>
            </a:pPr>
            <a:r>
              <a:rPr lang="en-GB" dirty="0"/>
              <a:t> </a:t>
            </a:r>
            <a:endParaRPr lang="en-US" dirty="0"/>
          </a:p>
          <a:p>
            <a:pPr marL="0" indent="0">
              <a:buNone/>
            </a:pPr>
            <a:r>
              <a:rPr lang="en-GB" dirty="0">
                <a:latin typeface="Courier New" panose="02070309020205020404" pitchFamily="49" charset="0"/>
                <a:cs typeface="Courier New" panose="02070309020205020404" pitchFamily="49" charset="0"/>
              </a:rPr>
              <a:t>public </a:t>
            </a:r>
            <a:r>
              <a:rPr lang="en-GB"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numOfSpawns</a:t>
            </a:r>
            <a:r>
              <a:rPr lang="en-GB" dirty="0">
                <a:latin typeface="Courier New" panose="02070309020205020404" pitchFamily="49" charset="0"/>
                <a:cs typeface="Courier New" panose="02070309020205020404" pitchFamily="49" charset="0"/>
              </a:rPr>
              <a:t> = 3;</a:t>
            </a:r>
            <a:endParaRPr lang="en-US"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public float </a:t>
            </a:r>
            <a:r>
              <a:rPr lang="en-GB" dirty="0" err="1">
                <a:latin typeface="Courier New" panose="02070309020205020404" pitchFamily="49" charset="0"/>
                <a:cs typeface="Courier New" panose="02070309020205020404" pitchFamily="49" charset="0"/>
              </a:rPr>
              <a:t>timeToSpawn</a:t>
            </a:r>
            <a:r>
              <a:rPr lang="en-GB" dirty="0">
                <a:latin typeface="Courier New" panose="02070309020205020404" pitchFamily="49" charset="0"/>
                <a:cs typeface="Courier New" panose="02070309020205020404" pitchFamily="49" charset="0"/>
              </a:rPr>
              <a:t> = 3f;</a:t>
            </a:r>
            <a:endParaRPr lang="en-US"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public </a:t>
            </a:r>
            <a:r>
              <a:rPr lang="en-GB" dirty="0" err="1">
                <a:latin typeface="Courier New" panose="02070309020205020404" pitchFamily="49" charset="0"/>
                <a:cs typeface="Courier New" panose="02070309020205020404" pitchFamily="49" charset="0"/>
              </a:rPr>
              <a:t>GameObject</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spawnAliens</a:t>
            </a:r>
            <a:r>
              <a:rPr lang="en-GB"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bool </a:t>
            </a:r>
            <a:r>
              <a:rPr lang="en-GB" dirty="0" err="1">
                <a:latin typeface="Courier New" panose="02070309020205020404" pitchFamily="49" charset="0"/>
                <a:cs typeface="Courier New" panose="02070309020205020404" pitchFamily="49" charset="0"/>
              </a:rPr>
              <a:t>isSpawning</a:t>
            </a:r>
            <a:r>
              <a:rPr lang="en-GB" dirty="0">
                <a:latin typeface="Courier New" panose="02070309020205020404" pitchFamily="49" charset="0"/>
                <a:cs typeface="Courier New" panose="02070309020205020404" pitchFamily="49" charset="0"/>
              </a:rPr>
              <a:t> = false;</a:t>
            </a:r>
            <a:endParaRPr lang="en-US" dirty="0">
              <a:latin typeface="Courier New" panose="02070309020205020404" pitchFamily="49" charset="0"/>
              <a:cs typeface="Courier New" panose="02070309020205020404" pitchFamily="49" charset="0"/>
            </a:endParaRPr>
          </a:p>
          <a:p>
            <a:pPr marL="0" indent="0">
              <a:buNone/>
            </a:pPr>
            <a:r>
              <a:rPr lang="en-GB"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 counter = 0;</a:t>
            </a:r>
          </a:p>
          <a:p>
            <a:pPr marL="0" indent="0">
              <a:buNone/>
            </a:pPr>
            <a:endParaRPr lang="en-GB" i="1" dirty="0"/>
          </a:p>
          <a:p>
            <a:pPr marL="0" indent="0">
              <a:buNone/>
            </a:pPr>
            <a:r>
              <a:rPr lang="en-GB" i="1" dirty="0"/>
              <a:t>Can you explain what these variables are going to be used for in our code?</a:t>
            </a:r>
            <a:endParaRPr lang="en-US" dirty="0"/>
          </a:p>
          <a:p>
            <a:pPr marL="0" indent="0">
              <a:buNone/>
            </a:pPr>
            <a:r>
              <a:rPr lang="en-GB" dirty="0"/>
              <a:t> </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64</a:t>
            </a:fld>
            <a:endParaRPr lang="en-GB"/>
          </a:p>
        </p:txBody>
      </p:sp>
    </p:spTree>
    <p:extLst>
      <p:ext uri="{BB962C8B-B14F-4D97-AF65-F5344CB8AC3E}">
        <p14:creationId xmlns:p14="http://schemas.microsoft.com/office/powerpoint/2010/main" val="1704174138"/>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Creating an Alien Manager</a:t>
            </a:r>
            <a:endParaRPr lang="en-US" dirty="0"/>
          </a:p>
        </p:txBody>
      </p:sp>
      <p:sp>
        <p:nvSpPr>
          <p:cNvPr id="3" name="Content Placeholder 2"/>
          <p:cNvSpPr>
            <a:spLocks noGrp="1"/>
          </p:cNvSpPr>
          <p:nvPr>
            <p:ph idx="1"/>
          </p:nvPr>
        </p:nvSpPr>
        <p:spPr/>
        <p:txBody>
          <a:bodyPr>
            <a:normAutofit/>
          </a:bodyPr>
          <a:lstStyle/>
          <a:p>
            <a:r>
              <a:rPr lang="en-GB" dirty="0"/>
              <a:t>We do not need to set any variables per se when loading up this game object, therefore we could just remove the Start() method altogether. </a:t>
            </a:r>
          </a:p>
          <a:p>
            <a:endParaRPr lang="en-GB" dirty="0"/>
          </a:p>
          <a:p>
            <a:r>
              <a:rPr lang="en-GB" dirty="0"/>
              <a:t>One thing that we do need to do is Update this object and spawn a set of aliens when a certain amount of time has passed between the last spawn of aliens so that all sets would eventually cascade down upon to the player. </a:t>
            </a:r>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65</a:t>
            </a:fld>
            <a:endParaRPr lang="en-GB"/>
          </a:p>
        </p:txBody>
      </p:sp>
    </p:spTree>
    <p:extLst>
      <p:ext uri="{BB962C8B-B14F-4D97-AF65-F5344CB8AC3E}">
        <p14:creationId xmlns:p14="http://schemas.microsoft.com/office/powerpoint/2010/main" val="1442728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Creating an Alien Manager</a:t>
            </a:r>
            <a:endParaRPr lang="en-US" dirty="0"/>
          </a:p>
        </p:txBody>
      </p:sp>
      <p:sp>
        <p:nvSpPr>
          <p:cNvPr id="3" name="Content Placeholder 2"/>
          <p:cNvSpPr>
            <a:spLocks noGrp="1"/>
          </p:cNvSpPr>
          <p:nvPr>
            <p:ph idx="1"/>
          </p:nvPr>
        </p:nvSpPr>
        <p:spPr/>
        <p:txBody>
          <a:bodyPr>
            <a:normAutofit fontScale="25000" lnSpcReduction="20000"/>
          </a:bodyPr>
          <a:lstStyle/>
          <a:p>
            <a:pPr marL="269875" indent="0">
              <a:buNone/>
            </a:pPr>
            <a:r>
              <a:rPr lang="en-GB" i="1" dirty="0"/>
              <a:t>void Update()</a:t>
            </a:r>
            <a:endParaRPr lang="en-US" dirty="0"/>
          </a:p>
          <a:p>
            <a:pPr marL="269875" indent="0">
              <a:buNone/>
            </a:pPr>
            <a:r>
              <a:rPr lang="en-GB" i="1" dirty="0"/>
              <a:t>{</a:t>
            </a:r>
            <a:endParaRPr lang="en-US" dirty="0"/>
          </a:p>
          <a:p>
            <a:pPr marL="269875" indent="0">
              <a:buNone/>
            </a:pPr>
            <a:r>
              <a:rPr lang="en-GB" i="1" dirty="0"/>
              <a:t>	if(counter &lt; </a:t>
            </a:r>
            <a:r>
              <a:rPr lang="en-GB" i="1" dirty="0" err="1"/>
              <a:t>numOfSpawns</a:t>
            </a:r>
            <a:r>
              <a:rPr lang="en-GB" i="1" dirty="0"/>
              <a:t>)</a:t>
            </a:r>
            <a:endParaRPr lang="en-US" dirty="0"/>
          </a:p>
          <a:p>
            <a:pPr marL="269875" indent="0">
              <a:buNone/>
            </a:pPr>
            <a:r>
              <a:rPr lang="en-GB" i="1" dirty="0"/>
              <a:t>	{</a:t>
            </a:r>
            <a:endParaRPr lang="en-US" dirty="0"/>
          </a:p>
          <a:p>
            <a:pPr marL="269875" indent="0">
              <a:buNone/>
            </a:pPr>
            <a:r>
              <a:rPr lang="en-GB" i="1" dirty="0"/>
              <a:t>		if(</a:t>
            </a:r>
            <a:r>
              <a:rPr lang="en-GB" i="1" dirty="0" err="1"/>
              <a:t>isSpawning</a:t>
            </a:r>
            <a:r>
              <a:rPr lang="en-GB" i="1" dirty="0"/>
              <a:t> != true)</a:t>
            </a:r>
            <a:endParaRPr lang="en-US" dirty="0"/>
          </a:p>
          <a:p>
            <a:pPr marL="269875" indent="0">
              <a:buNone/>
            </a:pPr>
            <a:r>
              <a:rPr lang="en-GB" i="1" dirty="0"/>
              <a:t>		{</a:t>
            </a:r>
            <a:endParaRPr lang="en-US" dirty="0"/>
          </a:p>
          <a:p>
            <a:pPr marL="269875" indent="0">
              <a:buNone/>
            </a:pPr>
            <a:r>
              <a:rPr lang="en-GB" i="1" dirty="0"/>
              <a:t>			</a:t>
            </a:r>
            <a:r>
              <a:rPr lang="en-GB" i="1" dirty="0" err="1"/>
              <a:t>isSpawning</a:t>
            </a:r>
            <a:r>
              <a:rPr lang="en-GB" i="1" dirty="0"/>
              <a:t> = true;</a:t>
            </a:r>
            <a:endParaRPr lang="en-US" dirty="0"/>
          </a:p>
          <a:p>
            <a:pPr marL="269875" indent="0">
              <a:buNone/>
            </a:pPr>
            <a:r>
              <a:rPr lang="en-GB" i="1" dirty="0"/>
              <a:t>			</a:t>
            </a:r>
            <a:r>
              <a:rPr lang="en-GB" i="1" dirty="0" err="1"/>
              <a:t>CreateAliens</a:t>
            </a:r>
            <a:r>
              <a:rPr lang="en-GB" i="1" dirty="0"/>
              <a:t>();</a:t>
            </a:r>
            <a:endParaRPr lang="en-US" dirty="0"/>
          </a:p>
          <a:p>
            <a:pPr marL="269875" indent="0">
              <a:buNone/>
            </a:pPr>
            <a:r>
              <a:rPr lang="en-GB" i="1" dirty="0"/>
              <a:t>		}</a:t>
            </a:r>
            <a:endParaRPr lang="en-US" dirty="0"/>
          </a:p>
          <a:p>
            <a:pPr marL="269875" indent="0">
              <a:buNone/>
            </a:pPr>
            <a:r>
              <a:rPr lang="en-GB" i="1" dirty="0"/>
              <a:t>	}</a:t>
            </a:r>
            <a:endParaRPr lang="en-US" dirty="0"/>
          </a:p>
          <a:p>
            <a:pPr marL="269875" indent="0">
              <a:buNone/>
            </a:pPr>
            <a:r>
              <a:rPr lang="en-GB" i="1" dirty="0"/>
              <a:t>}</a:t>
            </a:r>
            <a:endParaRPr lang="en-US" dirty="0"/>
          </a:p>
          <a:p>
            <a:pPr marL="269875" indent="0">
              <a:buNone/>
            </a:pPr>
            <a:r>
              <a:rPr lang="en-GB" i="1" dirty="0"/>
              <a:t> </a:t>
            </a:r>
            <a:endParaRPr lang="en-US" dirty="0"/>
          </a:p>
          <a:p>
            <a:pPr marL="269875" indent="0">
              <a:buNone/>
            </a:pPr>
            <a:r>
              <a:rPr lang="en-GB" i="1" dirty="0"/>
              <a:t>void </a:t>
            </a:r>
            <a:r>
              <a:rPr lang="en-GB" i="1" dirty="0" err="1"/>
              <a:t>CreateAliens</a:t>
            </a:r>
            <a:r>
              <a:rPr lang="en-GB" i="1" dirty="0"/>
              <a:t>()</a:t>
            </a:r>
            <a:endParaRPr lang="en-US" dirty="0"/>
          </a:p>
          <a:p>
            <a:pPr marL="269875" indent="0">
              <a:buNone/>
            </a:pPr>
            <a:r>
              <a:rPr lang="en-GB" i="1" dirty="0"/>
              <a:t>{</a:t>
            </a:r>
            <a:endParaRPr lang="en-US" dirty="0"/>
          </a:p>
          <a:p>
            <a:pPr marL="269875" indent="0">
              <a:buNone/>
            </a:pPr>
            <a:r>
              <a:rPr lang="en-GB" i="1" dirty="0"/>
              <a:t>	//create aliens</a:t>
            </a:r>
            <a:endParaRPr lang="en-US" dirty="0"/>
          </a:p>
          <a:p>
            <a:pPr marL="269875" indent="0">
              <a:buNone/>
            </a:pPr>
            <a:r>
              <a:rPr lang="en-GB" i="1" dirty="0"/>
              <a:t>	</a:t>
            </a:r>
            <a:r>
              <a:rPr lang="en-GB" i="1" dirty="0" err="1"/>
              <a:t>StartCoroutine</a:t>
            </a:r>
            <a:r>
              <a:rPr lang="en-GB" i="1" dirty="0"/>
              <a:t>(</a:t>
            </a:r>
            <a:r>
              <a:rPr lang="en-GB" i="1" dirty="0" err="1"/>
              <a:t>WaitForSecondsToCreateAlien</a:t>
            </a:r>
            <a:r>
              <a:rPr lang="en-GB" i="1" dirty="0"/>
              <a:t>(</a:t>
            </a:r>
            <a:r>
              <a:rPr lang="en-GB" i="1" dirty="0" err="1"/>
              <a:t>timeToSpawn</a:t>
            </a:r>
            <a:r>
              <a:rPr lang="en-GB" i="1" dirty="0"/>
              <a:t>, </a:t>
            </a:r>
            <a:r>
              <a:rPr lang="en-GB" i="1" dirty="0" err="1"/>
              <a:t>spawnAliens</a:t>
            </a:r>
            <a:r>
              <a:rPr lang="en-GB" i="1" dirty="0"/>
              <a:t>));</a:t>
            </a:r>
            <a:endParaRPr lang="en-US" dirty="0"/>
          </a:p>
          <a:p>
            <a:pPr marL="269875" indent="0">
              <a:buNone/>
            </a:pPr>
            <a:r>
              <a:rPr lang="en-GB" i="1" dirty="0"/>
              <a:t>}</a:t>
            </a:r>
            <a:endParaRPr lang="en-US" dirty="0"/>
          </a:p>
          <a:p>
            <a:pPr marL="269875" indent="0">
              <a:buNone/>
            </a:pPr>
            <a:endParaRPr lang="en-GB" i="1" dirty="0"/>
          </a:p>
          <a:p>
            <a:pPr marL="269875" indent="0">
              <a:buNone/>
            </a:pPr>
            <a:r>
              <a:rPr lang="en-GB" i="1" dirty="0"/>
              <a:t>//Wait an amount of time to spawn another set of aliens</a:t>
            </a:r>
            <a:endParaRPr lang="en-US" dirty="0"/>
          </a:p>
          <a:p>
            <a:pPr marL="269875" indent="0">
              <a:buNone/>
            </a:pPr>
            <a:r>
              <a:rPr lang="en-GB" i="1" dirty="0" err="1"/>
              <a:t>IEnumerator</a:t>
            </a:r>
            <a:r>
              <a:rPr lang="en-GB" i="1" dirty="0"/>
              <a:t> </a:t>
            </a:r>
            <a:r>
              <a:rPr lang="en-GB" i="1" dirty="0" err="1"/>
              <a:t>WaitForSecondsToCreateAlien</a:t>
            </a:r>
            <a:r>
              <a:rPr lang="en-GB" i="1" dirty="0"/>
              <a:t>(float time, </a:t>
            </a:r>
            <a:r>
              <a:rPr lang="en-GB" i="1" dirty="0" err="1"/>
              <a:t>GameObject</a:t>
            </a:r>
            <a:r>
              <a:rPr lang="en-GB" i="1" dirty="0"/>
              <a:t> </a:t>
            </a:r>
            <a:r>
              <a:rPr lang="en-GB" i="1" dirty="0" err="1"/>
              <a:t>spawnAliens</a:t>
            </a:r>
            <a:r>
              <a:rPr lang="en-GB" i="1" dirty="0"/>
              <a:t>)</a:t>
            </a:r>
            <a:endParaRPr lang="en-US" dirty="0"/>
          </a:p>
          <a:p>
            <a:pPr marL="269875" indent="0">
              <a:buNone/>
            </a:pPr>
            <a:r>
              <a:rPr lang="en-GB" i="1" dirty="0"/>
              <a:t>{</a:t>
            </a:r>
            <a:endParaRPr lang="en-US" dirty="0"/>
          </a:p>
          <a:p>
            <a:pPr marL="269875" indent="0">
              <a:buNone/>
            </a:pPr>
            <a:r>
              <a:rPr lang="en-GB" i="1" dirty="0"/>
              <a:t>	yield return new </a:t>
            </a:r>
            <a:r>
              <a:rPr lang="en-GB" i="1" dirty="0" err="1"/>
              <a:t>WaitForSeconds</a:t>
            </a:r>
            <a:r>
              <a:rPr lang="en-GB" i="1" dirty="0"/>
              <a:t>(time);</a:t>
            </a:r>
            <a:endParaRPr lang="en-US" dirty="0"/>
          </a:p>
          <a:p>
            <a:pPr marL="269875" indent="0">
              <a:buNone/>
            </a:pPr>
            <a:r>
              <a:rPr lang="en-GB" i="1" dirty="0"/>
              <a:t>	Instantiate (</a:t>
            </a:r>
            <a:r>
              <a:rPr lang="en-GB" i="1" dirty="0" err="1"/>
              <a:t>spawnAliens</a:t>
            </a:r>
            <a:r>
              <a:rPr lang="en-GB" i="1" dirty="0"/>
              <a:t>, </a:t>
            </a:r>
            <a:r>
              <a:rPr lang="en-GB" i="1" dirty="0" err="1"/>
              <a:t>gameObject.transform.position</a:t>
            </a:r>
            <a:r>
              <a:rPr lang="en-GB" i="1" dirty="0"/>
              <a:t>, </a:t>
            </a:r>
            <a:r>
              <a:rPr lang="en-GB" i="1" dirty="0" err="1"/>
              <a:t>gameObject.transform.rotation</a:t>
            </a:r>
            <a:r>
              <a:rPr lang="en-GB" i="1" dirty="0"/>
              <a:t>);</a:t>
            </a:r>
            <a:endParaRPr lang="en-US" dirty="0"/>
          </a:p>
          <a:p>
            <a:pPr marL="269875" indent="0">
              <a:buNone/>
            </a:pPr>
            <a:r>
              <a:rPr lang="en-GB" i="1" dirty="0"/>
              <a:t>	</a:t>
            </a:r>
            <a:r>
              <a:rPr lang="en-GB" i="1" dirty="0" err="1"/>
              <a:t>isSpawning</a:t>
            </a:r>
            <a:r>
              <a:rPr lang="en-GB" i="1" dirty="0"/>
              <a:t> = false;</a:t>
            </a:r>
            <a:endParaRPr lang="en-US" dirty="0"/>
          </a:p>
          <a:p>
            <a:pPr marL="269875" indent="0">
              <a:buNone/>
            </a:pPr>
            <a:r>
              <a:rPr lang="en-GB" i="1" dirty="0"/>
              <a:t>	counter++;</a:t>
            </a:r>
            <a:endParaRPr lang="en-US" dirty="0"/>
          </a:p>
          <a:p>
            <a:pPr marL="269875" indent="0">
              <a:buNone/>
            </a:pPr>
            <a:r>
              <a:rPr lang="en-GB" i="1" dirty="0"/>
              <a:t>}</a:t>
            </a:r>
            <a:endParaRPr lang="en-US" dirty="0"/>
          </a:p>
          <a:p>
            <a:pPr marL="269875" indent="0">
              <a:buNone/>
            </a:pPr>
            <a:r>
              <a:rPr lang="en-GB" dirty="0"/>
              <a:t> </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66</a:t>
            </a:fld>
            <a:endParaRPr lang="en-GB"/>
          </a:p>
        </p:txBody>
      </p:sp>
    </p:spTree>
    <p:extLst>
      <p:ext uri="{BB962C8B-B14F-4D97-AF65-F5344CB8AC3E}">
        <p14:creationId xmlns:p14="http://schemas.microsoft.com/office/powerpoint/2010/main" val="4930927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Creating an Alien Manager</a:t>
            </a:r>
            <a:endParaRPr lang="en-US" dirty="0"/>
          </a:p>
        </p:txBody>
      </p:sp>
      <p:sp>
        <p:nvSpPr>
          <p:cNvPr id="3" name="Content Placeholder 2"/>
          <p:cNvSpPr>
            <a:spLocks noGrp="1"/>
          </p:cNvSpPr>
          <p:nvPr>
            <p:ph idx="1"/>
          </p:nvPr>
        </p:nvSpPr>
        <p:spPr/>
        <p:txBody>
          <a:bodyPr>
            <a:normAutofit/>
          </a:bodyPr>
          <a:lstStyle/>
          <a:p>
            <a:pPr marL="784225" indent="-514350">
              <a:buFont typeface="+mj-lt"/>
              <a:buAutoNum type="arabicPeriod"/>
            </a:pPr>
            <a:r>
              <a:rPr lang="en-GB" dirty="0"/>
              <a:t>Create an empty game object, called </a:t>
            </a:r>
            <a:r>
              <a:rPr lang="en-GB" dirty="0" err="1"/>
              <a:t>AlienManager</a:t>
            </a:r>
            <a:r>
              <a:rPr lang="en-GB" dirty="0"/>
              <a:t> </a:t>
            </a:r>
          </a:p>
          <a:p>
            <a:pPr marL="784225" indent="-514350">
              <a:buFont typeface="+mj-lt"/>
              <a:buAutoNum type="arabicPeriod"/>
            </a:pPr>
            <a:endParaRPr lang="en-GB" dirty="0"/>
          </a:p>
          <a:p>
            <a:pPr marL="784225" indent="-514350">
              <a:buFont typeface="+mj-lt"/>
              <a:buAutoNum type="arabicPeriod"/>
            </a:pPr>
            <a:r>
              <a:rPr lang="en-GB" dirty="0"/>
              <a:t>Attach the script that we have just created onto it. </a:t>
            </a:r>
          </a:p>
          <a:p>
            <a:endParaRPr lang="en-GB" dirty="0"/>
          </a:p>
          <a:p>
            <a:pPr marL="269875" indent="0">
              <a:buNone/>
            </a:pPr>
            <a:r>
              <a:rPr lang="en-GB" sz="2200" i="1" dirty="0">
                <a:solidFill>
                  <a:srgbClr val="002060"/>
                </a:solidFill>
              </a:rPr>
              <a:t>Notice that we would need to hook in the </a:t>
            </a:r>
            <a:r>
              <a:rPr lang="en-GB" sz="2200" i="1" dirty="0" err="1">
                <a:solidFill>
                  <a:srgbClr val="002060"/>
                </a:solidFill>
              </a:rPr>
              <a:t>SpawnPoint</a:t>
            </a:r>
            <a:r>
              <a:rPr lang="en-GB" sz="2200" i="1" dirty="0">
                <a:solidFill>
                  <a:srgbClr val="002060"/>
                </a:solidFill>
              </a:rPr>
              <a:t> prefab that we created earlier in order for it to work.</a:t>
            </a:r>
            <a:endParaRPr lang="en-US" sz="2200" i="1" dirty="0">
              <a:solidFill>
                <a:srgbClr val="002060"/>
              </a:solidFill>
            </a:endParaRPr>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67</a:t>
            </a:fld>
            <a:endParaRPr lang="en-GB"/>
          </a:p>
        </p:txBody>
      </p:sp>
    </p:spTree>
    <p:extLst>
      <p:ext uri="{BB962C8B-B14F-4D97-AF65-F5344CB8AC3E}">
        <p14:creationId xmlns:p14="http://schemas.microsoft.com/office/powerpoint/2010/main" val="53766492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p>
        </p:txBody>
      </p:sp>
      <p:sp>
        <p:nvSpPr>
          <p:cNvPr id="3" name="Content Placeholder 2"/>
          <p:cNvSpPr>
            <a:spLocks noGrp="1"/>
          </p:cNvSpPr>
          <p:nvPr>
            <p:ph idx="1"/>
          </p:nvPr>
        </p:nvSpPr>
        <p:spPr/>
        <p:txBody>
          <a:bodyPr>
            <a:normAutofit/>
          </a:bodyPr>
          <a:lstStyle/>
          <a:p>
            <a:r>
              <a:rPr lang="en-GB" dirty="0"/>
              <a:t>In order to be able to keep track of what game object is what, one would normally use Tags. </a:t>
            </a:r>
          </a:p>
          <a:p>
            <a:endParaRPr lang="en-GB" dirty="0"/>
          </a:p>
          <a:p>
            <a:r>
              <a:rPr lang="en-GB" dirty="0"/>
              <a:t>What are tags and why are they used?</a:t>
            </a:r>
          </a:p>
          <a:p>
            <a:pPr lvl="1"/>
            <a:r>
              <a:rPr lang="en-GB" dirty="0"/>
              <a:t> Tags are just a form of identification which can be used in order to find game object with the same tag. </a:t>
            </a:r>
          </a:p>
        </p:txBody>
      </p:sp>
      <p:sp>
        <p:nvSpPr>
          <p:cNvPr id="4" name="Slide Number Placeholder 3"/>
          <p:cNvSpPr>
            <a:spLocks noGrp="1"/>
          </p:cNvSpPr>
          <p:nvPr>
            <p:ph type="sldNum" sz="quarter" idx="12"/>
          </p:nvPr>
        </p:nvSpPr>
        <p:spPr/>
        <p:txBody>
          <a:bodyPr/>
          <a:lstStyle/>
          <a:p>
            <a:fld id="{56529AC4-065D-4F14-A518-B3A77C897168}" type="slidenum">
              <a:rPr lang="en-GB" smtClean="0"/>
              <a:pPr/>
              <a:t>68</a:t>
            </a:fld>
            <a:endParaRPr lang="en-GB"/>
          </a:p>
        </p:txBody>
      </p:sp>
    </p:spTree>
    <p:extLst>
      <p:ext uri="{BB962C8B-B14F-4D97-AF65-F5344CB8AC3E}">
        <p14:creationId xmlns:p14="http://schemas.microsoft.com/office/powerpoint/2010/main" val="6724208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p>
        </p:txBody>
      </p:sp>
      <p:sp>
        <p:nvSpPr>
          <p:cNvPr id="3" name="Content Placeholder 2"/>
          <p:cNvSpPr>
            <a:spLocks noGrp="1"/>
          </p:cNvSpPr>
          <p:nvPr>
            <p:ph idx="1"/>
          </p:nvPr>
        </p:nvSpPr>
        <p:spPr/>
        <p:txBody>
          <a:bodyPr>
            <a:normAutofit/>
          </a:bodyPr>
          <a:lstStyle/>
          <a:p>
            <a:pPr marL="342900" lvl="1" indent="-342900">
              <a:buFont typeface="Arial" panose="020B0604020202020204" pitchFamily="34" charset="0"/>
              <a:buChar char="•"/>
            </a:pPr>
            <a:r>
              <a:rPr lang="en-GB" dirty="0"/>
              <a:t>Why would one need to find such game objects you might ask? </a:t>
            </a:r>
          </a:p>
          <a:p>
            <a:pPr marL="742950" lvl="2" indent="-342900"/>
            <a:r>
              <a:rPr lang="en-GB" dirty="0"/>
              <a:t>Well, sometimes certain game objects need to talk to other game objects so that they could trigger an event, but in saying so a game object does not need a direct link to game objects and so that they are permanently stored in memory for whenever they are needed.</a:t>
            </a:r>
          </a:p>
          <a:p>
            <a:pPr marL="742950" lvl="2" indent="-342900"/>
            <a:r>
              <a:rPr lang="en-GB" dirty="0"/>
              <a:t> If one does this it would make the code a lot more difficult to understand as well as not being that modular. </a:t>
            </a:r>
          </a:p>
          <a:p>
            <a:pPr marL="742950" lvl="2" indent="-342900"/>
            <a:r>
              <a:rPr lang="en-GB" dirty="0"/>
              <a:t>Therefore what we do is that we create Tags for each object that we have and then we call those objects with certain tags only when needed (such as when updating a score, or reducing the number of lives of the player, or triggering a game over event etc….).</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69</a:t>
            </a:fld>
            <a:endParaRPr lang="en-GB"/>
          </a:p>
        </p:txBody>
      </p:sp>
    </p:spTree>
    <p:extLst>
      <p:ext uri="{BB962C8B-B14F-4D97-AF65-F5344CB8AC3E}">
        <p14:creationId xmlns:p14="http://schemas.microsoft.com/office/powerpoint/2010/main" val="4534333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Controlling your Cube</a:t>
            </a:r>
          </a:p>
        </p:txBody>
      </p:sp>
      <p:sp>
        <p:nvSpPr>
          <p:cNvPr id="3" name="Content Placeholder 2"/>
          <p:cNvSpPr>
            <a:spLocks noGrp="1"/>
          </p:cNvSpPr>
          <p:nvPr>
            <p:ph idx="1"/>
          </p:nvPr>
        </p:nvSpPr>
        <p:spPr/>
        <p:txBody>
          <a:bodyPr>
            <a:normAutofit/>
          </a:bodyPr>
          <a:lstStyle/>
          <a:p>
            <a:r>
              <a:rPr lang="en-GB" dirty="0"/>
              <a:t>We would like to control our cube via the keyboard</a:t>
            </a:r>
          </a:p>
          <a:p>
            <a:endParaRPr lang="en-GB" dirty="0"/>
          </a:p>
          <a:p>
            <a:r>
              <a:rPr lang="en-GB" dirty="0"/>
              <a:t>We want to move the cube:</a:t>
            </a:r>
          </a:p>
          <a:p>
            <a:pPr lvl="1"/>
            <a:r>
              <a:rPr lang="en-GB" dirty="0"/>
              <a:t>To the left when the left arrow is pressed</a:t>
            </a:r>
          </a:p>
          <a:p>
            <a:pPr lvl="1"/>
            <a:r>
              <a:rPr lang="en-GB" dirty="0"/>
              <a:t>To the right when the right arrow is pressed</a:t>
            </a:r>
          </a:p>
          <a:p>
            <a:pPr lvl="1"/>
            <a:endParaRPr lang="en-GB" dirty="0"/>
          </a:p>
          <a:p>
            <a:r>
              <a:rPr lang="en-GB" dirty="0"/>
              <a:t>We can add this functionality using scripts</a:t>
            </a:r>
          </a:p>
          <a:p>
            <a:pPr lvl="1"/>
            <a:r>
              <a:rPr lang="en-GB" dirty="0"/>
              <a:t>i.e. Programming</a:t>
            </a:r>
          </a:p>
        </p:txBody>
      </p:sp>
      <p:sp>
        <p:nvSpPr>
          <p:cNvPr id="4" name="Slide Number Placeholder 3"/>
          <p:cNvSpPr>
            <a:spLocks noGrp="1"/>
          </p:cNvSpPr>
          <p:nvPr>
            <p:ph type="sldNum" sz="quarter" idx="12"/>
          </p:nvPr>
        </p:nvSpPr>
        <p:spPr/>
        <p:txBody>
          <a:bodyPr/>
          <a:lstStyle/>
          <a:p>
            <a:fld id="{56529AC4-065D-4F14-A518-B3A77C897168}" type="slidenum">
              <a:rPr lang="en-GB" smtClean="0"/>
              <a:pPr/>
              <a:t>7</a:t>
            </a:fld>
            <a:endParaRPr lang="en-GB"/>
          </a:p>
        </p:txBody>
      </p:sp>
    </p:spTree>
    <p:extLst>
      <p:ext uri="{BB962C8B-B14F-4D97-AF65-F5344CB8AC3E}">
        <p14:creationId xmlns:p14="http://schemas.microsoft.com/office/powerpoint/2010/main" val="1985113182"/>
      </p:ext>
    </p:extLst>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p>
        </p:txBody>
      </p:sp>
      <p:sp>
        <p:nvSpPr>
          <p:cNvPr id="3" name="Content Placeholder 2"/>
          <p:cNvSpPr>
            <a:spLocks noGrp="1"/>
          </p:cNvSpPr>
          <p:nvPr>
            <p:ph sz="half" idx="1"/>
          </p:nvPr>
        </p:nvSpPr>
        <p:spPr/>
        <p:txBody>
          <a:bodyPr>
            <a:normAutofit fontScale="85000" lnSpcReduction="20000"/>
          </a:bodyPr>
          <a:lstStyle/>
          <a:p>
            <a:r>
              <a:rPr lang="en-GB" dirty="0"/>
              <a:t>How does one create tags? Well it is quite simple really. </a:t>
            </a:r>
          </a:p>
          <a:p>
            <a:pPr marL="914400" lvl="1" indent="-457200">
              <a:buFont typeface="+mj-lt"/>
              <a:buAutoNum type="arabicPeriod"/>
            </a:pPr>
            <a:r>
              <a:rPr lang="en-GB" dirty="0"/>
              <a:t>Select the Alien prefab. </a:t>
            </a:r>
          </a:p>
          <a:p>
            <a:pPr marL="914400" lvl="1" indent="-457200">
              <a:buFont typeface="+mj-lt"/>
              <a:buAutoNum type="arabicPeriod"/>
            </a:pPr>
            <a:r>
              <a:rPr lang="en-GB" dirty="0"/>
              <a:t>At the top of your inspector window you should find a drop down menu right next to a label marked as ‘Tag’.</a:t>
            </a:r>
            <a:endParaRPr lang="en-US" dirty="0"/>
          </a:p>
          <a:p>
            <a:pPr marL="914400" lvl="1" indent="-457200">
              <a:buFont typeface="+mj-lt"/>
              <a:buAutoNum type="arabicPeriod"/>
            </a:pPr>
            <a:r>
              <a:rPr lang="en-GB" dirty="0"/>
              <a:t>Click on the drop down menu and then click on ‘Add Tag’. </a:t>
            </a:r>
          </a:p>
          <a:p>
            <a:pPr marL="914400" lvl="1" indent="-457200">
              <a:buFont typeface="+mj-lt"/>
              <a:buAutoNum type="arabicPeriod"/>
            </a:pPr>
            <a:r>
              <a:rPr lang="en-GB" dirty="0"/>
              <a:t>Once you have clicked on ‘Add Tag’ you would be able to insert your custom tags. </a:t>
            </a:r>
          </a:p>
          <a:p>
            <a:pPr marL="914400" lvl="1" indent="-457200">
              <a:buFont typeface="+mj-lt"/>
              <a:buAutoNum type="arabicPeriod"/>
            </a:pPr>
            <a:r>
              <a:rPr lang="en-GB" dirty="0"/>
              <a:t>Add one for Missile, Alien and Wall. </a:t>
            </a:r>
          </a:p>
          <a:p>
            <a:pPr marL="914400" lvl="1" indent="-457200">
              <a:buFont typeface="+mj-lt"/>
              <a:buAutoNum type="arabicPeriod"/>
            </a:pPr>
            <a:r>
              <a:rPr lang="en-GB" dirty="0"/>
              <a:t>Once that is done then select your left and right walls and set the tag to be equal to ‘Wall’, and then tag your alien and missiles (player and alien missiles) accordingly.</a:t>
            </a:r>
            <a:endParaRPr lang="en-US" dirty="0"/>
          </a:p>
          <a:p>
            <a:endParaRPr lang="en-US" dirty="0"/>
          </a:p>
        </p:txBody>
      </p:sp>
      <p:sp>
        <p:nvSpPr>
          <p:cNvPr id="5" name="Slide Number Placeholder 4"/>
          <p:cNvSpPr>
            <a:spLocks noGrp="1"/>
          </p:cNvSpPr>
          <p:nvPr>
            <p:ph type="sldNum" sz="quarter" idx="12"/>
          </p:nvPr>
        </p:nvSpPr>
        <p:spPr/>
        <p:txBody>
          <a:bodyPr/>
          <a:lstStyle/>
          <a:p>
            <a:fld id="{56529AC4-065D-4F14-A518-B3A77C897168}" type="slidenum">
              <a:rPr lang="en-GB" smtClean="0"/>
              <a:pPr/>
              <a:t>70</a:t>
            </a:fld>
            <a:endParaRPr lang="en-GB"/>
          </a:p>
        </p:txBody>
      </p:sp>
      <p:pic>
        <p:nvPicPr>
          <p:cNvPr id="6" name="image03.png" descr="tags.PNG"/>
          <p:cNvPicPr>
            <a:picLocks noGrp="1"/>
          </p:cNvPicPr>
          <p:nvPr>
            <p:ph sz="half" idx="2"/>
          </p:nvPr>
        </p:nvPicPr>
        <p:blipFill>
          <a:blip r:embed="rId2" cstate="print"/>
          <a:srcRect r="1748"/>
          <a:stretch>
            <a:fillRect/>
          </a:stretch>
        </p:blipFill>
        <p:spPr>
          <a:xfrm>
            <a:off x="6096000" y="1772816"/>
            <a:ext cx="5694075" cy="4032448"/>
          </a:xfrm>
          <a:prstGeom prst="rect">
            <a:avLst/>
          </a:prstGeom>
          <a:ln/>
        </p:spPr>
      </p:pic>
    </p:spTree>
    <p:extLst>
      <p:ext uri="{BB962C8B-B14F-4D97-AF65-F5344CB8AC3E}">
        <p14:creationId xmlns:p14="http://schemas.microsoft.com/office/powerpoint/2010/main" val="32844343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Logic </a:t>
            </a:r>
          </a:p>
        </p:txBody>
      </p:sp>
      <p:sp>
        <p:nvSpPr>
          <p:cNvPr id="3" name="Content Placeholder 2"/>
          <p:cNvSpPr>
            <a:spLocks noGrp="1"/>
          </p:cNvSpPr>
          <p:nvPr>
            <p:ph idx="1"/>
          </p:nvPr>
        </p:nvSpPr>
        <p:spPr/>
        <p:txBody>
          <a:bodyPr>
            <a:normAutofit fontScale="92500" lnSpcReduction="10000"/>
          </a:bodyPr>
          <a:lstStyle/>
          <a:p>
            <a:r>
              <a:rPr lang="en-GB" dirty="0"/>
              <a:t>Let’s create an empty game object and also a </a:t>
            </a:r>
            <a:r>
              <a:rPr lang="en-GB" dirty="0" err="1"/>
              <a:t>GameLogic</a:t>
            </a:r>
            <a:r>
              <a:rPr lang="en-GB" dirty="0"/>
              <a:t> script to associate with this object.</a:t>
            </a:r>
          </a:p>
          <a:p>
            <a:endParaRPr lang="en-US" dirty="0"/>
          </a:p>
          <a:p>
            <a:r>
              <a:rPr lang="en-GB" dirty="0"/>
              <a:t>In the Start() method of the </a:t>
            </a:r>
            <a:r>
              <a:rPr lang="en-GB" dirty="0" err="1"/>
              <a:t>GameLogic</a:t>
            </a:r>
            <a:r>
              <a:rPr lang="en-GB" dirty="0"/>
              <a:t> class we will write the code in order to start the game. </a:t>
            </a:r>
          </a:p>
          <a:p>
            <a:endParaRPr lang="en-GB" dirty="0"/>
          </a:p>
          <a:p>
            <a:r>
              <a:rPr lang="en-GB" dirty="0"/>
              <a:t>Here we will specify the which game object is the Player, which game object is the Alien Manager, and also how many aliens are alive in our game at any given point in time. </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71</a:t>
            </a:fld>
            <a:endParaRPr lang="en-GB"/>
          </a:p>
        </p:txBody>
      </p:sp>
    </p:spTree>
    <p:extLst>
      <p:ext uri="{BB962C8B-B14F-4D97-AF65-F5344CB8AC3E}">
        <p14:creationId xmlns:p14="http://schemas.microsoft.com/office/powerpoint/2010/main" val="47735532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Logic </a:t>
            </a:r>
          </a:p>
        </p:txBody>
      </p:sp>
      <p:sp>
        <p:nvSpPr>
          <p:cNvPr id="3" name="Content Placeholder 2"/>
          <p:cNvSpPr>
            <a:spLocks noGrp="1"/>
          </p:cNvSpPr>
          <p:nvPr>
            <p:ph idx="1"/>
          </p:nvPr>
        </p:nvSpPr>
        <p:spPr/>
        <p:txBody>
          <a:bodyPr>
            <a:normAutofit lnSpcReduction="10000"/>
          </a:bodyPr>
          <a:lstStyle/>
          <a:p>
            <a:r>
              <a:rPr lang="en-GB" dirty="0"/>
              <a:t>The whole point behind the Game Logic Script is so that we could keep track of what is going on in the game. </a:t>
            </a:r>
          </a:p>
          <a:p>
            <a:endParaRPr lang="en-GB" dirty="0"/>
          </a:p>
          <a:p>
            <a:r>
              <a:rPr lang="en-GB" dirty="0"/>
              <a:t>There are 3 possible states that the game can be in whist playing. </a:t>
            </a:r>
          </a:p>
          <a:p>
            <a:endParaRPr lang="en-GB" dirty="0"/>
          </a:p>
          <a:p>
            <a:r>
              <a:rPr lang="en-GB" dirty="0"/>
              <a:t>These states are playing mode, win state and loss state. One wins the game if the player still has lives left and there are no more aliens to destroy. </a:t>
            </a:r>
          </a:p>
          <a:p>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72</a:t>
            </a:fld>
            <a:endParaRPr lang="en-GB"/>
          </a:p>
        </p:txBody>
      </p:sp>
    </p:spTree>
    <p:extLst>
      <p:ext uri="{BB962C8B-B14F-4D97-AF65-F5344CB8AC3E}">
        <p14:creationId xmlns:p14="http://schemas.microsoft.com/office/powerpoint/2010/main" val="28312936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Logic </a:t>
            </a:r>
          </a:p>
        </p:txBody>
      </p:sp>
      <p:sp>
        <p:nvSpPr>
          <p:cNvPr id="3" name="Content Placeholder 2"/>
          <p:cNvSpPr>
            <a:spLocks noGrp="1"/>
          </p:cNvSpPr>
          <p:nvPr>
            <p:ph idx="1"/>
          </p:nvPr>
        </p:nvSpPr>
        <p:spPr/>
        <p:txBody>
          <a:bodyPr>
            <a:normAutofit/>
          </a:bodyPr>
          <a:lstStyle/>
          <a:p>
            <a:r>
              <a:rPr lang="en-GB" dirty="0"/>
              <a:t>One loses the game if the player has no more lives. One is still paying the game if there are aliens to destroy and if the player still has a number of lives.</a:t>
            </a:r>
          </a:p>
          <a:p>
            <a:endParaRPr lang="en-GB" dirty="0"/>
          </a:p>
          <a:p>
            <a:r>
              <a:rPr lang="en-GB" dirty="0"/>
              <a:t>With that respect, we need to keep track of the Player, the </a:t>
            </a:r>
            <a:r>
              <a:rPr lang="en-GB" dirty="0" err="1"/>
              <a:t>AlienManager</a:t>
            </a:r>
            <a:r>
              <a:rPr lang="en-GB" dirty="0"/>
              <a:t> and how many aliens are left. We shall therefore create said variables and keep track of the Player and </a:t>
            </a:r>
            <a:r>
              <a:rPr lang="en-GB" dirty="0" err="1"/>
              <a:t>AlienManager</a:t>
            </a:r>
            <a:r>
              <a:rPr lang="en-GB" dirty="0"/>
              <a:t> game object</a:t>
            </a:r>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73</a:t>
            </a:fld>
            <a:endParaRPr lang="en-GB"/>
          </a:p>
        </p:txBody>
      </p:sp>
    </p:spTree>
    <p:extLst>
      <p:ext uri="{BB962C8B-B14F-4D97-AF65-F5344CB8AC3E}">
        <p14:creationId xmlns:p14="http://schemas.microsoft.com/office/powerpoint/2010/main" val="22123265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Logic </a:t>
            </a:r>
          </a:p>
        </p:txBody>
      </p:sp>
      <p:sp>
        <p:nvSpPr>
          <p:cNvPr id="3" name="Content Placeholder 2"/>
          <p:cNvSpPr>
            <a:spLocks noGrp="1"/>
          </p:cNvSpPr>
          <p:nvPr>
            <p:ph idx="1"/>
          </p:nvPr>
        </p:nvSpPr>
        <p:spPr/>
        <p:txBody>
          <a:bodyPr>
            <a:normAutofit fontScale="47500" lnSpcReduction="20000"/>
          </a:bodyPr>
          <a:lstStyle/>
          <a:p>
            <a:pPr marL="269875" indent="0">
              <a:buNone/>
            </a:pPr>
            <a:r>
              <a:rPr lang="en-GB" dirty="0"/>
              <a:t> </a:t>
            </a:r>
            <a:endParaRPr lang="en-US" dirty="0"/>
          </a:p>
          <a:p>
            <a:pPr marL="269875" indent="0">
              <a:buNone/>
            </a:pPr>
            <a:r>
              <a:rPr lang="en-GB" i="1" dirty="0" err="1"/>
              <a:t>GameObject</a:t>
            </a:r>
            <a:r>
              <a:rPr lang="en-GB" i="1" dirty="0"/>
              <a:t> Player;</a:t>
            </a:r>
            <a:endParaRPr lang="en-US" dirty="0"/>
          </a:p>
          <a:p>
            <a:pPr marL="269875" indent="0">
              <a:buNone/>
            </a:pPr>
            <a:r>
              <a:rPr lang="en-GB" i="1" dirty="0" err="1"/>
              <a:t>GameObject</a:t>
            </a:r>
            <a:r>
              <a:rPr lang="en-GB" i="1" dirty="0"/>
              <a:t> </a:t>
            </a:r>
            <a:r>
              <a:rPr lang="en-GB" i="1" dirty="0" err="1"/>
              <a:t>enemyManager</a:t>
            </a:r>
            <a:r>
              <a:rPr lang="en-GB" i="1" dirty="0"/>
              <a:t>;</a:t>
            </a:r>
            <a:endParaRPr lang="en-US" dirty="0"/>
          </a:p>
          <a:p>
            <a:pPr marL="269875" indent="0">
              <a:buNone/>
            </a:pPr>
            <a:r>
              <a:rPr lang="en-GB" i="1" dirty="0" err="1"/>
              <a:t>int</a:t>
            </a:r>
            <a:r>
              <a:rPr lang="en-GB" i="1" dirty="0"/>
              <a:t> </a:t>
            </a:r>
            <a:r>
              <a:rPr lang="en-GB" i="1" dirty="0" err="1"/>
              <a:t>numOfEnemies</a:t>
            </a:r>
            <a:r>
              <a:rPr lang="en-GB" i="1" dirty="0"/>
              <a:t>; </a:t>
            </a:r>
            <a:endParaRPr lang="en-US" dirty="0"/>
          </a:p>
          <a:p>
            <a:pPr marL="269875" indent="0">
              <a:buNone/>
            </a:pPr>
            <a:r>
              <a:rPr lang="en-GB" i="1" dirty="0"/>
              <a:t> </a:t>
            </a:r>
            <a:endParaRPr lang="en-US" dirty="0"/>
          </a:p>
          <a:p>
            <a:pPr marL="269875" indent="0">
              <a:buNone/>
            </a:pPr>
            <a:r>
              <a:rPr lang="en-GB" i="1" dirty="0"/>
              <a:t>// Use this for initialization</a:t>
            </a:r>
            <a:endParaRPr lang="en-US" dirty="0"/>
          </a:p>
          <a:p>
            <a:pPr marL="269875" indent="0">
              <a:buNone/>
            </a:pPr>
            <a:r>
              <a:rPr lang="en-GB" i="1" dirty="0"/>
              <a:t>void Start () </a:t>
            </a:r>
            <a:endParaRPr lang="en-US" dirty="0"/>
          </a:p>
          <a:p>
            <a:pPr marL="269875" indent="0">
              <a:buNone/>
            </a:pPr>
            <a:r>
              <a:rPr lang="en-GB" i="1" dirty="0"/>
              <a:t>{</a:t>
            </a:r>
            <a:endParaRPr lang="en-US" dirty="0"/>
          </a:p>
          <a:p>
            <a:pPr marL="269875" indent="0">
              <a:buNone/>
            </a:pPr>
            <a:r>
              <a:rPr lang="en-GB" i="1" dirty="0"/>
              <a:t>	Player = </a:t>
            </a:r>
            <a:r>
              <a:rPr lang="en-GB" i="1" dirty="0" err="1"/>
              <a:t>GameObject.Find</a:t>
            </a:r>
            <a:r>
              <a:rPr lang="en-GB" i="1" dirty="0"/>
              <a:t> ("Player");</a:t>
            </a:r>
            <a:endParaRPr lang="en-US" dirty="0"/>
          </a:p>
          <a:p>
            <a:pPr marL="269875" indent="0">
              <a:buNone/>
            </a:pPr>
            <a:r>
              <a:rPr lang="en-GB" i="1" dirty="0"/>
              <a:t>	</a:t>
            </a:r>
            <a:r>
              <a:rPr lang="en-GB" i="1" dirty="0" err="1"/>
              <a:t>enemyManager</a:t>
            </a:r>
            <a:r>
              <a:rPr lang="en-GB" i="1" dirty="0"/>
              <a:t> = </a:t>
            </a:r>
            <a:r>
              <a:rPr lang="en-GB" i="1" dirty="0" err="1"/>
              <a:t>GameObject.Find</a:t>
            </a:r>
            <a:r>
              <a:rPr lang="en-GB" i="1" dirty="0"/>
              <a:t> ("</a:t>
            </a:r>
            <a:r>
              <a:rPr lang="en-GB" i="1" dirty="0" err="1"/>
              <a:t>AlienManager</a:t>
            </a:r>
            <a:r>
              <a:rPr lang="en-GB" i="1" dirty="0"/>
              <a:t>");</a:t>
            </a:r>
            <a:endParaRPr lang="en-US" dirty="0"/>
          </a:p>
          <a:p>
            <a:pPr marL="269875" indent="0">
              <a:buNone/>
            </a:pPr>
            <a:r>
              <a:rPr lang="en-GB" i="1" dirty="0"/>
              <a:t>	</a:t>
            </a:r>
            <a:r>
              <a:rPr lang="en-GB" i="1" dirty="0" err="1"/>
              <a:t>numOfEnemies</a:t>
            </a:r>
            <a:r>
              <a:rPr lang="en-GB" i="1" dirty="0"/>
              <a:t> = </a:t>
            </a:r>
            <a:r>
              <a:rPr lang="en-GB" i="1" dirty="0" err="1"/>
              <a:t>enemyManager.GetComponent</a:t>
            </a:r>
            <a:r>
              <a:rPr lang="en-GB" i="1" dirty="0"/>
              <a:t>&lt;_</a:t>
            </a:r>
            <a:r>
              <a:rPr lang="en-GB" i="1" dirty="0" err="1"/>
              <a:t>AlienManager</a:t>
            </a:r>
            <a:r>
              <a:rPr lang="en-GB" i="1" dirty="0"/>
              <a:t>&gt;()</a:t>
            </a:r>
          </a:p>
          <a:p>
            <a:pPr marL="269875" indent="0">
              <a:buNone/>
            </a:pPr>
            <a:r>
              <a:rPr lang="en-GB" i="1" dirty="0"/>
              <a:t>	.</a:t>
            </a:r>
            <a:r>
              <a:rPr lang="en-GB" i="1" dirty="0" err="1"/>
              <a:t>numOfSpawns</a:t>
            </a:r>
            <a:r>
              <a:rPr lang="en-GB" i="1" dirty="0"/>
              <a:t> * 8;</a:t>
            </a:r>
            <a:endParaRPr lang="en-US" dirty="0"/>
          </a:p>
          <a:p>
            <a:pPr marL="269875" indent="0">
              <a:buNone/>
            </a:pPr>
            <a:r>
              <a:rPr lang="en-GB" i="1" dirty="0"/>
              <a:t>}</a:t>
            </a:r>
            <a:endParaRPr lang="en-US" dirty="0"/>
          </a:p>
          <a:p>
            <a:pPr marL="269875" indent="0">
              <a:buNone/>
            </a:pPr>
            <a:r>
              <a:rPr lang="en-GB" dirty="0"/>
              <a:t> </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74</a:t>
            </a:fld>
            <a:endParaRPr lang="en-GB"/>
          </a:p>
        </p:txBody>
      </p:sp>
    </p:spTree>
    <p:extLst>
      <p:ext uri="{BB962C8B-B14F-4D97-AF65-F5344CB8AC3E}">
        <p14:creationId xmlns:p14="http://schemas.microsoft.com/office/powerpoint/2010/main" val="26871565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Logic </a:t>
            </a:r>
          </a:p>
        </p:txBody>
      </p:sp>
      <p:sp>
        <p:nvSpPr>
          <p:cNvPr id="3" name="Content Placeholder 2"/>
          <p:cNvSpPr>
            <a:spLocks noGrp="1"/>
          </p:cNvSpPr>
          <p:nvPr>
            <p:ph idx="1"/>
          </p:nvPr>
        </p:nvSpPr>
        <p:spPr/>
        <p:txBody>
          <a:bodyPr/>
          <a:lstStyle/>
          <a:p>
            <a:r>
              <a:rPr lang="en-GB" dirty="0"/>
              <a:t>Now, in each frame, we need to check to see if the game has been won or lost. </a:t>
            </a:r>
          </a:p>
          <a:p>
            <a:endParaRPr lang="en-GB" dirty="0"/>
          </a:p>
          <a:p>
            <a:r>
              <a:rPr lang="en-GB" dirty="0"/>
              <a:t>We will therefore create 2 new methods which would be called in the Update() method within this Game Logic script.</a:t>
            </a:r>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75</a:t>
            </a:fld>
            <a:endParaRPr lang="en-GB"/>
          </a:p>
        </p:txBody>
      </p:sp>
    </p:spTree>
    <p:extLst>
      <p:ext uri="{BB962C8B-B14F-4D97-AF65-F5344CB8AC3E}">
        <p14:creationId xmlns:p14="http://schemas.microsoft.com/office/powerpoint/2010/main" val="1290350286"/>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Logic </a:t>
            </a:r>
          </a:p>
        </p:txBody>
      </p:sp>
      <p:sp>
        <p:nvSpPr>
          <p:cNvPr id="3" name="Content Placeholder 2"/>
          <p:cNvSpPr>
            <a:spLocks noGrp="1"/>
          </p:cNvSpPr>
          <p:nvPr>
            <p:ph idx="1"/>
          </p:nvPr>
        </p:nvSpPr>
        <p:spPr>
          <a:xfrm>
            <a:off x="1919536" y="1936723"/>
            <a:ext cx="9337036" cy="4732637"/>
          </a:xfrm>
        </p:spPr>
        <p:txBody>
          <a:bodyPr>
            <a:normAutofit fontScale="40000" lnSpcReduction="20000"/>
          </a:bodyPr>
          <a:lstStyle/>
          <a:p>
            <a:pPr marL="269875" indent="0">
              <a:buNone/>
            </a:pPr>
            <a:r>
              <a:rPr lang="en-GB" sz="4300" dirty="0"/>
              <a:t>void Update ()</a:t>
            </a:r>
            <a:endParaRPr lang="en-US" sz="4300" dirty="0"/>
          </a:p>
          <a:p>
            <a:pPr marL="269875" indent="0">
              <a:buNone/>
            </a:pPr>
            <a:r>
              <a:rPr lang="en-GB" sz="4300" dirty="0"/>
              <a:t>{</a:t>
            </a:r>
            <a:endParaRPr lang="en-US" sz="4300" dirty="0"/>
          </a:p>
          <a:p>
            <a:pPr marL="269875" indent="0">
              <a:buNone/>
            </a:pPr>
            <a:r>
              <a:rPr lang="en-GB" sz="4300" dirty="0"/>
              <a:t>	</a:t>
            </a:r>
            <a:r>
              <a:rPr lang="en-GB" sz="4300" dirty="0" err="1"/>
              <a:t>CheckForWin</a:t>
            </a:r>
            <a:r>
              <a:rPr lang="en-GB" sz="4300" dirty="0"/>
              <a:t> ();</a:t>
            </a:r>
            <a:endParaRPr lang="en-US" sz="4300" dirty="0"/>
          </a:p>
          <a:p>
            <a:pPr marL="269875" indent="0">
              <a:buNone/>
            </a:pPr>
            <a:r>
              <a:rPr lang="en-GB" sz="4300" dirty="0"/>
              <a:t>	</a:t>
            </a:r>
            <a:r>
              <a:rPr lang="en-GB" sz="4300" dirty="0" err="1"/>
              <a:t>CheckForLoss</a:t>
            </a:r>
            <a:r>
              <a:rPr lang="en-GB" sz="4300" dirty="0"/>
              <a:t> ();</a:t>
            </a:r>
            <a:endParaRPr lang="en-US" sz="4300" dirty="0"/>
          </a:p>
          <a:p>
            <a:pPr marL="269875" indent="0">
              <a:buNone/>
            </a:pPr>
            <a:r>
              <a:rPr lang="en-GB" sz="4300" dirty="0"/>
              <a:t>}</a:t>
            </a:r>
            <a:endParaRPr lang="en-US" sz="4300" dirty="0"/>
          </a:p>
          <a:p>
            <a:pPr marL="269875" indent="0">
              <a:buNone/>
            </a:pPr>
            <a:r>
              <a:rPr lang="en-GB" sz="4300" dirty="0"/>
              <a:t> </a:t>
            </a:r>
            <a:endParaRPr lang="en-US" sz="4300" dirty="0"/>
          </a:p>
          <a:p>
            <a:pPr marL="269875" indent="0">
              <a:buNone/>
            </a:pPr>
            <a:r>
              <a:rPr lang="en-GB" sz="4300" dirty="0"/>
              <a:t>void </a:t>
            </a:r>
            <a:r>
              <a:rPr lang="en-GB" sz="4300" dirty="0" err="1"/>
              <a:t>CheckForLoss</a:t>
            </a:r>
            <a:r>
              <a:rPr lang="en-GB" sz="4300" dirty="0"/>
              <a:t>()</a:t>
            </a:r>
            <a:endParaRPr lang="en-US" sz="4300" dirty="0"/>
          </a:p>
          <a:p>
            <a:pPr marL="269875" indent="0">
              <a:buNone/>
            </a:pPr>
            <a:r>
              <a:rPr lang="en-GB" sz="4300" dirty="0"/>
              <a:t>{</a:t>
            </a:r>
            <a:endParaRPr lang="en-US" sz="4300" dirty="0"/>
          </a:p>
          <a:p>
            <a:pPr marL="269875" indent="0">
              <a:buNone/>
            </a:pPr>
            <a:r>
              <a:rPr lang="en-GB" sz="4300" dirty="0"/>
              <a:t>	if(</a:t>
            </a:r>
            <a:r>
              <a:rPr lang="en-GB" sz="4300" dirty="0" err="1"/>
              <a:t>Player.GetComponent</a:t>
            </a:r>
            <a:r>
              <a:rPr lang="en-GB" sz="4300" dirty="0"/>
              <a:t>&lt;PlayerScript2&gt;().</a:t>
            </a:r>
            <a:r>
              <a:rPr lang="en-GB" sz="4300" dirty="0" err="1"/>
              <a:t>healthPoints</a:t>
            </a:r>
            <a:r>
              <a:rPr lang="en-GB" sz="4300" dirty="0"/>
              <a:t> &lt;= 0)</a:t>
            </a:r>
            <a:endParaRPr lang="en-US" sz="4300" dirty="0"/>
          </a:p>
          <a:p>
            <a:pPr marL="269875" indent="0">
              <a:buNone/>
            </a:pPr>
            <a:r>
              <a:rPr lang="en-GB" sz="4300" dirty="0"/>
              <a:t>	{</a:t>
            </a:r>
            <a:endParaRPr lang="en-US" sz="4300" dirty="0"/>
          </a:p>
          <a:p>
            <a:pPr marL="269875" indent="0">
              <a:buNone/>
            </a:pPr>
            <a:r>
              <a:rPr lang="en-GB" sz="4300" dirty="0"/>
              <a:t>		</a:t>
            </a:r>
            <a:r>
              <a:rPr lang="en-GB" sz="4300" dirty="0" err="1"/>
              <a:t>Time.timeScale</a:t>
            </a:r>
            <a:r>
              <a:rPr lang="en-GB" sz="4300" dirty="0"/>
              <a:t> = 0;		</a:t>
            </a:r>
            <a:endParaRPr lang="en-US" sz="4300" dirty="0"/>
          </a:p>
          <a:p>
            <a:pPr marL="269875" indent="0">
              <a:buNone/>
            </a:pPr>
            <a:r>
              <a:rPr lang="en-GB" sz="4300" dirty="0"/>
              <a:t>	}</a:t>
            </a:r>
            <a:endParaRPr lang="en-US" sz="4300" dirty="0"/>
          </a:p>
          <a:p>
            <a:pPr marL="269875" indent="0">
              <a:buNone/>
            </a:pPr>
            <a:r>
              <a:rPr lang="en-GB" sz="4300" dirty="0"/>
              <a:t>}</a:t>
            </a:r>
            <a:endParaRPr lang="en-US" sz="4300" dirty="0"/>
          </a:p>
          <a:p>
            <a:pPr marL="269875" indent="0">
              <a:buNone/>
            </a:pPr>
            <a:r>
              <a:rPr lang="en-GB" sz="4300" dirty="0"/>
              <a:t> </a:t>
            </a:r>
            <a:endParaRPr lang="en-US" sz="4300" dirty="0"/>
          </a:p>
          <a:p>
            <a:pPr marL="269875" indent="0">
              <a:buNone/>
            </a:pPr>
            <a:r>
              <a:rPr lang="en-GB" sz="4300" dirty="0"/>
              <a:t>void </a:t>
            </a:r>
            <a:r>
              <a:rPr lang="en-GB" sz="4300" dirty="0" err="1"/>
              <a:t>CheckForWin</a:t>
            </a:r>
            <a:r>
              <a:rPr lang="en-GB" sz="4300" dirty="0"/>
              <a:t>()</a:t>
            </a:r>
            <a:endParaRPr lang="en-US" sz="4300" dirty="0"/>
          </a:p>
          <a:p>
            <a:pPr marL="269875" indent="0">
              <a:buNone/>
            </a:pPr>
            <a:r>
              <a:rPr lang="en-GB" sz="4300" dirty="0"/>
              <a:t>{</a:t>
            </a:r>
            <a:endParaRPr lang="en-US" sz="4300" dirty="0"/>
          </a:p>
          <a:p>
            <a:pPr marL="269875" indent="0">
              <a:buNone/>
            </a:pPr>
            <a:r>
              <a:rPr lang="en-GB" sz="4300" dirty="0"/>
              <a:t>	</a:t>
            </a:r>
            <a:r>
              <a:rPr lang="en-US" sz="4300" dirty="0">
                <a:solidFill>
                  <a:srgbClr val="FF0000"/>
                </a:solidFill>
              </a:rPr>
              <a:t>//Try to work out this part of the code</a:t>
            </a:r>
          </a:p>
          <a:p>
            <a:pPr marL="269875" indent="0">
              <a:buNone/>
            </a:pPr>
            <a:r>
              <a:rPr lang="en-GB" sz="4300" dirty="0"/>
              <a:t>}</a:t>
            </a:r>
            <a:endParaRPr lang="en-US" sz="4300"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76</a:t>
            </a:fld>
            <a:endParaRPr lang="en-GB"/>
          </a:p>
        </p:txBody>
      </p:sp>
    </p:spTree>
    <p:extLst>
      <p:ext uri="{BB962C8B-B14F-4D97-AF65-F5344CB8AC3E}">
        <p14:creationId xmlns:p14="http://schemas.microsoft.com/office/powerpoint/2010/main" val="9673971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It would also be a good idea to be able to call a method within the Game Logic script so as to decrement the number of enemies whenever an enemy has been destroyed. </a:t>
            </a:r>
          </a:p>
          <a:p>
            <a:endParaRPr lang="en-GB" dirty="0"/>
          </a:p>
          <a:p>
            <a:r>
              <a:rPr lang="en-GB" dirty="0"/>
              <a:t>Please try to write the code for this yourself.</a:t>
            </a:r>
          </a:p>
        </p:txBody>
      </p:sp>
      <p:sp>
        <p:nvSpPr>
          <p:cNvPr id="4" name="Slide Number Placeholder 3"/>
          <p:cNvSpPr>
            <a:spLocks noGrp="1"/>
          </p:cNvSpPr>
          <p:nvPr>
            <p:ph type="sldNum" sz="quarter" idx="12"/>
          </p:nvPr>
        </p:nvSpPr>
        <p:spPr/>
        <p:txBody>
          <a:bodyPr/>
          <a:lstStyle/>
          <a:p>
            <a:fld id="{56529AC4-065D-4F14-A518-B3A77C897168}" type="slidenum">
              <a:rPr lang="en-GB" smtClean="0"/>
              <a:pPr/>
              <a:t>77</a:t>
            </a:fld>
            <a:endParaRPr lang="en-GB"/>
          </a:p>
        </p:txBody>
      </p:sp>
    </p:spTree>
    <p:extLst>
      <p:ext uri="{BB962C8B-B14F-4D97-AF65-F5344CB8AC3E}">
        <p14:creationId xmlns:p14="http://schemas.microsoft.com/office/powerpoint/2010/main" val="3019224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Collision Response</a:t>
            </a:r>
          </a:p>
        </p:txBody>
      </p:sp>
      <p:sp>
        <p:nvSpPr>
          <p:cNvPr id="4" name="Slide Number Placeholder 3"/>
          <p:cNvSpPr>
            <a:spLocks noGrp="1"/>
          </p:cNvSpPr>
          <p:nvPr>
            <p:ph type="sldNum" sz="quarter" idx="12"/>
          </p:nvPr>
        </p:nvSpPr>
        <p:spPr/>
        <p:txBody>
          <a:bodyPr/>
          <a:lstStyle/>
          <a:p>
            <a:fld id="{56529AC4-065D-4F14-A518-B3A77C897168}" type="slidenum">
              <a:rPr lang="en-GB" smtClean="0"/>
              <a:pPr/>
              <a:t>78</a:t>
            </a:fld>
            <a:endParaRPr lang="en-GB"/>
          </a:p>
        </p:txBody>
      </p:sp>
      <p:pic>
        <p:nvPicPr>
          <p:cNvPr id="6" name="Picture 5"/>
          <p:cNvPicPr>
            <a:picLocks noChangeAspect="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048000" y="1905000"/>
            <a:ext cx="6096000" cy="3048000"/>
          </a:xfrm>
          <a:prstGeom prst="rect">
            <a:avLst/>
          </a:prstGeom>
        </p:spPr>
      </p:pic>
    </p:spTree>
    <p:extLst>
      <p:ext uri="{BB962C8B-B14F-4D97-AF65-F5344CB8AC3E}">
        <p14:creationId xmlns:p14="http://schemas.microsoft.com/office/powerpoint/2010/main" val="1675473151"/>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endParaRPr lang="en-US" dirty="0"/>
          </a:p>
          <a:p>
            <a:r>
              <a:rPr lang="en-US" sz="3600" dirty="0"/>
              <a:t>Collision Response</a:t>
            </a:r>
          </a:p>
          <a:p>
            <a:r>
              <a:rPr lang="en-US" sz="3600" dirty="0"/>
              <a:t>Collision between Alien and Missile</a:t>
            </a:r>
          </a:p>
          <a:p>
            <a:r>
              <a:rPr lang="en-US" sz="3600" dirty="0"/>
              <a:t>Multiple hits</a:t>
            </a:r>
          </a:p>
          <a:p>
            <a:r>
              <a:rPr lang="en-US" sz="3600" dirty="0"/>
              <a:t>Explosion</a:t>
            </a:r>
          </a:p>
        </p:txBody>
      </p:sp>
      <p:sp>
        <p:nvSpPr>
          <p:cNvPr id="4" name="Slide Number Placeholder 3"/>
          <p:cNvSpPr>
            <a:spLocks noGrp="1"/>
          </p:cNvSpPr>
          <p:nvPr>
            <p:ph type="sldNum" sz="quarter" idx="12"/>
          </p:nvPr>
        </p:nvSpPr>
        <p:spPr/>
        <p:txBody>
          <a:bodyPr/>
          <a:lstStyle/>
          <a:p>
            <a:fld id="{56529AC4-065D-4F14-A518-B3A77C897168}" type="slidenum">
              <a:rPr lang="en-GB" smtClean="0"/>
              <a:pPr/>
              <a:t>79</a:t>
            </a:fld>
            <a:endParaRPr lang="en-GB"/>
          </a:p>
        </p:txBody>
      </p:sp>
    </p:spTree>
    <p:extLst>
      <p:ext uri="{BB962C8B-B14F-4D97-AF65-F5344CB8AC3E}">
        <p14:creationId xmlns:p14="http://schemas.microsoft.com/office/powerpoint/2010/main" val="175247369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our 1</a:t>
            </a:r>
            <a:r>
              <a:rPr lang="en-GB" baseline="30000" dirty="0"/>
              <a:t>st</a:t>
            </a:r>
            <a:r>
              <a:rPr lang="en-GB" dirty="0"/>
              <a:t> Script</a:t>
            </a:r>
          </a:p>
        </p:txBody>
      </p:sp>
      <p:sp>
        <p:nvSpPr>
          <p:cNvPr id="3" name="Content Placeholder 2"/>
          <p:cNvSpPr>
            <a:spLocks noGrp="1"/>
          </p:cNvSpPr>
          <p:nvPr>
            <p:ph idx="1"/>
          </p:nvPr>
        </p:nvSpPr>
        <p:spPr/>
        <p:txBody>
          <a:bodyPr>
            <a:normAutofit/>
          </a:bodyPr>
          <a:lstStyle/>
          <a:p>
            <a:pPr marL="784225" indent="-514350">
              <a:buFont typeface="+mj-lt"/>
              <a:buAutoNum type="arabicPeriod"/>
            </a:pPr>
            <a:r>
              <a:rPr lang="en-GB" dirty="0"/>
              <a:t>In your Project View create a folder called Scripts within the folder called Assets. </a:t>
            </a:r>
          </a:p>
          <a:p>
            <a:pPr marL="784225" indent="-514350">
              <a:buFont typeface="+mj-lt"/>
              <a:buAutoNum type="arabicPeriod"/>
            </a:pPr>
            <a:endParaRPr lang="en-GB" dirty="0"/>
          </a:p>
          <a:p>
            <a:pPr marL="784225" indent="-514350">
              <a:buFont typeface="+mj-lt"/>
              <a:buAutoNum type="arabicPeriod"/>
            </a:pPr>
            <a:r>
              <a:rPr lang="en-GB" dirty="0"/>
              <a:t>Create a new C# script in that folder, call it </a:t>
            </a:r>
            <a:r>
              <a:rPr lang="en-GB" i="1" dirty="0"/>
              <a:t>“Player”</a:t>
            </a:r>
            <a:r>
              <a:rPr lang="en-GB" dirty="0"/>
              <a:t>, and then double click on the new script. </a:t>
            </a:r>
          </a:p>
        </p:txBody>
      </p:sp>
      <p:sp>
        <p:nvSpPr>
          <p:cNvPr id="4" name="Slide Number Placeholder 3"/>
          <p:cNvSpPr>
            <a:spLocks noGrp="1"/>
          </p:cNvSpPr>
          <p:nvPr>
            <p:ph type="sldNum" sz="quarter" idx="12"/>
          </p:nvPr>
        </p:nvSpPr>
        <p:spPr/>
        <p:txBody>
          <a:bodyPr/>
          <a:lstStyle/>
          <a:p>
            <a:fld id="{56529AC4-065D-4F14-A518-B3A77C897168}" type="slidenum">
              <a:rPr lang="en-GB" smtClean="0"/>
              <a:pPr/>
              <a:t>8</a:t>
            </a:fld>
            <a:endParaRPr lang="en-GB"/>
          </a:p>
        </p:txBody>
      </p:sp>
    </p:spTree>
    <p:extLst>
      <p:ext uri="{BB962C8B-B14F-4D97-AF65-F5344CB8AC3E}">
        <p14:creationId xmlns:p14="http://schemas.microsoft.com/office/powerpoint/2010/main" val="270304791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response</a:t>
            </a:r>
          </a:p>
        </p:txBody>
      </p:sp>
      <p:sp>
        <p:nvSpPr>
          <p:cNvPr id="3" name="Content Placeholder 2"/>
          <p:cNvSpPr>
            <a:spLocks noGrp="1"/>
          </p:cNvSpPr>
          <p:nvPr>
            <p:ph idx="1"/>
          </p:nvPr>
        </p:nvSpPr>
        <p:spPr/>
        <p:txBody>
          <a:bodyPr/>
          <a:lstStyle/>
          <a:p>
            <a:endParaRPr lang="en-GB" dirty="0"/>
          </a:p>
          <a:p>
            <a:r>
              <a:rPr lang="en-GB" sz="3600" dirty="0"/>
              <a:t>When object have a </a:t>
            </a:r>
            <a:r>
              <a:rPr lang="en-GB" sz="3600" dirty="0" err="1"/>
              <a:t>rigidbody</a:t>
            </a:r>
            <a:r>
              <a:rPr lang="en-GB" sz="3600" dirty="0"/>
              <a:t>, collision detection is done automatically. </a:t>
            </a:r>
          </a:p>
          <a:p>
            <a:endParaRPr lang="en-GB" sz="3600" dirty="0"/>
          </a:p>
          <a:p>
            <a:r>
              <a:rPr lang="en-GB" sz="3600" dirty="0"/>
              <a:t>You just need to worry on how to handle the collision, AKA collision response.</a:t>
            </a:r>
            <a:endParaRPr lang="en-US" sz="3600"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80</a:t>
            </a:fld>
            <a:endParaRPr lang="en-GB"/>
          </a:p>
        </p:txBody>
      </p:sp>
    </p:spTree>
    <p:extLst>
      <p:ext uri="{BB962C8B-B14F-4D97-AF65-F5344CB8AC3E}">
        <p14:creationId xmlns:p14="http://schemas.microsoft.com/office/powerpoint/2010/main" val="1610466225"/>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Collision Between Aliens and Missile</a:t>
            </a:r>
            <a:endParaRPr lang="en-US" dirty="0"/>
          </a:p>
        </p:txBody>
      </p:sp>
      <p:sp>
        <p:nvSpPr>
          <p:cNvPr id="3" name="Content Placeholder 2"/>
          <p:cNvSpPr>
            <a:spLocks noGrp="1"/>
          </p:cNvSpPr>
          <p:nvPr>
            <p:ph idx="1"/>
          </p:nvPr>
        </p:nvSpPr>
        <p:spPr/>
        <p:txBody>
          <a:bodyPr>
            <a:normAutofit lnSpcReduction="10000"/>
          </a:bodyPr>
          <a:lstStyle/>
          <a:p>
            <a:r>
              <a:rPr lang="en-GB" sz="3600" dirty="0"/>
              <a:t>Let’s start with the Missile. </a:t>
            </a:r>
          </a:p>
          <a:p>
            <a:r>
              <a:rPr lang="en-GB" sz="3600" dirty="0"/>
              <a:t>When it hits something it should destroy itself. This is all you need to do</a:t>
            </a:r>
          </a:p>
          <a:p>
            <a:r>
              <a:rPr lang="en-GB" sz="3600" dirty="0"/>
              <a:t>In unity we can destroy an object by using the Destroy() method</a:t>
            </a:r>
          </a:p>
          <a:p>
            <a:r>
              <a:rPr lang="en-GB" sz="3600" dirty="0"/>
              <a:t>We than pass the object we want to Destroy as a parameter</a:t>
            </a:r>
          </a:p>
          <a:p>
            <a:pPr lvl="4"/>
            <a:r>
              <a:rPr lang="en-GB" sz="2400" dirty="0" err="1"/>
              <a:t>Eg</a:t>
            </a:r>
            <a:r>
              <a:rPr lang="en-GB" sz="2400" dirty="0"/>
              <a:t>: Destroy(missile); //missile is the </a:t>
            </a:r>
            <a:r>
              <a:rPr lang="en-GB" sz="2400" dirty="0" err="1"/>
              <a:t>gameobject</a:t>
            </a:r>
            <a:endParaRPr lang="en-US" sz="2400"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81</a:t>
            </a:fld>
            <a:endParaRPr lang="en-GB"/>
          </a:p>
        </p:txBody>
      </p:sp>
    </p:spTree>
    <p:extLst>
      <p:ext uri="{BB962C8B-B14F-4D97-AF65-F5344CB8AC3E}">
        <p14:creationId xmlns:p14="http://schemas.microsoft.com/office/powerpoint/2010/main" val="6482398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Collision Between Aliens and Missile</a:t>
            </a:r>
            <a:endParaRPr lang="en-US" dirty="0"/>
          </a:p>
        </p:txBody>
      </p:sp>
      <p:sp>
        <p:nvSpPr>
          <p:cNvPr id="3" name="Content Placeholder 2"/>
          <p:cNvSpPr>
            <a:spLocks noGrp="1"/>
          </p:cNvSpPr>
          <p:nvPr>
            <p:ph idx="1"/>
          </p:nvPr>
        </p:nvSpPr>
        <p:spPr>
          <a:xfrm>
            <a:off x="1871532" y="1988841"/>
            <a:ext cx="9326827" cy="4176463"/>
          </a:xfrm>
        </p:spPr>
        <p:txBody>
          <a:bodyPr>
            <a:normAutofit/>
          </a:bodyPr>
          <a:lstStyle/>
          <a:p>
            <a:pPr marL="269875" indent="0">
              <a:buNone/>
            </a:pPr>
            <a:endParaRPr lang="en-GB" sz="2000" i="1" dirty="0"/>
          </a:p>
          <a:p>
            <a:pPr marL="269875" indent="0">
              <a:buNone/>
            </a:pPr>
            <a:r>
              <a:rPr lang="en-GB" sz="2000" dirty="0">
                <a:solidFill>
                  <a:srgbClr val="0070C0"/>
                </a:solidFill>
              </a:rPr>
              <a:t>/*</a:t>
            </a:r>
            <a:r>
              <a:rPr lang="en-GB" sz="2000" dirty="0" err="1">
                <a:solidFill>
                  <a:srgbClr val="0070C0"/>
                </a:solidFill>
              </a:rPr>
              <a:t>OnCollisionEnter</a:t>
            </a:r>
            <a:r>
              <a:rPr lang="en-GB" sz="2000" dirty="0">
                <a:solidFill>
                  <a:srgbClr val="0070C0"/>
                </a:solidFill>
              </a:rPr>
              <a:t> is a default method in Unity used in order to detect when a </a:t>
            </a:r>
            <a:r>
              <a:rPr lang="en-GB" sz="2000" dirty="0" err="1">
                <a:solidFill>
                  <a:srgbClr val="0070C0"/>
                </a:solidFill>
              </a:rPr>
              <a:t>gameObject</a:t>
            </a:r>
            <a:r>
              <a:rPr lang="en-GB" sz="2000" dirty="0">
                <a:solidFill>
                  <a:srgbClr val="0070C0"/>
                </a:solidFill>
              </a:rPr>
              <a:t> collides with the </a:t>
            </a:r>
            <a:r>
              <a:rPr lang="en-GB" sz="2000" dirty="0" err="1">
                <a:solidFill>
                  <a:srgbClr val="0070C0"/>
                </a:solidFill>
              </a:rPr>
              <a:t>gameObject</a:t>
            </a:r>
            <a:r>
              <a:rPr lang="en-GB" sz="2000" dirty="0">
                <a:solidFill>
                  <a:srgbClr val="0070C0"/>
                </a:solidFill>
              </a:rPr>
              <a:t> this script is attached to */</a:t>
            </a:r>
          </a:p>
          <a:p>
            <a:pPr marL="269875" indent="0">
              <a:buNone/>
            </a:pPr>
            <a:r>
              <a:rPr lang="en-GB" sz="2000" dirty="0"/>
              <a:t>void </a:t>
            </a:r>
            <a:r>
              <a:rPr lang="en-GB" sz="2000" dirty="0" err="1"/>
              <a:t>OnCollisionEnter</a:t>
            </a:r>
            <a:r>
              <a:rPr lang="en-GB" sz="2000" dirty="0"/>
              <a:t>(Collision collide)</a:t>
            </a:r>
            <a:endParaRPr lang="en-US" sz="2000" dirty="0"/>
          </a:p>
          <a:p>
            <a:pPr marL="269875" indent="0">
              <a:buNone/>
            </a:pPr>
            <a:r>
              <a:rPr lang="en-GB" sz="2000" dirty="0"/>
              <a:t>{</a:t>
            </a:r>
            <a:endParaRPr lang="en-US" sz="2000" dirty="0"/>
          </a:p>
          <a:p>
            <a:pPr marL="269875" indent="0">
              <a:buNone/>
            </a:pPr>
            <a:r>
              <a:rPr lang="en-GB" sz="2000" dirty="0"/>
              <a:t>	if(</a:t>
            </a:r>
            <a:r>
              <a:rPr lang="en-GB" sz="2000" dirty="0" err="1"/>
              <a:t>collide.gameObject.tag</a:t>
            </a:r>
            <a:r>
              <a:rPr lang="en-GB" sz="2000" dirty="0"/>
              <a:t> == "Alien")</a:t>
            </a:r>
            <a:endParaRPr lang="en-US" sz="2000" dirty="0"/>
          </a:p>
          <a:p>
            <a:pPr marL="269875" indent="0">
              <a:buNone/>
            </a:pPr>
            <a:r>
              <a:rPr lang="en-GB" sz="2000" dirty="0"/>
              <a:t>	{</a:t>
            </a:r>
            <a:endParaRPr lang="en-US" sz="2000" dirty="0"/>
          </a:p>
          <a:p>
            <a:pPr marL="269875" indent="0">
              <a:buNone/>
            </a:pPr>
            <a:r>
              <a:rPr lang="en-GB" sz="2000" dirty="0"/>
              <a:t>		Destroy (</a:t>
            </a:r>
            <a:r>
              <a:rPr lang="en-GB" sz="2000" dirty="0" err="1"/>
              <a:t>gameObject</a:t>
            </a:r>
            <a:r>
              <a:rPr lang="en-GB" sz="2000" dirty="0"/>
              <a:t>);</a:t>
            </a:r>
            <a:endParaRPr lang="en-US" sz="2000" dirty="0"/>
          </a:p>
          <a:p>
            <a:pPr marL="269875" indent="0">
              <a:buNone/>
            </a:pPr>
            <a:r>
              <a:rPr lang="en-GB" sz="2000" dirty="0"/>
              <a:t>	}</a:t>
            </a:r>
            <a:endParaRPr lang="en-US" sz="2000" dirty="0"/>
          </a:p>
          <a:p>
            <a:pPr marL="269875" indent="0">
              <a:buNone/>
            </a:pPr>
            <a:r>
              <a:rPr lang="en-GB" sz="2000" dirty="0"/>
              <a:t>}</a:t>
            </a:r>
            <a:endParaRPr lang="en-US" sz="2000"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82</a:t>
            </a:fld>
            <a:endParaRPr lang="en-GB"/>
          </a:p>
        </p:txBody>
      </p:sp>
    </p:spTree>
    <p:extLst>
      <p:ext uri="{BB962C8B-B14F-4D97-AF65-F5344CB8AC3E}">
        <p14:creationId xmlns:p14="http://schemas.microsoft.com/office/powerpoint/2010/main" val="14595229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Collision Between Alien Missile and ship</a:t>
            </a:r>
            <a:endParaRPr lang="en-US" dirty="0"/>
          </a:p>
        </p:txBody>
      </p:sp>
      <p:sp>
        <p:nvSpPr>
          <p:cNvPr id="3" name="Content Placeholder 2"/>
          <p:cNvSpPr>
            <a:spLocks noGrp="1"/>
          </p:cNvSpPr>
          <p:nvPr>
            <p:ph idx="1"/>
          </p:nvPr>
        </p:nvSpPr>
        <p:spPr/>
        <p:txBody>
          <a:bodyPr>
            <a:normAutofit fontScale="92500" lnSpcReduction="10000"/>
          </a:bodyPr>
          <a:lstStyle/>
          <a:p>
            <a:r>
              <a:rPr lang="en-GB" dirty="0"/>
              <a:t>We need to do something very similar to the missile that the Alien would fire but this time the missile should destroy itself when it hits the player. </a:t>
            </a:r>
          </a:p>
          <a:p>
            <a:r>
              <a:rPr lang="en-GB" dirty="0"/>
              <a:t>To do this we would need to set the player up with the default Unity ‘Player’ Tag and alter the code that we already have in the missile script so that we create yet another script called </a:t>
            </a:r>
            <a:r>
              <a:rPr lang="en-GB" dirty="0" err="1"/>
              <a:t>AlienMissileScript</a:t>
            </a:r>
            <a:r>
              <a:rPr lang="en-GB" dirty="0"/>
              <a:t>. </a:t>
            </a:r>
          </a:p>
          <a:p>
            <a:r>
              <a:rPr lang="en-GB" dirty="0"/>
              <a:t>The only difference is that the alien missile should travel in the opposite direction of the player’s missile and the tag on the </a:t>
            </a:r>
            <a:r>
              <a:rPr lang="en-GB" dirty="0" err="1"/>
              <a:t>OnCollisionEnter</a:t>
            </a:r>
            <a:r>
              <a:rPr lang="en-GB" dirty="0"/>
              <a:t>() method should be “Player”.</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83</a:t>
            </a:fld>
            <a:endParaRPr lang="en-GB"/>
          </a:p>
        </p:txBody>
      </p:sp>
    </p:spTree>
    <p:extLst>
      <p:ext uri="{BB962C8B-B14F-4D97-AF65-F5344CB8AC3E}">
        <p14:creationId xmlns:p14="http://schemas.microsoft.com/office/powerpoint/2010/main" val="208858426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Collision Between Alien Missile and ship</a:t>
            </a:r>
            <a:endParaRPr lang="en-US" dirty="0"/>
          </a:p>
        </p:txBody>
      </p:sp>
      <p:sp>
        <p:nvSpPr>
          <p:cNvPr id="3" name="Content Placeholder 2"/>
          <p:cNvSpPr>
            <a:spLocks noGrp="1"/>
          </p:cNvSpPr>
          <p:nvPr>
            <p:ph idx="1"/>
          </p:nvPr>
        </p:nvSpPr>
        <p:spPr/>
        <p:txBody>
          <a:bodyPr>
            <a:normAutofit/>
          </a:bodyPr>
          <a:lstStyle/>
          <a:p>
            <a:pPr marL="784225" indent="-514350">
              <a:buFont typeface="+mj-lt"/>
              <a:buAutoNum type="arabicPeriod"/>
            </a:pPr>
            <a:r>
              <a:rPr lang="en-GB" dirty="0"/>
              <a:t>Set the player  tag to ‘Player’</a:t>
            </a:r>
          </a:p>
          <a:p>
            <a:pPr marL="784225" indent="-514350">
              <a:buFont typeface="+mj-lt"/>
              <a:buAutoNum type="arabicPeriod"/>
            </a:pPr>
            <a:r>
              <a:rPr lang="en-GB" dirty="0"/>
              <a:t>Create a script called </a:t>
            </a:r>
            <a:r>
              <a:rPr lang="en-GB" dirty="0" err="1"/>
              <a:t>AlienMissileScript</a:t>
            </a:r>
            <a:endParaRPr lang="en-GB" dirty="0"/>
          </a:p>
          <a:p>
            <a:pPr marL="784225" indent="-514350">
              <a:buFont typeface="+mj-lt"/>
              <a:buAutoNum type="arabicPeriod"/>
            </a:pPr>
            <a:r>
              <a:rPr lang="en-GB" dirty="0"/>
              <a:t>Add the </a:t>
            </a:r>
            <a:r>
              <a:rPr lang="en-GB" dirty="0" err="1"/>
              <a:t>OnCollisionEnter</a:t>
            </a:r>
            <a:r>
              <a:rPr lang="en-GB" dirty="0"/>
              <a:t>(collision collide) method inside the script</a:t>
            </a:r>
          </a:p>
          <a:p>
            <a:pPr marL="784225" indent="-514350">
              <a:buFont typeface="+mj-lt"/>
              <a:buAutoNum type="arabicPeriod"/>
            </a:pPr>
            <a:r>
              <a:rPr lang="en-GB" dirty="0"/>
              <a:t>Check if the </a:t>
            </a:r>
            <a:r>
              <a:rPr lang="en-GB" dirty="0" err="1"/>
              <a:t>collide.gameObject.tag</a:t>
            </a:r>
            <a:r>
              <a:rPr lang="en-GB" dirty="0"/>
              <a:t> == “Player”</a:t>
            </a:r>
          </a:p>
          <a:p>
            <a:pPr marL="784225" indent="-514350">
              <a:buFont typeface="+mj-lt"/>
              <a:buAutoNum type="arabicPeriod"/>
            </a:pPr>
            <a:r>
              <a:rPr lang="en-GB" dirty="0"/>
              <a:t>Destroy(</a:t>
            </a:r>
            <a:r>
              <a:rPr lang="en-GB" dirty="0" err="1"/>
              <a:t>gameObject</a:t>
            </a:r>
            <a:r>
              <a:rPr lang="en-GB" dirty="0"/>
              <a:t>) </a:t>
            </a:r>
            <a:r>
              <a:rPr lang="en-GB" dirty="0" err="1"/>
              <a:t>withing</a:t>
            </a:r>
            <a:r>
              <a:rPr lang="en-GB" dirty="0"/>
              <a:t> the if condition</a:t>
            </a:r>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84</a:t>
            </a:fld>
            <a:endParaRPr lang="en-GB"/>
          </a:p>
        </p:txBody>
      </p:sp>
    </p:spTree>
    <p:extLst>
      <p:ext uri="{BB962C8B-B14F-4D97-AF65-F5344CB8AC3E}">
        <p14:creationId xmlns:p14="http://schemas.microsoft.com/office/powerpoint/2010/main" val="426498540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hits</a:t>
            </a:r>
          </a:p>
        </p:txBody>
      </p:sp>
      <p:sp>
        <p:nvSpPr>
          <p:cNvPr id="3" name="Content Placeholder 2"/>
          <p:cNvSpPr>
            <a:spLocks noGrp="1"/>
          </p:cNvSpPr>
          <p:nvPr>
            <p:ph idx="1"/>
          </p:nvPr>
        </p:nvSpPr>
        <p:spPr/>
        <p:txBody>
          <a:bodyPr/>
          <a:lstStyle/>
          <a:p>
            <a:r>
              <a:rPr lang="en-GB" dirty="0"/>
              <a:t>At the moment the aliens would be destroyed after being hit once.</a:t>
            </a:r>
          </a:p>
          <a:p>
            <a:r>
              <a:rPr lang="en-GB" dirty="0"/>
              <a:t> It might be a good idea to add another feature in the alien script to allow multiple hits.</a:t>
            </a:r>
          </a:p>
          <a:p>
            <a:r>
              <a:rPr lang="en-GB" dirty="0"/>
              <a:t>Try to add the code for this feature in your script</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85</a:t>
            </a:fld>
            <a:endParaRPr lang="en-GB"/>
          </a:p>
        </p:txBody>
      </p:sp>
    </p:spTree>
    <p:extLst>
      <p:ext uri="{BB962C8B-B14F-4D97-AF65-F5344CB8AC3E}">
        <p14:creationId xmlns:p14="http://schemas.microsoft.com/office/powerpoint/2010/main" val="177168700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Explosions</a:t>
            </a:r>
            <a:endParaRPr lang="en-US" dirty="0"/>
          </a:p>
        </p:txBody>
      </p:sp>
      <p:sp>
        <p:nvSpPr>
          <p:cNvPr id="3" name="Content Placeholder 2"/>
          <p:cNvSpPr>
            <a:spLocks noGrp="1"/>
          </p:cNvSpPr>
          <p:nvPr>
            <p:ph idx="1"/>
          </p:nvPr>
        </p:nvSpPr>
        <p:spPr/>
        <p:txBody>
          <a:bodyPr>
            <a:normAutofit fontScale="92500" lnSpcReduction="10000"/>
          </a:bodyPr>
          <a:lstStyle/>
          <a:p>
            <a:r>
              <a:rPr lang="en-GB" dirty="0"/>
              <a:t>Polish is key! </a:t>
            </a:r>
          </a:p>
          <a:p>
            <a:r>
              <a:rPr lang="en-GB" dirty="0"/>
              <a:t>One of the tricks of making a good game is to surprise the player. </a:t>
            </a:r>
          </a:p>
          <a:p>
            <a:r>
              <a:rPr lang="en-GB" dirty="0"/>
              <a:t>For the time being we will use ready made explosions which can be downloaded from</a:t>
            </a:r>
            <a:r>
              <a:rPr lang="en-GB" dirty="0">
                <a:hlinkClick r:id="rId2"/>
              </a:rPr>
              <a:t> </a:t>
            </a:r>
            <a:r>
              <a:rPr lang="en-GB" u="sng" dirty="0">
                <a:hlinkClick r:id="rId2"/>
              </a:rPr>
              <a:t>http://unity3d.com/support/resources/unity-extensions/explosion-framework</a:t>
            </a:r>
            <a:endParaRPr lang="en-GB" u="sng" dirty="0"/>
          </a:p>
          <a:p>
            <a:r>
              <a:rPr lang="en-GB" dirty="0"/>
              <a:t>We can create our own particle systems and custom explosions (we will see how in the next chapter)</a:t>
            </a:r>
            <a:endParaRPr lang="en-US" dirty="0"/>
          </a:p>
          <a:p>
            <a:r>
              <a:rPr lang="en-GB" dirty="0"/>
              <a:t>Import the </a:t>
            </a:r>
            <a:r>
              <a:rPr lang="en-GB" dirty="0" err="1"/>
              <a:t>Detonator.unitypackage</a:t>
            </a:r>
            <a:r>
              <a:rPr lang="en-GB" dirty="0"/>
              <a:t> by double clicking it so we can add it to our space invaders game.</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86</a:t>
            </a:fld>
            <a:endParaRPr lang="en-GB"/>
          </a:p>
        </p:txBody>
      </p:sp>
    </p:spTree>
    <p:extLst>
      <p:ext uri="{BB962C8B-B14F-4D97-AF65-F5344CB8AC3E}">
        <p14:creationId xmlns:p14="http://schemas.microsoft.com/office/powerpoint/2010/main" val="35505276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Explosions</a:t>
            </a:r>
            <a:endParaRPr lang="en-US" dirty="0"/>
          </a:p>
        </p:txBody>
      </p:sp>
      <p:sp>
        <p:nvSpPr>
          <p:cNvPr id="3" name="Content Placeholder 2"/>
          <p:cNvSpPr>
            <a:spLocks noGrp="1"/>
          </p:cNvSpPr>
          <p:nvPr>
            <p:ph idx="1"/>
          </p:nvPr>
        </p:nvSpPr>
        <p:spPr/>
        <p:txBody>
          <a:bodyPr>
            <a:normAutofit lnSpcReduction="10000"/>
          </a:bodyPr>
          <a:lstStyle/>
          <a:p>
            <a:r>
              <a:rPr lang="en-GB" dirty="0"/>
              <a:t>Every time an alien spaceship is destroyed it would be nice if there were some sort of small explosion thus not having the alien disappear into thin air.</a:t>
            </a:r>
          </a:p>
          <a:p>
            <a:r>
              <a:rPr lang="en-GB" dirty="0"/>
              <a:t>Within the Detonator package there are a lot of examples of explosions. Let’s have a play with the explosions first. </a:t>
            </a:r>
          </a:p>
          <a:p>
            <a:r>
              <a:rPr lang="en-GB" dirty="0"/>
              <a:t>In Standard Assets you will find a Detonator folder and within that you will find Prefab Examples. You can drag and drop anyone in your scene. But the most reasonable one for our case will Detonator-Heatwave(Pro).</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87</a:t>
            </a:fld>
            <a:endParaRPr lang="en-GB"/>
          </a:p>
        </p:txBody>
      </p:sp>
    </p:spTree>
    <p:extLst>
      <p:ext uri="{BB962C8B-B14F-4D97-AF65-F5344CB8AC3E}">
        <p14:creationId xmlns:p14="http://schemas.microsoft.com/office/powerpoint/2010/main" val="7800579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explosions</a:t>
            </a:r>
          </a:p>
        </p:txBody>
      </p:sp>
      <p:sp>
        <p:nvSpPr>
          <p:cNvPr id="3" name="Content Placeholder 2"/>
          <p:cNvSpPr>
            <a:spLocks noGrp="1"/>
          </p:cNvSpPr>
          <p:nvPr>
            <p:ph idx="1"/>
          </p:nvPr>
        </p:nvSpPr>
        <p:spPr/>
        <p:txBody>
          <a:bodyPr>
            <a:normAutofit lnSpcReduction="10000"/>
          </a:bodyPr>
          <a:lstStyle/>
          <a:p>
            <a:r>
              <a:rPr lang="en-GB" dirty="0"/>
              <a:t>You can modify the instance you’ve got. Change size of the 3 and also disable Auto create force so it doesn’t affect the neighbouring game objects. </a:t>
            </a:r>
          </a:p>
          <a:p>
            <a:r>
              <a:rPr lang="en-GB" dirty="0"/>
              <a:t>You should also see 3 Detonator </a:t>
            </a:r>
            <a:r>
              <a:rPr lang="en-GB" dirty="0" err="1"/>
              <a:t>FireBall</a:t>
            </a:r>
            <a:r>
              <a:rPr lang="en-GB" dirty="0"/>
              <a:t> scripts attached to this prefab. One has the </a:t>
            </a:r>
            <a:r>
              <a:rPr lang="en-GB" dirty="0" err="1"/>
              <a:t>color</a:t>
            </a:r>
            <a:r>
              <a:rPr lang="en-GB" dirty="0"/>
              <a:t> set to blue, the other magenta and the last on green. Set the size of the ‘blue’ script to 0.7 and the size of the other 2 to be 0.5.</a:t>
            </a:r>
            <a:endParaRPr lang="en-US" dirty="0"/>
          </a:p>
          <a:p>
            <a:r>
              <a:rPr lang="en-GB" dirty="0"/>
              <a:t>Create a new prefab and call it </a:t>
            </a:r>
            <a:r>
              <a:rPr lang="en-GB" dirty="0" err="1"/>
              <a:t>AlienExplosion</a:t>
            </a:r>
            <a:r>
              <a:rPr lang="en-GB" dirty="0"/>
              <a:t> and drop the instance you’ve been modifying in there</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88</a:t>
            </a:fld>
            <a:endParaRPr lang="en-GB"/>
          </a:p>
        </p:txBody>
      </p:sp>
    </p:spTree>
    <p:extLst>
      <p:ext uri="{BB962C8B-B14F-4D97-AF65-F5344CB8AC3E}">
        <p14:creationId xmlns:p14="http://schemas.microsoft.com/office/powerpoint/2010/main" val="7747879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70000" lnSpcReduction="20000"/>
          </a:bodyPr>
          <a:lstStyle/>
          <a:p>
            <a:r>
              <a:rPr lang="en-GB" sz="4400" dirty="0"/>
              <a:t>In our Alien script declare a public </a:t>
            </a:r>
            <a:r>
              <a:rPr lang="en-GB" sz="4400" dirty="0" err="1"/>
              <a:t>GameObject</a:t>
            </a:r>
            <a:r>
              <a:rPr lang="en-GB" sz="4400" dirty="0"/>
              <a:t> </a:t>
            </a:r>
            <a:r>
              <a:rPr lang="en-GB" sz="4400" dirty="0" err="1"/>
              <a:t>alienExplosion</a:t>
            </a:r>
            <a:r>
              <a:rPr lang="en-GB" sz="4400" dirty="0"/>
              <a:t>.</a:t>
            </a:r>
          </a:p>
          <a:p>
            <a:r>
              <a:rPr lang="en-GB" sz="4400" dirty="0"/>
              <a:t>For the alien prefab drag the </a:t>
            </a:r>
            <a:r>
              <a:rPr lang="en-GB" sz="4400" dirty="0" err="1"/>
              <a:t>AlienExplosion</a:t>
            </a:r>
            <a:r>
              <a:rPr lang="en-GB" sz="4400" dirty="0"/>
              <a:t> prefab into the </a:t>
            </a:r>
            <a:r>
              <a:rPr lang="en-GB" sz="4400" dirty="0" err="1"/>
              <a:t>alienExplosion</a:t>
            </a:r>
            <a:r>
              <a:rPr lang="en-GB" sz="4400" dirty="0"/>
              <a:t> transform. </a:t>
            </a:r>
          </a:p>
          <a:p>
            <a:r>
              <a:rPr lang="en-GB" sz="4400" dirty="0"/>
              <a:t>In order to play the explosion once the alien is destroyed you would need to add this code in the </a:t>
            </a:r>
            <a:r>
              <a:rPr lang="en-GB" sz="4400" dirty="0" err="1"/>
              <a:t>OnCollisionEnter</a:t>
            </a:r>
            <a:r>
              <a:rPr lang="en-GB" sz="4400" dirty="0"/>
              <a:t>() method in the Alien script:</a:t>
            </a:r>
            <a:endParaRPr lang="en-US" sz="4400" dirty="0"/>
          </a:p>
          <a:p>
            <a:endParaRPr lang="en-US" dirty="0"/>
          </a:p>
        </p:txBody>
      </p:sp>
      <p:sp>
        <p:nvSpPr>
          <p:cNvPr id="4" name="Content Placeholder 3"/>
          <p:cNvSpPr>
            <a:spLocks noGrp="1"/>
          </p:cNvSpPr>
          <p:nvPr>
            <p:ph sz="half" idx="2"/>
          </p:nvPr>
        </p:nvSpPr>
        <p:spPr>
          <a:xfrm>
            <a:off x="5994400" y="1979123"/>
            <a:ext cx="6006256" cy="4147040"/>
          </a:xfrm>
        </p:spPr>
        <p:txBody>
          <a:bodyPr>
            <a:normAutofit fontScale="70000" lnSpcReduction="20000"/>
          </a:bodyPr>
          <a:lstStyle/>
          <a:p>
            <a:pPr marL="269875" indent="0">
              <a:buNone/>
            </a:pPr>
            <a:r>
              <a:rPr lang="en-GB" dirty="0">
                <a:latin typeface="Courier New" panose="02070309020205020404" pitchFamily="49" charset="0"/>
                <a:cs typeface="Courier New" panose="02070309020205020404" pitchFamily="49" charset="0"/>
              </a:rPr>
              <a:t>void </a:t>
            </a:r>
            <a:r>
              <a:rPr lang="en-GB" dirty="0" err="1">
                <a:latin typeface="Courier New" panose="02070309020205020404" pitchFamily="49" charset="0"/>
                <a:cs typeface="Courier New" panose="02070309020205020404" pitchFamily="49" charset="0"/>
              </a:rPr>
              <a:t>OnCollisionEnter</a:t>
            </a:r>
            <a:r>
              <a:rPr lang="en-GB" dirty="0">
                <a:latin typeface="Courier New" panose="02070309020205020404" pitchFamily="49" charset="0"/>
                <a:cs typeface="Courier New" panose="02070309020205020404" pitchFamily="49" charset="0"/>
              </a:rPr>
              <a:t>(Collision collide)</a:t>
            </a:r>
            <a:endParaRPr lang="en-US" dirty="0">
              <a:latin typeface="Courier New" panose="02070309020205020404" pitchFamily="49" charset="0"/>
              <a:cs typeface="Courier New" panose="02070309020205020404" pitchFamily="49" charset="0"/>
            </a:endParaRPr>
          </a:p>
          <a:p>
            <a:pPr marL="269875" indent="0">
              <a:buNone/>
            </a:pPr>
            <a:r>
              <a:rPr lang="en-GB"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269875" indent="0">
              <a:buNone/>
            </a:pPr>
            <a:r>
              <a:rPr lang="en-GB" dirty="0">
                <a:latin typeface="Courier New" panose="02070309020205020404" pitchFamily="49" charset="0"/>
                <a:cs typeface="Courier New" panose="02070309020205020404" pitchFamily="49" charset="0"/>
              </a:rPr>
              <a:t>//If missile hits destroy </a:t>
            </a:r>
            <a:r>
              <a:rPr lang="en-GB" dirty="0" err="1">
                <a:latin typeface="Courier New" panose="02070309020205020404" pitchFamily="49" charset="0"/>
                <a:cs typeface="Courier New" panose="02070309020205020404" pitchFamily="49" charset="0"/>
              </a:rPr>
              <a:t>gameObject</a:t>
            </a:r>
            <a:endParaRPr lang="en-US" dirty="0">
              <a:latin typeface="Courier New" panose="02070309020205020404" pitchFamily="49" charset="0"/>
              <a:cs typeface="Courier New" panose="02070309020205020404" pitchFamily="49" charset="0"/>
            </a:endParaRPr>
          </a:p>
          <a:p>
            <a:pPr marL="269875" indent="0">
              <a:buNone/>
            </a:pPr>
            <a:r>
              <a:rPr lang="en-GB" dirty="0">
                <a:latin typeface="Courier New" panose="02070309020205020404" pitchFamily="49" charset="0"/>
                <a:cs typeface="Courier New" panose="02070309020205020404" pitchFamily="49" charset="0"/>
              </a:rPr>
              <a:t>   if(</a:t>
            </a:r>
            <a:r>
              <a:rPr lang="en-GB" dirty="0" err="1">
                <a:latin typeface="Courier New" panose="02070309020205020404" pitchFamily="49" charset="0"/>
                <a:cs typeface="Courier New" panose="02070309020205020404" pitchFamily="49" charset="0"/>
              </a:rPr>
              <a:t>collide.transform.tag</a:t>
            </a:r>
            <a:r>
              <a:rPr lang="en-GB" dirty="0">
                <a:latin typeface="Courier New" panose="02070309020205020404" pitchFamily="49" charset="0"/>
                <a:cs typeface="Courier New" panose="02070309020205020404" pitchFamily="49" charset="0"/>
              </a:rPr>
              <a:t> == "Missile")</a:t>
            </a:r>
            <a:endParaRPr lang="en-US" dirty="0">
              <a:latin typeface="Courier New" panose="02070309020205020404" pitchFamily="49" charset="0"/>
              <a:cs typeface="Courier New" panose="02070309020205020404" pitchFamily="49" charset="0"/>
            </a:endParaRPr>
          </a:p>
          <a:p>
            <a:pPr marL="269875" indent="0">
              <a:buNone/>
            </a:pPr>
            <a:r>
              <a:rPr lang="en-GB"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69875" indent="0">
              <a:buNone/>
            </a:pPr>
            <a:r>
              <a:rPr lang="en-GB" dirty="0">
                <a:latin typeface="Courier New" panose="02070309020205020404" pitchFamily="49" charset="0"/>
                <a:cs typeface="Courier New" panose="02070309020205020404" pitchFamily="49" charset="0"/>
              </a:rPr>
              <a:t>	Destroy (</a:t>
            </a:r>
            <a:r>
              <a:rPr lang="en-GB" dirty="0" err="1">
                <a:latin typeface="Courier New" panose="02070309020205020404" pitchFamily="49" charset="0"/>
                <a:cs typeface="Courier New" panose="02070309020205020404" pitchFamily="49" charset="0"/>
              </a:rPr>
              <a:t>gameObject</a:t>
            </a:r>
            <a:r>
              <a:rPr lang="en-GB"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269875" indent="0">
              <a:buNone/>
            </a:pPr>
            <a:r>
              <a:rPr lang="en-GB" dirty="0">
                <a:latin typeface="Courier New" panose="02070309020205020404" pitchFamily="49" charset="0"/>
                <a:cs typeface="Courier New" panose="02070309020205020404" pitchFamily="49" charset="0"/>
              </a:rPr>
              <a:t>	Instantiate (</a:t>
            </a:r>
            <a:r>
              <a:rPr lang="en-GB" dirty="0" err="1">
                <a:latin typeface="Courier New" panose="02070309020205020404" pitchFamily="49" charset="0"/>
                <a:cs typeface="Courier New" panose="02070309020205020404" pitchFamily="49" charset="0"/>
              </a:rPr>
              <a:t>alienExplosion,gameObject.transform.position</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gameObject.transform.rotation</a:t>
            </a:r>
            <a:r>
              <a:rPr lang="en-GB"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269875" indent="0">
              <a:buNone/>
            </a:pPr>
            <a:r>
              <a:rPr lang="en-GB"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69875" indent="0">
              <a:buNone/>
            </a:pPr>
            <a:r>
              <a:rPr lang="en-GB"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56529AC4-065D-4F14-A518-B3A77C897168}" type="slidenum">
              <a:rPr lang="en-GB" smtClean="0"/>
              <a:pPr/>
              <a:t>89</a:t>
            </a:fld>
            <a:endParaRPr lang="en-GB"/>
          </a:p>
        </p:txBody>
      </p:sp>
    </p:spTree>
    <p:extLst>
      <p:ext uri="{BB962C8B-B14F-4D97-AF65-F5344CB8AC3E}">
        <p14:creationId xmlns:p14="http://schemas.microsoft.com/office/powerpoint/2010/main" val="31067548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000" dirty="0"/>
              <a:t>What our player script should look like before editing it</a:t>
            </a:r>
          </a:p>
        </p:txBody>
      </p:sp>
      <p:sp>
        <p:nvSpPr>
          <p:cNvPr id="3" name="Content Placeholder 2"/>
          <p:cNvSpPr>
            <a:spLocks noGrp="1"/>
          </p:cNvSpPr>
          <p:nvPr>
            <p:ph idx="1"/>
          </p:nvPr>
        </p:nvSpPr>
        <p:spPr>
          <a:xfrm>
            <a:off x="1871532" y="1988841"/>
            <a:ext cx="9326827" cy="4367512"/>
          </a:xfrm>
        </p:spPr>
        <p:txBody>
          <a:bodyPr>
            <a:normAutofit fontScale="32500" lnSpcReduction="20000"/>
          </a:bodyPr>
          <a:lstStyle/>
          <a:p>
            <a:pPr marL="269875" indent="0">
              <a:lnSpc>
                <a:spcPct val="115000"/>
              </a:lnSpc>
              <a:buNone/>
            </a:pPr>
            <a:r>
              <a:rPr lang="en-GB" sz="4900" b="1" dirty="0">
                <a:ea typeface="Times New Roman"/>
              </a:rPr>
              <a:t>using</a:t>
            </a:r>
            <a:r>
              <a:rPr lang="en-GB" sz="4900" dirty="0">
                <a:ea typeface="Times New Roman"/>
              </a:rPr>
              <a:t> </a:t>
            </a:r>
            <a:r>
              <a:rPr lang="en-GB" sz="4900" dirty="0" err="1">
                <a:ea typeface="Times New Roman"/>
              </a:rPr>
              <a:t>UnityEngine</a:t>
            </a:r>
            <a:r>
              <a:rPr lang="en-GB" sz="4900" b="1" dirty="0">
                <a:ea typeface="Times New Roman"/>
              </a:rPr>
              <a:t>;</a:t>
            </a:r>
            <a:endParaRPr lang="en-GB" sz="5500" dirty="0">
              <a:ea typeface="Calibri"/>
            </a:endParaRPr>
          </a:p>
          <a:p>
            <a:pPr marL="269875" indent="0">
              <a:lnSpc>
                <a:spcPct val="115000"/>
              </a:lnSpc>
              <a:buNone/>
            </a:pPr>
            <a:r>
              <a:rPr lang="en-GB" sz="4900" b="1" dirty="0">
                <a:ea typeface="Times New Roman"/>
              </a:rPr>
              <a:t>using</a:t>
            </a:r>
            <a:r>
              <a:rPr lang="en-GB" sz="4900" dirty="0">
                <a:ea typeface="Times New Roman"/>
              </a:rPr>
              <a:t> </a:t>
            </a:r>
            <a:r>
              <a:rPr lang="en-GB" sz="4900" dirty="0" err="1">
                <a:ea typeface="Times New Roman"/>
              </a:rPr>
              <a:t>System</a:t>
            </a:r>
            <a:r>
              <a:rPr lang="en-GB" sz="4900" b="1" dirty="0" err="1">
                <a:ea typeface="Times New Roman"/>
              </a:rPr>
              <a:t>.</a:t>
            </a:r>
            <a:r>
              <a:rPr lang="en-GB" sz="4900" dirty="0" err="1">
                <a:ea typeface="Times New Roman"/>
              </a:rPr>
              <a:t>Collections</a:t>
            </a:r>
            <a:r>
              <a:rPr lang="en-GB" sz="4900" b="1" dirty="0">
                <a:ea typeface="Times New Roman"/>
              </a:rPr>
              <a:t>;</a:t>
            </a:r>
            <a:endParaRPr lang="en-GB" sz="5500" dirty="0">
              <a:ea typeface="Calibri"/>
            </a:endParaRPr>
          </a:p>
          <a:p>
            <a:pPr marL="269875" indent="0">
              <a:lnSpc>
                <a:spcPct val="115000"/>
              </a:lnSpc>
              <a:buNone/>
            </a:pPr>
            <a:r>
              <a:rPr lang="en-GB" sz="4900" dirty="0">
                <a:ea typeface="Times New Roman"/>
              </a:rPr>
              <a:t> </a:t>
            </a:r>
            <a:endParaRPr lang="en-GB" sz="5500" dirty="0">
              <a:ea typeface="Calibri"/>
            </a:endParaRPr>
          </a:p>
          <a:p>
            <a:pPr marL="269875" indent="0">
              <a:lnSpc>
                <a:spcPct val="115000"/>
              </a:lnSpc>
              <a:buNone/>
            </a:pPr>
            <a:r>
              <a:rPr lang="en-GB" sz="4900" b="1" dirty="0">
                <a:ea typeface="Times New Roman"/>
              </a:rPr>
              <a:t>public</a:t>
            </a:r>
            <a:r>
              <a:rPr lang="en-GB" sz="4900" dirty="0">
                <a:ea typeface="Times New Roman"/>
              </a:rPr>
              <a:t> class Player </a:t>
            </a:r>
            <a:r>
              <a:rPr lang="en-GB" sz="4900" b="1" dirty="0">
                <a:ea typeface="Times New Roman"/>
              </a:rPr>
              <a:t>:</a:t>
            </a:r>
            <a:r>
              <a:rPr lang="en-GB" sz="4900" dirty="0">
                <a:ea typeface="Times New Roman"/>
              </a:rPr>
              <a:t> MonoBehaviour </a:t>
            </a:r>
            <a:r>
              <a:rPr lang="en-GB" sz="4900" b="1" dirty="0">
                <a:ea typeface="Times New Roman"/>
              </a:rPr>
              <a:t>{</a:t>
            </a:r>
            <a:endParaRPr lang="en-GB" sz="5500" dirty="0">
              <a:ea typeface="Calibri"/>
            </a:endParaRPr>
          </a:p>
          <a:p>
            <a:pPr marL="269875" indent="0">
              <a:lnSpc>
                <a:spcPct val="115000"/>
              </a:lnSpc>
              <a:buNone/>
            </a:pPr>
            <a:r>
              <a:rPr lang="en-GB" sz="4900" dirty="0">
                <a:ea typeface="Times New Roman"/>
              </a:rPr>
              <a:t> </a:t>
            </a:r>
            <a:endParaRPr lang="en-GB" sz="5500" dirty="0">
              <a:ea typeface="Calibri"/>
            </a:endParaRPr>
          </a:p>
          <a:p>
            <a:pPr marL="269875" indent="0">
              <a:lnSpc>
                <a:spcPct val="115000"/>
              </a:lnSpc>
              <a:buNone/>
            </a:pPr>
            <a:r>
              <a:rPr lang="en-GB" sz="4900" dirty="0">
                <a:ea typeface="Times New Roman"/>
              </a:rPr>
              <a:t>    // Use this for initialization</a:t>
            </a:r>
            <a:endParaRPr lang="en-GB" sz="5500" dirty="0">
              <a:ea typeface="Calibri"/>
            </a:endParaRPr>
          </a:p>
          <a:p>
            <a:pPr marL="269875" indent="0">
              <a:lnSpc>
                <a:spcPct val="115000"/>
              </a:lnSpc>
              <a:buNone/>
            </a:pPr>
            <a:r>
              <a:rPr lang="en-GB" sz="4900" dirty="0">
                <a:ea typeface="Times New Roman"/>
              </a:rPr>
              <a:t>    void Start </a:t>
            </a:r>
            <a:r>
              <a:rPr lang="en-GB" sz="4900" b="1" dirty="0">
                <a:ea typeface="Times New Roman"/>
              </a:rPr>
              <a:t>()</a:t>
            </a:r>
            <a:r>
              <a:rPr lang="en-GB" sz="4900" dirty="0">
                <a:ea typeface="Times New Roman"/>
              </a:rPr>
              <a:t> </a:t>
            </a:r>
            <a:r>
              <a:rPr lang="en-GB" sz="4900" b="1" dirty="0">
                <a:ea typeface="Times New Roman"/>
              </a:rPr>
              <a:t>{</a:t>
            </a:r>
            <a:endParaRPr lang="en-GB" sz="5500" dirty="0">
              <a:ea typeface="Calibri"/>
            </a:endParaRPr>
          </a:p>
          <a:p>
            <a:pPr marL="269875" indent="0">
              <a:lnSpc>
                <a:spcPct val="115000"/>
              </a:lnSpc>
              <a:buNone/>
            </a:pPr>
            <a:r>
              <a:rPr lang="en-GB" sz="4900" dirty="0">
                <a:ea typeface="Times New Roman"/>
              </a:rPr>
              <a:t>    </a:t>
            </a:r>
            <a:endParaRPr lang="en-GB" sz="5500" dirty="0">
              <a:ea typeface="Calibri"/>
            </a:endParaRPr>
          </a:p>
          <a:p>
            <a:pPr marL="269875" indent="0">
              <a:lnSpc>
                <a:spcPct val="115000"/>
              </a:lnSpc>
              <a:buNone/>
            </a:pPr>
            <a:r>
              <a:rPr lang="en-GB" sz="4900" dirty="0">
                <a:ea typeface="Times New Roman"/>
              </a:rPr>
              <a:t>    </a:t>
            </a:r>
            <a:r>
              <a:rPr lang="en-GB" sz="4900" b="1" dirty="0">
                <a:ea typeface="Times New Roman"/>
              </a:rPr>
              <a:t>}</a:t>
            </a:r>
            <a:endParaRPr lang="en-GB" sz="5500" dirty="0">
              <a:ea typeface="Calibri"/>
            </a:endParaRPr>
          </a:p>
          <a:p>
            <a:pPr marL="269875" indent="0">
              <a:lnSpc>
                <a:spcPct val="115000"/>
              </a:lnSpc>
              <a:buNone/>
            </a:pPr>
            <a:r>
              <a:rPr lang="en-GB" sz="4900" dirty="0">
                <a:ea typeface="Times New Roman"/>
              </a:rPr>
              <a:t>    </a:t>
            </a:r>
            <a:endParaRPr lang="en-GB" sz="5500" dirty="0">
              <a:ea typeface="Calibri"/>
            </a:endParaRPr>
          </a:p>
          <a:p>
            <a:pPr marL="269875" indent="0">
              <a:lnSpc>
                <a:spcPct val="115000"/>
              </a:lnSpc>
              <a:buNone/>
            </a:pPr>
            <a:r>
              <a:rPr lang="en-GB" sz="4900" dirty="0">
                <a:ea typeface="Times New Roman"/>
              </a:rPr>
              <a:t>    // Update is called once per frame</a:t>
            </a:r>
            <a:endParaRPr lang="en-GB" sz="5500" dirty="0">
              <a:ea typeface="Calibri"/>
            </a:endParaRPr>
          </a:p>
          <a:p>
            <a:pPr marL="269875" indent="0">
              <a:lnSpc>
                <a:spcPct val="115000"/>
              </a:lnSpc>
              <a:buNone/>
            </a:pPr>
            <a:r>
              <a:rPr lang="en-GB" sz="4900" dirty="0">
                <a:ea typeface="Times New Roman"/>
              </a:rPr>
              <a:t>    void Update </a:t>
            </a:r>
            <a:r>
              <a:rPr lang="en-GB" sz="4900" b="1" dirty="0">
                <a:ea typeface="Times New Roman"/>
              </a:rPr>
              <a:t>()</a:t>
            </a:r>
            <a:r>
              <a:rPr lang="en-GB" sz="4900" dirty="0">
                <a:ea typeface="Times New Roman"/>
              </a:rPr>
              <a:t> </a:t>
            </a:r>
            <a:r>
              <a:rPr lang="en-GB" sz="4900" b="1" dirty="0">
                <a:ea typeface="Times New Roman"/>
              </a:rPr>
              <a:t>{</a:t>
            </a:r>
            <a:endParaRPr lang="en-GB" sz="5500" dirty="0">
              <a:ea typeface="Calibri"/>
            </a:endParaRPr>
          </a:p>
          <a:p>
            <a:pPr marL="269875" indent="0">
              <a:lnSpc>
                <a:spcPct val="115000"/>
              </a:lnSpc>
              <a:buNone/>
            </a:pPr>
            <a:r>
              <a:rPr lang="en-GB" sz="4900" dirty="0">
                <a:ea typeface="Times New Roman"/>
              </a:rPr>
              <a:t>    </a:t>
            </a:r>
            <a:endParaRPr lang="en-GB" sz="5500" dirty="0">
              <a:ea typeface="Calibri"/>
            </a:endParaRPr>
          </a:p>
          <a:p>
            <a:pPr marL="269875" indent="0">
              <a:lnSpc>
                <a:spcPct val="115000"/>
              </a:lnSpc>
              <a:buNone/>
            </a:pPr>
            <a:r>
              <a:rPr lang="en-GB" sz="4900" dirty="0">
                <a:ea typeface="Times New Roman"/>
              </a:rPr>
              <a:t>    </a:t>
            </a:r>
            <a:r>
              <a:rPr lang="en-GB" sz="4900" b="1" dirty="0">
                <a:ea typeface="Times New Roman"/>
              </a:rPr>
              <a:t>}</a:t>
            </a:r>
            <a:endParaRPr lang="en-GB" sz="5500" dirty="0">
              <a:ea typeface="Calibri"/>
            </a:endParaRPr>
          </a:p>
          <a:p>
            <a:pPr marL="269875" indent="0">
              <a:lnSpc>
                <a:spcPct val="115000"/>
              </a:lnSpc>
              <a:buNone/>
            </a:pPr>
            <a:r>
              <a:rPr lang="en-GB" sz="4900" b="1" dirty="0">
                <a:ea typeface="Times New Roman"/>
              </a:rPr>
              <a:t>}</a:t>
            </a:r>
            <a:endParaRPr lang="en-GB" sz="5500" dirty="0">
              <a:ea typeface="Calibri"/>
            </a:endParaRPr>
          </a:p>
          <a:p>
            <a:pPr marL="269875" indent="0">
              <a:buNone/>
            </a:pPr>
            <a:endParaRPr lang="en-GB"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9</a:t>
            </a:fld>
            <a:endParaRPr lang="en-GB"/>
          </a:p>
        </p:txBody>
      </p:sp>
    </p:spTree>
    <p:extLst>
      <p:ext uri="{BB962C8B-B14F-4D97-AF65-F5344CB8AC3E}">
        <p14:creationId xmlns:p14="http://schemas.microsoft.com/office/powerpoint/2010/main" val="39551680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explosions</a:t>
            </a:r>
          </a:p>
        </p:txBody>
      </p:sp>
      <p:sp>
        <p:nvSpPr>
          <p:cNvPr id="3" name="Content Placeholder 2"/>
          <p:cNvSpPr>
            <a:spLocks noGrp="1"/>
          </p:cNvSpPr>
          <p:nvPr>
            <p:ph idx="1"/>
          </p:nvPr>
        </p:nvSpPr>
        <p:spPr/>
        <p:txBody>
          <a:bodyPr/>
          <a:lstStyle/>
          <a:p>
            <a:pPr marL="269875" indent="0">
              <a:buNone/>
            </a:pPr>
            <a:endParaRPr lang="en-GB" dirty="0"/>
          </a:p>
          <a:p>
            <a:pPr marL="269875" indent="0">
              <a:buNone/>
            </a:pPr>
            <a:r>
              <a:rPr lang="en-GB" dirty="0"/>
              <a:t>Create a variant of the explosion and make it green-</a:t>
            </a:r>
            <a:r>
              <a:rPr lang="en-GB" dirty="0" err="1"/>
              <a:t>ish</a:t>
            </a:r>
            <a:r>
              <a:rPr lang="en-GB" dirty="0"/>
              <a:t>.</a:t>
            </a:r>
            <a:endParaRPr lang="en-US" dirty="0"/>
          </a:p>
          <a:p>
            <a:pPr marL="269875" indent="0">
              <a:buNone/>
            </a:pPr>
            <a:br>
              <a:rPr lang="en-GB" b="1" dirty="0"/>
            </a:br>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90</a:t>
            </a:fld>
            <a:endParaRPr lang="en-GB"/>
          </a:p>
        </p:txBody>
      </p:sp>
    </p:spTree>
    <p:extLst>
      <p:ext uri="{BB962C8B-B14F-4D97-AF65-F5344CB8AC3E}">
        <p14:creationId xmlns:p14="http://schemas.microsoft.com/office/powerpoint/2010/main" val="277660404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 and Scale</a:t>
            </a:r>
          </a:p>
        </p:txBody>
      </p:sp>
      <p:sp>
        <p:nvSpPr>
          <p:cNvPr id="4" name="Slide Number Placeholder 3"/>
          <p:cNvSpPr>
            <a:spLocks noGrp="1"/>
          </p:cNvSpPr>
          <p:nvPr>
            <p:ph type="sldNum" sz="quarter" idx="12"/>
          </p:nvPr>
        </p:nvSpPr>
        <p:spPr/>
        <p:txBody>
          <a:bodyPr/>
          <a:lstStyle/>
          <a:p>
            <a:fld id="{56529AC4-065D-4F14-A518-B3A77C897168}" type="slidenum">
              <a:rPr lang="en-GB" smtClean="0"/>
              <a:pPr/>
              <a:t>91</a:t>
            </a:fld>
            <a:endParaRPr lang="en-GB"/>
          </a:p>
        </p:txBody>
      </p:sp>
      <p:grpSp>
        <p:nvGrpSpPr>
          <p:cNvPr id="12" name="Group 11"/>
          <p:cNvGrpSpPr/>
          <p:nvPr/>
        </p:nvGrpSpPr>
        <p:grpSpPr>
          <a:xfrm>
            <a:off x="3018691" y="1926438"/>
            <a:ext cx="6154618" cy="2460403"/>
            <a:chOff x="1475656" y="1926435"/>
            <a:chExt cx="6154618" cy="2460403"/>
          </a:xfrm>
        </p:grpSpPr>
        <p:pic>
          <p:nvPicPr>
            <p:cNvPr id="6" name="Picture 5"/>
            <p:cNvPicPr/>
            <p:nvPr/>
          </p:nvPicPr>
          <p:blipFill>
            <a:blip r:embed="rId2" cstate="print">
              <a:duotone>
                <a:prstClr val="black"/>
                <a:schemeClr val="accent4">
                  <a:tint val="45000"/>
                  <a:satMod val="400000"/>
                </a:schemeClr>
              </a:duotone>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tretch>
              <a:fillRect/>
            </a:stretch>
          </p:blipFill>
          <p:spPr>
            <a:xfrm>
              <a:off x="1475656" y="1926435"/>
              <a:ext cx="5883953" cy="2250863"/>
            </a:xfrm>
            <a:prstGeom prst="rect">
              <a:avLst/>
            </a:prstGeom>
            <a:effectLst>
              <a:glow>
                <a:schemeClr val="accent1">
                  <a:alpha val="40000"/>
                </a:schemeClr>
              </a:glow>
              <a:softEdge rad="50800"/>
            </a:effectLst>
          </p:spPr>
        </p:pic>
        <p:grpSp>
          <p:nvGrpSpPr>
            <p:cNvPr id="11" name="Group 10"/>
            <p:cNvGrpSpPr/>
            <p:nvPr/>
          </p:nvGrpSpPr>
          <p:grpSpPr>
            <a:xfrm>
              <a:off x="4675822" y="2132856"/>
              <a:ext cx="2954452" cy="2253982"/>
              <a:chOff x="4675822" y="2132856"/>
              <a:chExt cx="2954452" cy="2253982"/>
            </a:xfrm>
          </p:grpSpPr>
          <p:pic>
            <p:nvPicPr>
              <p:cNvPr id="7" name="Picture 6"/>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artisticPlasticWrap/>
                        </a14:imgEffect>
                      </a14:imgLayer>
                    </a14:imgProps>
                  </a:ext>
                  <a:ext uri="{28A0092B-C50C-407E-A947-70E740481C1C}">
                    <a14:useLocalDpi xmlns:a14="http://schemas.microsoft.com/office/drawing/2010/main" val="0"/>
                  </a:ext>
                </a:extLst>
              </a:blip>
              <a:stretch>
                <a:fillRect/>
              </a:stretch>
            </p:blipFill>
            <p:spPr>
              <a:xfrm rot="16200000">
                <a:off x="5376292" y="2132856"/>
                <a:ext cx="2253982" cy="2253982"/>
              </a:xfrm>
              <a:prstGeom prst="rect">
                <a:avLst/>
              </a:prstGeom>
            </p:spPr>
          </p:pic>
          <p:pic>
            <p:nvPicPr>
              <p:cNvPr id="8" name="Picture 7"/>
              <p:cNvPicPr/>
              <p:nvPr/>
            </p:nvPicPr>
            <p:blipFill rotWithShape="1">
              <a:blip r:embed="rId6" cstate="print">
                <a:extLst>
                  <a:ext uri="{BEBA8EAE-BF5A-486C-A8C5-ECC9F3942E4B}">
                    <a14:imgProps xmlns:a14="http://schemas.microsoft.com/office/drawing/2010/main">
                      <a14:imgLayer r:embed="rId7">
                        <a14:imgEffect>
                          <a14:backgroundRemoval t="10000" b="90000" l="10000" r="90000"/>
                        </a14:imgEffect>
                        <a14:imgEffect>
                          <a14:artisticPlasticWrap/>
                        </a14:imgEffect>
                      </a14:imgLayer>
                    </a14:imgProps>
                  </a:ext>
                  <a:ext uri="{28A0092B-C50C-407E-A947-70E740481C1C}">
                    <a14:useLocalDpi xmlns:a14="http://schemas.microsoft.com/office/drawing/2010/main" val="0"/>
                  </a:ext>
                </a:extLst>
              </a:blip>
              <a:srcRect t="12281" b="13158"/>
              <a:stretch/>
            </p:blipFill>
            <p:spPr bwMode="auto">
              <a:xfrm>
                <a:off x="4675822" y="2665399"/>
                <a:ext cx="1400941" cy="1044338"/>
              </a:xfrm>
              <a:prstGeom prst="rect">
                <a:avLst/>
              </a:prstGeom>
              <a:noFill/>
              <a:ln>
                <a:noFill/>
              </a:ln>
              <a:effectLst>
                <a:glow rad="241300">
                  <a:srgbClr val="7030A0">
                    <a:alpha val="41000"/>
                  </a:srgbClr>
                </a:glow>
                <a:softEdge rad="0"/>
              </a:effectLst>
              <a:scene3d>
                <a:camera prst="orthographicFront"/>
                <a:lightRig rig="threePt" dir="t"/>
              </a:scene3d>
              <a:sp3d/>
              <a:extLst>
                <a:ext uri="{53640926-AAD7-44D8-BBD7-CCE9431645EC}">
                  <a14:shadowObscured xmlns:a14="http://schemas.microsoft.com/office/drawing/2010/main"/>
                </a:ext>
              </a:extLst>
            </p:spPr>
          </p:pic>
          <p:pic>
            <p:nvPicPr>
              <p:cNvPr id="10" name="Picture 9"/>
              <p:cNvPicPr/>
              <p:nvPr/>
            </p:nvPicPr>
            <p:blipFill rotWithShape="1">
              <a:blip r:embed="rId8" cstate="print">
                <a:extLst>
                  <a:ext uri="{BEBA8EAE-BF5A-486C-A8C5-ECC9F3942E4B}">
                    <a14:imgProps xmlns:a14="http://schemas.microsoft.com/office/drawing/2010/main">
                      <a14:imgLayer r:embed="rId9">
                        <a14:imgEffect>
                          <a14:backgroundRemoval t="10000" b="90000" l="10000" r="90000"/>
                        </a14:imgEffect>
                        <a14:imgEffect>
                          <a14:artisticPlasticWrap/>
                        </a14:imgEffect>
                      </a14:imgLayer>
                    </a14:imgProps>
                  </a:ext>
                  <a:ext uri="{28A0092B-C50C-407E-A947-70E740481C1C}">
                    <a14:useLocalDpi xmlns:a14="http://schemas.microsoft.com/office/drawing/2010/main" val="0"/>
                  </a:ext>
                </a:extLst>
              </a:blip>
              <a:srcRect t="12281" b="13158"/>
              <a:stretch/>
            </p:blipFill>
            <p:spPr bwMode="auto">
              <a:xfrm>
                <a:off x="6352590" y="3187568"/>
                <a:ext cx="700471" cy="522169"/>
              </a:xfrm>
              <a:prstGeom prst="rect">
                <a:avLst/>
              </a:prstGeom>
              <a:noFill/>
              <a:ln>
                <a:noFill/>
              </a:ln>
              <a:effectLst>
                <a:glow rad="241300">
                  <a:srgbClr val="7030A0">
                    <a:alpha val="41000"/>
                  </a:srgbClr>
                </a:glow>
                <a:softEdge rad="0"/>
              </a:effectLst>
              <a:scene3d>
                <a:camera prst="orthographicFront"/>
                <a:lightRig rig="threePt" dir="t"/>
              </a:scene3d>
              <a:sp3d/>
              <a:extLst>
                <a:ext uri="{53640926-AAD7-44D8-BBD7-CCE9431645EC}">
                  <a14:shadowObscured xmlns:a14="http://schemas.microsoft.com/office/drawing/2010/main"/>
                </a:ext>
              </a:extLst>
            </p:spPr>
          </p:pic>
        </p:grpSp>
      </p:grpSp>
    </p:spTree>
    <p:extLst>
      <p:ext uri="{BB962C8B-B14F-4D97-AF65-F5344CB8AC3E}">
        <p14:creationId xmlns:p14="http://schemas.microsoft.com/office/powerpoint/2010/main" val="2740097467"/>
      </p:ext>
    </p:extLst>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The environment our game is set in is always extremely important. </a:t>
            </a:r>
          </a:p>
          <a:p>
            <a:r>
              <a:rPr lang="en-US" dirty="0"/>
              <a:t>The first thing a player will notice is the visuals.</a:t>
            </a:r>
          </a:p>
          <a:p>
            <a:r>
              <a:rPr lang="en-US" dirty="0"/>
              <a:t>Using a suitable  background for our game can be frustrating.</a:t>
            </a:r>
          </a:p>
          <a:p>
            <a:r>
              <a:rPr lang="en-US" dirty="0"/>
              <a:t>Unity makes the process of changing backgrounds extremely easy</a:t>
            </a:r>
          </a:p>
        </p:txBody>
      </p:sp>
      <p:sp>
        <p:nvSpPr>
          <p:cNvPr id="4" name="Slide Number Placeholder 3"/>
          <p:cNvSpPr>
            <a:spLocks noGrp="1"/>
          </p:cNvSpPr>
          <p:nvPr>
            <p:ph type="sldNum" sz="quarter" idx="12"/>
          </p:nvPr>
        </p:nvSpPr>
        <p:spPr/>
        <p:txBody>
          <a:bodyPr/>
          <a:lstStyle/>
          <a:p>
            <a:fld id="{56529AC4-065D-4F14-A518-B3A77C897168}" type="slidenum">
              <a:rPr lang="en-GB" smtClean="0"/>
              <a:pPr/>
              <a:t>92</a:t>
            </a:fld>
            <a:endParaRPr lang="en-GB"/>
          </a:p>
        </p:txBody>
      </p:sp>
    </p:spTree>
    <p:extLst>
      <p:ext uri="{BB962C8B-B14F-4D97-AF65-F5344CB8AC3E}">
        <p14:creationId xmlns:p14="http://schemas.microsoft.com/office/powerpoint/2010/main" val="40369501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sz="half" idx="1"/>
          </p:nvPr>
        </p:nvSpPr>
        <p:spPr/>
        <p:txBody>
          <a:bodyPr>
            <a:normAutofit fontScale="92500" lnSpcReduction="10000"/>
          </a:bodyPr>
          <a:lstStyle/>
          <a:p>
            <a:r>
              <a:rPr lang="en-GB" dirty="0"/>
              <a:t>The default background doesn’t cut it. </a:t>
            </a:r>
          </a:p>
          <a:p>
            <a:r>
              <a:rPr lang="en-GB" dirty="0"/>
              <a:t>To change the background just select the Main Camera and change the background </a:t>
            </a:r>
            <a:r>
              <a:rPr lang="en-GB" dirty="0" err="1"/>
              <a:t>color</a:t>
            </a:r>
            <a:r>
              <a:rPr lang="en-GB" dirty="0"/>
              <a:t>. </a:t>
            </a:r>
          </a:p>
          <a:p>
            <a:r>
              <a:rPr lang="en-GB" dirty="0"/>
              <a:t>You can also use a texture if you are so inclined. </a:t>
            </a:r>
          </a:p>
          <a:p>
            <a:r>
              <a:rPr lang="en-GB" dirty="0"/>
              <a:t>We’ll just keep it a grey-</a:t>
            </a:r>
            <a:r>
              <a:rPr lang="en-GB" dirty="0" err="1"/>
              <a:t>ish</a:t>
            </a:r>
            <a:r>
              <a:rPr lang="en-GB" dirty="0"/>
              <a:t> blue for now. From the Clear Flags drop down menu select the Skybox. Now we have a overcast effect.</a:t>
            </a: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56529AC4-065D-4F14-A518-B3A77C897168}" type="slidenum">
              <a:rPr lang="en-GB" smtClean="0"/>
              <a:pPr/>
              <a:t>93</a:t>
            </a:fld>
            <a:endParaRPr lang="en-GB"/>
          </a:p>
        </p:txBody>
      </p:sp>
      <p:pic>
        <p:nvPicPr>
          <p:cNvPr id="6" name="image09.png"/>
          <p:cNvPicPr>
            <a:picLocks noGrp="1"/>
          </p:cNvPicPr>
          <p:nvPr>
            <p:ph sz="half" idx="2"/>
          </p:nvPr>
        </p:nvPicPr>
        <p:blipFill>
          <a:blip r:embed="rId2" cstate="print"/>
          <a:srcRect/>
          <a:stretch>
            <a:fillRect/>
          </a:stretch>
        </p:blipFill>
        <p:spPr>
          <a:xfrm>
            <a:off x="6172200" y="1772815"/>
            <a:ext cx="5756448" cy="3882799"/>
          </a:xfrm>
          <a:prstGeom prst="rect">
            <a:avLst/>
          </a:prstGeom>
          <a:ln/>
        </p:spPr>
      </p:pic>
    </p:spTree>
    <p:extLst>
      <p:ext uri="{BB962C8B-B14F-4D97-AF65-F5344CB8AC3E}">
        <p14:creationId xmlns:p14="http://schemas.microsoft.com/office/powerpoint/2010/main" val="16907632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a:t>
            </a:r>
          </a:p>
        </p:txBody>
      </p:sp>
      <p:sp>
        <p:nvSpPr>
          <p:cNvPr id="3" name="Content Placeholder 2"/>
          <p:cNvSpPr>
            <a:spLocks noGrp="1"/>
          </p:cNvSpPr>
          <p:nvPr>
            <p:ph sz="half" idx="1"/>
          </p:nvPr>
        </p:nvSpPr>
        <p:spPr/>
        <p:txBody>
          <a:bodyPr>
            <a:normAutofit fontScale="92500" lnSpcReduction="10000"/>
          </a:bodyPr>
          <a:lstStyle/>
          <a:p>
            <a:r>
              <a:rPr lang="en-GB" dirty="0"/>
              <a:t>If you are feeling that when playing the game maximized, the scale of the objects is too big, you can zoom out the camera by position it further in the negative Z.</a:t>
            </a:r>
            <a:endParaRPr lang="en-US" dirty="0"/>
          </a:p>
          <a:p>
            <a:r>
              <a:rPr lang="en-GB" dirty="0"/>
              <a:t>Getting the proportions right in a game is very important. In our case we don’t want the spaceship to be too small, or too big. Similarly for the aliens. It needs to feel right. There is no formula as such.</a:t>
            </a:r>
            <a:endParaRPr lang="en-US" dirty="0"/>
          </a:p>
          <a:p>
            <a:endParaRPr lang="en-US" dirty="0"/>
          </a:p>
        </p:txBody>
      </p:sp>
      <p:sp>
        <p:nvSpPr>
          <p:cNvPr id="4" name="Content Placeholder 3"/>
          <p:cNvSpPr>
            <a:spLocks noGrp="1"/>
          </p:cNvSpPr>
          <p:nvPr>
            <p:ph sz="half" idx="2"/>
          </p:nvPr>
        </p:nvSpPr>
        <p:spPr/>
        <p:txBody>
          <a:bodyPr>
            <a:normAutofit fontScale="92500" lnSpcReduction="10000"/>
          </a:bodyPr>
          <a:lstStyle/>
          <a:p>
            <a:endParaRPr lang="en-US" dirty="0"/>
          </a:p>
          <a:p>
            <a:r>
              <a:rPr lang="en-US" dirty="0"/>
              <a:t>Change the z position of the camera until you get the desired look and proportion for your game.</a:t>
            </a:r>
          </a:p>
        </p:txBody>
      </p:sp>
      <p:sp>
        <p:nvSpPr>
          <p:cNvPr id="5" name="Slide Number Placeholder 4"/>
          <p:cNvSpPr>
            <a:spLocks noGrp="1"/>
          </p:cNvSpPr>
          <p:nvPr>
            <p:ph type="sldNum" sz="quarter" idx="12"/>
          </p:nvPr>
        </p:nvSpPr>
        <p:spPr/>
        <p:txBody>
          <a:bodyPr/>
          <a:lstStyle/>
          <a:p>
            <a:fld id="{56529AC4-065D-4F14-A518-B3A77C897168}" type="slidenum">
              <a:rPr lang="en-GB" smtClean="0"/>
              <a:pPr/>
              <a:t>94</a:t>
            </a:fld>
            <a:endParaRPr lang="en-GB"/>
          </a:p>
        </p:txBody>
      </p:sp>
    </p:spTree>
    <p:extLst>
      <p:ext uri="{BB962C8B-B14F-4D97-AF65-F5344CB8AC3E}">
        <p14:creationId xmlns:p14="http://schemas.microsoft.com/office/powerpoint/2010/main" val="12466195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Particle Systems</a:t>
            </a:r>
          </a:p>
        </p:txBody>
      </p:sp>
      <p:sp>
        <p:nvSpPr>
          <p:cNvPr id="4" name="Slide Number Placeholder 3"/>
          <p:cNvSpPr>
            <a:spLocks noGrp="1"/>
          </p:cNvSpPr>
          <p:nvPr>
            <p:ph type="sldNum" sz="quarter" idx="12"/>
          </p:nvPr>
        </p:nvSpPr>
        <p:spPr/>
        <p:txBody>
          <a:bodyPr/>
          <a:lstStyle/>
          <a:p>
            <a:fld id="{56529AC4-065D-4F14-A518-B3A77C897168}" type="slidenum">
              <a:rPr lang="en-GB" smtClean="0"/>
              <a:pPr/>
              <a:t>95</a:t>
            </a:fld>
            <a:endParaRPr lang="en-GB"/>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9984" b="-573"/>
          <a:stretch/>
        </p:blipFill>
        <p:spPr bwMode="auto">
          <a:xfrm rot="5400000">
            <a:off x="4763853" y="-871618"/>
            <a:ext cx="2664297" cy="766513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8945069"/>
      </p:ext>
    </p:extLst>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Thrusters</a:t>
            </a:r>
          </a:p>
          <a:p>
            <a:r>
              <a:rPr lang="en-US" dirty="0"/>
              <a:t>On Collision</a:t>
            </a:r>
          </a:p>
        </p:txBody>
      </p:sp>
      <p:sp>
        <p:nvSpPr>
          <p:cNvPr id="4" name="Slide Number Placeholder 3"/>
          <p:cNvSpPr>
            <a:spLocks noGrp="1"/>
          </p:cNvSpPr>
          <p:nvPr>
            <p:ph type="sldNum" sz="quarter" idx="12"/>
          </p:nvPr>
        </p:nvSpPr>
        <p:spPr/>
        <p:txBody>
          <a:bodyPr/>
          <a:lstStyle/>
          <a:p>
            <a:fld id="{56529AC4-065D-4F14-A518-B3A77C897168}" type="slidenum">
              <a:rPr lang="en-GB" smtClean="0"/>
              <a:pPr/>
              <a:t>96</a:t>
            </a:fld>
            <a:endParaRPr lang="en-GB"/>
          </a:p>
        </p:txBody>
      </p:sp>
    </p:spTree>
    <p:extLst>
      <p:ext uri="{BB962C8B-B14F-4D97-AF65-F5344CB8AC3E}">
        <p14:creationId xmlns:p14="http://schemas.microsoft.com/office/powerpoint/2010/main" val="3843350836"/>
      </p:ext>
    </p:extLst>
  </p:cSld>
  <p:clrMapOvr>
    <a:masterClrMapping/>
  </p:clrMapOvr>
  <p:transition spd="med">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thrusters</a:t>
            </a:r>
          </a:p>
        </p:txBody>
      </p:sp>
      <p:sp>
        <p:nvSpPr>
          <p:cNvPr id="3" name="Content Placeholder 2"/>
          <p:cNvSpPr>
            <a:spLocks noGrp="1"/>
          </p:cNvSpPr>
          <p:nvPr>
            <p:ph sz="half" idx="1"/>
          </p:nvPr>
        </p:nvSpPr>
        <p:spPr>
          <a:xfrm>
            <a:off x="609600" y="1600203"/>
            <a:ext cx="5558408" cy="4756150"/>
          </a:xfrm>
        </p:spPr>
        <p:txBody>
          <a:bodyPr>
            <a:normAutofit fontScale="77500" lnSpcReduction="20000"/>
          </a:bodyPr>
          <a:lstStyle/>
          <a:p>
            <a:r>
              <a:rPr lang="en-GB" sz="3100" dirty="0"/>
              <a:t>We want the spaceship to have some thrust engines that are turned on when he pressed the right and left key. </a:t>
            </a:r>
          </a:p>
          <a:p>
            <a:r>
              <a:rPr lang="en-GB" sz="3100" dirty="0"/>
              <a:t>We also want one to always be on so as to give the illusion that our spaceship is fighting gravity using a single thruster coming out of the back of the spaceship. </a:t>
            </a:r>
          </a:p>
          <a:p>
            <a:r>
              <a:rPr lang="en-GB" sz="3100" dirty="0"/>
              <a:t>We can easily do said particle systems and attach them to the spaceship by making them as children of the spaceship.</a:t>
            </a:r>
            <a:endParaRPr lang="en-US" sz="3100" dirty="0"/>
          </a:p>
          <a:p>
            <a:r>
              <a:rPr lang="en-GB" sz="3100" dirty="0"/>
              <a:t>Let’s start with just one particle system (the one at the bottom of the spaceship). </a:t>
            </a:r>
            <a:endParaRPr lang="en-US" sz="3100" dirty="0"/>
          </a:p>
          <a:p>
            <a:endParaRPr lang="en-US" dirty="0"/>
          </a:p>
        </p:txBody>
      </p:sp>
      <p:sp>
        <p:nvSpPr>
          <p:cNvPr id="5" name="Slide Number Placeholder 4"/>
          <p:cNvSpPr>
            <a:spLocks noGrp="1"/>
          </p:cNvSpPr>
          <p:nvPr>
            <p:ph type="sldNum" sz="quarter" idx="12"/>
          </p:nvPr>
        </p:nvSpPr>
        <p:spPr/>
        <p:txBody>
          <a:bodyPr/>
          <a:lstStyle/>
          <a:p>
            <a:fld id="{56529AC4-065D-4F14-A518-B3A77C897168}" type="slidenum">
              <a:rPr lang="en-GB" smtClean="0"/>
              <a:pPr/>
              <a:t>97</a:t>
            </a:fld>
            <a:endParaRPr lang="en-GB"/>
          </a:p>
        </p:txBody>
      </p:sp>
      <p:pic>
        <p:nvPicPr>
          <p:cNvPr id="6" name="image04.png"/>
          <p:cNvPicPr>
            <a:picLocks noGrp="1"/>
          </p:cNvPicPr>
          <p:nvPr>
            <p:ph sz="half" idx="2"/>
          </p:nvPr>
        </p:nvPicPr>
        <p:blipFill>
          <a:blip r:embed="rId2" cstate="print"/>
          <a:srcRect/>
          <a:stretch>
            <a:fillRect/>
          </a:stretch>
        </p:blipFill>
        <p:spPr>
          <a:xfrm>
            <a:off x="6562724" y="1786731"/>
            <a:ext cx="4141787" cy="4569622"/>
          </a:xfrm>
          <a:prstGeom prst="rect">
            <a:avLst/>
          </a:prstGeom>
          <a:ln/>
        </p:spPr>
      </p:pic>
    </p:spTree>
    <p:extLst>
      <p:ext uri="{BB962C8B-B14F-4D97-AF65-F5344CB8AC3E}">
        <p14:creationId xmlns:p14="http://schemas.microsoft.com/office/powerpoint/2010/main" val="40463715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thrusters</a:t>
            </a:r>
          </a:p>
        </p:txBody>
      </p:sp>
      <p:sp>
        <p:nvSpPr>
          <p:cNvPr id="3" name="Content Placeholder 2"/>
          <p:cNvSpPr>
            <a:spLocks noGrp="1"/>
          </p:cNvSpPr>
          <p:nvPr>
            <p:ph sz="half" idx="1"/>
          </p:nvPr>
        </p:nvSpPr>
        <p:spPr/>
        <p:txBody>
          <a:bodyPr>
            <a:normAutofit fontScale="62500" lnSpcReduction="20000"/>
          </a:bodyPr>
          <a:lstStyle/>
          <a:p>
            <a:pPr marL="0" indent="0">
              <a:buNone/>
            </a:pPr>
            <a:r>
              <a:rPr lang="en-GB" b="1" dirty="0"/>
              <a:t>Exercise</a:t>
            </a:r>
            <a:r>
              <a:rPr lang="en-GB" dirty="0"/>
              <a:t>: Experiment a bit to a create something which gives an effect of a thrust engine.</a:t>
            </a:r>
            <a:endParaRPr lang="en-US" dirty="0"/>
          </a:p>
          <a:p>
            <a:pPr marL="0" indent="0">
              <a:buNone/>
            </a:pPr>
            <a:r>
              <a:rPr lang="en-GB" dirty="0"/>
              <a:t>Here are some values you could try out:</a:t>
            </a:r>
          </a:p>
          <a:p>
            <a:endParaRPr lang="en-GB" dirty="0"/>
          </a:p>
          <a:p>
            <a:r>
              <a:rPr lang="en-GB" dirty="0"/>
              <a:t>Duration 1</a:t>
            </a:r>
            <a:endParaRPr lang="en-US" dirty="0"/>
          </a:p>
          <a:p>
            <a:r>
              <a:rPr lang="en-GB" dirty="0"/>
              <a:t>Looping yes</a:t>
            </a:r>
            <a:endParaRPr lang="en-US" dirty="0"/>
          </a:p>
          <a:p>
            <a:r>
              <a:rPr lang="en-GB" dirty="0" err="1"/>
              <a:t>Prewarm</a:t>
            </a:r>
            <a:r>
              <a:rPr lang="en-GB" dirty="0"/>
              <a:t> yes</a:t>
            </a:r>
            <a:endParaRPr lang="en-US" dirty="0"/>
          </a:p>
          <a:p>
            <a:r>
              <a:rPr lang="en-GB" dirty="0"/>
              <a:t>Start Life 0.3</a:t>
            </a:r>
            <a:endParaRPr lang="en-US" dirty="0"/>
          </a:p>
          <a:p>
            <a:r>
              <a:rPr lang="en-GB" dirty="0"/>
              <a:t>Start Speed 3</a:t>
            </a:r>
            <a:endParaRPr lang="en-US" dirty="0"/>
          </a:p>
          <a:p>
            <a:r>
              <a:rPr lang="en-GB" dirty="0"/>
              <a:t>Start Size 0.8</a:t>
            </a:r>
            <a:endParaRPr lang="en-US" dirty="0"/>
          </a:p>
          <a:p>
            <a:r>
              <a:rPr lang="en-GB" dirty="0"/>
              <a:t>Simulation Space Local</a:t>
            </a:r>
            <a:endParaRPr lang="en-US" dirty="0"/>
          </a:p>
          <a:p>
            <a:r>
              <a:rPr lang="en-GB" dirty="0"/>
              <a:t>Max Particles 100</a:t>
            </a:r>
            <a:endParaRPr lang="en-US" dirty="0"/>
          </a:p>
          <a:p>
            <a:r>
              <a:rPr lang="en-GB" dirty="0"/>
              <a:t>Start </a:t>
            </a:r>
            <a:r>
              <a:rPr lang="en-GB" dirty="0" err="1"/>
              <a:t>Color</a:t>
            </a:r>
            <a:r>
              <a:rPr lang="en-GB" dirty="0"/>
              <a:t> cyan</a:t>
            </a:r>
            <a:endParaRPr lang="en-US" dirty="0"/>
          </a:p>
          <a:p>
            <a:r>
              <a:rPr lang="en-GB" dirty="0"/>
              <a:t>Emission Rate 50</a:t>
            </a:r>
            <a:endParaRPr lang="en-US" dirty="0"/>
          </a:p>
          <a:p>
            <a:r>
              <a:rPr lang="en-GB" dirty="0"/>
              <a:t>Shape Cone</a:t>
            </a:r>
            <a:endParaRPr lang="en-US" dirty="0"/>
          </a:p>
          <a:p>
            <a:r>
              <a:rPr lang="en-GB" dirty="0"/>
              <a:t>Radius 0.05</a:t>
            </a:r>
            <a:endParaRPr lang="en-US" dirty="0"/>
          </a:p>
          <a:p>
            <a:endParaRPr lang="en-US" dirty="0"/>
          </a:p>
        </p:txBody>
      </p:sp>
      <p:sp>
        <p:nvSpPr>
          <p:cNvPr id="4" name="Content Placeholder 3"/>
          <p:cNvSpPr>
            <a:spLocks noGrp="1"/>
          </p:cNvSpPr>
          <p:nvPr>
            <p:ph sz="half" idx="2"/>
          </p:nvPr>
        </p:nvSpPr>
        <p:spPr/>
        <p:txBody>
          <a:bodyPr>
            <a:normAutofit fontScale="62500" lnSpcReduction="20000"/>
          </a:bodyPr>
          <a:lstStyle/>
          <a:p>
            <a:endParaRPr lang="en-GB" dirty="0"/>
          </a:p>
          <a:p>
            <a:endParaRPr lang="en-GB" dirty="0"/>
          </a:p>
          <a:p>
            <a:endParaRPr lang="en-GB" dirty="0"/>
          </a:p>
          <a:p>
            <a:endParaRPr lang="en-GB" dirty="0"/>
          </a:p>
          <a:p>
            <a:r>
              <a:rPr lang="en-GB" dirty="0"/>
              <a:t>Length 0.1</a:t>
            </a:r>
            <a:endParaRPr lang="en-US" dirty="0"/>
          </a:p>
          <a:p>
            <a:r>
              <a:rPr lang="en-GB" dirty="0"/>
              <a:t>Emit from Volume</a:t>
            </a:r>
            <a:endParaRPr lang="en-US" dirty="0"/>
          </a:p>
          <a:p>
            <a:r>
              <a:rPr lang="en-GB" dirty="0"/>
              <a:t>Size over Lifetime Curve</a:t>
            </a:r>
            <a:endParaRPr lang="en-US" dirty="0"/>
          </a:p>
          <a:p>
            <a:r>
              <a:rPr lang="en-GB" dirty="0"/>
              <a:t>Renderer Billboard</a:t>
            </a:r>
            <a:endParaRPr lang="en-US" dirty="0"/>
          </a:p>
          <a:p>
            <a:r>
              <a:rPr lang="en-GB" dirty="0"/>
              <a:t>Normal Direction 1</a:t>
            </a:r>
            <a:endParaRPr lang="en-US" dirty="0"/>
          </a:p>
          <a:p>
            <a:r>
              <a:rPr lang="en-GB" dirty="0"/>
              <a:t>Material Default-Particle</a:t>
            </a:r>
            <a:endParaRPr lang="en-US" dirty="0"/>
          </a:p>
          <a:p>
            <a:r>
              <a:rPr lang="en-GB" dirty="0"/>
              <a:t>Max Particle Size 0.5</a:t>
            </a:r>
            <a:br>
              <a:rPr lang="en-GB" dirty="0"/>
            </a:br>
            <a:endParaRPr lang="en-US" dirty="0"/>
          </a:p>
        </p:txBody>
      </p:sp>
      <p:sp>
        <p:nvSpPr>
          <p:cNvPr id="5" name="Slide Number Placeholder 4"/>
          <p:cNvSpPr>
            <a:spLocks noGrp="1"/>
          </p:cNvSpPr>
          <p:nvPr>
            <p:ph type="sldNum" sz="quarter" idx="12"/>
          </p:nvPr>
        </p:nvSpPr>
        <p:spPr/>
        <p:txBody>
          <a:bodyPr/>
          <a:lstStyle/>
          <a:p>
            <a:fld id="{56529AC4-065D-4F14-A518-B3A77C897168}" type="slidenum">
              <a:rPr lang="en-GB" smtClean="0"/>
              <a:pPr/>
              <a:t>98</a:t>
            </a:fld>
            <a:endParaRPr lang="en-GB"/>
          </a:p>
        </p:txBody>
      </p:sp>
    </p:spTree>
    <p:extLst>
      <p:ext uri="{BB962C8B-B14F-4D97-AF65-F5344CB8AC3E}">
        <p14:creationId xmlns:p14="http://schemas.microsoft.com/office/powerpoint/2010/main" val="42777654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fade">
                                      <p:cBhvr>
                                        <p:cTn id="45" dur="500"/>
                                        <p:tgtEl>
                                          <p:spTgt spid="3">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fade">
                                      <p:cBhvr>
                                        <p:cTn id="48" dur="500"/>
                                        <p:tgtEl>
                                          <p:spTgt spid="3">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Effect transition="in" filter="fade">
                                      <p:cBhvr>
                                        <p:cTn id="53" dur="500"/>
                                        <p:tgtEl>
                                          <p:spTgt spid="4">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fade">
                                      <p:cBhvr>
                                        <p:cTn id="56" dur="500"/>
                                        <p:tgtEl>
                                          <p:spTgt spid="4">
                                            <p:txEl>
                                              <p:pRg st="5" end="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fade">
                                      <p:cBhvr>
                                        <p:cTn id="59" dur="500"/>
                                        <p:tgtEl>
                                          <p:spTgt spid="4">
                                            <p:txEl>
                                              <p:pRg st="6" end="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7" end="7"/>
                                            </p:txEl>
                                          </p:spTgt>
                                        </p:tgtEl>
                                        <p:attrNameLst>
                                          <p:attrName>style.visibility</p:attrName>
                                        </p:attrNameLst>
                                      </p:cBhvr>
                                      <p:to>
                                        <p:strVal val="visible"/>
                                      </p:to>
                                    </p:set>
                                    <p:animEffect transition="in" filter="fade">
                                      <p:cBhvr>
                                        <p:cTn id="62" dur="500"/>
                                        <p:tgtEl>
                                          <p:spTgt spid="4">
                                            <p:txEl>
                                              <p:pRg st="7" end="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Effect transition="in" filter="fade">
                                      <p:cBhvr>
                                        <p:cTn id="65" dur="500"/>
                                        <p:tgtEl>
                                          <p:spTgt spid="4">
                                            <p:txEl>
                                              <p:pRg st="8" end="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9" end="9"/>
                                            </p:txEl>
                                          </p:spTgt>
                                        </p:tgtEl>
                                        <p:attrNameLst>
                                          <p:attrName>style.visibility</p:attrName>
                                        </p:attrNameLst>
                                      </p:cBhvr>
                                      <p:to>
                                        <p:strVal val="visible"/>
                                      </p:to>
                                    </p:set>
                                    <p:animEffect transition="in" filter="fade">
                                      <p:cBhvr>
                                        <p:cTn id="68" dur="500"/>
                                        <p:tgtEl>
                                          <p:spTgt spid="4">
                                            <p:txEl>
                                              <p:pRg st="9" end="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4">
                                            <p:txEl>
                                              <p:pRg st="10" end="10"/>
                                            </p:txEl>
                                          </p:spTgt>
                                        </p:tgtEl>
                                        <p:attrNameLst>
                                          <p:attrName>style.visibility</p:attrName>
                                        </p:attrNameLst>
                                      </p:cBhvr>
                                      <p:to>
                                        <p:strVal val="visible"/>
                                      </p:to>
                                    </p:set>
                                    <p:animEffect transition="in" filter="fade">
                                      <p:cBhvr>
                                        <p:cTn id="71"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thrusters</a:t>
            </a:r>
          </a:p>
        </p:txBody>
      </p:sp>
      <p:sp>
        <p:nvSpPr>
          <p:cNvPr id="3" name="Content Placeholder 2"/>
          <p:cNvSpPr>
            <a:spLocks noGrp="1"/>
          </p:cNvSpPr>
          <p:nvPr>
            <p:ph idx="1"/>
          </p:nvPr>
        </p:nvSpPr>
        <p:spPr/>
        <p:txBody>
          <a:bodyPr/>
          <a:lstStyle/>
          <a:p>
            <a:r>
              <a:rPr lang="en-GB" b="1" dirty="0"/>
              <a:t>Exercise</a:t>
            </a:r>
            <a:r>
              <a:rPr lang="en-GB" dirty="0"/>
              <a:t>: Using these same parameters create the Left and Right thruster. Make sure that you parent all 3 thrusters to your player.</a:t>
            </a:r>
            <a:endParaRPr lang="en-US" dirty="0"/>
          </a:p>
          <a:p>
            <a:endParaRPr lang="en-US" dirty="0"/>
          </a:p>
        </p:txBody>
      </p:sp>
      <p:sp>
        <p:nvSpPr>
          <p:cNvPr id="4" name="Slide Number Placeholder 3"/>
          <p:cNvSpPr>
            <a:spLocks noGrp="1"/>
          </p:cNvSpPr>
          <p:nvPr>
            <p:ph type="sldNum" sz="quarter" idx="12"/>
          </p:nvPr>
        </p:nvSpPr>
        <p:spPr/>
        <p:txBody>
          <a:bodyPr/>
          <a:lstStyle/>
          <a:p>
            <a:fld id="{56529AC4-065D-4F14-A518-B3A77C897168}" type="slidenum">
              <a:rPr lang="en-GB" smtClean="0"/>
              <a:pPr/>
              <a:t>99</a:t>
            </a:fld>
            <a:endParaRPr lang="en-GB"/>
          </a:p>
        </p:txBody>
      </p:sp>
    </p:spTree>
    <p:extLst>
      <p:ext uri="{BB962C8B-B14F-4D97-AF65-F5344CB8AC3E}">
        <p14:creationId xmlns:p14="http://schemas.microsoft.com/office/powerpoint/2010/main" val="34054556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Kreattiv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2790</TotalTime>
  <Words>7991</Words>
  <Application>Microsoft Office PowerPoint</Application>
  <PresentationFormat>Widescreen</PresentationFormat>
  <Paragraphs>1168</Paragraphs>
  <Slides>143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143</vt:i4>
      </vt:variant>
    </vt:vector>
  </HeadingPairs>
  <TitlesOfParts>
    <vt:vector size="150" baseType="lpstr">
      <vt:lpstr>Arial</vt:lpstr>
      <vt:lpstr>Arkitech Medium</vt:lpstr>
      <vt:lpstr>Calibri</vt:lpstr>
      <vt:lpstr>Courier New</vt:lpstr>
      <vt:lpstr>Times New Roman</vt:lpstr>
      <vt:lpstr>Wingdings</vt:lpstr>
      <vt:lpstr>Kreattiv Template</vt:lpstr>
      <vt:lpstr>Space Invaders via unity 3d</vt:lpstr>
      <vt:lpstr>The Bundle</vt:lpstr>
      <vt:lpstr>The Spaceship</vt:lpstr>
      <vt:lpstr>Overview</vt:lpstr>
      <vt:lpstr>Making a cube</vt:lpstr>
      <vt:lpstr>Previewing your game</vt:lpstr>
      <vt:lpstr>Controlling your Cube</vt:lpstr>
      <vt:lpstr>Creating our 1st Script</vt:lpstr>
      <vt:lpstr>What our player script should look like before editing it</vt:lpstr>
      <vt:lpstr>Exercise</vt:lpstr>
      <vt:lpstr>Notice</vt:lpstr>
      <vt:lpstr>Detecting Input</vt:lpstr>
      <vt:lpstr>Update the Player script to look like:</vt:lpstr>
      <vt:lpstr>Note about Detecting Input</vt:lpstr>
      <vt:lpstr>Exercise</vt:lpstr>
      <vt:lpstr>Adding some polishing</vt:lpstr>
      <vt:lpstr>The Sine function</vt:lpstr>
      <vt:lpstr>Controlling the Oscillation</vt:lpstr>
      <vt:lpstr>Making sure that the cube does not exit the screen.</vt:lpstr>
      <vt:lpstr>Newly updated Player script (1)</vt:lpstr>
      <vt:lpstr>Newly updated Player script (2)</vt:lpstr>
      <vt:lpstr>Exercise</vt:lpstr>
      <vt:lpstr>Drawing a Spaceship instead of a cube</vt:lpstr>
      <vt:lpstr>Drawing a Spaceship instead of a cube (2)</vt:lpstr>
      <vt:lpstr>Quick note on 3D files</vt:lpstr>
      <vt:lpstr>Exercise</vt:lpstr>
      <vt:lpstr>Result</vt:lpstr>
      <vt:lpstr>Exercise – Part 2</vt:lpstr>
      <vt:lpstr>The Missile</vt:lpstr>
      <vt:lpstr>Overview</vt:lpstr>
      <vt:lpstr>Firing Missiles</vt:lpstr>
      <vt:lpstr>PowerPoint Presentation</vt:lpstr>
      <vt:lpstr>Firing Missiles</vt:lpstr>
      <vt:lpstr>PowerPoint Presentation</vt:lpstr>
      <vt:lpstr>What our player script should look like before editing it</vt:lpstr>
      <vt:lpstr>Instantiating Prefabs</vt:lpstr>
      <vt:lpstr>Instantiating Prefabs</vt:lpstr>
      <vt:lpstr>Instantiating Prefabs</vt:lpstr>
      <vt:lpstr>Adding Motion to bullet</vt:lpstr>
      <vt:lpstr>Fire Rate</vt:lpstr>
      <vt:lpstr>Fire Rate</vt:lpstr>
      <vt:lpstr>Fire Rate</vt:lpstr>
      <vt:lpstr>Destroying missiles after some time</vt:lpstr>
      <vt:lpstr>Destroying missiles after some time</vt:lpstr>
      <vt:lpstr>Creating Aliens</vt:lpstr>
      <vt:lpstr>Overview</vt:lpstr>
      <vt:lpstr>Creating Aliens</vt:lpstr>
      <vt:lpstr>Creating aliens</vt:lpstr>
      <vt:lpstr>Creating aliens</vt:lpstr>
      <vt:lpstr>Creating aliens</vt:lpstr>
      <vt:lpstr>Creating aliens</vt:lpstr>
      <vt:lpstr>Creating aliens</vt:lpstr>
      <vt:lpstr>Creating aliens</vt:lpstr>
      <vt:lpstr>Creating spawn point for the aliens </vt:lpstr>
      <vt:lpstr>Creating spawn point for the aliens</vt:lpstr>
      <vt:lpstr>Creating spawn point for the aliens</vt:lpstr>
      <vt:lpstr>Creating spawn point for the aliens</vt:lpstr>
      <vt:lpstr>Creating spawn point for the aliens</vt:lpstr>
      <vt:lpstr>Creating spawn point for the aliens</vt:lpstr>
      <vt:lpstr>Creating spawn point for the aliens</vt:lpstr>
      <vt:lpstr>Creating spawn point for the aliens</vt:lpstr>
      <vt:lpstr>Creating an Alien Manager</vt:lpstr>
      <vt:lpstr>Creating an Alien Manager</vt:lpstr>
      <vt:lpstr>Creating an Alien Manager</vt:lpstr>
      <vt:lpstr>Creating an Alien Manager</vt:lpstr>
      <vt:lpstr>Creating an Alien Manager</vt:lpstr>
      <vt:lpstr>Creating an Alien Manager</vt:lpstr>
      <vt:lpstr>Tags</vt:lpstr>
      <vt:lpstr>tags</vt:lpstr>
      <vt:lpstr>Tags</vt:lpstr>
      <vt:lpstr>Game Logic </vt:lpstr>
      <vt:lpstr>Game Logic </vt:lpstr>
      <vt:lpstr>Game Logic </vt:lpstr>
      <vt:lpstr>Game Logic </vt:lpstr>
      <vt:lpstr>Game Logic </vt:lpstr>
      <vt:lpstr>Game Logic </vt:lpstr>
      <vt:lpstr>PowerPoint Presentation</vt:lpstr>
      <vt:lpstr>Collision Response</vt:lpstr>
      <vt:lpstr>Overview</vt:lpstr>
      <vt:lpstr>Collision response</vt:lpstr>
      <vt:lpstr>Collision Between Aliens and Missile</vt:lpstr>
      <vt:lpstr>Collision Between Aliens and Missile</vt:lpstr>
      <vt:lpstr>Collision Between Alien Missile and ship</vt:lpstr>
      <vt:lpstr>Collision Between Alien Missile and ship</vt:lpstr>
      <vt:lpstr>Multiple hits</vt:lpstr>
      <vt:lpstr>Explosions</vt:lpstr>
      <vt:lpstr>Explosions</vt:lpstr>
      <vt:lpstr>explosions</vt:lpstr>
      <vt:lpstr>PowerPoint Presentation</vt:lpstr>
      <vt:lpstr>explosions</vt:lpstr>
      <vt:lpstr>Background and Scale</vt:lpstr>
      <vt:lpstr>Background</vt:lpstr>
      <vt:lpstr>background</vt:lpstr>
      <vt:lpstr>Scale</vt:lpstr>
      <vt:lpstr>Particle Systems</vt:lpstr>
      <vt:lpstr>overview</vt:lpstr>
      <vt:lpstr>thrusters</vt:lpstr>
      <vt:lpstr>thrusters</vt:lpstr>
      <vt:lpstr>thrusters</vt:lpstr>
      <vt:lpstr>thrusters</vt:lpstr>
      <vt:lpstr>On Collision</vt:lpstr>
      <vt:lpstr>Game State and GUI</vt:lpstr>
      <vt:lpstr>Overview</vt:lpstr>
      <vt:lpstr>Level Generation</vt:lpstr>
      <vt:lpstr>Game States</vt:lpstr>
      <vt:lpstr>The Canvas</vt:lpstr>
      <vt:lpstr>The Canvas</vt:lpstr>
      <vt:lpstr>New UI Components</vt:lpstr>
      <vt:lpstr>Creating the Lives text</vt:lpstr>
      <vt:lpstr>Creating the Lives text (2)</vt:lpstr>
      <vt:lpstr>Creating the Lives text (3)</vt:lpstr>
      <vt:lpstr>Score Text</vt:lpstr>
      <vt:lpstr>Update the Lives Text</vt:lpstr>
      <vt:lpstr>Update the Lives Text (2)</vt:lpstr>
      <vt:lpstr>The Lives Text Script</vt:lpstr>
      <vt:lpstr>The Lives Text Script</vt:lpstr>
      <vt:lpstr>Update the Score Text</vt:lpstr>
      <vt:lpstr>Exercise</vt:lpstr>
      <vt:lpstr>Events</vt:lpstr>
      <vt:lpstr>Exercise</vt:lpstr>
      <vt:lpstr>Checking the Game state</vt:lpstr>
      <vt:lpstr>Checking the Game state (2)</vt:lpstr>
      <vt:lpstr>Checking the Game state (3)</vt:lpstr>
      <vt:lpstr>Pausing the Game</vt:lpstr>
      <vt:lpstr>Pausing the Game (2)</vt:lpstr>
      <vt:lpstr>Result</vt:lpstr>
      <vt:lpstr>Finalising the Pause Menu</vt:lpstr>
      <vt:lpstr>Triggering the Pause Menu</vt:lpstr>
      <vt:lpstr>Triggering the Pause Menu (2)</vt:lpstr>
      <vt:lpstr>Triggering the Pause Menu (3)</vt:lpstr>
      <vt:lpstr>Adding Functionality to our UI Buttons</vt:lpstr>
      <vt:lpstr>Adding Functionality to our UI Buttons</vt:lpstr>
      <vt:lpstr>Moving on to the Exit Button</vt:lpstr>
      <vt:lpstr>Exercise</vt:lpstr>
      <vt:lpstr>Creating a Main Menu</vt:lpstr>
      <vt:lpstr>Creating a Main Menu (2)</vt:lpstr>
      <vt:lpstr>In your new Main Menu Scene</vt:lpstr>
      <vt:lpstr>Some house Keeping</vt:lpstr>
      <vt:lpstr>Housekeeping part (2)</vt:lpstr>
      <vt:lpstr>Main Menu Script</vt:lpstr>
      <vt:lpstr>Exercise</vt:lpstr>
      <vt:lpstr>Restarting the Game</vt:lpstr>
      <vt:lpstr>Sound and Music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Invaders via unity 3d</dc:title>
  <dc:creator>Windows User</dc:creator>
  <cp:keywords>Training Presentation</cp:keywords>
  <cp:lastModifiedBy>Jeremy Grech</cp:lastModifiedBy>
  <cp:revision>65</cp:revision>
  <dcterms:created xsi:type="dcterms:W3CDTF">2015-03-10T18:51:39Z</dcterms:created>
  <dcterms:modified xsi:type="dcterms:W3CDTF">2017-02-04T18:00:25Z</dcterms:modified>
</cp:coreProperties>
</file>