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97" r:id="rId5"/>
    <p:sldId id="298" r:id="rId6"/>
    <p:sldId id="300" r:id="rId7"/>
    <p:sldId id="265" r:id="rId8"/>
    <p:sldId id="273" r:id="rId9"/>
    <p:sldId id="299" r:id="rId10"/>
    <p:sldId id="301" r:id="rId11"/>
    <p:sldId id="302" r:id="rId12"/>
    <p:sldId id="303" r:id="rId13"/>
    <p:sldId id="307" r:id="rId14"/>
    <p:sldId id="304" r:id="rId15"/>
    <p:sldId id="309" r:id="rId16"/>
    <p:sldId id="310" r:id="rId17"/>
    <p:sldId id="308" r:id="rId18"/>
    <p:sldId id="311" r:id="rId19"/>
  </p:sldIdLst>
  <p:sldSz cx="12192000" cy="6858000"/>
  <p:notesSz cx="6858000" cy="9144000"/>
  <p:defaultTextStyle>
    <a:defPPr>
      <a:defRPr lang="en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95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18"/>
  </p:normalViewPr>
  <p:slideViewPr>
    <p:cSldViewPr snapToGrid="0" snapToObjects="1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B764E-2D1E-A248-9E14-4F37241ECC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000" b="1" i="0">
                <a:latin typeface="Source Serif Pro SemiBold" panose="02040603050405020204" pitchFamily="18" charset="0"/>
                <a:ea typeface="Source Serif Pro SemiBold" panose="020406030504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D97EF3-C746-EC43-8D21-CD092558AF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0" i="0">
                <a:latin typeface="Source Serif Pro" panose="02040603050405020204" pitchFamily="18" charset="0"/>
                <a:ea typeface="Source Serif Pro" panose="020406030504050202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3DDE2A-47EB-0C47-9778-8D3C4CFC4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7147-AB9E-D44E-ABCE-2327BE39BA14}" type="datetimeFigureOut">
              <a:rPr lang="es-ES_tradnl" smtClean="0"/>
              <a:t>22/11/2021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8C1F7-3FB2-2349-8DFA-22F88FABE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6652A-D5CF-6E4B-9BC3-F11F8CB6E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2FDA5-1DE9-964B-8542-CAA8B75793D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89729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79B4E-D234-DF41-8D27-D5B5AEFF9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68B836-7513-7A40-8CC9-722328F243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4FFF5-08AE-0B42-9799-E48E6E39D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7147-AB9E-D44E-ABCE-2327BE39BA14}" type="datetimeFigureOut">
              <a:rPr lang="es-ES_tradnl" smtClean="0"/>
              <a:t>22/11/2021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1CAFF7-FA54-E24B-882D-87FF73976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CC2A2-A2B3-F645-A64F-518F491F6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2FDA5-1DE9-964B-8542-CAA8B75793D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9733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87204F-3763-1E43-B761-BA35BE106A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4FB1E7-FF4A-CF4B-A3E5-068C1A3690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A0DAC-9B16-3D41-A958-319FA769A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7147-AB9E-D44E-ABCE-2327BE39BA14}" type="datetimeFigureOut">
              <a:rPr lang="es-ES_tradnl" smtClean="0"/>
              <a:t>22/11/2021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8647CB-4F50-B944-AA39-D3C301F83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36DBB-FEE7-A84B-B719-863C432F2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2FDA5-1DE9-964B-8542-CAA8B75793D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38643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BA0F0-B75F-E443-8C1E-E4171C8D1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306C9-D424-FF49-930E-87674216F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12B9C-38A8-7145-BEB4-DF31326AD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7147-AB9E-D44E-ABCE-2327BE39BA14}" type="datetimeFigureOut">
              <a:rPr lang="es-ES_tradnl" smtClean="0"/>
              <a:t>22/11/2021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831BEE-932F-844C-9BEF-0640D56D8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0961F-79E3-2042-A5D4-4FC81A522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2FDA5-1DE9-964B-8542-CAA8B75793D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455319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B4308-CE8B-1C4C-99DA-0753AB0E1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759D13-84F6-C547-800F-C323089D9D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B397FF-679A-4345-A491-9E7A7D351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7147-AB9E-D44E-ABCE-2327BE39BA14}" type="datetimeFigureOut">
              <a:rPr lang="es-ES_tradnl" smtClean="0"/>
              <a:t>22/11/2021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DBA6F5-1195-0B4C-B363-00898D988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EC52C-5A86-6144-A178-2C0608A0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2FDA5-1DE9-964B-8542-CAA8B75793D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57996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0E04F-FD17-2B48-B3B0-35098F055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D54F8-70ED-254C-ADBF-5B68D15B4E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5CAE57-B705-2842-8D80-7498304316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8EBB77-A093-B445-8488-29CDC8D32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7147-AB9E-D44E-ABCE-2327BE39BA14}" type="datetimeFigureOut">
              <a:rPr lang="es-ES_tradnl" smtClean="0"/>
              <a:t>22/11/2021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6D280-6678-E943-84A7-525C08D4C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01ADD9-54CF-244B-A00A-E130FD870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2FDA5-1DE9-964B-8542-CAA8B75793D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67541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EC990-4E4F-CD47-A4BF-923F391F6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CDC630-4D6B-3E42-B4F1-3076AD2A44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57DC9A-485C-6049-8097-55F7EC9458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C443A1-1C39-DB4D-9C61-813B0FFBBE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072634-655C-594A-A4DE-5E86443E85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A85728-DC19-2748-9A68-4E9707451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7147-AB9E-D44E-ABCE-2327BE39BA14}" type="datetimeFigureOut">
              <a:rPr lang="es-ES_tradnl" smtClean="0"/>
              <a:t>22/11/2021</a:t>
            </a:fld>
            <a:endParaRPr lang="es-ES_trad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180E50-0929-244D-8004-CB6E9F86B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124A09-2B61-0142-A8E8-A0E9BCA27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2FDA5-1DE9-964B-8542-CAA8B75793D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7426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3D487-3BA4-FA4D-B06E-DEC845A99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3EF538-D27D-BA44-9DE7-3B7121D28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7147-AB9E-D44E-ABCE-2327BE39BA14}" type="datetimeFigureOut">
              <a:rPr lang="es-ES_tradnl" smtClean="0"/>
              <a:t>22/11/2021</a:t>
            </a:fld>
            <a:endParaRPr lang="es-ES_trad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4C4C7C-8933-4F49-B47A-9C144F658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FD5A64-040D-D843-B270-A4424AA92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2FDA5-1DE9-964B-8542-CAA8B75793D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409527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6E6F74-5A30-4F44-A217-77822B4DD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7147-AB9E-D44E-ABCE-2327BE39BA14}" type="datetimeFigureOut">
              <a:rPr lang="es-ES_tradnl" smtClean="0"/>
              <a:t>22/11/2021</a:t>
            </a:fld>
            <a:endParaRPr lang="es-ES_trad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20D8FC-4DC1-954D-B735-F39473F03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7EE8B0-24BC-EE43-B905-EFB3CA3A5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2FDA5-1DE9-964B-8542-CAA8B75793D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66552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F57CD-3507-5540-AA8B-7BDF477C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C765F-2BA0-0F4E-8013-2AF84AD31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9AD9BE-0E4A-FD48-854B-843B39CEBF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1A842C-D99B-2143-9D51-4F883CBED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7147-AB9E-D44E-ABCE-2327BE39BA14}" type="datetimeFigureOut">
              <a:rPr lang="es-ES_tradnl" smtClean="0"/>
              <a:t>22/11/2021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8EA1F6-03E8-3E46-95E1-9397D0459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2782C6-C5C0-A440-B98C-1ED7CCF6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2FDA5-1DE9-964B-8542-CAA8B75793D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95550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79519-B2BE-864D-B235-2C5743146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232ABE-BC5E-6343-955A-B9875A64E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76D892-8076-7443-903B-0B2DB26BEF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DF8708-999B-3743-908F-A849D98B4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7147-AB9E-D44E-ABCE-2327BE39BA14}" type="datetimeFigureOut">
              <a:rPr lang="es-ES_tradnl" smtClean="0"/>
              <a:t>22/11/2021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BF7602-6D65-6747-96D8-2EEE9A213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BF07B4-A496-5847-BB23-4A87302A9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2FDA5-1DE9-964B-8542-CAA8B75793D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43068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B73197-2DCB-064C-B902-7B2700401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69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ECD565-AFD6-B84A-9863-0D96BEDADB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98179"/>
            <a:ext cx="10515600" cy="4978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C62AA9-38BD-9D43-83A6-944F9BA64F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C7147-AB9E-D44E-ABCE-2327BE39BA14}" type="datetimeFigureOut">
              <a:rPr lang="es-ES_tradnl" smtClean="0"/>
              <a:t>22/11/2021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74BFE-868E-D142-B03D-C8A11FD928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71235-E75F-8740-8FE9-7BD84D19F0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2FDA5-1DE9-964B-8542-CAA8B75793D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12762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>
          <a:solidFill>
            <a:schemeClr val="tx1"/>
          </a:solidFill>
          <a:latin typeface="Source Serif Pro" panose="02040603050405020204" pitchFamily="18" charset="0"/>
          <a:ea typeface="Source Serif Pro" panose="02040603050405020204" pitchFamily="18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Source Serif Pro Light" panose="02040303050405020204" pitchFamily="18" charset="0"/>
          <a:ea typeface="Source Serif Pro Light" panose="02040303050405020204" pitchFamily="18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Source Serif Pro Light" panose="02040303050405020204" pitchFamily="18" charset="0"/>
          <a:ea typeface="Source Serif Pro Light" panose="02040303050405020204" pitchFamily="18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Source Serif Pro Light" panose="02040303050405020204" pitchFamily="18" charset="0"/>
          <a:ea typeface="Source Serif Pro Light" panose="02040303050405020204" pitchFamily="18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Source Serif Pro Light" panose="02040303050405020204" pitchFamily="18" charset="0"/>
          <a:ea typeface="Source Serif Pro Light" panose="02040303050405020204" pitchFamily="18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Source Serif Pro Light" panose="02040303050405020204" pitchFamily="18" charset="0"/>
          <a:ea typeface="Source Serif Pro Light" panose="02040303050405020204" pitchFamily="18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doi.org/10.1080/01639625.2018.1556994" TargetMode="External"/><Relationship Id="rId13" Type="http://schemas.openxmlformats.org/officeDocument/2006/relationships/hyperlink" Target="https://doi.org/10.1145/2487575.2487576" TargetMode="External"/><Relationship Id="rId3" Type="http://schemas.openxmlformats.org/officeDocument/2006/relationships/hyperlink" Target="https://doi.org/10.1145/1401890.1401945" TargetMode="External"/><Relationship Id="rId7" Type="http://schemas.openxmlformats.org/officeDocument/2006/relationships/hyperlink" Target="https://doi.org/10.1109/MDM.2016.88" TargetMode="External"/><Relationship Id="rId12" Type="http://schemas.openxmlformats.org/officeDocument/2006/relationships/hyperlink" Target="https://doi.org/10.1007/978-3-030-03496-2_2" TargetMode="External"/><Relationship Id="rId2" Type="http://schemas.openxmlformats.org/officeDocument/2006/relationships/hyperlink" Target="https://doi.org/10.1016/j.ipm.2019.102056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i.org/10.1007/978-3-642-36461-7_2" TargetMode="External"/><Relationship Id="rId11" Type="http://schemas.openxmlformats.org/officeDocument/2006/relationships/hyperlink" Target="https://doi.org/10.1103/PhysRevE.81.055101" TargetMode="External"/><Relationship Id="rId5" Type="http://schemas.openxmlformats.org/officeDocument/2006/relationships/hyperlink" Target="https://doi.org/10.1007/s12652-019-01273-7" TargetMode="External"/><Relationship Id="rId10" Type="http://schemas.openxmlformats.org/officeDocument/2006/relationships/hyperlink" Target="https://doi.org/10.1145/1852658.1852661" TargetMode="External"/><Relationship Id="rId4" Type="http://schemas.openxmlformats.org/officeDocument/2006/relationships/hyperlink" Target="https://doi.org/10.1126/science.aai7488" TargetMode="External"/><Relationship Id="rId9" Type="http://schemas.openxmlformats.org/officeDocument/2006/relationships/hyperlink" Target="https://doi.org/10.1145/1592665.1592674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6CE94-EA60-C845-A28D-56080F016C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Coordinating on Twitter: </a:t>
            </a:r>
            <a:br>
              <a:rPr lang="en-US" sz="4800" dirty="0"/>
            </a:br>
            <a:r>
              <a:rPr lang="en-US" sz="4800" dirty="0"/>
              <a:t>far-right reactions to Colombian protests</a:t>
            </a:r>
            <a:endParaRPr lang="es-ES_tradnl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B3DECA-5814-6B46-9A65-548E96EE274C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89352" y="5815279"/>
            <a:ext cx="2612073" cy="7373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F2AB345-426F-B24A-8670-345B71033D67}"/>
              </a:ext>
            </a:extLst>
          </p:cNvPr>
          <p:cNvSpPr txBox="1"/>
          <p:nvPr/>
        </p:nvSpPr>
        <p:spPr>
          <a:xfrm>
            <a:off x="4580200" y="3716892"/>
            <a:ext cx="30315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dirty="0">
                <a:latin typeface="Source Serif Pro Light" panose="02040303050405020204" pitchFamily="18" charset="0"/>
                <a:ea typeface="Source Serif Pro Light" panose="02040303050405020204" pitchFamily="18" charset="0"/>
              </a:rPr>
              <a:t>Juan José Corredor Ojeda</a:t>
            </a:r>
            <a:endParaRPr lang="es-CO" dirty="0">
              <a:latin typeface="Source Serif Pro Light" panose="02040303050405020204" pitchFamily="18" charset="0"/>
              <a:ea typeface="Source Serif Pro Light" panose="02040303050405020204" pitchFamily="18" charset="0"/>
            </a:endParaRPr>
          </a:p>
          <a:p>
            <a:pPr algn="ctr"/>
            <a:r>
              <a:rPr lang="es-MX" dirty="0">
                <a:latin typeface="Source Serif Pro Light" panose="02040303050405020204" pitchFamily="18" charset="0"/>
                <a:ea typeface="Source Serif Pro Light" panose="02040303050405020204" pitchFamily="18" charset="0"/>
              </a:rPr>
              <a:t>Juan Carlos Rodríguez Raga</a:t>
            </a:r>
          </a:p>
          <a:p>
            <a:pPr algn="ctr"/>
            <a:endParaRPr lang="es-ES_tradnl" dirty="0">
              <a:latin typeface="Source Serif Pro Light" panose="02040303050405020204" pitchFamily="18" charset="0"/>
              <a:ea typeface="Source Serif Pro Light" panose="02040303050405020204" pitchFamily="18" charset="0"/>
            </a:endParaRPr>
          </a:p>
          <a:p>
            <a:pPr algn="ctr"/>
            <a:r>
              <a:rPr lang="es-ES_tradnl" dirty="0">
                <a:latin typeface="Source Serif Pro Light" panose="02040303050405020204" pitchFamily="18" charset="0"/>
                <a:ea typeface="Source Serif Pro Light" panose="02040303050405020204" pitchFamily="18" charset="0"/>
              </a:rPr>
              <a:t>#Política&amp;Redes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70FC69-3520-024C-B29A-39B9B10087C6}"/>
              </a:ext>
            </a:extLst>
          </p:cNvPr>
          <p:cNvSpPr txBox="1"/>
          <p:nvPr/>
        </p:nvSpPr>
        <p:spPr>
          <a:xfrm>
            <a:off x="4281239" y="5131928"/>
            <a:ext cx="3629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>
                <a:latin typeface="Source Serif Pro Light" panose="02040303050405020204" pitchFamily="18" charset="0"/>
                <a:ea typeface="Source Serif Pro Light" panose="02040303050405020204" pitchFamily="18" charset="0"/>
              </a:rPr>
              <a:t>Departamento de Ciencia Política</a:t>
            </a:r>
          </a:p>
        </p:txBody>
      </p:sp>
    </p:spTree>
    <p:extLst>
      <p:ext uri="{BB962C8B-B14F-4D97-AF65-F5344CB8AC3E}">
        <p14:creationId xmlns:p14="http://schemas.microsoft.com/office/powerpoint/2010/main" val="3189113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28E85-B5BE-4542-A833-82CD71E0B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Método: Análisis de redes sociales temporales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383C7FAE-A8DD-4C27-81EA-CB997F59A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Modelar la transmisión de información de manera temporal es importante porque</a:t>
            </a:r>
          </a:p>
          <a:p>
            <a:pPr lvl="1"/>
            <a:r>
              <a:rPr lang="es-CO" dirty="0"/>
              <a:t>el orden de los contactos es necesario para saber si una información llega de un lado al otro (es comparable con un sistema de contagios) y </a:t>
            </a:r>
          </a:p>
          <a:p>
            <a:pPr lvl="1"/>
            <a:r>
              <a:rPr lang="es-CO" dirty="0"/>
              <a:t>no se sobrestima la eficiencia en la transmisión, es decir, se cierran caminos que modelados de forma no-temporal tendrían sentido (ej. A</a:t>
            </a:r>
            <a:r>
              <a:rPr lang="es-CO" dirty="0">
                <a:sym typeface="Wingdings" panose="05000000000000000000" pitchFamily="2" charset="2"/>
              </a:rPr>
              <a:t>F)  </a:t>
            </a:r>
            <a:r>
              <a:rPr lang="es-CO" dirty="0"/>
              <a:t> </a:t>
            </a:r>
          </a:p>
          <a:p>
            <a:endParaRPr lang="es-CO" dirty="0"/>
          </a:p>
        </p:txBody>
      </p:sp>
      <p:pic>
        <p:nvPicPr>
          <p:cNvPr id="10" name="Imagen 9" descr="Diagrama&#10;&#10;Descripción generada automáticamente con confianza baja">
            <a:extLst>
              <a:ext uri="{FF2B5EF4-FFF2-40B4-BE49-F238E27FC236}">
                <a16:creationId xmlns:a16="http://schemas.microsoft.com/office/drawing/2014/main" id="{0029F30D-F4C2-40C8-8188-098E86F404D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440" y="3429000"/>
            <a:ext cx="2410494" cy="2747963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2025AA75-B3BA-451A-8E3A-4AFD0F88D805}"/>
              </a:ext>
            </a:extLst>
          </p:cNvPr>
          <p:cNvSpPr txBox="1"/>
          <p:nvPr/>
        </p:nvSpPr>
        <p:spPr>
          <a:xfrm>
            <a:off x="2106759" y="6085001"/>
            <a:ext cx="9338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>
                <a:latin typeface="Source Serif Pro Light" panose="02040303050405020204" pitchFamily="18" charset="0"/>
                <a:ea typeface="Source Serif Pro Light" panose="02040303050405020204" pitchFamily="18" charset="0"/>
              </a:rPr>
              <a:t>Figura 1</a:t>
            </a:r>
            <a:endParaRPr lang="es-CO" sz="1600" dirty="0">
              <a:latin typeface="Source Serif Pro Light" panose="02040303050405020204" pitchFamily="18" charset="0"/>
              <a:ea typeface="Source Serif Pro Light" panose="02040303050405020204" pitchFamily="18" charset="0"/>
            </a:endParaRPr>
          </a:p>
        </p:txBody>
      </p:sp>
      <p:pic>
        <p:nvPicPr>
          <p:cNvPr id="12" name="Imagen 11" descr="Forma, Círculo&#10;&#10;Descripción generada automáticamente">
            <a:extLst>
              <a:ext uri="{FF2B5EF4-FFF2-40B4-BE49-F238E27FC236}">
                <a16:creationId xmlns:a16="http://schemas.microsoft.com/office/drawing/2014/main" id="{38F49560-944D-48E7-9D9C-355506CB03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9"/>
          <a:stretch/>
        </p:blipFill>
        <p:spPr bwMode="auto">
          <a:xfrm>
            <a:off x="5671226" y="3270438"/>
            <a:ext cx="5282816" cy="2847981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A760AA7F-E5E3-4595-A0D2-EA39829AC0C5}"/>
              </a:ext>
            </a:extLst>
          </p:cNvPr>
          <p:cNvSpPr txBox="1"/>
          <p:nvPr/>
        </p:nvSpPr>
        <p:spPr>
          <a:xfrm>
            <a:off x="7845706" y="6118419"/>
            <a:ext cx="9338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>
                <a:latin typeface="Source Serif Pro Light" panose="02040303050405020204" pitchFamily="18" charset="0"/>
                <a:ea typeface="Source Serif Pro Light" panose="02040303050405020204" pitchFamily="18" charset="0"/>
              </a:rPr>
              <a:t>Figura 2</a:t>
            </a:r>
            <a:endParaRPr lang="es-CO" sz="1600" dirty="0">
              <a:latin typeface="Source Serif Pro Light" panose="02040303050405020204" pitchFamily="18" charset="0"/>
              <a:ea typeface="Source Serif Pro Light" panose="020403030504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4614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28E85-B5BE-4542-A833-82CD71E0B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Red de interacciones de la derecha durante el paro del 2019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383C7FAE-A8DD-4C27-81EA-CB997F59A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En una red temporal de Twitter un nodo es un cuenta y una arista es la interacción entre dos cuentas (mención o </a:t>
            </a:r>
            <a:r>
              <a:rPr lang="es-CO" i="1" dirty="0" err="1"/>
              <a:t>retweet</a:t>
            </a:r>
            <a:r>
              <a:rPr lang="es-CO" dirty="0"/>
              <a:t>)</a:t>
            </a:r>
          </a:p>
          <a:p>
            <a:r>
              <a:rPr lang="es-CO" dirty="0"/>
              <a:t>Siguiendo a Tang (2009), tomamos el tiempo como discreto y suponemos de que el camino entre dos nodos estaba activo durante la hora en la que se hizo la interacción </a:t>
            </a:r>
          </a:p>
          <a:p>
            <a:pPr lvl="1"/>
            <a:r>
              <a:rPr lang="es-CO" dirty="0"/>
              <a:t>Si A menciona a B a las 2:33pm, la arista está activa de 2pm. a 3pm.</a:t>
            </a:r>
          </a:p>
          <a:p>
            <a:r>
              <a:rPr lang="es-CO" dirty="0"/>
              <a:t>Para saber si los eventos no-virtuales impactan la organización de la comunidad en Twitter, construimos una red por día (para todos los días) en la que calculamos cada medida (Mora-Cantallops, 2021; Tang, 2009)</a:t>
            </a:r>
          </a:p>
        </p:txBody>
      </p:sp>
    </p:spTree>
    <p:extLst>
      <p:ext uri="{BB962C8B-B14F-4D97-AF65-F5344CB8AC3E}">
        <p14:creationId xmlns:p14="http://schemas.microsoft.com/office/powerpoint/2010/main" val="2304883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C2AD9A-C01E-42CD-BB8C-07462ADB3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La red el 21 de noviembre</a:t>
            </a:r>
            <a:endParaRPr lang="es-CO" dirty="0"/>
          </a:p>
        </p:txBody>
      </p:sp>
      <p:pic>
        <p:nvPicPr>
          <p:cNvPr id="5" name="Marcador de contenido 4" descr="Gráfico&#10;&#10;Descripción generada automáticamente">
            <a:extLst>
              <a:ext uri="{FF2B5EF4-FFF2-40B4-BE49-F238E27FC236}">
                <a16:creationId xmlns:a16="http://schemas.microsoft.com/office/drawing/2014/main" id="{EEA954D7-E1A9-4A33-A2F8-FB01EF5CC4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3072" r="25004" b="894"/>
          <a:stretch/>
        </p:blipFill>
        <p:spPr>
          <a:xfrm>
            <a:off x="4286086" y="1292833"/>
            <a:ext cx="3157167" cy="4853444"/>
          </a:xfrm>
        </p:spPr>
      </p:pic>
      <p:pic>
        <p:nvPicPr>
          <p:cNvPr id="9" name="Imagen 8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BAC6F1AC-B717-4AA7-8144-3DBEC78758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889" r="20218" b="4718"/>
          <a:stretch/>
        </p:blipFill>
        <p:spPr>
          <a:xfrm>
            <a:off x="7989710" y="1292833"/>
            <a:ext cx="3829633" cy="4853443"/>
          </a:xfrm>
          <a:prstGeom prst="rect">
            <a:avLst/>
          </a:prstGeom>
        </p:spPr>
      </p:pic>
      <p:pic>
        <p:nvPicPr>
          <p:cNvPr id="11" name="Imagen 10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3101F007-2461-46C4-8921-496FA20DA80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698" r="24583"/>
          <a:stretch/>
        </p:blipFill>
        <p:spPr>
          <a:xfrm>
            <a:off x="351938" y="1292833"/>
            <a:ext cx="3412164" cy="4853443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5EF3BAB-5D74-1742-854B-9F74263FAB07}"/>
              </a:ext>
            </a:extLst>
          </p:cNvPr>
          <p:cNvCxnSpPr/>
          <p:nvPr/>
        </p:nvCxnSpPr>
        <p:spPr>
          <a:xfrm flipV="1">
            <a:off x="3526971" y="5203371"/>
            <a:ext cx="5029200" cy="45720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5C70343-69A8-9743-9073-525D6A735711}"/>
              </a:ext>
            </a:extLst>
          </p:cNvPr>
          <p:cNvCxnSpPr>
            <a:cxnSpLocks/>
          </p:cNvCxnSpPr>
          <p:nvPr/>
        </p:nvCxnSpPr>
        <p:spPr>
          <a:xfrm>
            <a:off x="3526971" y="5660571"/>
            <a:ext cx="5029200" cy="318198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3395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CF059C-FAB8-4B0D-85AF-1DD37F474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Métrica: eficiencia temporal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75D296-169B-4757-9D31-E7BAC25F1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>
                <a:ea typeface="Cambria Math" panose="02040503050406030204" pitchFamily="18" charset="0"/>
              </a:rPr>
              <a:t>Esta métrica captura “</a:t>
            </a:r>
            <a:r>
              <a:rPr lang="en-US" dirty="0">
                <a:ea typeface="Cambria Math" panose="02040503050406030204" pitchFamily="18" charset="0"/>
              </a:rPr>
              <a:t>the dynamics of the whole network, in particular how easy information flows from source to destination across the whole time space” (Tang, 2009: 33) </a:t>
            </a:r>
          </a:p>
          <a:p>
            <a:r>
              <a:rPr lang="en-US" dirty="0" err="1">
                <a:ea typeface="Cambria Math" panose="02040503050406030204" pitchFamily="18" charset="0"/>
              </a:rPr>
              <a:t>Esto</a:t>
            </a:r>
            <a:r>
              <a:rPr lang="en-US" dirty="0">
                <a:ea typeface="Cambria Math" panose="02040503050406030204" pitchFamily="18" charset="0"/>
              </a:rPr>
              <a:t> </a:t>
            </a:r>
            <a:r>
              <a:rPr lang="en-US" dirty="0" err="1">
                <a:ea typeface="Cambria Math" panose="02040503050406030204" pitchFamily="18" charset="0"/>
              </a:rPr>
              <a:t>complejiza</a:t>
            </a:r>
            <a:r>
              <a:rPr lang="en-US" dirty="0">
                <a:ea typeface="Cambria Math" panose="02040503050406030204" pitchFamily="18" charset="0"/>
              </a:rPr>
              <a:t> el </a:t>
            </a:r>
            <a:r>
              <a:rPr lang="en-US" dirty="0" err="1">
                <a:ea typeface="Cambria Math" panose="02040503050406030204" pitchFamily="18" charset="0"/>
              </a:rPr>
              <a:t>análisis</a:t>
            </a:r>
            <a:r>
              <a:rPr lang="en-US" dirty="0">
                <a:ea typeface="Cambria Math" panose="02040503050406030204" pitchFamily="18" charset="0"/>
              </a:rPr>
              <a:t>: </a:t>
            </a:r>
            <a:r>
              <a:rPr lang="en-US" dirty="0" err="1">
                <a:ea typeface="Cambria Math" panose="02040503050406030204" pitchFamily="18" charset="0"/>
              </a:rPr>
              <a:t>más</a:t>
            </a:r>
            <a:r>
              <a:rPr lang="en-US" dirty="0">
                <a:ea typeface="Cambria Math" panose="02040503050406030204" pitchFamily="18" charset="0"/>
              </a:rPr>
              <a:t> </a:t>
            </a:r>
            <a:r>
              <a:rPr lang="en-US" dirty="0" err="1">
                <a:ea typeface="Cambria Math" panose="02040503050406030204" pitchFamily="18" charset="0"/>
              </a:rPr>
              <a:t>allá</a:t>
            </a:r>
            <a:r>
              <a:rPr lang="en-US" dirty="0">
                <a:ea typeface="Cambria Math" panose="02040503050406030204" pitchFamily="18" charset="0"/>
              </a:rPr>
              <a:t> de </a:t>
            </a:r>
            <a:r>
              <a:rPr lang="en-US" dirty="0" err="1">
                <a:ea typeface="Cambria Math" panose="02040503050406030204" pitchFamily="18" charset="0"/>
              </a:rPr>
              <a:t>observar</a:t>
            </a:r>
            <a:r>
              <a:rPr lang="en-US" dirty="0">
                <a:ea typeface="Cambria Math" panose="02040503050406030204" pitchFamily="18" charset="0"/>
              </a:rPr>
              <a:t> </a:t>
            </a:r>
            <a:r>
              <a:rPr lang="en-US" dirty="0" err="1">
                <a:ea typeface="Cambria Math" panose="02040503050406030204" pitchFamily="18" charset="0"/>
              </a:rPr>
              <a:t>cómo</a:t>
            </a:r>
            <a:r>
              <a:rPr lang="en-US" dirty="0">
                <a:ea typeface="Cambria Math" panose="02040503050406030204" pitchFamily="18" charset="0"/>
              </a:rPr>
              <a:t> es la </a:t>
            </a:r>
            <a:r>
              <a:rPr lang="en-US" dirty="0" err="1">
                <a:ea typeface="Cambria Math" panose="02040503050406030204" pitchFamily="18" charset="0"/>
              </a:rPr>
              <a:t>estructura</a:t>
            </a:r>
            <a:r>
              <a:rPr lang="en-US" dirty="0">
                <a:ea typeface="Cambria Math" panose="02040503050406030204" pitchFamily="18" charset="0"/>
              </a:rPr>
              <a:t> de la red a </a:t>
            </a:r>
            <a:r>
              <a:rPr lang="en-US" dirty="0" err="1">
                <a:ea typeface="Cambria Math" panose="02040503050406030204" pitchFamily="18" charset="0"/>
              </a:rPr>
              <a:t>diario</a:t>
            </a:r>
            <a:r>
              <a:rPr lang="en-US" dirty="0">
                <a:ea typeface="Cambria Math" panose="02040503050406030204" pitchFamily="18" charset="0"/>
              </a:rPr>
              <a:t>, se </a:t>
            </a:r>
            <a:r>
              <a:rPr lang="en-US" dirty="0" err="1">
                <a:ea typeface="Cambria Math" panose="02040503050406030204" pitchFamily="18" charset="0"/>
              </a:rPr>
              <a:t>puede</a:t>
            </a:r>
            <a:r>
              <a:rPr lang="en-US" dirty="0">
                <a:ea typeface="Cambria Math" panose="02040503050406030204" pitchFamily="18" charset="0"/>
              </a:rPr>
              <a:t> </a:t>
            </a:r>
            <a:r>
              <a:rPr lang="en-US" dirty="0" err="1">
                <a:ea typeface="Cambria Math" panose="02040503050406030204" pitchFamily="18" charset="0"/>
              </a:rPr>
              <a:t>observar</a:t>
            </a:r>
            <a:r>
              <a:rPr lang="en-US" dirty="0">
                <a:ea typeface="Cambria Math" panose="02040503050406030204" pitchFamily="18" charset="0"/>
              </a:rPr>
              <a:t> </a:t>
            </a:r>
            <a:r>
              <a:rPr lang="en-US" dirty="0" err="1">
                <a:ea typeface="Cambria Math" panose="02040503050406030204" pitchFamily="18" charset="0"/>
              </a:rPr>
              <a:t>cómo</a:t>
            </a:r>
            <a:r>
              <a:rPr lang="en-US" dirty="0">
                <a:ea typeface="Cambria Math" panose="02040503050406030204" pitchFamily="18" charset="0"/>
              </a:rPr>
              <a:t> se </a:t>
            </a:r>
            <a:r>
              <a:rPr lang="en-US" dirty="0" err="1">
                <a:ea typeface="Cambria Math" panose="02040503050406030204" pitchFamily="18" charset="0"/>
              </a:rPr>
              <a:t>construyen</a:t>
            </a:r>
            <a:r>
              <a:rPr lang="en-US" dirty="0">
                <a:ea typeface="Cambria Math" panose="02040503050406030204" pitchFamily="18" charset="0"/>
              </a:rPr>
              <a:t> las </a:t>
            </a:r>
            <a:r>
              <a:rPr lang="en-US" dirty="0" err="1">
                <a:ea typeface="Cambria Math" panose="02040503050406030204" pitchFamily="18" charset="0"/>
              </a:rPr>
              <a:t>conexiones</a:t>
            </a:r>
            <a:r>
              <a:rPr lang="en-US" dirty="0">
                <a:ea typeface="Cambria Math" panose="02040503050406030204" pitchFamily="18" charset="0"/>
              </a:rPr>
              <a:t> </a:t>
            </a:r>
          </a:p>
          <a:p>
            <a:r>
              <a:rPr lang="en-US" dirty="0">
                <a:ea typeface="Cambria Math" panose="02040503050406030204" pitchFamily="18" charset="0"/>
              </a:rPr>
              <a:t>Si </a:t>
            </a:r>
            <a:r>
              <a:rPr lang="en-US" dirty="0" err="1">
                <a:ea typeface="Cambria Math" panose="02040503050406030204" pitchFamily="18" charset="0"/>
              </a:rPr>
              <a:t>más</a:t>
            </a:r>
            <a:r>
              <a:rPr lang="en-US" dirty="0">
                <a:ea typeface="Cambria Math" panose="02040503050406030204" pitchFamily="18" charset="0"/>
              </a:rPr>
              <a:t> personas </a:t>
            </a:r>
            <a:r>
              <a:rPr lang="en-US" dirty="0" err="1">
                <a:ea typeface="Cambria Math" panose="02040503050406030204" pitchFamily="18" charset="0"/>
              </a:rPr>
              <a:t>interactúan</a:t>
            </a:r>
            <a:r>
              <a:rPr lang="en-US" dirty="0">
                <a:ea typeface="Cambria Math" panose="02040503050406030204" pitchFamily="18" charset="0"/>
              </a:rPr>
              <a:t> entre </a:t>
            </a:r>
            <a:r>
              <a:rPr lang="en-US" dirty="0" err="1">
                <a:ea typeface="Cambria Math" panose="02040503050406030204" pitchFamily="18" charset="0"/>
              </a:rPr>
              <a:t>sí</a:t>
            </a:r>
            <a:r>
              <a:rPr lang="en-US" dirty="0">
                <a:ea typeface="Cambria Math" panose="02040503050406030204" pitchFamily="18" charset="0"/>
              </a:rPr>
              <a:t> y </a:t>
            </a:r>
            <a:r>
              <a:rPr lang="en-US" dirty="0" err="1">
                <a:ea typeface="Cambria Math" panose="02040503050406030204" pitchFamily="18" charset="0"/>
              </a:rPr>
              <a:t>en</a:t>
            </a:r>
            <a:r>
              <a:rPr lang="en-US" dirty="0">
                <a:ea typeface="Cambria Math" panose="02040503050406030204" pitchFamily="18" charset="0"/>
              </a:rPr>
              <a:t> las </a:t>
            </a:r>
            <a:r>
              <a:rPr lang="en-US" dirty="0" err="1">
                <a:ea typeface="Cambria Math" panose="02040503050406030204" pitchFamily="18" charset="0"/>
              </a:rPr>
              <a:t>mismas</a:t>
            </a:r>
            <a:r>
              <a:rPr lang="en-US" dirty="0">
                <a:ea typeface="Cambria Math" panose="02040503050406030204" pitchFamily="18" charset="0"/>
              </a:rPr>
              <a:t> horas, la </a:t>
            </a:r>
            <a:r>
              <a:rPr lang="en-US" dirty="0" err="1">
                <a:ea typeface="Cambria Math" panose="02040503050406030204" pitchFamily="18" charset="0"/>
              </a:rPr>
              <a:t>eficiencia</a:t>
            </a:r>
            <a:r>
              <a:rPr lang="en-US" dirty="0">
                <a:ea typeface="Cambria Math" panose="02040503050406030204" pitchFamily="18" charset="0"/>
              </a:rPr>
              <a:t> </a:t>
            </a:r>
            <a:r>
              <a:rPr lang="en-US" dirty="0" err="1">
                <a:ea typeface="Cambria Math" panose="02040503050406030204" pitchFamily="18" charset="0"/>
              </a:rPr>
              <a:t>va</a:t>
            </a:r>
            <a:r>
              <a:rPr lang="en-US" dirty="0">
                <a:ea typeface="Cambria Math" panose="02040503050406030204" pitchFamily="18" charset="0"/>
              </a:rPr>
              <a:t> a </a:t>
            </a:r>
            <a:r>
              <a:rPr lang="en-US" dirty="0" err="1">
                <a:ea typeface="Cambria Math" panose="02040503050406030204" pitchFamily="18" charset="0"/>
              </a:rPr>
              <a:t>incrementar</a:t>
            </a:r>
            <a:r>
              <a:rPr lang="en-US" dirty="0">
                <a:ea typeface="Cambria Math" panose="02040503050406030204" pitchFamily="18" charset="0"/>
              </a:rPr>
              <a:t>. </a:t>
            </a:r>
            <a:endParaRPr lang="es-MX" dirty="0">
              <a:ea typeface="Cambria Math" panose="02040503050406030204" pitchFamily="18" charset="0"/>
            </a:endParaRPr>
          </a:p>
          <a:p>
            <a:pPr lvl="1"/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707386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CF059C-FAB8-4B0D-85AF-1DD37F474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Eficiencia temporal: ¿cómo se calcula?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4475D296-169B-4757-9D31-E7BAC25F1B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MX" b="0" i="1" smtClean="0">
                              <a:solidFill>
                                <a:srgbClr val="03954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MX" b="0" i="1" smtClean="0">
                              <a:solidFill>
                                <a:srgbClr val="039543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s-MX" b="0" i="1" smtClean="0">
                              <a:solidFill>
                                <a:srgbClr val="039543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s-MX" b="0" i="1" smtClean="0">
                              <a:solidFill>
                                <a:srgbClr val="039543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bSup>
                      <m:d>
                        <m:dPr>
                          <m:ctrlPr>
                            <a:rPr lang="es-MX" b="0" i="1" smtClean="0">
                              <a:solidFill>
                                <a:srgbClr val="03954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MX" b="0" i="1" smtClean="0">
                                  <a:solidFill>
                                    <a:srgbClr val="03954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0" i="1" smtClean="0">
                                  <a:solidFill>
                                    <a:srgbClr val="039543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MX" b="0" i="1" smtClean="0">
                                  <a:solidFill>
                                    <a:srgbClr val="039543"/>
                                  </a:solidFill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  <m:r>
                            <a:rPr lang="es-MX" b="0" i="1" smtClean="0">
                              <a:solidFill>
                                <a:srgbClr val="039543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MX" b="0" i="1" smtClean="0">
                                  <a:solidFill>
                                    <a:srgbClr val="03954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0" i="1" smtClean="0">
                                  <a:solidFill>
                                    <a:srgbClr val="039543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MX" b="0" i="1" smtClean="0">
                                  <a:solidFill>
                                    <a:srgbClr val="039543"/>
                                  </a:solidFill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e>
                      </m:d>
                      <m:r>
                        <a:rPr lang="es-MX" b="0" i="1" smtClean="0">
                          <a:solidFill>
                            <a:srgbClr val="039543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b="0" i="1" smtClean="0">
                          <a:solidFill>
                            <a:srgbClr val="039543"/>
                          </a:solidFill>
                          <a:latin typeface="Cambria Math" panose="02040503050406030204" pitchFamily="18" charset="0"/>
                        </a:rPr>
                        <m:t>𝑑𝑖𝑠𝑡𝑎𝑛𝑐𝑖𝑎</m:t>
                      </m:r>
                      <m:r>
                        <a:rPr lang="es-MX" b="0" i="1" smtClean="0">
                          <a:solidFill>
                            <a:srgbClr val="039543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solidFill>
                            <a:srgbClr val="039543"/>
                          </a:solidFill>
                          <a:latin typeface="Cambria Math" panose="02040503050406030204" pitchFamily="18" charset="0"/>
                        </a:rPr>
                        <m:t>𝑡𝑒𝑚𝑝𝑜𝑟𝑎𝑙</m:t>
                      </m:r>
                      <m:r>
                        <a:rPr lang="es-MX" b="0" i="1" smtClean="0">
                          <a:solidFill>
                            <a:srgbClr val="039543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solidFill>
                            <a:srgbClr val="039543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s-MX" b="0" i="1" smtClean="0">
                          <a:solidFill>
                            <a:srgbClr val="039543"/>
                          </a:solidFill>
                          <a:latin typeface="Cambria Math" panose="02040503050406030204" pitchFamily="18" charset="0"/>
                        </a:rPr>
                        <m:t>á</m:t>
                      </m:r>
                      <m:r>
                        <a:rPr lang="es-MX" b="0" i="1" smtClean="0">
                          <a:solidFill>
                            <a:srgbClr val="039543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s-MX" b="0" i="1" smtClean="0">
                          <a:solidFill>
                            <a:srgbClr val="039543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solidFill>
                            <a:srgbClr val="039543"/>
                          </a:solidFill>
                          <a:latin typeface="Cambria Math" panose="02040503050406030204" pitchFamily="18" charset="0"/>
                        </a:rPr>
                        <m:t>𝑐𝑜𝑟𝑡𝑎</m:t>
                      </m:r>
                      <m:r>
                        <a:rPr lang="es-MX" b="0" i="1" smtClean="0">
                          <a:solidFill>
                            <a:srgbClr val="039543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solidFill>
                            <a:srgbClr val="039543"/>
                          </a:solidFill>
                          <a:latin typeface="Cambria Math" panose="02040503050406030204" pitchFamily="18" charset="0"/>
                        </a:rPr>
                        <m:t>𝑒𝑛𝑡𝑟𝑒</m:t>
                      </m:r>
                      <m:r>
                        <a:rPr lang="es-MX" b="0" i="1" smtClean="0">
                          <a:solidFill>
                            <a:srgbClr val="039543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solidFill>
                            <a:srgbClr val="039543"/>
                          </a:solidFill>
                          <a:latin typeface="Cambria Math" panose="02040503050406030204" pitchFamily="18" charset="0"/>
                        </a:rPr>
                        <m:t>𝑑𝑜𝑠</m:t>
                      </m:r>
                      <m:r>
                        <a:rPr lang="es-MX" b="0" i="1" smtClean="0">
                          <a:solidFill>
                            <a:srgbClr val="039543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s-MX" b="0" i="1" smtClean="0">
                              <a:solidFill>
                                <a:srgbClr val="03954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solidFill>
                                <a:srgbClr val="039543"/>
                              </a:solidFill>
                              <a:latin typeface="Cambria Math" panose="02040503050406030204" pitchFamily="18" charset="0"/>
                            </a:rPr>
                            <m:t>𝑛𝑜𝑑𝑜𝑠</m:t>
                          </m:r>
                        </m:e>
                        <m:sub>
                          <m:r>
                            <a:rPr lang="es-MX" b="0" i="1" smtClean="0">
                              <a:solidFill>
                                <a:srgbClr val="039543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s-MX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solidFill>
                              <a:srgbClr val="03954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solidFill>
                              <a:srgbClr val="039543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es-MX" b="0" i="1" smtClean="0">
                                <a:solidFill>
                                  <a:srgbClr val="03954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b="0" i="1" smtClean="0">
                                <a:solidFill>
                                  <a:srgbClr val="039543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s-MX" b="0" i="1" smtClean="0">
                                <a:solidFill>
                                  <a:srgbClr val="039543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sub>
                    </m:sSub>
                    <m:r>
                      <a:rPr lang="es-MX" i="1">
                        <a:solidFill>
                          <a:srgbClr val="039543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s-MX" i="1">
                            <a:solidFill>
                              <a:srgbClr val="03954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>
                            <a:solidFill>
                              <a:srgbClr val="039543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s-MX" i="1">
                            <a:solidFill>
                              <a:srgbClr val="039543"/>
                            </a:solidFill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s-MX" i="1">
                        <a:solidFill>
                          <a:srgbClr val="039543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MX" i="1">
                            <a:solidFill>
                              <a:srgbClr val="03954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>
                            <a:solidFill>
                              <a:srgbClr val="039543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s-MX" i="1">
                            <a:solidFill>
                              <a:srgbClr val="039543"/>
                            </a:solidFill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s-MX" i="1">
                        <a:solidFill>
                          <a:srgbClr val="039543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s-MX" b="0" i="1" smtClean="0">
                        <a:solidFill>
                          <a:srgbClr val="039543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MX" b="0" i="1" smtClean="0">
                            <a:solidFill>
                              <a:srgbClr val="039543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b="0" i="1" smtClean="0">
                            <a:solidFill>
                              <a:srgbClr val="039543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Sup>
                          <m:sSubSupPr>
                            <m:ctrlPr>
                              <a:rPr lang="es-MX" i="1">
                                <a:solidFill>
                                  <a:srgbClr val="03954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MX" i="1">
                                <a:solidFill>
                                  <a:srgbClr val="039543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s-MX" i="1">
                                <a:solidFill>
                                  <a:srgbClr val="039543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es-MX" i="1">
                                <a:solidFill>
                                  <a:srgbClr val="039543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s-MX" b="0" i="1" dirty="0">
                    <a:solidFill>
                      <a:srgbClr val="039543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b="0" i="1" smtClean="0">
                              <a:solidFill>
                                <a:srgbClr val="03954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solidFill>
                                <a:srgbClr val="039543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s-MX" b="0" i="1" smtClean="0">
                              <a:solidFill>
                                <a:srgbClr val="039543"/>
                              </a:solidFill>
                              <a:latin typeface="Cambria Math" panose="02040503050406030204" pitchFamily="18" charset="0"/>
                            </a:rPr>
                            <m:t>𝑔𝑙𝑜𝑏</m:t>
                          </m:r>
                        </m:sub>
                      </m:sSub>
                      <m:d>
                        <m:dPr>
                          <m:ctrlPr>
                            <a:rPr lang="es-MX" b="0" i="1" smtClean="0">
                              <a:solidFill>
                                <a:srgbClr val="03954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MX" b="0" i="1" smtClean="0">
                                  <a:solidFill>
                                    <a:srgbClr val="03954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0" i="1" smtClean="0">
                                  <a:solidFill>
                                    <a:srgbClr val="039543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MX" b="0" i="1" smtClean="0">
                                  <a:solidFill>
                                    <a:srgbClr val="039543"/>
                                  </a:solidFill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  <m:r>
                            <a:rPr lang="es-MX" b="0" i="1" smtClean="0">
                              <a:solidFill>
                                <a:srgbClr val="039543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s-MX" b="0" i="1" smtClean="0">
                                  <a:solidFill>
                                    <a:srgbClr val="03954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0" i="1" smtClean="0">
                                  <a:solidFill>
                                    <a:srgbClr val="039543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MX" b="0" i="1" smtClean="0">
                                  <a:solidFill>
                                    <a:srgbClr val="039543"/>
                                  </a:solidFill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e>
                      </m:d>
                      <m:r>
                        <a:rPr lang="es-MX" b="0" i="1" smtClean="0">
                          <a:solidFill>
                            <a:srgbClr val="039543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b="0" i="1" smtClean="0">
                              <a:solidFill>
                                <a:srgbClr val="039543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solidFill>
                                <a:srgbClr val="03954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MX" b="0" i="1" smtClean="0">
                              <a:solidFill>
                                <a:srgbClr val="039543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s-MX" b="0" i="1" smtClean="0">
                              <a:solidFill>
                                <a:srgbClr val="039543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MX" b="0" i="1" smtClean="0">
                              <a:solidFill>
                                <a:srgbClr val="039543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s-MX" b="0" i="1" smtClean="0">
                              <a:solidFill>
                                <a:srgbClr val="039543"/>
                              </a:solidFill>
                              <a:latin typeface="Cambria Math" panose="02040503050406030204" pitchFamily="18" charset="0"/>
                            </a:rPr>
                            <m:t>−1)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s-MX" b="0" i="1" smtClean="0">
                              <a:solidFill>
                                <a:srgbClr val="039543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s-MX" b="0" i="1" smtClean="0">
                              <a:solidFill>
                                <a:srgbClr val="039543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MX" b="0" i="1" smtClean="0">
                              <a:solidFill>
                                <a:srgbClr val="039543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s-MX" b="0" i="1" smtClean="0">
                                  <a:solidFill>
                                    <a:srgbClr val="03954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0" i="1" smtClean="0">
                                  <a:solidFill>
                                    <a:srgbClr val="039543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s-MX" b="0" i="1" smtClean="0">
                                      <a:solidFill>
                                        <a:srgbClr val="03954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b="0" i="1" smtClean="0">
                                      <a:solidFill>
                                        <a:srgbClr val="039543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s-MX" b="0" i="1" smtClean="0">
                                      <a:solidFill>
                                        <a:srgbClr val="039543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sub>
                          </m:sSub>
                        </m:e>
                      </m:nary>
                    </m:oMath>
                  </m:oMathPara>
                </a14:m>
                <a:endParaRPr lang="es-CO" dirty="0"/>
              </a:p>
              <a:p>
                <a:pPr marL="0" indent="0">
                  <a:buNone/>
                </a:pPr>
                <a:endParaRPr lang="es-CO" dirty="0"/>
              </a:p>
              <a:p>
                <a:pPr marL="0" indent="0">
                  <a:buNone/>
                </a:pPr>
                <a:r>
                  <a:rPr lang="es-CO" dirty="0"/>
                  <a:t>Calculamos para cada día del 21 de octubre al 21 de diciembre usando los siguientes parámetros: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s-MX" b="0" i="0" smtClean="0">
                        <a:latin typeface="Cambria Math" panose="02040503050406030204" pitchFamily="18" charset="0"/>
                      </a:rPr>
                      <m:t>=00:00 </m:t>
                    </m:r>
                    <m:r>
                      <m:rPr>
                        <m:sty m:val="p"/>
                      </m:rPr>
                      <a:rPr lang="es-MX" b="0" i="0" smtClean="0">
                        <a:latin typeface="Cambria Math" panose="02040503050406030204" pitchFamily="18" charset="0"/>
                      </a:rPr>
                      <m:t>de</m:t>
                    </m:r>
                    <m:r>
                      <a:rPr lang="es-MX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MX" b="0" i="0" smtClean="0">
                        <a:latin typeface="Cambria Math" panose="02040503050406030204" pitchFamily="18" charset="0"/>
                      </a:rPr>
                      <m:t>cada</m:t>
                    </m:r>
                    <m:r>
                      <a:rPr lang="es-MX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MX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s-MX" b="0" i="0" smtClean="0">
                        <a:latin typeface="Cambria Math" panose="02040503050406030204" pitchFamily="18" charset="0"/>
                      </a:rPr>
                      <m:t>í</m:t>
                    </m:r>
                    <m:r>
                      <m:rPr>
                        <m:sty m:val="p"/>
                      </m:rPr>
                      <a:rPr lang="es-MX" b="0" i="0" smtClean="0"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endParaRPr lang="es-MX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s-MX" b="0" i="0" smtClean="0">
                        <a:latin typeface="Cambria Math" panose="02040503050406030204" pitchFamily="18" charset="0"/>
                      </a:rPr>
                      <m:t>=23:59 </m:t>
                    </m:r>
                    <m:r>
                      <m:rPr>
                        <m:sty m:val="p"/>
                      </m:rPr>
                      <a:rPr lang="es-MX" b="0" i="0" smtClean="0">
                        <a:latin typeface="Cambria Math" panose="02040503050406030204" pitchFamily="18" charset="0"/>
                      </a:rPr>
                      <m:t>de</m:t>
                    </m:r>
                    <m:r>
                      <a:rPr lang="es-MX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MX" b="0" i="0" smtClean="0">
                        <a:latin typeface="Cambria Math" panose="02040503050406030204" pitchFamily="18" charset="0"/>
                      </a:rPr>
                      <m:t>cada</m:t>
                    </m:r>
                    <m:r>
                      <a:rPr lang="es-MX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MX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s-MX" b="0" i="0" smtClean="0">
                        <a:latin typeface="Cambria Math" panose="02040503050406030204" pitchFamily="18" charset="0"/>
                      </a:rPr>
                      <m:t>í</m:t>
                    </m:r>
                    <m:r>
                      <m:rPr>
                        <m:sty m:val="p"/>
                      </m:rPr>
                      <a:rPr lang="es-MX" b="0" i="0" smtClean="0"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endParaRPr lang="es-CO" dirty="0"/>
              </a:p>
              <a:p>
                <a:pPr lvl="1"/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= ∞</m:t>
                    </m:r>
                  </m:oMath>
                </a14:m>
                <a:endParaRPr lang="es-MX" b="0" dirty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MX" i="1">
                        <a:latin typeface="Cambria Math" panose="02040503050406030204" pitchFamily="18" charset="0"/>
                      </a:rPr>
                      <m:t>N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=5699 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𝑛𝑜𝑑𝑜𝑠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𝑒𝑥𝑐𝑙𝑢𝑦𝑒𝑛𝑑𝑜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𝑙𝑜𝑠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𝑞𝑢𝑒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𝑛𝑜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𝑡𝑒𝑛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í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𝑎𝑛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𝑐𝑜𝑛𝑒𝑥𝑖𝑜𝑛𝑒𝑠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𝑑𝑢𝑟𝑎𝑛𝑡𝑒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𝑡𝑜𝑑𝑜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𝑒𝑙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𝑝𝑒𝑟𝑖𝑜𝑑𝑜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MX" b="0" dirty="0">
                  <a:ea typeface="Cambria Math" panose="02040503050406030204" pitchFamily="18" charset="0"/>
                </a:endParaRPr>
              </a:p>
              <a:p>
                <a:pPr lvl="1"/>
                <a:endParaRPr lang="es-MX" b="0" dirty="0">
                  <a:ea typeface="Cambria Math" panose="02040503050406030204" pitchFamily="18" charset="0"/>
                </a:endParaRPr>
              </a:p>
              <a:p>
                <a:pPr lvl="1"/>
                <a:endParaRPr lang="es-CO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4475D296-169B-4757-9D31-E7BAC25F1B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5598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1882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15" descr="Gráfico, Histograma&#10;&#10;Descripción generada automáticamente">
            <a:extLst>
              <a:ext uri="{FF2B5EF4-FFF2-40B4-BE49-F238E27FC236}">
                <a16:creationId xmlns:a16="http://schemas.microsoft.com/office/drawing/2014/main" id="{84A67B41-1584-429A-B31C-44A6B53A7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1384" y="889540"/>
            <a:ext cx="7671723" cy="4989047"/>
          </a:xfrm>
          <a:prstGeom prst="rect">
            <a:avLst/>
          </a:prstGeom>
        </p:spPr>
      </p:pic>
      <p:sp>
        <p:nvSpPr>
          <p:cNvPr id="5" name="Elipse 4">
            <a:extLst>
              <a:ext uri="{FF2B5EF4-FFF2-40B4-BE49-F238E27FC236}">
                <a16:creationId xmlns:a16="http://schemas.microsoft.com/office/drawing/2014/main" id="{A6E5D2A4-3E65-4FCC-A24D-0B9F00ACCED0}"/>
              </a:ext>
            </a:extLst>
          </p:cNvPr>
          <p:cNvSpPr/>
          <p:nvPr/>
        </p:nvSpPr>
        <p:spPr>
          <a:xfrm>
            <a:off x="5759776" y="3572158"/>
            <a:ext cx="279662" cy="2262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4BFEA60E-029F-45EE-B0A8-6CC6CB486E13}"/>
              </a:ext>
            </a:extLst>
          </p:cNvPr>
          <p:cNvSpPr/>
          <p:nvPr/>
        </p:nvSpPr>
        <p:spPr>
          <a:xfrm>
            <a:off x="8373280" y="1355213"/>
            <a:ext cx="279662" cy="2262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52A0FC23-5EA6-490E-A40B-41C84449CC57}"/>
              </a:ext>
            </a:extLst>
          </p:cNvPr>
          <p:cNvSpPr/>
          <p:nvPr/>
        </p:nvSpPr>
        <p:spPr>
          <a:xfrm>
            <a:off x="8778599" y="2704112"/>
            <a:ext cx="279662" cy="2262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118B1A7C-8CA5-45C1-B964-FA470412AB92}"/>
              </a:ext>
            </a:extLst>
          </p:cNvPr>
          <p:cNvSpPr/>
          <p:nvPr/>
        </p:nvSpPr>
        <p:spPr>
          <a:xfrm>
            <a:off x="9576269" y="3297204"/>
            <a:ext cx="279662" cy="2262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9D9DAAC2-8954-44A0-A256-8696263DA92F}"/>
              </a:ext>
            </a:extLst>
          </p:cNvPr>
          <p:cNvCxnSpPr>
            <a:cxnSpLocks/>
            <a:stCxn id="5" idx="6"/>
            <a:endCxn id="14" idx="1"/>
          </p:cNvCxnSpPr>
          <p:nvPr/>
        </p:nvCxnSpPr>
        <p:spPr>
          <a:xfrm>
            <a:off x="6039438" y="3685280"/>
            <a:ext cx="403648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869E8EAC-0E34-4BEB-8380-EB371461FAED}"/>
              </a:ext>
            </a:extLst>
          </p:cNvPr>
          <p:cNvSpPr txBox="1"/>
          <p:nvPr/>
        </p:nvSpPr>
        <p:spPr>
          <a:xfrm>
            <a:off x="6443086" y="3546780"/>
            <a:ext cx="12711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Elecciones 2019</a:t>
            </a:r>
            <a:endParaRPr lang="es-CO" sz="1200" dirty="0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14490466-D5F3-4436-AA77-522184BEA6EB}"/>
              </a:ext>
            </a:extLst>
          </p:cNvPr>
          <p:cNvCxnSpPr>
            <a:cxnSpLocks/>
            <a:stCxn id="6" idx="6"/>
            <a:endCxn id="23" idx="1"/>
          </p:cNvCxnSpPr>
          <p:nvPr/>
        </p:nvCxnSpPr>
        <p:spPr>
          <a:xfrm>
            <a:off x="8652942" y="1468335"/>
            <a:ext cx="419191" cy="6524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CuadroTexto 22">
            <a:extLst>
              <a:ext uri="{FF2B5EF4-FFF2-40B4-BE49-F238E27FC236}">
                <a16:creationId xmlns:a16="http://schemas.microsoft.com/office/drawing/2014/main" id="{DA6731F4-C93F-4B64-86FA-393CD1A28255}"/>
              </a:ext>
            </a:extLst>
          </p:cNvPr>
          <p:cNvSpPr txBox="1"/>
          <p:nvPr/>
        </p:nvSpPr>
        <p:spPr>
          <a:xfrm>
            <a:off x="9072133" y="1336359"/>
            <a:ext cx="12711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22 de noviembre</a:t>
            </a:r>
            <a:endParaRPr lang="es-CO" sz="1200" dirty="0"/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21B5EAA7-3421-44B7-859B-3D05FAAB387C}"/>
              </a:ext>
            </a:extLst>
          </p:cNvPr>
          <p:cNvCxnSpPr>
            <a:cxnSpLocks/>
            <a:stCxn id="7" idx="6"/>
            <a:endCxn id="27" idx="1"/>
          </p:cNvCxnSpPr>
          <p:nvPr/>
        </p:nvCxnSpPr>
        <p:spPr>
          <a:xfrm flipV="1">
            <a:off x="9058261" y="2812951"/>
            <a:ext cx="500966" cy="4283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CuadroTexto 26">
            <a:extLst>
              <a:ext uri="{FF2B5EF4-FFF2-40B4-BE49-F238E27FC236}">
                <a16:creationId xmlns:a16="http://schemas.microsoft.com/office/drawing/2014/main" id="{E21A447C-1721-497A-9089-66EE4DF7716E}"/>
              </a:ext>
            </a:extLst>
          </p:cNvPr>
          <p:cNvSpPr txBox="1"/>
          <p:nvPr/>
        </p:nvSpPr>
        <p:spPr>
          <a:xfrm>
            <a:off x="9559227" y="2582118"/>
            <a:ext cx="1568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Día siguiente a la muerte de Dylan Cruz</a:t>
            </a:r>
            <a:endParaRPr lang="es-CO" sz="1200" dirty="0"/>
          </a:p>
        </p:txBody>
      </p: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0F62D605-6790-4C44-A6D3-57D41B384CA3}"/>
              </a:ext>
            </a:extLst>
          </p:cNvPr>
          <p:cNvCxnSpPr>
            <a:cxnSpLocks/>
            <a:stCxn id="8" idx="6"/>
            <a:endCxn id="30" idx="1"/>
          </p:cNvCxnSpPr>
          <p:nvPr/>
        </p:nvCxnSpPr>
        <p:spPr>
          <a:xfrm>
            <a:off x="9855931" y="3410326"/>
            <a:ext cx="687882" cy="1934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1861F92E-E4B0-4007-B2BD-648EC683858F}"/>
              </a:ext>
            </a:extLst>
          </p:cNvPr>
          <p:cNvSpPr txBox="1"/>
          <p:nvPr/>
        </p:nvSpPr>
        <p:spPr>
          <a:xfrm>
            <a:off x="10543813" y="3181427"/>
            <a:ext cx="1453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Marcha 4 de diciembre</a:t>
            </a:r>
            <a:endParaRPr lang="es-CO" sz="1200" dirty="0"/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9757D9A6-D5E4-4E27-8C89-631D37A7E615}"/>
              </a:ext>
            </a:extLst>
          </p:cNvPr>
          <p:cNvSpPr txBox="1">
            <a:spLocks/>
          </p:cNvSpPr>
          <p:nvPr/>
        </p:nvSpPr>
        <p:spPr>
          <a:xfrm>
            <a:off x="452872" y="889540"/>
            <a:ext cx="3593361" cy="48815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Source Serif Pro Light" panose="02040303050405020204" pitchFamily="18" charset="0"/>
                <a:ea typeface="Source Serif Pro Light" panose="02040303050405020204" pitchFamily="18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Source Serif Pro Light" panose="02040303050405020204" pitchFamily="18" charset="0"/>
                <a:ea typeface="Source Serif Pro Light" panose="02040303050405020204" pitchFamily="18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Source Serif Pro Light" panose="02040303050405020204" pitchFamily="18" charset="0"/>
                <a:ea typeface="Source Serif Pro Light" panose="02040303050405020204" pitchFamily="18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Source Serif Pro Light" panose="02040303050405020204" pitchFamily="18" charset="0"/>
                <a:ea typeface="Source Serif Pro Light" panose="02040303050405020204" pitchFamily="18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Source Serif Pro Light" panose="02040303050405020204" pitchFamily="18" charset="0"/>
                <a:ea typeface="Source Serif Pro Light" panose="02040303050405020204" pitchFamily="18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_tradnl" sz="1600" dirty="0"/>
              <a:t>Podemos ver que aunque la eficiencia es baja todos los días, los picos de eficiencia en la transmisión de información coinciden con eventos importantes del periodo de tiempo. </a:t>
            </a:r>
          </a:p>
        </p:txBody>
      </p:sp>
    </p:spTree>
    <p:extLst>
      <p:ext uri="{BB962C8B-B14F-4D97-AF65-F5344CB8AC3E}">
        <p14:creationId xmlns:p14="http://schemas.microsoft.com/office/powerpoint/2010/main" val="1256568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4" grpId="0"/>
      <p:bldP spid="23" grpId="0"/>
      <p:bldP spid="27" grpId="0"/>
      <p:bldP spid="3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15" descr="Una captura de pantalla de un celular con texto e imágenes&#10;&#10;Descripción generada automáticamente con confianza media">
            <a:extLst>
              <a:ext uri="{FF2B5EF4-FFF2-40B4-BE49-F238E27FC236}">
                <a16:creationId xmlns:a16="http://schemas.microsoft.com/office/drawing/2014/main" id="{34E85FDD-7D7F-43B3-A18C-EDF8A7D66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8873" y="988218"/>
            <a:ext cx="7506443" cy="4881563"/>
          </a:xfrm>
          <a:prstGeom prst="rect">
            <a:avLst/>
          </a:prstGeom>
        </p:spPr>
      </p:pic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9757D9A6-D5E4-4E27-8C89-631D37A7E615}"/>
              </a:ext>
            </a:extLst>
          </p:cNvPr>
          <p:cNvSpPr txBox="1">
            <a:spLocks/>
          </p:cNvSpPr>
          <p:nvPr/>
        </p:nvSpPr>
        <p:spPr>
          <a:xfrm>
            <a:off x="452872" y="889540"/>
            <a:ext cx="3593361" cy="48815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Source Serif Pro Light" panose="02040303050405020204" pitchFamily="18" charset="0"/>
                <a:ea typeface="Source Serif Pro Light" panose="02040303050405020204" pitchFamily="18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Source Serif Pro Light" panose="02040303050405020204" pitchFamily="18" charset="0"/>
                <a:ea typeface="Source Serif Pro Light" panose="02040303050405020204" pitchFamily="18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Source Serif Pro Light" panose="02040303050405020204" pitchFamily="18" charset="0"/>
                <a:ea typeface="Source Serif Pro Light" panose="02040303050405020204" pitchFamily="18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Source Serif Pro Light" panose="02040303050405020204" pitchFamily="18" charset="0"/>
                <a:ea typeface="Source Serif Pro Light" panose="02040303050405020204" pitchFamily="18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Source Serif Pro Light" panose="02040303050405020204" pitchFamily="18" charset="0"/>
                <a:ea typeface="Source Serif Pro Light" panose="02040303050405020204" pitchFamily="18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_tradnl" sz="1600" dirty="0"/>
              <a:t>Si normalizamos la eficiencia (controlando por el número de </a:t>
            </a:r>
            <a:r>
              <a:rPr lang="es-ES_tradnl" sz="1600" i="1" dirty="0"/>
              <a:t>tweets</a:t>
            </a:r>
            <a:r>
              <a:rPr lang="es-ES_tradnl" sz="1600" dirty="0"/>
              <a:t> que se descargaron) la tendencia parece que se mantiene. Es decir, qué tan eficiente es una estructura al comunicar información no depende únicamente de la cantidad de </a:t>
            </a:r>
            <a:r>
              <a:rPr lang="es-ES_tradnl" sz="1600" i="1" dirty="0"/>
              <a:t>tweets</a:t>
            </a:r>
            <a:r>
              <a:rPr lang="es-ES_tradnl" sz="1600" dirty="0"/>
              <a:t>.  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CD931E1-F097-4EE7-A352-9702BA6FCA0B}"/>
              </a:ext>
            </a:extLst>
          </p:cNvPr>
          <p:cNvSpPr txBox="1"/>
          <p:nvPr/>
        </p:nvSpPr>
        <p:spPr>
          <a:xfrm>
            <a:off x="6671297" y="2291084"/>
            <a:ext cx="12711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Elecciones 2019</a:t>
            </a:r>
            <a:endParaRPr lang="es-CO" sz="12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AB11F8C-D746-436D-B246-7617CD915790}"/>
              </a:ext>
            </a:extLst>
          </p:cNvPr>
          <p:cNvSpPr txBox="1"/>
          <p:nvPr/>
        </p:nvSpPr>
        <p:spPr>
          <a:xfrm>
            <a:off x="9124727" y="1412955"/>
            <a:ext cx="12711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22 de Noviembre</a:t>
            </a:r>
            <a:endParaRPr lang="es-CO" sz="12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1223458-510B-460E-AAE8-21659C7EEC43}"/>
              </a:ext>
            </a:extLst>
          </p:cNvPr>
          <p:cNvSpPr txBox="1"/>
          <p:nvPr/>
        </p:nvSpPr>
        <p:spPr>
          <a:xfrm>
            <a:off x="9594025" y="1868028"/>
            <a:ext cx="1568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Día siguiente a la muerte de Dylan Cruz</a:t>
            </a:r>
            <a:endParaRPr lang="es-CO" sz="12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13B7EAE-577E-4D74-9EB0-CF7384988989}"/>
              </a:ext>
            </a:extLst>
          </p:cNvPr>
          <p:cNvSpPr txBox="1"/>
          <p:nvPr/>
        </p:nvSpPr>
        <p:spPr>
          <a:xfrm>
            <a:off x="10419888" y="2418797"/>
            <a:ext cx="1568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Marcha 4 de Diciembre</a:t>
            </a:r>
            <a:endParaRPr lang="es-CO" sz="1200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42BF9106-DAE2-4E9D-9F26-64CF81B222E7}"/>
              </a:ext>
            </a:extLst>
          </p:cNvPr>
          <p:cNvSpPr/>
          <p:nvPr/>
        </p:nvSpPr>
        <p:spPr>
          <a:xfrm>
            <a:off x="6017938" y="2316462"/>
            <a:ext cx="279662" cy="2262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52C20665-8FDB-48AB-B6D1-62F98E03D721}"/>
              </a:ext>
            </a:extLst>
          </p:cNvPr>
          <p:cNvCxnSpPr>
            <a:cxnSpLocks/>
            <a:stCxn id="8" idx="6"/>
          </p:cNvCxnSpPr>
          <p:nvPr/>
        </p:nvCxnSpPr>
        <p:spPr>
          <a:xfrm>
            <a:off x="6297600" y="2429584"/>
            <a:ext cx="403648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Elipse 9">
            <a:extLst>
              <a:ext uri="{FF2B5EF4-FFF2-40B4-BE49-F238E27FC236}">
                <a16:creationId xmlns:a16="http://schemas.microsoft.com/office/drawing/2014/main" id="{48C007C4-4E8F-4E85-844E-71253D0E3573}"/>
              </a:ext>
            </a:extLst>
          </p:cNvPr>
          <p:cNvSpPr/>
          <p:nvPr/>
        </p:nvSpPr>
        <p:spPr>
          <a:xfrm>
            <a:off x="8465952" y="1443075"/>
            <a:ext cx="279662" cy="2262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D0AF6819-2524-493B-8A98-791D5774E08D}"/>
              </a:ext>
            </a:extLst>
          </p:cNvPr>
          <p:cNvCxnSpPr>
            <a:cxnSpLocks/>
            <a:stCxn id="10" idx="6"/>
            <a:endCxn id="5" idx="1"/>
          </p:cNvCxnSpPr>
          <p:nvPr/>
        </p:nvCxnSpPr>
        <p:spPr>
          <a:xfrm flipV="1">
            <a:off x="8745614" y="1551455"/>
            <a:ext cx="379113" cy="4742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Elipse 13">
            <a:extLst>
              <a:ext uri="{FF2B5EF4-FFF2-40B4-BE49-F238E27FC236}">
                <a16:creationId xmlns:a16="http://schemas.microsoft.com/office/drawing/2014/main" id="{8D904A77-A115-4822-B151-FD0CC4543035}"/>
              </a:ext>
            </a:extLst>
          </p:cNvPr>
          <p:cNvSpPr/>
          <p:nvPr/>
        </p:nvSpPr>
        <p:spPr>
          <a:xfrm>
            <a:off x="8847264" y="2044412"/>
            <a:ext cx="279662" cy="2262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159C8561-303D-4B3D-B986-B241A7D2A181}"/>
              </a:ext>
            </a:extLst>
          </p:cNvPr>
          <p:cNvCxnSpPr>
            <a:cxnSpLocks/>
            <a:stCxn id="14" idx="6"/>
            <a:endCxn id="6" idx="1"/>
          </p:cNvCxnSpPr>
          <p:nvPr/>
        </p:nvCxnSpPr>
        <p:spPr>
          <a:xfrm flipV="1">
            <a:off x="9126926" y="2098861"/>
            <a:ext cx="467099" cy="58673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Elipse 17">
            <a:extLst>
              <a:ext uri="{FF2B5EF4-FFF2-40B4-BE49-F238E27FC236}">
                <a16:creationId xmlns:a16="http://schemas.microsoft.com/office/drawing/2014/main" id="{74BF252F-871C-4760-AEB1-BDC6124589E1}"/>
              </a:ext>
            </a:extLst>
          </p:cNvPr>
          <p:cNvSpPr/>
          <p:nvPr/>
        </p:nvSpPr>
        <p:spPr>
          <a:xfrm>
            <a:off x="9606594" y="2417505"/>
            <a:ext cx="279662" cy="2262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7BF53718-2E0A-4102-A752-1A7EA5E14D06}"/>
              </a:ext>
            </a:extLst>
          </p:cNvPr>
          <p:cNvCxnSpPr>
            <a:cxnSpLocks/>
            <a:stCxn id="18" idx="6"/>
            <a:endCxn id="7" idx="1"/>
          </p:cNvCxnSpPr>
          <p:nvPr/>
        </p:nvCxnSpPr>
        <p:spPr>
          <a:xfrm>
            <a:off x="9886256" y="2530627"/>
            <a:ext cx="533632" cy="119003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79938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C2AD9A-C01E-42CD-BB8C-07462ADB3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¿Qué sigue?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3D1E30E-4B2F-490A-B11B-E071D78F8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Responder nuestra segunda pregunta de investigación: ¿Cómo impactan los eventos políticos no-virtuales al flujo de información dentro de ésta? </a:t>
            </a:r>
          </a:p>
          <a:p>
            <a:pPr lvl="1"/>
            <a:r>
              <a:rPr lang="es-MX" dirty="0"/>
              <a:t>Metodología: ¿</a:t>
            </a:r>
            <a:r>
              <a:rPr lang="es-MX" i="1" dirty="0" err="1"/>
              <a:t>event</a:t>
            </a:r>
            <a:r>
              <a:rPr lang="es-MX" i="1" dirty="0"/>
              <a:t> </a:t>
            </a:r>
            <a:r>
              <a:rPr lang="es-MX" i="1" dirty="0" err="1"/>
              <a:t>analysis</a:t>
            </a:r>
            <a:r>
              <a:rPr lang="es-MX" dirty="0"/>
              <a:t>?</a:t>
            </a:r>
          </a:p>
          <a:p>
            <a:r>
              <a:rPr lang="es-MX" dirty="0"/>
              <a:t>Explorar otras métricas temporales</a:t>
            </a:r>
          </a:p>
        </p:txBody>
      </p:sp>
    </p:spTree>
    <p:extLst>
      <p:ext uri="{BB962C8B-B14F-4D97-AF65-F5344CB8AC3E}">
        <p14:creationId xmlns:p14="http://schemas.microsoft.com/office/powerpoint/2010/main" val="4086335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C2AD9A-C01E-42CD-BB8C-07462ADB3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Referencias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3D1E30E-4B2F-490A-B11B-E071D78F8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8178"/>
            <a:ext cx="10515600" cy="5659821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s-CO" sz="2800" dirty="0" err="1">
                <a:effectLst/>
              </a:rPr>
              <a:t>Fani</a:t>
            </a:r>
            <a:r>
              <a:rPr lang="es-CO" sz="2800" dirty="0">
                <a:effectLst/>
              </a:rPr>
              <a:t>, H., </a:t>
            </a:r>
            <a:r>
              <a:rPr lang="es-CO" sz="2800" dirty="0" err="1">
                <a:effectLst/>
              </a:rPr>
              <a:t>Jiang</a:t>
            </a:r>
            <a:r>
              <a:rPr lang="es-CO" sz="2800" dirty="0">
                <a:effectLst/>
              </a:rPr>
              <a:t>, E., </a:t>
            </a:r>
            <a:r>
              <a:rPr lang="es-CO" sz="2800" dirty="0" err="1">
                <a:effectLst/>
              </a:rPr>
              <a:t>Bagheri</a:t>
            </a:r>
            <a:r>
              <a:rPr lang="es-CO" sz="2800" dirty="0">
                <a:effectLst/>
              </a:rPr>
              <a:t>, E., Al-</a:t>
            </a:r>
            <a:r>
              <a:rPr lang="es-CO" sz="2800" dirty="0" err="1">
                <a:effectLst/>
              </a:rPr>
              <a:t>Obeidat</a:t>
            </a:r>
            <a:r>
              <a:rPr lang="es-CO" sz="2800" dirty="0">
                <a:effectLst/>
              </a:rPr>
              <a:t>, F., Du, W., &amp; </a:t>
            </a:r>
            <a:r>
              <a:rPr lang="es-CO" sz="2800" dirty="0" err="1">
                <a:effectLst/>
              </a:rPr>
              <a:t>Kargar</a:t>
            </a:r>
            <a:r>
              <a:rPr lang="es-CO" sz="2800" dirty="0">
                <a:effectLst/>
              </a:rPr>
              <a:t>, M. (2020). User </a:t>
            </a:r>
            <a:r>
              <a:rPr lang="es-CO" sz="2800" dirty="0" err="1">
                <a:effectLst/>
              </a:rPr>
              <a:t>community</a:t>
            </a:r>
            <a:r>
              <a:rPr lang="es-CO" sz="2800" dirty="0">
                <a:effectLst/>
              </a:rPr>
              <a:t> </a:t>
            </a:r>
            <a:r>
              <a:rPr lang="es-CO" sz="2800" dirty="0" err="1">
                <a:effectLst/>
              </a:rPr>
              <a:t>detection</a:t>
            </a:r>
            <a:r>
              <a:rPr lang="es-CO" sz="2800" dirty="0">
                <a:effectLst/>
              </a:rPr>
              <a:t> </a:t>
            </a:r>
            <a:r>
              <a:rPr lang="es-CO" sz="2800" dirty="0" err="1">
                <a:effectLst/>
              </a:rPr>
              <a:t>via</a:t>
            </a:r>
            <a:r>
              <a:rPr lang="es-CO" sz="2800" dirty="0">
                <a:effectLst/>
              </a:rPr>
              <a:t> </a:t>
            </a:r>
            <a:r>
              <a:rPr lang="es-CO" sz="2800" dirty="0" err="1">
                <a:effectLst/>
              </a:rPr>
              <a:t>embedding</a:t>
            </a:r>
            <a:r>
              <a:rPr lang="es-CO" sz="2800" dirty="0">
                <a:effectLst/>
              </a:rPr>
              <a:t> </a:t>
            </a:r>
            <a:r>
              <a:rPr lang="es-CO" sz="2800" dirty="0" err="1">
                <a:effectLst/>
              </a:rPr>
              <a:t>of</a:t>
            </a:r>
            <a:r>
              <a:rPr lang="es-CO" sz="2800" dirty="0">
                <a:effectLst/>
              </a:rPr>
              <a:t> social </a:t>
            </a:r>
            <a:r>
              <a:rPr lang="es-CO" sz="2800" dirty="0" err="1">
                <a:effectLst/>
              </a:rPr>
              <a:t>network</a:t>
            </a:r>
            <a:r>
              <a:rPr lang="es-CO" sz="2800" dirty="0">
                <a:effectLst/>
              </a:rPr>
              <a:t> </a:t>
            </a:r>
            <a:r>
              <a:rPr lang="es-CO" sz="2800" dirty="0" err="1">
                <a:effectLst/>
              </a:rPr>
              <a:t>structure</a:t>
            </a:r>
            <a:r>
              <a:rPr lang="es-CO" sz="2800" dirty="0">
                <a:effectLst/>
              </a:rPr>
              <a:t> and temporal </a:t>
            </a:r>
            <a:r>
              <a:rPr lang="es-CO" sz="2800" dirty="0" err="1">
                <a:effectLst/>
              </a:rPr>
              <a:t>content</a:t>
            </a:r>
            <a:r>
              <a:rPr lang="es-CO" sz="2800" dirty="0">
                <a:effectLst/>
              </a:rPr>
              <a:t>. </a:t>
            </a:r>
            <a:r>
              <a:rPr lang="es-CO" sz="2800" i="1" dirty="0" err="1">
                <a:effectLst/>
              </a:rPr>
              <a:t>Information</a:t>
            </a:r>
            <a:r>
              <a:rPr lang="es-CO" sz="2800" i="1" dirty="0">
                <a:effectLst/>
              </a:rPr>
              <a:t> Processing &amp; Management</a:t>
            </a:r>
            <a:r>
              <a:rPr lang="es-CO" sz="2800" dirty="0">
                <a:effectLst/>
              </a:rPr>
              <a:t>, </a:t>
            </a:r>
            <a:r>
              <a:rPr lang="es-CO" sz="2800" i="1" dirty="0">
                <a:effectLst/>
              </a:rPr>
              <a:t>57</a:t>
            </a:r>
            <a:r>
              <a:rPr lang="es-CO" sz="2800" dirty="0">
                <a:effectLst/>
              </a:rPr>
              <a:t>(2), 102056. </a:t>
            </a:r>
            <a:r>
              <a:rPr lang="es-CO" sz="2800" dirty="0">
                <a:effectLst/>
                <a:hlinkClick r:id="rId2"/>
              </a:rPr>
              <a:t>https://doi.org/10.1016/j.ipm.2019.102056</a:t>
            </a:r>
            <a:endParaRPr lang="es-CO" sz="2800" dirty="0">
              <a:effectLst/>
            </a:endParaRPr>
          </a:p>
          <a:p>
            <a:pPr marL="0" indent="0">
              <a:buNone/>
            </a:pPr>
            <a:r>
              <a:rPr lang="es-CO" sz="2800" dirty="0" err="1">
                <a:effectLst/>
              </a:rPr>
              <a:t>Kossinets</a:t>
            </a:r>
            <a:r>
              <a:rPr lang="es-CO" sz="2800" dirty="0">
                <a:effectLst/>
              </a:rPr>
              <a:t>, G., </a:t>
            </a:r>
            <a:r>
              <a:rPr lang="es-CO" sz="2800" dirty="0" err="1">
                <a:effectLst/>
              </a:rPr>
              <a:t>Kleinberg</a:t>
            </a:r>
            <a:r>
              <a:rPr lang="es-CO" sz="2800" dirty="0">
                <a:effectLst/>
              </a:rPr>
              <a:t>, J., &amp; Watts, D. (2008). </a:t>
            </a:r>
            <a:r>
              <a:rPr lang="es-CO" sz="2800" dirty="0" err="1">
                <a:effectLst/>
              </a:rPr>
              <a:t>The</a:t>
            </a:r>
            <a:r>
              <a:rPr lang="es-CO" sz="2800" dirty="0">
                <a:effectLst/>
              </a:rPr>
              <a:t> </a:t>
            </a:r>
            <a:r>
              <a:rPr lang="es-CO" sz="2800" dirty="0" err="1">
                <a:effectLst/>
              </a:rPr>
              <a:t>structure</a:t>
            </a:r>
            <a:r>
              <a:rPr lang="es-CO" sz="2800" dirty="0">
                <a:effectLst/>
              </a:rPr>
              <a:t> </a:t>
            </a:r>
            <a:r>
              <a:rPr lang="es-CO" sz="2800" dirty="0" err="1">
                <a:effectLst/>
              </a:rPr>
              <a:t>of</a:t>
            </a:r>
            <a:r>
              <a:rPr lang="es-CO" sz="2800" dirty="0">
                <a:effectLst/>
              </a:rPr>
              <a:t> </a:t>
            </a:r>
            <a:r>
              <a:rPr lang="es-CO" sz="2800" dirty="0" err="1">
                <a:effectLst/>
              </a:rPr>
              <a:t>information</a:t>
            </a:r>
            <a:r>
              <a:rPr lang="es-CO" sz="2800" dirty="0">
                <a:effectLst/>
              </a:rPr>
              <a:t> </a:t>
            </a:r>
            <a:r>
              <a:rPr lang="es-CO" sz="2800" dirty="0" err="1">
                <a:effectLst/>
              </a:rPr>
              <a:t>pathways</a:t>
            </a:r>
            <a:r>
              <a:rPr lang="es-CO" sz="2800" dirty="0">
                <a:effectLst/>
              </a:rPr>
              <a:t> in a social </a:t>
            </a:r>
            <a:r>
              <a:rPr lang="es-CO" sz="2800" dirty="0" err="1">
                <a:effectLst/>
              </a:rPr>
              <a:t>communication</a:t>
            </a:r>
            <a:r>
              <a:rPr lang="es-CO" sz="2800" dirty="0">
                <a:effectLst/>
              </a:rPr>
              <a:t> </a:t>
            </a:r>
            <a:r>
              <a:rPr lang="es-CO" sz="2800" dirty="0" err="1">
                <a:effectLst/>
              </a:rPr>
              <a:t>network</a:t>
            </a:r>
            <a:r>
              <a:rPr lang="es-CO" sz="2800" dirty="0">
                <a:effectLst/>
              </a:rPr>
              <a:t>. </a:t>
            </a:r>
            <a:r>
              <a:rPr lang="es-CO" sz="2800" i="1" dirty="0" err="1">
                <a:effectLst/>
              </a:rPr>
              <a:t>Proceedings</a:t>
            </a:r>
            <a:r>
              <a:rPr lang="es-CO" sz="2800" i="1" dirty="0">
                <a:effectLst/>
              </a:rPr>
              <a:t> </a:t>
            </a:r>
            <a:r>
              <a:rPr lang="es-CO" sz="2800" i="1" dirty="0" err="1">
                <a:effectLst/>
              </a:rPr>
              <a:t>of</a:t>
            </a:r>
            <a:r>
              <a:rPr lang="es-CO" sz="2800" i="1" dirty="0">
                <a:effectLst/>
              </a:rPr>
              <a:t> </a:t>
            </a:r>
            <a:r>
              <a:rPr lang="es-CO" sz="2800" i="1" dirty="0" err="1">
                <a:effectLst/>
              </a:rPr>
              <a:t>the</a:t>
            </a:r>
            <a:r>
              <a:rPr lang="es-CO" sz="2800" i="1" dirty="0">
                <a:effectLst/>
              </a:rPr>
              <a:t> 14th ACM SIGKDD </a:t>
            </a:r>
            <a:r>
              <a:rPr lang="es-CO" sz="2800" i="1" dirty="0" err="1">
                <a:effectLst/>
              </a:rPr>
              <a:t>international</a:t>
            </a:r>
            <a:r>
              <a:rPr lang="es-CO" sz="2800" i="1" dirty="0">
                <a:effectLst/>
              </a:rPr>
              <a:t> </a:t>
            </a:r>
            <a:r>
              <a:rPr lang="es-CO" sz="2800" i="1" dirty="0" err="1">
                <a:effectLst/>
              </a:rPr>
              <a:t>conference</a:t>
            </a:r>
            <a:r>
              <a:rPr lang="es-CO" sz="2800" i="1" dirty="0">
                <a:effectLst/>
              </a:rPr>
              <a:t> </a:t>
            </a:r>
            <a:r>
              <a:rPr lang="es-CO" sz="2800" i="1" dirty="0" err="1">
                <a:effectLst/>
              </a:rPr>
              <a:t>on</a:t>
            </a:r>
            <a:r>
              <a:rPr lang="es-CO" sz="2800" i="1" dirty="0">
                <a:effectLst/>
              </a:rPr>
              <a:t> </a:t>
            </a:r>
            <a:r>
              <a:rPr lang="es-CO" sz="2800" i="1" dirty="0" err="1">
                <a:effectLst/>
              </a:rPr>
              <a:t>Knowledge</a:t>
            </a:r>
            <a:r>
              <a:rPr lang="es-CO" sz="2800" i="1" dirty="0">
                <a:effectLst/>
              </a:rPr>
              <a:t> </a:t>
            </a:r>
            <a:r>
              <a:rPr lang="es-CO" sz="2800" i="1" dirty="0" err="1">
                <a:effectLst/>
              </a:rPr>
              <a:t>discovery</a:t>
            </a:r>
            <a:r>
              <a:rPr lang="es-CO" sz="2800" i="1" dirty="0">
                <a:effectLst/>
              </a:rPr>
              <a:t> and data </a:t>
            </a:r>
            <a:r>
              <a:rPr lang="es-CO" sz="2800" i="1" dirty="0" err="1">
                <a:effectLst/>
              </a:rPr>
              <a:t>mining</a:t>
            </a:r>
            <a:r>
              <a:rPr lang="es-CO" sz="2800" dirty="0">
                <a:effectLst/>
              </a:rPr>
              <a:t>, 435-443. </a:t>
            </a:r>
            <a:r>
              <a:rPr lang="es-CO" sz="2800" dirty="0">
                <a:effectLst/>
                <a:hlinkClick r:id="rId3"/>
              </a:rPr>
              <a:t>https://doi.org/10.1145/1401890.1401945</a:t>
            </a:r>
            <a:endParaRPr lang="es-CO" sz="2800" dirty="0">
              <a:effectLst/>
            </a:endParaRPr>
          </a:p>
          <a:p>
            <a:pPr marL="0" indent="0">
              <a:buNone/>
            </a:pPr>
            <a:r>
              <a:rPr lang="es-CO" sz="2800" dirty="0">
                <a:effectLst/>
              </a:rPr>
              <a:t>Li, A., Cornelius, S. P., Liu, Y.-Y., Wang, L., &amp; </a:t>
            </a:r>
            <a:r>
              <a:rPr lang="es-CO" sz="2800" dirty="0" err="1">
                <a:effectLst/>
              </a:rPr>
              <a:t>Barabási</a:t>
            </a:r>
            <a:r>
              <a:rPr lang="es-CO" sz="2800" dirty="0">
                <a:effectLst/>
              </a:rPr>
              <a:t>, A.-L. (2017). </a:t>
            </a:r>
            <a:r>
              <a:rPr lang="es-CO" sz="2800" dirty="0" err="1">
                <a:effectLst/>
              </a:rPr>
              <a:t>The</a:t>
            </a:r>
            <a:r>
              <a:rPr lang="es-CO" sz="2800" dirty="0">
                <a:effectLst/>
              </a:rPr>
              <a:t> fundamental </a:t>
            </a:r>
            <a:r>
              <a:rPr lang="es-CO" sz="2800" dirty="0" err="1">
                <a:effectLst/>
              </a:rPr>
              <a:t>advantages</a:t>
            </a:r>
            <a:r>
              <a:rPr lang="es-CO" sz="2800" dirty="0">
                <a:effectLst/>
              </a:rPr>
              <a:t> </a:t>
            </a:r>
            <a:r>
              <a:rPr lang="es-CO" sz="2800" dirty="0" err="1">
                <a:effectLst/>
              </a:rPr>
              <a:t>of</a:t>
            </a:r>
            <a:r>
              <a:rPr lang="es-CO" sz="2800" dirty="0">
                <a:effectLst/>
              </a:rPr>
              <a:t> temporal </a:t>
            </a:r>
            <a:r>
              <a:rPr lang="es-CO" sz="2800" dirty="0" err="1">
                <a:effectLst/>
              </a:rPr>
              <a:t>networks</a:t>
            </a:r>
            <a:r>
              <a:rPr lang="es-CO" sz="2800" dirty="0">
                <a:effectLst/>
              </a:rPr>
              <a:t>. </a:t>
            </a:r>
            <a:r>
              <a:rPr lang="es-CO" sz="2800" i="1" dirty="0" err="1">
                <a:effectLst/>
              </a:rPr>
              <a:t>Science</a:t>
            </a:r>
            <a:r>
              <a:rPr lang="es-CO" sz="2800" dirty="0">
                <a:effectLst/>
              </a:rPr>
              <a:t>, </a:t>
            </a:r>
            <a:r>
              <a:rPr lang="es-CO" sz="2800" i="1" dirty="0">
                <a:effectLst/>
              </a:rPr>
              <a:t>358</a:t>
            </a:r>
            <a:r>
              <a:rPr lang="es-CO" sz="2800" dirty="0">
                <a:effectLst/>
              </a:rPr>
              <a:t>(6366), 1042-1046. </a:t>
            </a:r>
            <a:r>
              <a:rPr lang="es-CO" sz="2800" dirty="0">
                <a:effectLst/>
                <a:hlinkClick r:id="rId4"/>
              </a:rPr>
              <a:t>https://doi.org/10.1126/science.aai7488</a:t>
            </a:r>
            <a:endParaRPr lang="es-CO" sz="2800" dirty="0">
              <a:effectLst/>
            </a:endParaRPr>
          </a:p>
          <a:p>
            <a:pPr marL="0" indent="0">
              <a:buNone/>
            </a:pPr>
            <a:r>
              <a:rPr lang="en-US" sz="2700" dirty="0"/>
              <a:t>Mora-</a:t>
            </a:r>
            <a:r>
              <a:rPr lang="en-US" sz="2700" dirty="0" err="1"/>
              <a:t>Cantallops</a:t>
            </a:r>
            <a:r>
              <a:rPr lang="en-US" sz="2700" dirty="0"/>
              <a:t>, M., Sánchez-Alonso, S., &amp; </a:t>
            </a:r>
            <a:r>
              <a:rPr lang="en-US" sz="2700" dirty="0" err="1"/>
              <a:t>Visvizi</a:t>
            </a:r>
            <a:r>
              <a:rPr lang="en-US" sz="2700" dirty="0"/>
              <a:t>, A. (2021). The influence of external political events on social networks: The case of the Brexit Twitter Network. Journal of Ambient Intelligence and Humanized Computing, 12(4), 4363-4375. </a:t>
            </a:r>
            <a:r>
              <a:rPr lang="en-US" sz="2700" dirty="0">
                <a:hlinkClick r:id="rId5"/>
              </a:rPr>
              <a:t>https://doi.org/10.1007/s12652-019-01273-7</a:t>
            </a:r>
            <a:endParaRPr lang="es-CO" sz="2700" dirty="0"/>
          </a:p>
          <a:p>
            <a:pPr marL="0" indent="0">
              <a:buNone/>
            </a:pPr>
            <a:r>
              <a:rPr lang="es-CO" sz="2800" dirty="0">
                <a:effectLst/>
              </a:rPr>
              <a:t>Nicosia, V., Tang, J., </a:t>
            </a:r>
            <a:r>
              <a:rPr lang="es-CO" sz="2800" dirty="0" err="1">
                <a:effectLst/>
              </a:rPr>
              <a:t>Mascolo</a:t>
            </a:r>
            <a:r>
              <a:rPr lang="es-CO" sz="2800" dirty="0">
                <a:effectLst/>
              </a:rPr>
              <a:t>, C., </a:t>
            </a:r>
            <a:r>
              <a:rPr lang="es-CO" sz="2800" dirty="0" err="1">
                <a:effectLst/>
              </a:rPr>
              <a:t>Musolesi</a:t>
            </a:r>
            <a:r>
              <a:rPr lang="es-CO" sz="2800" dirty="0">
                <a:effectLst/>
              </a:rPr>
              <a:t>, M., Russo, G., &amp; </a:t>
            </a:r>
            <a:r>
              <a:rPr lang="es-CO" sz="2800" dirty="0" err="1">
                <a:effectLst/>
              </a:rPr>
              <a:t>Latora</a:t>
            </a:r>
            <a:r>
              <a:rPr lang="es-CO" sz="2800" dirty="0">
                <a:effectLst/>
              </a:rPr>
              <a:t>, V. (2013). </a:t>
            </a:r>
            <a:r>
              <a:rPr lang="es-CO" sz="2800" dirty="0" err="1">
                <a:effectLst/>
              </a:rPr>
              <a:t>Graph</a:t>
            </a:r>
            <a:r>
              <a:rPr lang="es-CO" sz="2800" dirty="0">
                <a:effectLst/>
              </a:rPr>
              <a:t> </a:t>
            </a:r>
            <a:r>
              <a:rPr lang="es-CO" sz="2800" dirty="0" err="1">
                <a:effectLst/>
              </a:rPr>
              <a:t>Metrics</a:t>
            </a:r>
            <a:r>
              <a:rPr lang="es-CO" sz="2800" dirty="0">
                <a:effectLst/>
              </a:rPr>
              <a:t> </a:t>
            </a:r>
            <a:r>
              <a:rPr lang="es-CO" sz="2800" dirty="0" err="1">
                <a:effectLst/>
              </a:rPr>
              <a:t>for</a:t>
            </a:r>
            <a:r>
              <a:rPr lang="es-CO" sz="2800" dirty="0">
                <a:effectLst/>
              </a:rPr>
              <a:t> Temporal Networks. En P. </a:t>
            </a:r>
            <a:r>
              <a:rPr lang="es-CO" sz="2800" dirty="0" err="1">
                <a:effectLst/>
              </a:rPr>
              <a:t>Holme</a:t>
            </a:r>
            <a:r>
              <a:rPr lang="es-CO" sz="2800" dirty="0">
                <a:effectLst/>
              </a:rPr>
              <a:t> &amp; J. </a:t>
            </a:r>
            <a:r>
              <a:rPr lang="es-CO" sz="2800" dirty="0" err="1">
                <a:effectLst/>
              </a:rPr>
              <a:t>Saramäki</a:t>
            </a:r>
            <a:r>
              <a:rPr lang="es-CO" sz="2800" dirty="0">
                <a:effectLst/>
              </a:rPr>
              <a:t> (Eds.), </a:t>
            </a:r>
            <a:r>
              <a:rPr lang="es-CO" sz="2800" i="1" dirty="0">
                <a:effectLst/>
              </a:rPr>
              <a:t>Temporal Networks</a:t>
            </a:r>
            <a:r>
              <a:rPr lang="es-CO" sz="2800" dirty="0">
                <a:effectLst/>
              </a:rPr>
              <a:t> (pp. 15-40). Springer. </a:t>
            </a:r>
            <a:r>
              <a:rPr lang="es-CO" sz="2800" dirty="0">
                <a:effectLst/>
                <a:hlinkClick r:id="rId6"/>
              </a:rPr>
              <a:t>https://doi.org/10.1007/978-3-642-36461-7_2</a:t>
            </a:r>
            <a:endParaRPr lang="es-CO" sz="2800" dirty="0">
              <a:effectLst/>
            </a:endParaRPr>
          </a:p>
          <a:p>
            <a:pPr marL="0" indent="0">
              <a:buNone/>
            </a:pPr>
            <a:r>
              <a:rPr lang="es-CO" sz="2800" dirty="0">
                <a:effectLst/>
              </a:rPr>
              <a:t>Pereira, F. S. F., de Amo, S., &amp; Gama, J. (2016). </a:t>
            </a:r>
            <a:r>
              <a:rPr lang="es-CO" sz="2800" dirty="0" err="1">
                <a:effectLst/>
              </a:rPr>
              <a:t>Evolving</a:t>
            </a:r>
            <a:r>
              <a:rPr lang="es-CO" sz="2800" dirty="0">
                <a:effectLst/>
              </a:rPr>
              <a:t> </a:t>
            </a:r>
            <a:r>
              <a:rPr lang="es-CO" sz="2800" dirty="0" err="1">
                <a:effectLst/>
              </a:rPr>
              <a:t>Centralities</a:t>
            </a:r>
            <a:r>
              <a:rPr lang="es-CO" sz="2800" dirty="0">
                <a:effectLst/>
              </a:rPr>
              <a:t> in Temporal </a:t>
            </a:r>
            <a:r>
              <a:rPr lang="es-CO" sz="2800" dirty="0" err="1">
                <a:effectLst/>
              </a:rPr>
              <a:t>Graphs</a:t>
            </a:r>
            <a:r>
              <a:rPr lang="es-CO" sz="2800" dirty="0">
                <a:effectLst/>
              </a:rPr>
              <a:t>: A Twitter Network </a:t>
            </a:r>
            <a:r>
              <a:rPr lang="es-CO" sz="2800" dirty="0" err="1">
                <a:effectLst/>
              </a:rPr>
              <a:t>Analysis</a:t>
            </a:r>
            <a:r>
              <a:rPr lang="es-CO" sz="2800" dirty="0">
                <a:effectLst/>
              </a:rPr>
              <a:t>. </a:t>
            </a:r>
            <a:r>
              <a:rPr lang="es-CO" sz="2800" i="1" dirty="0">
                <a:effectLst/>
              </a:rPr>
              <a:t>2016 17th IEEE International </a:t>
            </a:r>
            <a:r>
              <a:rPr lang="es-CO" sz="2800" i="1" dirty="0" err="1">
                <a:effectLst/>
              </a:rPr>
              <a:t>Conference</a:t>
            </a:r>
            <a:r>
              <a:rPr lang="es-CO" sz="2800" i="1" dirty="0">
                <a:effectLst/>
              </a:rPr>
              <a:t> </a:t>
            </a:r>
            <a:r>
              <a:rPr lang="es-CO" sz="2800" i="1" dirty="0" err="1">
                <a:effectLst/>
              </a:rPr>
              <a:t>on</a:t>
            </a:r>
            <a:r>
              <a:rPr lang="es-CO" sz="2800" i="1" dirty="0">
                <a:effectLst/>
              </a:rPr>
              <a:t> Mobile Data Management (MDM)</a:t>
            </a:r>
            <a:r>
              <a:rPr lang="es-CO" sz="2800" dirty="0">
                <a:effectLst/>
              </a:rPr>
              <a:t>, </a:t>
            </a:r>
            <a:r>
              <a:rPr lang="es-CO" sz="2800" i="1" dirty="0">
                <a:effectLst/>
              </a:rPr>
              <a:t>2</a:t>
            </a:r>
            <a:r>
              <a:rPr lang="es-CO" sz="2800" dirty="0">
                <a:effectLst/>
              </a:rPr>
              <a:t>, 43-48. </a:t>
            </a:r>
            <a:r>
              <a:rPr lang="es-CO" sz="2800" dirty="0">
                <a:effectLst/>
                <a:hlinkClick r:id="rId7"/>
              </a:rPr>
              <a:t>https://doi.org/10.1109/MDM.2016.88</a:t>
            </a:r>
            <a:endParaRPr lang="es-CO" sz="2800" dirty="0">
              <a:effectLst/>
            </a:endParaRPr>
          </a:p>
          <a:p>
            <a:pPr marL="0" indent="0">
              <a:buNone/>
            </a:pPr>
            <a:r>
              <a:rPr lang="es-CO" sz="2800" dirty="0" err="1">
                <a:effectLst/>
              </a:rPr>
              <a:t>Scrivens</a:t>
            </a:r>
            <a:r>
              <a:rPr lang="es-CO" sz="2800" dirty="0">
                <a:effectLst/>
              </a:rPr>
              <a:t>, R., Davies, G., &amp; Frank, R. (2020). </a:t>
            </a:r>
            <a:r>
              <a:rPr lang="es-CO" sz="2800" dirty="0" err="1">
                <a:effectLst/>
              </a:rPr>
              <a:t>Measuring</a:t>
            </a:r>
            <a:r>
              <a:rPr lang="es-CO" sz="2800" dirty="0">
                <a:effectLst/>
              </a:rPr>
              <a:t> </a:t>
            </a:r>
            <a:r>
              <a:rPr lang="es-CO" sz="2800" dirty="0" err="1">
                <a:effectLst/>
              </a:rPr>
              <a:t>the</a:t>
            </a:r>
            <a:r>
              <a:rPr lang="es-CO" sz="2800" dirty="0">
                <a:effectLst/>
              </a:rPr>
              <a:t> </a:t>
            </a:r>
            <a:r>
              <a:rPr lang="es-CO" sz="2800" dirty="0" err="1">
                <a:effectLst/>
              </a:rPr>
              <a:t>Evolution</a:t>
            </a:r>
            <a:r>
              <a:rPr lang="es-CO" sz="2800" dirty="0">
                <a:effectLst/>
              </a:rPr>
              <a:t> </a:t>
            </a:r>
            <a:r>
              <a:rPr lang="es-CO" sz="2800" dirty="0" err="1">
                <a:effectLst/>
              </a:rPr>
              <a:t>of</a:t>
            </a:r>
            <a:r>
              <a:rPr lang="es-CO" sz="2800" dirty="0">
                <a:effectLst/>
              </a:rPr>
              <a:t> Radical </a:t>
            </a:r>
            <a:r>
              <a:rPr lang="es-CO" sz="2800" dirty="0" err="1">
                <a:effectLst/>
              </a:rPr>
              <a:t>Right-Wing</a:t>
            </a:r>
            <a:r>
              <a:rPr lang="es-CO" sz="2800" dirty="0">
                <a:effectLst/>
              </a:rPr>
              <a:t> </a:t>
            </a:r>
            <a:r>
              <a:rPr lang="es-CO" sz="2800" dirty="0" err="1">
                <a:effectLst/>
              </a:rPr>
              <a:t>Posting</a:t>
            </a:r>
            <a:r>
              <a:rPr lang="es-CO" sz="2800" dirty="0">
                <a:effectLst/>
              </a:rPr>
              <a:t> </a:t>
            </a:r>
            <a:r>
              <a:rPr lang="es-CO" sz="2800" dirty="0" err="1">
                <a:effectLst/>
              </a:rPr>
              <a:t>Behaviors</a:t>
            </a:r>
            <a:r>
              <a:rPr lang="es-CO" sz="2800" dirty="0">
                <a:effectLst/>
              </a:rPr>
              <a:t> Online. </a:t>
            </a:r>
            <a:r>
              <a:rPr lang="es-CO" sz="2800" i="1" dirty="0" err="1">
                <a:effectLst/>
              </a:rPr>
              <a:t>Deviant</a:t>
            </a:r>
            <a:r>
              <a:rPr lang="es-CO" sz="2800" i="1" dirty="0">
                <a:effectLst/>
              </a:rPr>
              <a:t> </a:t>
            </a:r>
            <a:r>
              <a:rPr lang="es-CO" sz="2800" i="1" dirty="0" err="1">
                <a:effectLst/>
              </a:rPr>
              <a:t>Behavior</a:t>
            </a:r>
            <a:r>
              <a:rPr lang="es-CO" sz="2800" dirty="0">
                <a:effectLst/>
              </a:rPr>
              <a:t>, </a:t>
            </a:r>
            <a:r>
              <a:rPr lang="es-CO" sz="2800" i="1" dirty="0">
                <a:effectLst/>
              </a:rPr>
              <a:t>41</a:t>
            </a:r>
            <a:r>
              <a:rPr lang="es-CO" sz="2800" dirty="0">
                <a:effectLst/>
              </a:rPr>
              <a:t>(2), 216-232. </a:t>
            </a:r>
            <a:r>
              <a:rPr lang="es-CO" sz="2800" dirty="0">
                <a:effectLst/>
                <a:hlinkClick r:id="rId8"/>
              </a:rPr>
              <a:t>https://doi.org/10.1080/01639625.2018.1556994</a:t>
            </a:r>
            <a:endParaRPr lang="es-CO" sz="2800" dirty="0">
              <a:effectLst/>
            </a:endParaRPr>
          </a:p>
          <a:p>
            <a:pPr marL="0" indent="0">
              <a:buNone/>
            </a:pPr>
            <a:r>
              <a:rPr lang="es-CO" sz="2800" dirty="0">
                <a:effectLst/>
              </a:rPr>
              <a:t>Tang, J., </a:t>
            </a:r>
            <a:r>
              <a:rPr lang="es-CO" sz="2800" dirty="0" err="1">
                <a:effectLst/>
              </a:rPr>
              <a:t>Musolesi</a:t>
            </a:r>
            <a:r>
              <a:rPr lang="es-CO" sz="2800" dirty="0">
                <a:effectLst/>
              </a:rPr>
              <a:t>, M., </a:t>
            </a:r>
            <a:r>
              <a:rPr lang="es-CO" sz="2800" dirty="0" err="1">
                <a:effectLst/>
              </a:rPr>
              <a:t>Mascolo</a:t>
            </a:r>
            <a:r>
              <a:rPr lang="es-CO" sz="2800" dirty="0">
                <a:effectLst/>
              </a:rPr>
              <a:t>, C., &amp; </a:t>
            </a:r>
            <a:r>
              <a:rPr lang="es-CO" sz="2800" dirty="0" err="1">
                <a:effectLst/>
              </a:rPr>
              <a:t>Latora</a:t>
            </a:r>
            <a:r>
              <a:rPr lang="es-CO" sz="2800" dirty="0">
                <a:effectLst/>
              </a:rPr>
              <a:t>, V. (2009). Temporal </a:t>
            </a:r>
            <a:r>
              <a:rPr lang="es-CO" sz="2800" dirty="0" err="1">
                <a:effectLst/>
              </a:rPr>
              <a:t>distance</a:t>
            </a:r>
            <a:r>
              <a:rPr lang="es-CO" sz="2800" dirty="0">
                <a:effectLst/>
              </a:rPr>
              <a:t> </a:t>
            </a:r>
            <a:r>
              <a:rPr lang="es-CO" sz="2800" dirty="0" err="1">
                <a:effectLst/>
              </a:rPr>
              <a:t>metrics</a:t>
            </a:r>
            <a:r>
              <a:rPr lang="es-CO" sz="2800" dirty="0">
                <a:effectLst/>
              </a:rPr>
              <a:t> </a:t>
            </a:r>
            <a:r>
              <a:rPr lang="es-CO" sz="2800" dirty="0" err="1">
                <a:effectLst/>
              </a:rPr>
              <a:t>for</a:t>
            </a:r>
            <a:r>
              <a:rPr lang="es-CO" sz="2800" dirty="0">
                <a:effectLst/>
              </a:rPr>
              <a:t> social </a:t>
            </a:r>
            <a:r>
              <a:rPr lang="es-CO" sz="2800" dirty="0" err="1">
                <a:effectLst/>
              </a:rPr>
              <a:t>network</a:t>
            </a:r>
            <a:r>
              <a:rPr lang="es-CO" sz="2800" dirty="0">
                <a:effectLst/>
              </a:rPr>
              <a:t> </a:t>
            </a:r>
            <a:r>
              <a:rPr lang="es-CO" sz="2800" dirty="0" err="1">
                <a:effectLst/>
              </a:rPr>
              <a:t>analysis</a:t>
            </a:r>
            <a:r>
              <a:rPr lang="es-CO" sz="2800" dirty="0">
                <a:effectLst/>
              </a:rPr>
              <a:t>. </a:t>
            </a:r>
            <a:r>
              <a:rPr lang="es-CO" sz="2800" i="1" dirty="0" err="1">
                <a:effectLst/>
              </a:rPr>
              <a:t>Proceedings</a:t>
            </a:r>
            <a:r>
              <a:rPr lang="es-CO" sz="2800" i="1" dirty="0">
                <a:effectLst/>
              </a:rPr>
              <a:t> </a:t>
            </a:r>
            <a:r>
              <a:rPr lang="es-CO" sz="2800" i="1" dirty="0" err="1">
                <a:effectLst/>
              </a:rPr>
              <a:t>of</a:t>
            </a:r>
            <a:r>
              <a:rPr lang="es-CO" sz="2800" i="1" dirty="0">
                <a:effectLst/>
              </a:rPr>
              <a:t> </a:t>
            </a:r>
            <a:r>
              <a:rPr lang="es-CO" sz="2800" i="1" dirty="0" err="1">
                <a:effectLst/>
              </a:rPr>
              <a:t>the</a:t>
            </a:r>
            <a:r>
              <a:rPr lang="es-CO" sz="2800" i="1" dirty="0">
                <a:effectLst/>
              </a:rPr>
              <a:t> 2nd ACM workshop </a:t>
            </a:r>
            <a:r>
              <a:rPr lang="es-CO" sz="2800" i="1" dirty="0" err="1">
                <a:effectLst/>
              </a:rPr>
              <a:t>on</a:t>
            </a:r>
            <a:r>
              <a:rPr lang="es-CO" sz="2800" i="1" dirty="0">
                <a:effectLst/>
              </a:rPr>
              <a:t> Online social </a:t>
            </a:r>
            <a:r>
              <a:rPr lang="es-CO" sz="2800" i="1" dirty="0" err="1">
                <a:effectLst/>
              </a:rPr>
              <a:t>networks</a:t>
            </a:r>
            <a:r>
              <a:rPr lang="es-CO" sz="2800" dirty="0">
                <a:effectLst/>
              </a:rPr>
              <a:t>, 31-36. </a:t>
            </a:r>
            <a:r>
              <a:rPr lang="es-CO" sz="2800" dirty="0">
                <a:effectLst/>
                <a:hlinkClick r:id="rId9"/>
              </a:rPr>
              <a:t>https://doi.org/10.1145/1592665.1592674</a:t>
            </a:r>
            <a:endParaRPr lang="es-CO" sz="2800" dirty="0">
              <a:effectLst/>
            </a:endParaRPr>
          </a:p>
          <a:p>
            <a:pPr marL="0" indent="0">
              <a:buNone/>
            </a:pPr>
            <a:r>
              <a:rPr lang="es-CO" sz="2800" dirty="0">
                <a:effectLst/>
              </a:rPr>
              <a:t>Tang, J., </a:t>
            </a:r>
            <a:r>
              <a:rPr lang="es-CO" sz="2800" dirty="0" err="1">
                <a:effectLst/>
              </a:rPr>
              <a:t>Musolesi</a:t>
            </a:r>
            <a:r>
              <a:rPr lang="es-CO" sz="2800" dirty="0">
                <a:effectLst/>
              </a:rPr>
              <a:t>, M., </a:t>
            </a:r>
            <a:r>
              <a:rPr lang="es-CO" sz="2800" dirty="0" err="1">
                <a:effectLst/>
              </a:rPr>
              <a:t>Mascolo</a:t>
            </a:r>
            <a:r>
              <a:rPr lang="es-CO" sz="2800" dirty="0">
                <a:effectLst/>
              </a:rPr>
              <a:t>, C., </a:t>
            </a:r>
            <a:r>
              <a:rPr lang="es-CO" sz="2800" dirty="0" err="1">
                <a:effectLst/>
              </a:rPr>
              <a:t>Latora</a:t>
            </a:r>
            <a:r>
              <a:rPr lang="es-CO" sz="2800" dirty="0">
                <a:effectLst/>
              </a:rPr>
              <a:t>, V., &amp; Nicosia, V. (2010). </a:t>
            </a:r>
            <a:r>
              <a:rPr lang="es-CO" sz="2800" dirty="0" err="1">
                <a:effectLst/>
              </a:rPr>
              <a:t>Analysing</a:t>
            </a:r>
            <a:r>
              <a:rPr lang="es-CO" sz="2800" dirty="0">
                <a:effectLst/>
              </a:rPr>
              <a:t> </a:t>
            </a:r>
            <a:r>
              <a:rPr lang="es-CO" sz="2800" dirty="0" err="1">
                <a:effectLst/>
              </a:rPr>
              <a:t>information</a:t>
            </a:r>
            <a:r>
              <a:rPr lang="es-CO" sz="2800" dirty="0">
                <a:effectLst/>
              </a:rPr>
              <a:t> </a:t>
            </a:r>
            <a:r>
              <a:rPr lang="es-CO" sz="2800" dirty="0" err="1">
                <a:effectLst/>
              </a:rPr>
              <a:t>flows</a:t>
            </a:r>
            <a:r>
              <a:rPr lang="es-CO" sz="2800" dirty="0">
                <a:effectLst/>
              </a:rPr>
              <a:t> and </a:t>
            </a:r>
            <a:r>
              <a:rPr lang="es-CO" sz="2800" dirty="0" err="1">
                <a:effectLst/>
              </a:rPr>
              <a:t>key</a:t>
            </a:r>
            <a:r>
              <a:rPr lang="es-CO" sz="2800" dirty="0">
                <a:effectLst/>
              </a:rPr>
              <a:t> </a:t>
            </a:r>
            <a:r>
              <a:rPr lang="es-CO" sz="2800" dirty="0" err="1">
                <a:effectLst/>
              </a:rPr>
              <a:t>mediators</a:t>
            </a:r>
            <a:r>
              <a:rPr lang="es-CO" sz="2800" dirty="0">
                <a:effectLst/>
              </a:rPr>
              <a:t> </a:t>
            </a:r>
            <a:r>
              <a:rPr lang="es-CO" sz="2800" dirty="0" err="1">
                <a:effectLst/>
              </a:rPr>
              <a:t>through</a:t>
            </a:r>
            <a:r>
              <a:rPr lang="es-CO" sz="2800" dirty="0">
                <a:effectLst/>
              </a:rPr>
              <a:t> temporal </a:t>
            </a:r>
            <a:r>
              <a:rPr lang="es-CO" sz="2800" dirty="0" err="1">
                <a:effectLst/>
              </a:rPr>
              <a:t>centrality</a:t>
            </a:r>
            <a:r>
              <a:rPr lang="es-CO" sz="2800" dirty="0">
                <a:effectLst/>
              </a:rPr>
              <a:t> </a:t>
            </a:r>
            <a:r>
              <a:rPr lang="es-CO" sz="2800" dirty="0" err="1">
                <a:effectLst/>
              </a:rPr>
              <a:t>metrics</a:t>
            </a:r>
            <a:r>
              <a:rPr lang="es-CO" sz="2800" dirty="0">
                <a:effectLst/>
              </a:rPr>
              <a:t>. </a:t>
            </a:r>
            <a:r>
              <a:rPr lang="es-CO" sz="2800" i="1" dirty="0" err="1">
                <a:effectLst/>
              </a:rPr>
              <a:t>Proceedings</a:t>
            </a:r>
            <a:r>
              <a:rPr lang="es-CO" sz="2800" i="1" dirty="0">
                <a:effectLst/>
              </a:rPr>
              <a:t> </a:t>
            </a:r>
            <a:r>
              <a:rPr lang="es-CO" sz="2800" i="1" dirty="0" err="1">
                <a:effectLst/>
              </a:rPr>
              <a:t>of</a:t>
            </a:r>
            <a:r>
              <a:rPr lang="es-CO" sz="2800" i="1" dirty="0">
                <a:effectLst/>
              </a:rPr>
              <a:t> </a:t>
            </a:r>
            <a:r>
              <a:rPr lang="es-CO" sz="2800" i="1" dirty="0" err="1">
                <a:effectLst/>
              </a:rPr>
              <a:t>the</a:t>
            </a:r>
            <a:r>
              <a:rPr lang="es-CO" sz="2800" i="1" dirty="0">
                <a:effectLst/>
              </a:rPr>
              <a:t> 3rd Workshop </a:t>
            </a:r>
            <a:r>
              <a:rPr lang="es-CO" sz="2800" i="1" dirty="0" err="1">
                <a:effectLst/>
              </a:rPr>
              <a:t>on</a:t>
            </a:r>
            <a:r>
              <a:rPr lang="es-CO" sz="2800" i="1" dirty="0">
                <a:effectLst/>
              </a:rPr>
              <a:t> Social Network </a:t>
            </a:r>
            <a:r>
              <a:rPr lang="es-CO" sz="2800" i="1" dirty="0" err="1">
                <a:effectLst/>
              </a:rPr>
              <a:t>Systems</a:t>
            </a:r>
            <a:r>
              <a:rPr lang="es-CO" sz="2800" dirty="0">
                <a:effectLst/>
              </a:rPr>
              <a:t>, 1-6. </a:t>
            </a:r>
            <a:r>
              <a:rPr lang="es-CO" sz="2800" dirty="0">
                <a:effectLst/>
                <a:hlinkClick r:id="rId10"/>
              </a:rPr>
              <a:t>https://doi.org/10.1145/1852658.1852661</a:t>
            </a:r>
            <a:endParaRPr lang="es-CO" sz="2800" dirty="0">
              <a:effectLst/>
            </a:endParaRPr>
          </a:p>
          <a:p>
            <a:pPr marL="0" indent="0">
              <a:buNone/>
            </a:pPr>
            <a:r>
              <a:rPr lang="es-CO" sz="2800" dirty="0">
                <a:effectLst/>
              </a:rPr>
              <a:t>Tang, J., </a:t>
            </a:r>
            <a:r>
              <a:rPr lang="es-CO" sz="2800" dirty="0" err="1">
                <a:effectLst/>
              </a:rPr>
              <a:t>Scellato</a:t>
            </a:r>
            <a:r>
              <a:rPr lang="es-CO" sz="2800" dirty="0">
                <a:effectLst/>
              </a:rPr>
              <a:t>, S., </a:t>
            </a:r>
            <a:r>
              <a:rPr lang="es-CO" sz="2800" dirty="0" err="1">
                <a:effectLst/>
              </a:rPr>
              <a:t>Musolesi</a:t>
            </a:r>
            <a:r>
              <a:rPr lang="es-CO" sz="2800" dirty="0">
                <a:effectLst/>
              </a:rPr>
              <a:t>, M., </a:t>
            </a:r>
            <a:r>
              <a:rPr lang="es-CO" sz="2800" dirty="0" err="1">
                <a:effectLst/>
              </a:rPr>
              <a:t>Mascolo</a:t>
            </a:r>
            <a:r>
              <a:rPr lang="es-CO" sz="2800" dirty="0">
                <a:effectLst/>
              </a:rPr>
              <a:t>, C., &amp; </a:t>
            </a:r>
            <a:r>
              <a:rPr lang="es-CO" sz="2800" dirty="0" err="1">
                <a:effectLst/>
              </a:rPr>
              <a:t>Latora</a:t>
            </a:r>
            <a:r>
              <a:rPr lang="es-CO" sz="2800" dirty="0">
                <a:effectLst/>
              </a:rPr>
              <a:t>, V. (2010). Small-</a:t>
            </a:r>
            <a:r>
              <a:rPr lang="es-CO" sz="2800" dirty="0" err="1">
                <a:effectLst/>
              </a:rPr>
              <a:t>world</a:t>
            </a:r>
            <a:r>
              <a:rPr lang="es-CO" sz="2800" dirty="0">
                <a:effectLst/>
              </a:rPr>
              <a:t> </a:t>
            </a:r>
            <a:r>
              <a:rPr lang="es-CO" sz="2800" dirty="0" err="1">
                <a:effectLst/>
              </a:rPr>
              <a:t>behavior</a:t>
            </a:r>
            <a:r>
              <a:rPr lang="es-CO" sz="2800" dirty="0">
                <a:effectLst/>
              </a:rPr>
              <a:t> in time-</a:t>
            </a:r>
            <a:r>
              <a:rPr lang="es-CO" sz="2800" dirty="0" err="1">
                <a:effectLst/>
              </a:rPr>
              <a:t>varying</a:t>
            </a:r>
            <a:r>
              <a:rPr lang="es-CO" sz="2800" dirty="0">
                <a:effectLst/>
              </a:rPr>
              <a:t> </a:t>
            </a:r>
            <a:r>
              <a:rPr lang="es-CO" sz="2800" dirty="0" err="1">
                <a:effectLst/>
              </a:rPr>
              <a:t>graphs</a:t>
            </a:r>
            <a:r>
              <a:rPr lang="es-CO" sz="2800" dirty="0">
                <a:effectLst/>
              </a:rPr>
              <a:t>. </a:t>
            </a:r>
            <a:r>
              <a:rPr lang="es-CO" sz="2800" i="1" dirty="0" err="1">
                <a:effectLst/>
              </a:rPr>
              <a:t>Physical</a:t>
            </a:r>
            <a:r>
              <a:rPr lang="es-CO" sz="2800" i="1" dirty="0">
                <a:effectLst/>
              </a:rPr>
              <a:t> </a:t>
            </a:r>
            <a:r>
              <a:rPr lang="es-CO" sz="2800" i="1" dirty="0" err="1">
                <a:effectLst/>
              </a:rPr>
              <a:t>Review</a:t>
            </a:r>
            <a:r>
              <a:rPr lang="es-CO" sz="2800" i="1" dirty="0">
                <a:effectLst/>
              </a:rPr>
              <a:t> E</a:t>
            </a:r>
            <a:r>
              <a:rPr lang="es-CO" sz="2800" dirty="0">
                <a:effectLst/>
              </a:rPr>
              <a:t>, </a:t>
            </a:r>
            <a:r>
              <a:rPr lang="es-CO" sz="2800" i="1" dirty="0">
                <a:effectLst/>
              </a:rPr>
              <a:t>81</a:t>
            </a:r>
            <a:r>
              <a:rPr lang="es-CO" sz="2800" dirty="0">
                <a:effectLst/>
              </a:rPr>
              <a:t>(5), 055101. </a:t>
            </a:r>
            <a:r>
              <a:rPr lang="es-CO" sz="2800" dirty="0">
                <a:effectLst/>
                <a:hlinkClick r:id="rId11"/>
              </a:rPr>
              <a:t>https://doi.org/10.1103/PhysRevE.81.055101</a:t>
            </a:r>
            <a:endParaRPr lang="es-CO" sz="2800" dirty="0">
              <a:effectLst/>
            </a:endParaRPr>
          </a:p>
          <a:p>
            <a:pPr marL="0" indent="0">
              <a:buNone/>
            </a:pPr>
            <a:r>
              <a:rPr lang="es-CO" sz="2800" dirty="0" err="1">
                <a:effectLst/>
              </a:rPr>
              <a:t>Thorburn</a:t>
            </a:r>
            <a:r>
              <a:rPr lang="es-CO" sz="2800" dirty="0">
                <a:effectLst/>
              </a:rPr>
              <a:t>, J., Torregrosa, J., &amp; Panizo, Á. (2018). </a:t>
            </a:r>
            <a:r>
              <a:rPr lang="es-CO" sz="2800" dirty="0" err="1">
                <a:effectLst/>
              </a:rPr>
              <a:t>Measuring</a:t>
            </a:r>
            <a:r>
              <a:rPr lang="es-CO" sz="2800" dirty="0">
                <a:effectLst/>
              </a:rPr>
              <a:t> </a:t>
            </a:r>
            <a:r>
              <a:rPr lang="es-CO" sz="2800" dirty="0" err="1">
                <a:effectLst/>
              </a:rPr>
              <a:t>Extremism</a:t>
            </a:r>
            <a:r>
              <a:rPr lang="es-CO" sz="2800" dirty="0">
                <a:effectLst/>
              </a:rPr>
              <a:t>: </a:t>
            </a:r>
            <a:r>
              <a:rPr lang="es-CO" sz="2800" dirty="0" err="1">
                <a:effectLst/>
              </a:rPr>
              <a:t>Validating</a:t>
            </a:r>
            <a:r>
              <a:rPr lang="es-CO" sz="2800" dirty="0">
                <a:effectLst/>
              </a:rPr>
              <a:t> </a:t>
            </a:r>
            <a:r>
              <a:rPr lang="es-CO" sz="2800" dirty="0" err="1">
                <a:effectLst/>
              </a:rPr>
              <a:t>an</a:t>
            </a:r>
            <a:r>
              <a:rPr lang="es-CO" sz="2800" dirty="0">
                <a:effectLst/>
              </a:rPr>
              <a:t> Alt-</a:t>
            </a:r>
            <a:r>
              <a:rPr lang="es-CO" sz="2800" dirty="0" err="1">
                <a:effectLst/>
              </a:rPr>
              <a:t>Right</a:t>
            </a:r>
            <a:r>
              <a:rPr lang="es-CO" sz="2800" dirty="0">
                <a:effectLst/>
              </a:rPr>
              <a:t> Twitter </a:t>
            </a:r>
            <a:r>
              <a:rPr lang="es-CO" sz="2800" dirty="0" err="1">
                <a:effectLst/>
              </a:rPr>
              <a:t>Accounts</a:t>
            </a:r>
            <a:r>
              <a:rPr lang="es-CO" sz="2800" dirty="0">
                <a:effectLst/>
              </a:rPr>
              <a:t> </a:t>
            </a:r>
            <a:r>
              <a:rPr lang="es-CO" sz="2800" dirty="0" err="1">
                <a:effectLst/>
              </a:rPr>
              <a:t>Dataset</a:t>
            </a:r>
            <a:r>
              <a:rPr lang="es-CO" sz="2800" dirty="0">
                <a:effectLst/>
              </a:rPr>
              <a:t>. En H. Yin, D. Camacho, P. </a:t>
            </a:r>
            <a:r>
              <a:rPr lang="es-CO" sz="2800" dirty="0" err="1">
                <a:effectLst/>
              </a:rPr>
              <a:t>Novais</a:t>
            </a:r>
            <a:r>
              <a:rPr lang="es-CO" sz="2800" dirty="0">
                <a:effectLst/>
              </a:rPr>
              <a:t>, &amp; A. J. Tallón-Ballesteros (Eds.), </a:t>
            </a:r>
            <a:r>
              <a:rPr lang="es-CO" sz="2800" i="1" dirty="0" err="1">
                <a:effectLst/>
              </a:rPr>
              <a:t>Intelligent</a:t>
            </a:r>
            <a:r>
              <a:rPr lang="es-CO" sz="2800" i="1" dirty="0">
                <a:effectLst/>
              </a:rPr>
              <a:t> Data </a:t>
            </a:r>
            <a:r>
              <a:rPr lang="es-CO" sz="2800" i="1" dirty="0" err="1">
                <a:effectLst/>
              </a:rPr>
              <a:t>Engineering</a:t>
            </a:r>
            <a:r>
              <a:rPr lang="es-CO" sz="2800" i="1" dirty="0">
                <a:effectLst/>
              </a:rPr>
              <a:t> and </a:t>
            </a:r>
            <a:r>
              <a:rPr lang="es-CO" sz="2800" i="1" dirty="0" err="1">
                <a:effectLst/>
              </a:rPr>
              <a:t>Automated</a:t>
            </a:r>
            <a:r>
              <a:rPr lang="es-CO" sz="2800" i="1" dirty="0">
                <a:effectLst/>
              </a:rPr>
              <a:t> </a:t>
            </a:r>
            <a:r>
              <a:rPr lang="es-CO" sz="2800" i="1" dirty="0" err="1">
                <a:effectLst/>
              </a:rPr>
              <a:t>Learning</a:t>
            </a:r>
            <a:r>
              <a:rPr lang="es-CO" sz="2800" i="1" dirty="0">
                <a:effectLst/>
              </a:rPr>
              <a:t> – IDEAL 2018</a:t>
            </a:r>
            <a:r>
              <a:rPr lang="es-CO" sz="2800" dirty="0">
                <a:effectLst/>
              </a:rPr>
              <a:t> (pp. 9-14). Springer International Publishing. </a:t>
            </a:r>
            <a:r>
              <a:rPr lang="es-CO" sz="2800" dirty="0">
                <a:effectLst/>
                <a:hlinkClick r:id="rId12"/>
              </a:rPr>
              <a:t>https://doi.org/10.1007/978-3-030-03496-2_2</a:t>
            </a:r>
            <a:endParaRPr lang="es-CO" sz="2800" dirty="0">
              <a:effectLst/>
            </a:endParaRPr>
          </a:p>
          <a:p>
            <a:pPr marL="0" indent="0">
              <a:buNone/>
            </a:pPr>
            <a:r>
              <a:rPr lang="es-CO" sz="2800" dirty="0">
                <a:effectLst/>
              </a:rPr>
              <a:t>Yuan, Q., </a:t>
            </a:r>
            <a:r>
              <a:rPr lang="es-CO" sz="2800" dirty="0" err="1">
                <a:effectLst/>
              </a:rPr>
              <a:t>Cong</a:t>
            </a:r>
            <a:r>
              <a:rPr lang="es-CO" sz="2800" dirty="0">
                <a:effectLst/>
              </a:rPr>
              <a:t>, G., Ma, Z., </a:t>
            </a:r>
            <a:r>
              <a:rPr lang="es-CO" sz="2800" dirty="0" err="1">
                <a:effectLst/>
              </a:rPr>
              <a:t>Sun</a:t>
            </a:r>
            <a:r>
              <a:rPr lang="es-CO" sz="2800" dirty="0">
                <a:effectLst/>
              </a:rPr>
              <a:t>, A., &amp; </a:t>
            </a:r>
            <a:r>
              <a:rPr lang="es-CO" sz="2800" dirty="0" err="1">
                <a:effectLst/>
              </a:rPr>
              <a:t>Thalmann</a:t>
            </a:r>
            <a:r>
              <a:rPr lang="es-CO" sz="2800" dirty="0">
                <a:effectLst/>
              </a:rPr>
              <a:t>, N. M.-. (2013). Who, </a:t>
            </a:r>
            <a:r>
              <a:rPr lang="es-CO" sz="2800" dirty="0" err="1">
                <a:effectLst/>
              </a:rPr>
              <a:t>where</a:t>
            </a:r>
            <a:r>
              <a:rPr lang="es-CO" sz="2800" dirty="0">
                <a:effectLst/>
              </a:rPr>
              <a:t>, </a:t>
            </a:r>
            <a:r>
              <a:rPr lang="es-CO" sz="2800" dirty="0" err="1">
                <a:effectLst/>
              </a:rPr>
              <a:t>when</a:t>
            </a:r>
            <a:r>
              <a:rPr lang="es-CO" sz="2800" dirty="0">
                <a:effectLst/>
              </a:rPr>
              <a:t> and </a:t>
            </a:r>
            <a:r>
              <a:rPr lang="es-CO" sz="2800" dirty="0" err="1">
                <a:effectLst/>
              </a:rPr>
              <a:t>what</a:t>
            </a:r>
            <a:r>
              <a:rPr lang="es-CO" sz="2800" dirty="0">
                <a:effectLst/>
              </a:rPr>
              <a:t>: </a:t>
            </a:r>
            <a:r>
              <a:rPr lang="es-CO" sz="2800" dirty="0" err="1">
                <a:effectLst/>
              </a:rPr>
              <a:t>Discover</a:t>
            </a:r>
            <a:r>
              <a:rPr lang="es-CO" sz="2800" dirty="0">
                <a:effectLst/>
              </a:rPr>
              <a:t> </a:t>
            </a:r>
            <a:r>
              <a:rPr lang="es-CO" sz="2800" dirty="0" err="1">
                <a:effectLst/>
              </a:rPr>
              <a:t>spatio</a:t>
            </a:r>
            <a:r>
              <a:rPr lang="es-CO" sz="2800" dirty="0">
                <a:effectLst/>
              </a:rPr>
              <a:t>-temporal </a:t>
            </a:r>
            <a:r>
              <a:rPr lang="es-CO" sz="2800" dirty="0" err="1">
                <a:effectLst/>
              </a:rPr>
              <a:t>topics</a:t>
            </a:r>
            <a:r>
              <a:rPr lang="es-CO" sz="2800" dirty="0">
                <a:effectLst/>
              </a:rPr>
              <a:t> </a:t>
            </a:r>
            <a:r>
              <a:rPr lang="es-CO" sz="2800" dirty="0" err="1">
                <a:effectLst/>
              </a:rPr>
              <a:t>for</a:t>
            </a:r>
            <a:r>
              <a:rPr lang="es-CO" sz="2800" dirty="0">
                <a:effectLst/>
              </a:rPr>
              <a:t> </a:t>
            </a:r>
            <a:r>
              <a:rPr lang="es-CO" sz="2800" dirty="0" err="1">
                <a:effectLst/>
              </a:rPr>
              <a:t>twitter</a:t>
            </a:r>
            <a:r>
              <a:rPr lang="es-CO" sz="2800" dirty="0">
                <a:effectLst/>
              </a:rPr>
              <a:t> </a:t>
            </a:r>
            <a:r>
              <a:rPr lang="es-CO" sz="2800" dirty="0" err="1">
                <a:effectLst/>
              </a:rPr>
              <a:t>users</a:t>
            </a:r>
            <a:r>
              <a:rPr lang="es-CO" sz="2800" dirty="0">
                <a:effectLst/>
              </a:rPr>
              <a:t>. </a:t>
            </a:r>
            <a:r>
              <a:rPr lang="es-CO" sz="2800" i="1" dirty="0" err="1">
                <a:effectLst/>
              </a:rPr>
              <a:t>Proceedings</a:t>
            </a:r>
            <a:r>
              <a:rPr lang="es-CO" sz="2800" i="1" dirty="0">
                <a:effectLst/>
              </a:rPr>
              <a:t> </a:t>
            </a:r>
            <a:r>
              <a:rPr lang="es-CO" sz="2800" i="1" dirty="0" err="1">
                <a:effectLst/>
              </a:rPr>
              <a:t>of</a:t>
            </a:r>
            <a:r>
              <a:rPr lang="es-CO" sz="2800" i="1" dirty="0">
                <a:effectLst/>
              </a:rPr>
              <a:t> </a:t>
            </a:r>
            <a:r>
              <a:rPr lang="es-CO" sz="2800" i="1" dirty="0" err="1">
                <a:effectLst/>
              </a:rPr>
              <a:t>the</a:t>
            </a:r>
            <a:r>
              <a:rPr lang="es-CO" sz="2800" i="1" dirty="0">
                <a:effectLst/>
              </a:rPr>
              <a:t> 19th ACM SIGKDD </a:t>
            </a:r>
            <a:r>
              <a:rPr lang="es-CO" sz="2800" i="1" dirty="0" err="1">
                <a:effectLst/>
              </a:rPr>
              <a:t>international</a:t>
            </a:r>
            <a:r>
              <a:rPr lang="es-CO" sz="2800" i="1" dirty="0">
                <a:effectLst/>
              </a:rPr>
              <a:t> </a:t>
            </a:r>
            <a:r>
              <a:rPr lang="es-CO" sz="2800" i="1" dirty="0" err="1">
                <a:effectLst/>
              </a:rPr>
              <a:t>conference</a:t>
            </a:r>
            <a:r>
              <a:rPr lang="es-CO" sz="2800" i="1" dirty="0">
                <a:effectLst/>
              </a:rPr>
              <a:t> </a:t>
            </a:r>
            <a:r>
              <a:rPr lang="es-CO" sz="2800" i="1" dirty="0" err="1">
                <a:effectLst/>
              </a:rPr>
              <a:t>on</a:t>
            </a:r>
            <a:r>
              <a:rPr lang="es-CO" sz="2800" i="1" dirty="0">
                <a:effectLst/>
              </a:rPr>
              <a:t> </a:t>
            </a:r>
            <a:r>
              <a:rPr lang="es-CO" sz="2800" i="1" dirty="0" err="1">
                <a:effectLst/>
              </a:rPr>
              <a:t>Knowledge</a:t>
            </a:r>
            <a:r>
              <a:rPr lang="es-CO" sz="2800" i="1" dirty="0">
                <a:effectLst/>
              </a:rPr>
              <a:t> </a:t>
            </a:r>
            <a:r>
              <a:rPr lang="es-CO" sz="2800" i="1" dirty="0" err="1">
                <a:effectLst/>
              </a:rPr>
              <a:t>discovery</a:t>
            </a:r>
            <a:r>
              <a:rPr lang="es-CO" sz="2800" i="1" dirty="0">
                <a:effectLst/>
              </a:rPr>
              <a:t> and data </a:t>
            </a:r>
            <a:r>
              <a:rPr lang="es-CO" sz="2800" i="1" dirty="0" err="1">
                <a:effectLst/>
              </a:rPr>
              <a:t>mining</a:t>
            </a:r>
            <a:r>
              <a:rPr lang="es-CO" sz="2800" dirty="0">
                <a:effectLst/>
              </a:rPr>
              <a:t>, 605-613. </a:t>
            </a:r>
            <a:r>
              <a:rPr lang="es-CO" sz="2800" dirty="0">
                <a:effectLst/>
                <a:hlinkClick r:id="rId13"/>
              </a:rPr>
              <a:t>https://doi.org/10.1145/2487575.2487576</a:t>
            </a:r>
            <a:endParaRPr lang="es-CO" sz="2800" dirty="0">
              <a:effectLst/>
            </a:endParaRP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10367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4D23F-98C2-4042-B85A-7FF2D2C7E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dirty="0"/>
              <a:t>Dos preguntas de investigación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35AF9C-4D5C-004A-B90F-773E008BA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s-ES_tradnl" dirty="0"/>
              <a:t>¿Cómo fluye la información dentro de una comunidad política en una red social?</a:t>
            </a:r>
          </a:p>
          <a:p>
            <a:endParaRPr lang="es-ES_tradnl" dirty="0"/>
          </a:p>
          <a:p>
            <a:r>
              <a:rPr lang="es-MX" dirty="0"/>
              <a:t>¿Cómo impactan los eventos políticos no-virtuales al flujo de información dentro de esta comunidad? </a:t>
            </a:r>
          </a:p>
          <a:p>
            <a:endParaRPr lang="es-MX" b="0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s-ES_tradnl" sz="2400" b="0" dirty="0">
              <a:solidFill>
                <a:schemeClr val="accent5">
                  <a:lumMod val="50000"/>
                </a:schemeClr>
              </a:solidFill>
            </a:endParaRPr>
          </a:p>
          <a:p>
            <a:pPr marL="457200" indent="-457200">
              <a:buAutoNum type="arabicPeriod"/>
            </a:pPr>
            <a:endParaRPr lang="es-ES_tradnl" b="0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s-ES_tradnl" b="0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s-ES_tradnl" b="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2980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28E85-B5BE-4542-A833-82CD71E0B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Identificación de la comunidad de derecha en Twitter (descarga)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1A57B-7A8C-D147-BF64-47C6E3DEF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Identificación de cuentas de políticos de derecha (N=102)</a:t>
            </a:r>
          </a:p>
          <a:p>
            <a:pPr lvl="1"/>
            <a:r>
              <a:rPr lang="es-ES_tradnl" dirty="0"/>
              <a:t>Congresistas del Centro Democrático (2014-2018; 2018-2022)</a:t>
            </a:r>
          </a:p>
          <a:p>
            <a:pPr lvl="1"/>
            <a:r>
              <a:rPr lang="es-ES_tradnl" dirty="0"/>
              <a:t>Ministros y funcionarios del gobierno Duque</a:t>
            </a:r>
          </a:p>
          <a:p>
            <a:pPr lvl="1"/>
            <a:r>
              <a:rPr lang="es-ES_tradnl" dirty="0"/>
              <a:t>Candidatos o precandidatos del Centro Democrático (2018)</a:t>
            </a:r>
          </a:p>
          <a:p>
            <a:pPr lvl="1"/>
            <a:r>
              <a:rPr lang="es-ES_tradnl" dirty="0"/>
              <a:t>Funcionarios de los gobiernos de Uribe que han expresado apoyo al gobierno de Duque </a:t>
            </a:r>
          </a:p>
          <a:p>
            <a:pPr lvl="1"/>
            <a:r>
              <a:rPr lang="es-ES_tradnl" dirty="0"/>
              <a:t>Miembros del partido Centro Democrático</a:t>
            </a:r>
          </a:p>
          <a:p>
            <a:r>
              <a:rPr lang="es-ES_tradnl" dirty="0"/>
              <a:t>Descarga de los seguidores de los políticos </a:t>
            </a:r>
          </a:p>
          <a:p>
            <a:pPr lvl="1"/>
            <a:r>
              <a:rPr lang="es-ES_tradnl" dirty="0"/>
              <a:t>Por la exigencia computacional y las restricciones de Twitter solo fue posible descargar sus </a:t>
            </a:r>
            <a:r>
              <a:rPr lang="es-ES_tradnl" dirty="0" err="1"/>
              <a:t>IDs</a:t>
            </a:r>
            <a:r>
              <a:rPr lang="es-ES_tradnl" dirty="0"/>
              <a:t> (</a:t>
            </a:r>
            <a:r>
              <a:rPr lang="es-CO" dirty="0"/>
              <a:t>7,152,304)</a:t>
            </a:r>
            <a:r>
              <a:rPr lang="es-ES_tradnl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28615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28E85-B5BE-4542-A833-82CD71E0B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Identificación de la comunidad de derecha en Twitter (filtros)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1A57B-7A8C-D147-BF64-47C6E3DEF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Filtro por número de políticos seguidos (3</a:t>
            </a:r>
            <a:r>
              <a:rPr lang="es-CO" sz="2400" b="0" i="0" kern="1200" dirty="0">
                <a:solidFill>
                  <a:schemeClr val="tx1"/>
                </a:solidFill>
                <a:latin typeface="Source Serif Pro Light" panose="02040303050405020204" pitchFamily="18" charset="0"/>
                <a:ea typeface="Source Serif Pro Light" panose="02040303050405020204" pitchFamily="18" charset="0"/>
                <a:cs typeface="+mn-cs"/>
              </a:rPr>
              <a:t>89,683)</a:t>
            </a:r>
            <a:endParaRPr lang="es-ES_tradnl" dirty="0"/>
          </a:p>
          <a:p>
            <a:pPr lvl="1"/>
            <a:r>
              <a:rPr lang="es-ES_tradnl" dirty="0"/>
              <a:t>Se escogieron las cuentas que siguieran más de la media más una desviación estándar que la distribución de las millones de cuentas (&gt;5.5 cuentas).</a:t>
            </a:r>
          </a:p>
          <a:p>
            <a:r>
              <a:rPr lang="es-ES_tradnl" dirty="0"/>
              <a:t>Filtro por palabras clave </a:t>
            </a:r>
          </a:p>
          <a:p>
            <a:pPr lvl="1"/>
            <a:r>
              <a:rPr lang="es-MX" dirty="0"/>
              <a:t>Se escogieron únicamente las cuentas que tuvieran en la descripción del perfil, en el nombre o en el nombre de usuario alguna palabra característica del movimiento de derecha nacional o internacional </a:t>
            </a:r>
          </a:p>
          <a:p>
            <a:pPr lvl="1"/>
            <a:r>
              <a:rPr lang="es-MX" dirty="0"/>
              <a:t>Además se excluyó las que, aunque tuvieran una palabra característica de la derecha, tuvieran también alguna característica de la izquierda </a:t>
            </a:r>
          </a:p>
          <a:p>
            <a:r>
              <a:rPr lang="es-MX" dirty="0"/>
              <a:t>Filtro por número de seguidores y número de tweets (10,633)</a:t>
            </a:r>
          </a:p>
          <a:p>
            <a:pPr lvl="1"/>
            <a:r>
              <a:rPr lang="es-MX" dirty="0"/>
              <a:t>Se excluyeron todas las cuentas con menos de un cuartil de seguidores o menos de un cuartil de tweets  </a:t>
            </a:r>
          </a:p>
        </p:txBody>
      </p:sp>
    </p:spTree>
    <p:extLst>
      <p:ext uri="{BB962C8B-B14F-4D97-AF65-F5344CB8AC3E}">
        <p14:creationId xmlns:p14="http://schemas.microsoft.com/office/powerpoint/2010/main" val="525529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FFF4E84B-91E2-4CC7-A4E5-B5C6C850FF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9119282"/>
              </p:ext>
            </p:extLst>
          </p:nvPr>
        </p:nvGraphicFramePr>
        <p:xfrm>
          <a:off x="1289115" y="1723804"/>
          <a:ext cx="9613769" cy="3410392"/>
        </p:xfrm>
        <a:graphic>
          <a:graphicData uri="http://schemas.openxmlformats.org/drawingml/2006/table">
            <a:tbl>
              <a:tblPr firstRow="1" bandRow="1"/>
              <a:tblGrid>
                <a:gridCol w="5594256">
                  <a:extLst>
                    <a:ext uri="{9D8B030D-6E8A-4147-A177-3AD203B41FA5}">
                      <a16:colId xmlns:a16="http://schemas.microsoft.com/office/drawing/2014/main" val="799525018"/>
                    </a:ext>
                  </a:extLst>
                </a:gridCol>
                <a:gridCol w="4019513">
                  <a:extLst>
                    <a:ext uri="{9D8B030D-6E8A-4147-A177-3AD203B41FA5}">
                      <a16:colId xmlns:a16="http://schemas.microsoft.com/office/drawing/2014/main" val="255204448"/>
                    </a:ext>
                  </a:extLst>
                </a:gridCol>
              </a:tblGrid>
              <a:tr h="69469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2400" b="1" i="0" kern="1200" dirty="0">
                          <a:solidFill>
                            <a:schemeClr val="tx1"/>
                          </a:solidFill>
                          <a:latin typeface="Source Serif Pro Light" panose="02040303050405020204" pitchFamily="18" charset="0"/>
                          <a:ea typeface="Source Serif Pro Light" panose="02040303050405020204" pitchFamily="18" charset="0"/>
                          <a:cs typeface="+mn-cs"/>
                        </a:rPr>
                        <a:t>Etapa</a:t>
                      </a:r>
                    </a:p>
                  </a:txBody>
                  <a:tcPr marL="197699" marR="197699" marT="197699" marB="19769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2400" b="1" i="0" kern="1200" dirty="0">
                          <a:solidFill>
                            <a:schemeClr val="tx1"/>
                          </a:solidFill>
                          <a:latin typeface="Source Serif Pro Light" panose="02040303050405020204" pitchFamily="18" charset="0"/>
                          <a:ea typeface="Source Serif Pro Light" panose="02040303050405020204" pitchFamily="18" charset="0"/>
                          <a:cs typeface="+mn-cs"/>
                        </a:rPr>
                        <a:t># cuentas</a:t>
                      </a:r>
                    </a:p>
                  </a:txBody>
                  <a:tcPr marL="197699" marR="197699" marT="197699" marB="19769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3219179"/>
                  </a:ext>
                </a:extLst>
              </a:tr>
              <a:tr h="44536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2400" b="0" i="0" kern="1200" dirty="0">
                          <a:solidFill>
                            <a:schemeClr val="tx1"/>
                          </a:solidFill>
                          <a:latin typeface="Source Serif Pro Light" panose="02040303050405020204" pitchFamily="18" charset="0"/>
                          <a:ea typeface="Source Serif Pro Light" panose="02040303050405020204" pitchFamily="18" charset="0"/>
                          <a:cs typeface="+mn-cs"/>
                        </a:rPr>
                        <a:t>Descarga de seguidores</a:t>
                      </a:r>
                    </a:p>
                  </a:txBody>
                  <a:tcPr marL="197699" marR="197699" marT="197699" marB="19769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2400" b="0" i="0" kern="1200" dirty="0">
                          <a:solidFill>
                            <a:schemeClr val="tx1"/>
                          </a:solidFill>
                          <a:latin typeface="Source Serif Pro Light" panose="02040303050405020204" pitchFamily="18" charset="0"/>
                          <a:ea typeface="Source Serif Pro Light" panose="02040303050405020204" pitchFamily="18" charset="0"/>
                          <a:cs typeface="+mn-cs"/>
                        </a:rPr>
                        <a:t>7,152,304</a:t>
                      </a:r>
                    </a:p>
                  </a:txBody>
                  <a:tcPr marL="197699" marR="197699" marT="197699" marB="19769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0769223"/>
                  </a:ext>
                </a:extLst>
              </a:tr>
              <a:tr h="69469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kern="1200" dirty="0" err="1">
                          <a:solidFill>
                            <a:schemeClr val="tx1"/>
                          </a:solidFill>
                          <a:latin typeface="Source Serif Pro Light" panose="02040303050405020204" pitchFamily="18" charset="0"/>
                          <a:ea typeface="Source Serif Pro Light" panose="02040303050405020204" pitchFamily="18" charset="0"/>
                          <a:cs typeface="+mn-cs"/>
                        </a:rPr>
                        <a:t>Filtro</a:t>
                      </a: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latin typeface="Source Serif Pro Light" panose="02040303050405020204" pitchFamily="18" charset="0"/>
                          <a:ea typeface="Source Serif Pro Light" panose="02040303050405020204" pitchFamily="18" charset="0"/>
                          <a:cs typeface="+mn-cs"/>
                        </a:rPr>
                        <a:t> por politicos </a:t>
                      </a:r>
                      <a:r>
                        <a:rPr lang="en-US" sz="2400" b="0" i="0" kern="1200" dirty="0" err="1">
                          <a:solidFill>
                            <a:schemeClr val="tx1"/>
                          </a:solidFill>
                          <a:latin typeface="Source Serif Pro Light" panose="02040303050405020204" pitchFamily="18" charset="0"/>
                          <a:ea typeface="Source Serif Pro Light" panose="02040303050405020204" pitchFamily="18" charset="0"/>
                          <a:cs typeface="+mn-cs"/>
                        </a:rPr>
                        <a:t>seguidos</a:t>
                      </a: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latin typeface="Source Serif Pro Light" panose="02040303050405020204" pitchFamily="18" charset="0"/>
                          <a:ea typeface="Source Serif Pro Light" panose="02040303050405020204" pitchFamily="18" charset="0"/>
                          <a:cs typeface="+mn-cs"/>
                        </a:rPr>
                        <a:t> (&gt;5.5)</a:t>
                      </a:r>
                    </a:p>
                  </a:txBody>
                  <a:tcPr marL="197699" marR="197699" marT="197699" marB="19769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2400" b="0" i="0" kern="1200" dirty="0">
                          <a:solidFill>
                            <a:schemeClr val="tx1"/>
                          </a:solidFill>
                          <a:latin typeface="Source Serif Pro Light" panose="02040303050405020204" pitchFamily="18" charset="0"/>
                          <a:ea typeface="Source Serif Pro Light" panose="02040303050405020204" pitchFamily="18" charset="0"/>
                          <a:cs typeface="+mn-cs"/>
                        </a:rPr>
                        <a:t>   389,683</a:t>
                      </a:r>
                    </a:p>
                  </a:txBody>
                  <a:tcPr marL="197699" marR="197699" marT="197699" marB="19769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7447188"/>
                  </a:ext>
                </a:extLst>
              </a:tr>
              <a:tr h="44536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2400" b="0" i="0" kern="1200" dirty="0">
                          <a:solidFill>
                            <a:schemeClr val="tx1"/>
                          </a:solidFill>
                          <a:latin typeface="Source Serif Pro Light" panose="02040303050405020204" pitchFamily="18" charset="0"/>
                          <a:ea typeface="Source Serif Pro Light" panose="02040303050405020204" pitchFamily="18" charset="0"/>
                          <a:cs typeface="+mn-cs"/>
                        </a:rPr>
                        <a:t>Filtro por palabras clave, seguidores y </a:t>
                      </a:r>
                      <a:r>
                        <a:rPr lang="es-CO" sz="2400" b="0" i="1" kern="1200" dirty="0">
                          <a:solidFill>
                            <a:schemeClr val="tx1"/>
                          </a:solidFill>
                          <a:latin typeface="Source Serif Pro Light" panose="02040303050405020204" pitchFamily="18" charset="0"/>
                          <a:ea typeface="Source Serif Pro Light" panose="02040303050405020204" pitchFamily="18" charset="0"/>
                          <a:cs typeface="+mn-cs"/>
                        </a:rPr>
                        <a:t>tweets</a:t>
                      </a:r>
                    </a:p>
                  </a:txBody>
                  <a:tcPr marL="197699" marR="197699" marT="197699" marB="19769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2400" b="0" i="0" kern="1200" dirty="0">
                          <a:solidFill>
                            <a:schemeClr val="tx1"/>
                          </a:solidFill>
                          <a:latin typeface="Source Serif Pro Light" panose="02040303050405020204" pitchFamily="18" charset="0"/>
                          <a:ea typeface="Source Serif Pro Light" panose="02040303050405020204" pitchFamily="18" charset="0"/>
                          <a:cs typeface="+mn-cs"/>
                        </a:rPr>
                        <a:t>     10,633</a:t>
                      </a:r>
                    </a:p>
                  </a:txBody>
                  <a:tcPr marL="197699" marR="197699" marT="197699" marB="19769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1189495"/>
                  </a:ext>
                </a:extLst>
              </a:tr>
            </a:tbl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95D67B29-7D3D-41BA-B5DF-593F9BD11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6846"/>
            <a:ext cx="10515600" cy="706930"/>
          </a:xfrm>
        </p:spPr>
        <p:txBody>
          <a:bodyPr/>
          <a:lstStyle/>
          <a:p>
            <a:r>
              <a:rPr lang="es-ES_tradnl" dirty="0"/>
              <a:t>Número de cuentas por etapa</a:t>
            </a:r>
          </a:p>
        </p:txBody>
      </p:sp>
    </p:spTree>
    <p:extLst>
      <p:ext uri="{BB962C8B-B14F-4D97-AF65-F5344CB8AC3E}">
        <p14:creationId xmlns:p14="http://schemas.microsoft.com/office/powerpoint/2010/main" val="3397347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1368E-71EB-4E81-BD6B-DCC9859B8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Descarga de tweets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B742E3A-222C-4A92-BD93-72C01621A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Usando la API académica de Twitter se descargaron más de 4 millones de </a:t>
            </a:r>
            <a:r>
              <a:rPr lang="es-MX" i="1" dirty="0"/>
              <a:t>tweets</a:t>
            </a:r>
            <a:r>
              <a:rPr lang="es-MX" dirty="0"/>
              <a:t> de las 10,633 cuentas </a:t>
            </a:r>
          </a:p>
          <a:p>
            <a:r>
              <a:rPr lang="es-MX" dirty="0"/>
              <a:t>Periodo: 21/10/2019 – 21/12/2019 </a:t>
            </a:r>
            <a:endParaRPr lang="es-MX" dirty="0">
              <a:sym typeface="Wingdings" panose="05000000000000000000" pitchFamily="2" charset="2"/>
            </a:endParaRPr>
          </a:p>
          <a:p>
            <a:r>
              <a:rPr lang="es-MX" dirty="0"/>
              <a:t>Paro Nacional 21N: en el medio del periodo</a:t>
            </a:r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95088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1">
            <a:extLst>
              <a:ext uri="{FF2B5EF4-FFF2-40B4-BE49-F238E27FC236}">
                <a16:creationId xmlns:a16="http://schemas.microsoft.com/office/drawing/2014/main" id="{A92B7700-2242-2B4A-88E2-6688AE95EA44}"/>
              </a:ext>
            </a:extLst>
          </p:cNvPr>
          <p:cNvSpPr txBox="1">
            <a:spLocks/>
          </p:cNvSpPr>
          <p:nvPr/>
        </p:nvSpPr>
        <p:spPr>
          <a:xfrm>
            <a:off x="452872" y="889540"/>
            <a:ext cx="3593361" cy="48815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Source Serif Pro Light" panose="02040303050405020204" pitchFamily="18" charset="0"/>
                <a:ea typeface="Source Serif Pro Light" panose="02040303050405020204" pitchFamily="18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Source Serif Pro Light" panose="02040303050405020204" pitchFamily="18" charset="0"/>
                <a:ea typeface="Source Serif Pro Light" panose="02040303050405020204" pitchFamily="18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Source Serif Pro Light" panose="02040303050405020204" pitchFamily="18" charset="0"/>
                <a:ea typeface="Source Serif Pro Light" panose="02040303050405020204" pitchFamily="18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Source Serif Pro Light" panose="02040303050405020204" pitchFamily="18" charset="0"/>
                <a:ea typeface="Source Serif Pro Light" panose="02040303050405020204" pitchFamily="18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Source Serif Pro Light" panose="02040303050405020204" pitchFamily="18" charset="0"/>
                <a:ea typeface="Source Serif Pro Light" panose="02040303050405020204" pitchFamily="18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_tradnl" sz="1600" dirty="0"/>
              <a:t>El volumen grueso de </a:t>
            </a:r>
            <a:r>
              <a:rPr lang="es-ES_tradnl" sz="1600" i="1" dirty="0"/>
              <a:t>tweets</a:t>
            </a:r>
            <a:r>
              <a:rPr lang="es-ES_tradnl" sz="1600" dirty="0"/>
              <a:t> tiene un pico alrededor del 21N, y otros picos más locales. 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CA08995E-783C-421C-A400-D331A381A098}"/>
              </a:ext>
            </a:extLst>
          </p:cNvPr>
          <p:cNvGrpSpPr/>
          <p:nvPr/>
        </p:nvGrpSpPr>
        <p:grpSpPr>
          <a:xfrm>
            <a:off x="4046233" y="934476"/>
            <a:ext cx="7671724" cy="4989048"/>
            <a:chOff x="4046233" y="934476"/>
            <a:chExt cx="7671724" cy="4989048"/>
          </a:xfrm>
        </p:grpSpPr>
        <p:pic>
          <p:nvPicPr>
            <p:cNvPr id="9" name="Imagen 8" descr="Gráfico, Gráfico de líneas&#10;&#10;Descripción generada automáticamente">
              <a:extLst>
                <a:ext uri="{FF2B5EF4-FFF2-40B4-BE49-F238E27FC236}">
                  <a16:creationId xmlns:a16="http://schemas.microsoft.com/office/drawing/2014/main" id="{8B4B36EC-3F10-49B2-BDE4-4FC91272F6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46233" y="934476"/>
              <a:ext cx="7671724" cy="4989048"/>
            </a:xfrm>
            <a:prstGeom prst="rect">
              <a:avLst/>
            </a:prstGeom>
          </p:spPr>
        </p:pic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95510232-A0C7-4544-B71C-4832BE641E1D}"/>
                </a:ext>
              </a:extLst>
            </p:cNvPr>
            <p:cNvSpPr/>
            <p:nvPr/>
          </p:nvSpPr>
          <p:spPr>
            <a:xfrm>
              <a:off x="5806309" y="3127385"/>
              <a:ext cx="279662" cy="22624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99A3BD63-3418-4C14-B1E8-3470ECD910FA}"/>
                </a:ext>
              </a:extLst>
            </p:cNvPr>
            <p:cNvSpPr/>
            <p:nvPr/>
          </p:nvSpPr>
          <p:spPr>
            <a:xfrm>
              <a:off x="8289218" y="1760186"/>
              <a:ext cx="279662" cy="22624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00CBEC74-D9FD-443C-811E-D1A44F285C50}"/>
                </a:ext>
              </a:extLst>
            </p:cNvPr>
            <p:cNvSpPr/>
            <p:nvPr/>
          </p:nvSpPr>
          <p:spPr>
            <a:xfrm>
              <a:off x="8694537" y="2591531"/>
              <a:ext cx="279662" cy="22624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D5CCB1DE-9075-4248-90CD-16D3109EC523}"/>
                </a:ext>
              </a:extLst>
            </p:cNvPr>
            <p:cNvSpPr/>
            <p:nvPr/>
          </p:nvSpPr>
          <p:spPr>
            <a:xfrm>
              <a:off x="9595094" y="2695417"/>
              <a:ext cx="279662" cy="22624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</p:spTree>
    <p:extLst>
      <p:ext uri="{BB962C8B-B14F-4D97-AF65-F5344CB8AC3E}">
        <p14:creationId xmlns:p14="http://schemas.microsoft.com/office/powerpoint/2010/main" val="565096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28E85-B5BE-4542-A833-82CD71E0B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6577" y="2991784"/>
            <a:ext cx="8818646" cy="2852737"/>
          </a:xfrm>
        </p:spPr>
        <p:txBody>
          <a:bodyPr>
            <a:normAutofit/>
          </a:bodyPr>
          <a:lstStyle/>
          <a:p>
            <a:pPr algn="r"/>
            <a:r>
              <a:rPr lang="es-ES_tradnl" sz="4400" dirty="0"/>
              <a:t>¿Cómo fluye la información dentro de una comunidad política en una red social?</a:t>
            </a:r>
            <a:br>
              <a:rPr lang="es-ES_tradnl" sz="4400" dirty="0"/>
            </a:br>
            <a:endParaRPr lang="es-ES_tradnl" sz="4400" dirty="0"/>
          </a:p>
        </p:txBody>
      </p:sp>
    </p:spTree>
    <p:extLst>
      <p:ext uri="{BB962C8B-B14F-4D97-AF65-F5344CB8AC3E}">
        <p14:creationId xmlns:p14="http://schemas.microsoft.com/office/powerpoint/2010/main" val="3944007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28E85-B5BE-4542-A833-82CD71E0B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6846"/>
            <a:ext cx="10515600" cy="706930"/>
          </a:xfrm>
        </p:spPr>
        <p:txBody>
          <a:bodyPr/>
          <a:lstStyle/>
          <a:p>
            <a:r>
              <a:rPr lang="es-ES_tradnl" dirty="0"/>
              <a:t>Método: Análisis de redes sociales temporales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383C7FAE-A8DD-4C27-81EA-CB997F59A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Un sistema de información se puede modelar como una red social: nodos que transmiten información y caminos por los cuales esta información llega a otros nodos (Figura 1)</a:t>
            </a:r>
          </a:p>
          <a:p>
            <a:r>
              <a:rPr lang="es-CO" dirty="0"/>
              <a:t>Si tenemos en cuenta el tiempo en el que se forman estos caminos se convierte en un red temporal (Figura 2) </a:t>
            </a:r>
          </a:p>
          <a:p>
            <a:endParaRPr lang="es-CO" dirty="0"/>
          </a:p>
        </p:txBody>
      </p:sp>
      <p:pic>
        <p:nvPicPr>
          <p:cNvPr id="10" name="Imagen 9" descr="Diagrama&#10;&#10;Descripción generada automáticamente con confianza baja">
            <a:extLst>
              <a:ext uri="{FF2B5EF4-FFF2-40B4-BE49-F238E27FC236}">
                <a16:creationId xmlns:a16="http://schemas.microsoft.com/office/drawing/2014/main" id="{0029F30D-F4C2-40C8-8188-098E86F404D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440" y="3429000"/>
            <a:ext cx="2410494" cy="2747963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2025AA75-B3BA-451A-8E3A-4AFD0F88D805}"/>
              </a:ext>
            </a:extLst>
          </p:cNvPr>
          <p:cNvSpPr txBox="1"/>
          <p:nvPr/>
        </p:nvSpPr>
        <p:spPr>
          <a:xfrm>
            <a:off x="2106759" y="6085001"/>
            <a:ext cx="9338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>
                <a:latin typeface="Source Serif Pro Light" panose="02040303050405020204" pitchFamily="18" charset="0"/>
                <a:ea typeface="Source Serif Pro Light" panose="02040303050405020204" pitchFamily="18" charset="0"/>
              </a:rPr>
              <a:t>Figura 1</a:t>
            </a:r>
            <a:endParaRPr lang="es-CO" sz="1600" dirty="0">
              <a:latin typeface="Source Serif Pro Light" panose="02040303050405020204" pitchFamily="18" charset="0"/>
              <a:ea typeface="Source Serif Pro Light" panose="02040303050405020204" pitchFamily="18" charset="0"/>
            </a:endParaRPr>
          </a:p>
        </p:txBody>
      </p:sp>
      <p:pic>
        <p:nvPicPr>
          <p:cNvPr id="12" name="Imagen 11" descr="Forma, Círculo&#10;&#10;Descripción generada automáticamente">
            <a:extLst>
              <a:ext uri="{FF2B5EF4-FFF2-40B4-BE49-F238E27FC236}">
                <a16:creationId xmlns:a16="http://schemas.microsoft.com/office/drawing/2014/main" id="{38F49560-944D-48E7-9D9C-355506CB03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9"/>
          <a:stretch/>
        </p:blipFill>
        <p:spPr bwMode="auto">
          <a:xfrm>
            <a:off x="5671226" y="3270438"/>
            <a:ext cx="5282816" cy="2847981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A760AA7F-E5E3-4595-A0D2-EA39829AC0C5}"/>
              </a:ext>
            </a:extLst>
          </p:cNvPr>
          <p:cNvSpPr txBox="1"/>
          <p:nvPr/>
        </p:nvSpPr>
        <p:spPr>
          <a:xfrm>
            <a:off x="7845706" y="6118419"/>
            <a:ext cx="9338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>
                <a:latin typeface="Source Serif Pro Light" panose="02040303050405020204" pitchFamily="18" charset="0"/>
                <a:ea typeface="Source Serif Pro Light" panose="02040303050405020204" pitchFamily="18" charset="0"/>
              </a:rPr>
              <a:t>Figura 2</a:t>
            </a:r>
            <a:endParaRPr lang="es-CO" sz="1600" dirty="0">
              <a:latin typeface="Source Serif Pro Light" panose="02040303050405020204" pitchFamily="18" charset="0"/>
              <a:ea typeface="Source Serif Pro Light" panose="020403030504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4213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3764</TotalTime>
  <Words>1647</Words>
  <Application>Microsoft Office PowerPoint</Application>
  <PresentationFormat>Panorámica</PresentationFormat>
  <Paragraphs>103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5" baseType="lpstr">
      <vt:lpstr>Arial</vt:lpstr>
      <vt:lpstr>Calibri</vt:lpstr>
      <vt:lpstr>Cambria Math</vt:lpstr>
      <vt:lpstr>Source Serif Pro</vt:lpstr>
      <vt:lpstr>Source Serif Pro Light</vt:lpstr>
      <vt:lpstr>Source Serif Pro SemiBold</vt:lpstr>
      <vt:lpstr>Office Theme</vt:lpstr>
      <vt:lpstr>Coordinating on Twitter:  far-right reactions to Colombian protests</vt:lpstr>
      <vt:lpstr>Dos preguntas de investigación</vt:lpstr>
      <vt:lpstr>Identificación de la comunidad de derecha en Twitter (descarga)</vt:lpstr>
      <vt:lpstr>Identificación de la comunidad de derecha en Twitter (filtros)</vt:lpstr>
      <vt:lpstr>Número de cuentas por etapa</vt:lpstr>
      <vt:lpstr>Descarga de tweets</vt:lpstr>
      <vt:lpstr>Presentación de PowerPoint</vt:lpstr>
      <vt:lpstr>¿Cómo fluye la información dentro de una comunidad política en una red social? </vt:lpstr>
      <vt:lpstr>Método: Análisis de redes sociales temporales</vt:lpstr>
      <vt:lpstr>Método: Análisis de redes sociales temporales</vt:lpstr>
      <vt:lpstr>Red de interacciones de la derecha durante el paro del 2019</vt:lpstr>
      <vt:lpstr>La red el 21 de noviembre</vt:lpstr>
      <vt:lpstr>Métrica: eficiencia temporal</vt:lpstr>
      <vt:lpstr>Eficiencia temporal: ¿cómo se calcula?</vt:lpstr>
      <vt:lpstr>Presentación de PowerPoint</vt:lpstr>
      <vt:lpstr>Presentación de PowerPoint</vt:lpstr>
      <vt:lpstr>¿Qué sigue?</vt:lpstr>
      <vt:lpstr>Referencias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 Carlos Rodríguez Raga</dc:creator>
  <cp:lastModifiedBy>juan corredor</cp:lastModifiedBy>
  <cp:revision>40</cp:revision>
  <dcterms:created xsi:type="dcterms:W3CDTF">2021-07-26T15:39:23Z</dcterms:created>
  <dcterms:modified xsi:type="dcterms:W3CDTF">2021-11-23T00:26:00Z</dcterms:modified>
</cp:coreProperties>
</file>