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65"/>
  </p:notesMasterIdLst>
  <p:handoutMasterIdLst>
    <p:handoutMasterId r:id="rId66"/>
  </p:handoutMasterIdLst>
  <p:sldIdLst>
    <p:sldId id="298" r:id="rId2"/>
    <p:sldId id="647" r:id="rId3"/>
    <p:sldId id="624" r:id="rId4"/>
    <p:sldId id="652" r:id="rId5"/>
    <p:sldId id="653" r:id="rId6"/>
    <p:sldId id="709" r:id="rId7"/>
    <p:sldId id="669" r:id="rId8"/>
    <p:sldId id="713" r:id="rId9"/>
    <p:sldId id="671" r:id="rId10"/>
    <p:sldId id="710" r:id="rId11"/>
    <p:sldId id="668" r:id="rId12"/>
    <p:sldId id="670" r:id="rId13"/>
    <p:sldId id="712" r:id="rId14"/>
    <p:sldId id="667" r:id="rId15"/>
    <p:sldId id="674" r:id="rId16"/>
    <p:sldId id="676" r:id="rId17"/>
    <p:sldId id="677" r:id="rId18"/>
    <p:sldId id="678" r:id="rId19"/>
    <p:sldId id="679" r:id="rId20"/>
    <p:sldId id="722" r:id="rId21"/>
    <p:sldId id="680" r:id="rId22"/>
    <p:sldId id="681" r:id="rId23"/>
    <p:sldId id="654" r:id="rId24"/>
    <p:sldId id="655" r:id="rId25"/>
    <p:sldId id="656" r:id="rId26"/>
    <p:sldId id="658" r:id="rId27"/>
    <p:sldId id="706" r:id="rId28"/>
    <p:sldId id="683" r:id="rId29"/>
    <p:sldId id="684" r:id="rId30"/>
    <p:sldId id="685" r:id="rId31"/>
    <p:sldId id="692" r:id="rId32"/>
    <p:sldId id="682" r:id="rId33"/>
    <p:sldId id="687" r:id="rId34"/>
    <p:sldId id="707" r:id="rId35"/>
    <p:sldId id="708" r:id="rId36"/>
    <p:sldId id="657" r:id="rId37"/>
    <p:sldId id="688" r:id="rId38"/>
    <p:sldId id="659" r:id="rId39"/>
    <p:sldId id="689" r:id="rId40"/>
    <p:sldId id="690" r:id="rId41"/>
    <p:sldId id="693" r:id="rId42"/>
    <p:sldId id="717" r:id="rId43"/>
    <p:sldId id="718" r:id="rId44"/>
    <p:sldId id="719" r:id="rId45"/>
    <p:sldId id="720" r:id="rId46"/>
    <p:sldId id="721" r:id="rId47"/>
    <p:sldId id="702" r:id="rId48"/>
    <p:sldId id="703" r:id="rId49"/>
    <p:sldId id="704" r:id="rId50"/>
    <p:sldId id="705" r:id="rId51"/>
    <p:sldId id="691" r:id="rId52"/>
    <p:sldId id="698" r:id="rId53"/>
    <p:sldId id="699" r:id="rId54"/>
    <p:sldId id="700" r:id="rId55"/>
    <p:sldId id="701" r:id="rId56"/>
    <p:sldId id="714" r:id="rId57"/>
    <p:sldId id="715" r:id="rId58"/>
    <p:sldId id="660" r:id="rId59"/>
    <p:sldId id="661" r:id="rId60"/>
    <p:sldId id="662" r:id="rId61"/>
    <p:sldId id="663" r:id="rId62"/>
    <p:sldId id="716" r:id="rId63"/>
    <p:sldId id="664" r:id="rId6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9933"/>
    <a:srgbClr val="FFFF99"/>
    <a:srgbClr val="FFFF66"/>
    <a:srgbClr val="FFCC00"/>
    <a:srgbClr val="000066"/>
    <a:srgbClr val="11611C"/>
    <a:srgbClr val="2E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3294" y="108"/>
      </p:cViewPr>
      <p:guideLst>
        <p:guide orient="horz" pos="3984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44200"/>
    </p:cViewPr>
  </p:sorterViewPr>
  <p:notesViewPr>
    <p:cSldViewPr>
      <p:cViewPr>
        <p:scale>
          <a:sx n="75" d="100"/>
          <a:sy n="75" d="100"/>
        </p:scale>
        <p:origin x="-12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Times New Roman" charset="0"/>
              </a:defRPr>
            </a:lvl1pPr>
          </a:lstStyle>
          <a:p>
            <a:r>
              <a:rPr lang="en-US"/>
              <a:t>Translating Behavioral Science into Action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Times New Roman" charset="0"/>
              </a:defRPr>
            </a:lvl1pPr>
          </a:lstStyle>
          <a:p>
            <a:fld id="{00FD1369-3B95-8F4A-B4A9-429E9D9BF4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0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Times New Roman" charset="0"/>
              </a:defRPr>
            </a:lvl1pPr>
          </a:lstStyle>
          <a:p>
            <a:fld id="{F32495FC-D0C4-334A-A9E9-ADE364325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4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A8E3C8-A01C-6047-A8A8-6DF8DDAAEB8E}" type="slidenum">
              <a:rPr kumimoji="0" lang="en-US" sz="1200">
                <a:latin typeface="Times New Roman" charset="0"/>
              </a:rPr>
              <a:pPr/>
              <a:t>1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BNC history:P</a:t>
            </a:r>
          </a:p>
          <a:p>
            <a:pPr marL="228600" indent="-228600">
              <a:buFontTx/>
              <a:buAutoNum type="arabicPeriod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U. of Florida, 1981-1998</a:t>
            </a:r>
          </a:p>
          <a:p>
            <a:pPr marL="228600" indent="-228600">
              <a:buFontTx/>
              <a:buAutoNum type="arabicPeriod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  NIMH, 1998 - 2005 (Chief, Adult Psychopathology &amp; Prevention Research Branch</a:t>
            </a:r>
          </a:p>
          <a:p>
            <a:pPr marL="228600" indent="-228600">
              <a:buFontTx/>
              <a:buAutoNum type="arabicPeriod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 Applied interests in emotions and disorders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73A439-33D8-C448-BF6A-21C0627DABDA}" type="slidenum">
              <a:rPr kumimoji="0" lang="en-US" sz="1200">
                <a:latin typeface="Times New Roman" charset="0"/>
              </a:rPr>
              <a:pPr/>
              <a:t>10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80EFC69-7CDE-514C-8EC1-A14F7AAB8D19}" type="slidenum">
              <a:rPr kumimoji="0" lang="en-US" sz="1200">
                <a:latin typeface="Times New Roman" charset="0"/>
              </a:rPr>
              <a:pPr/>
              <a:t>11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EA95093-F1F7-FF4B-9563-DAEB991EF892}" type="slidenum">
              <a:rPr kumimoji="0" lang="en-US" sz="1200">
                <a:latin typeface="Times New Roman" charset="0"/>
              </a:rPr>
              <a:pPr/>
              <a:t>12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E3C5A1E-C6CC-604B-BB56-C7BCB63186F4}" type="slidenum">
              <a:rPr kumimoji="0" lang="en-US" sz="1200">
                <a:latin typeface="Times New Roman" charset="0"/>
              </a:rPr>
              <a:pPr/>
              <a:t>13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40710A8-986F-ED4C-AC88-5ED9562C011E}" type="slidenum">
              <a:rPr kumimoji="0" lang="en-US" sz="1200">
                <a:latin typeface="Times New Roman" charset="0"/>
              </a:rPr>
              <a:pPr/>
              <a:t>14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DC47982-E97B-1D40-AE6C-7F2621FECD04}" type="slidenum">
              <a:rPr kumimoji="0" lang="en-US" sz="1200">
                <a:latin typeface="Times New Roman" charset="0"/>
              </a:rPr>
              <a:pPr/>
              <a:t>15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A49EF70-3E8D-2342-8F32-C0D89DED0B6A}" type="slidenum">
              <a:rPr kumimoji="0" lang="en-US" sz="1200">
                <a:latin typeface="Times New Roman" charset="0"/>
              </a:rPr>
              <a:pPr/>
              <a:t>16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9DA7445-4F51-B642-8058-F0E68FA1FB0C}" type="slidenum">
              <a:rPr kumimoji="0" lang="en-US" sz="1200">
                <a:latin typeface="Times New Roman" charset="0"/>
              </a:rPr>
              <a:pPr/>
              <a:t>17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225976A-E0DF-3947-A63A-A1E49D86EBFA}" type="slidenum">
              <a:rPr kumimoji="0" lang="en-US" sz="1200">
                <a:latin typeface="Times New Roman" charset="0"/>
              </a:rPr>
              <a:pPr/>
              <a:t>18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8058A8D-B718-9F47-9016-CD1825A4C907}" type="slidenum">
              <a:rPr kumimoji="0" lang="en-US" sz="1200">
                <a:latin typeface="Times New Roman" charset="0"/>
              </a:rPr>
              <a:pPr/>
              <a:t>19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CF41790-BFCD-9947-9122-2CA2A881166A}" type="slidenum">
              <a:rPr kumimoji="0" lang="en-US" sz="1200">
                <a:latin typeface="Times New Roman" charset="0"/>
              </a:rPr>
              <a:pPr/>
              <a:t>2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strong feeling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-- Princeton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… emotion is the language of a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mental state of being, normally based in or tied to the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internal (physical) and external (social) sensory feeling.  Wikipedia.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emotion experience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feeling state or motivational condition, a direct and immediate product of the particular neural processes associated with that emotion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9 emotions:  interest, enjoyment, surprise, distress, disgust, anger, shame, fear, contempt.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of them:  sex, jealousy?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OUP: 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incidents of coordinated changes in several areas, including what has been called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reaction triad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physiological arousal, motor expression, and subjective feeling, in response to either an internal or an external event of significant importance to an individual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feelings such as happiness, sadness, anger, elation, irritation, etc.  The specific definition of emotion is difficult to qualify as it is a completely subjective experience.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access.autistics.org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Panksepp:  presents six basic emotion systems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Ekman:  specific emotions are:  happiness, interest, surprise, feaer, anger, sorrow, disgust.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B78FBBA-B9AE-3343-9A50-9D136EACE552}" type="slidenum">
              <a:rPr kumimoji="0" lang="en-US" sz="1200">
                <a:latin typeface="Times New Roman" charset="0"/>
              </a:rPr>
              <a:pPr/>
              <a:t>20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1FA246-413F-F544-BF41-E71335A2481A}" type="slidenum">
              <a:rPr kumimoji="0" lang="en-US" sz="1200">
                <a:latin typeface="Times New Roman" charset="0"/>
              </a:rPr>
              <a:pPr/>
              <a:t>21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96BF879-EA1A-504C-8C9F-C677668907E8}" type="slidenum">
              <a:rPr kumimoji="0" lang="en-US" sz="1200">
                <a:latin typeface="Times New Roman" charset="0"/>
              </a:rPr>
              <a:pPr/>
              <a:t>22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CFE9974-3980-6E45-B6A5-D7B1538EC391}" type="slidenum">
              <a:rPr kumimoji="0" lang="en-US" sz="1200">
                <a:latin typeface="Times New Roman" charset="0"/>
              </a:rPr>
              <a:pPr/>
              <a:t>23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C998E54-5B94-2840-89EA-9B4747E9F054}" type="slidenum">
              <a:rPr kumimoji="0" lang="en-US" sz="1200">
                <a:latin typeface="Times New Roman" charset="0"/>
              </a:rPr>
              <a:pPr/>
              <a:t>24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6EAACC8-9203-BB4E-8957-29C931B1DD64}" type="slidenum">
              <a:rPr kumimoji="0" lang="en-US" sz="1200">
                <a:latin typeface="Times New Roman" charset="0"/>
              </a:rPr>
              <a:pPr/>
              <a:t>25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729CF7-2843-A241-9010-03EFF0E49D0C}" type="slidenum">
              <a:rPr kumimoji="0" lang="en-US" sz="1200">
                <a:latin typeface="Times New Roman" charset="0"/>
              </a:rPr>
              <a:pPr/>
              <a:t>26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4849AD1-D575-9A46-AB7C-EE89528BE201}" type="slidenum">
              <a:rPr kumimoji="0" lang="en-US" sz="1200">
                <a:latin typeface="Times New Roman" charset="0"/>
              </a:rPr>
              <a:pPr/>
              <a:t>27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48AF550-C238-8B4B-B79D-75A7B2A8F7D3}" type="slidenum">
              <a:rPr kumimoji="0" lang="en-US" sz="1200">
                <a:latin typeface="Times New Roman" charset="0"/>
              </a:rPr>
              <a:pPr/>
              <a:t>28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58A8095-5C41-4646-A295-1EF4C94593DB}" type="slidenum">
              <a:rPr kumimoji="0" lang="en-US" sz="1200">
                <a:latin typeface="Times New Roman" charset="0"/>
              </a:rPr>
              <a:pPr/>
              <a:t>29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28F3DFD-211C-444E-B581-3F005876A6ED}" type="slidenum">
              <a:rPr kumimoji="0" lang="en-US" sz="1200">
                <a:latin typeface="Times New Roman" charset="0"/>
              </a:rPr>
              <a:pPr/>
              <a:t>3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51779C-203C-694A-B31D-B43865A74719}" type="slidenum">
              <a:rPr kumimoji="0" lang="en-US" sz="1200">
                <a:latin typeface="Times New Roman" charset="0"/>
              </a:rPr>
              <a:pPr/>
              <a:t>30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6F6A75F-3845-E549-ACF3-C6FB94119351}" type="slidenum">
              <a:rPr kumimoji="0" lang="en-US" sz="1200">
                <a:latin typeface="Times New Roman" charset="0"/>
              </a:rPr>
              <a:pPr/>
              <a:t>31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C46FB-8656-344A-8D67-5C2B0C4ACB1C}" type="slidenum">
              <a:rPr kumimoji="0" lang="en-US" sz="1200">
                <a:latin typeface="Times New Roman" charset="0"/>
              </a:rPr>
              <a:pPr/>
              <a:t>32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BD01FC-1BD3-0147-BE09-80EA08A827FE}" type="slidenum">
              <a:rPr kumimoji="0" lang="en-US" sz="1200">
                <a:latin typeface="Times New Roman" charset="0"/>
              </a:rPr>
              <a:pPr/>
              <a:t>33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800371-6D57-DC40-A912-6339EB122AAF}" type="slidenum">
              <a:rPr kumimoji="0" lang="en-US" sz="1200">
                <a:latin typeface="Times New Roman" charset="0"/>
              </a:rPr>
              <a:pPr/>
              <a:t>34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C520A6-0612-F846-9FED-1E4E722FB829}" type="slidenum">
              <a:rPr kumimoji="0" lang="en-US" sz="1200">
                <a:latin typeface="Times New Roman" charset="0"/>
              </a:rPr>
              <a:pPr/>
              <a:t>35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AA30AFA-97DA-184D-A7F1-42DC356C81DF}" type="slidenum">
              <a:rPr kumimoji="0" lang="en-US" sz="1200">
                <a:latin typeface="Times New Roman" charset="0"/>
              </a:rPr>
              <a:pPr/>
              <a:t>36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150EDC2-8228-8545-ADB1-5DFFFBB4F695}" type="slidenum">
              <a:rPr kumimoji="0" lang="en-US" sz="1200">
                <a:latin typeface="Times New Roman" charset="0"/>
              </a:rPr>
              <a:pPr/>
              <a:t>37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51AC660-0521-4648-8C03-5FCD8E14CB3A}" type="slidenum">
              <a:rPr kumimoji="0" lang="en-US" sz="1200">
                <a:latin typeface="Times New Roman" charset="0"/>
              </a:rPr>
              <a:pPr/>
              <a:t>38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A0A9BF9-B3ED-A344-9A4E-791626DCD6D6}" type="slidenum">
              <a:rPr kumimoji="0" lang="en-US" sz="1200">
                <a:latin typeface="Times New Roman" charset="0"/>
              </a:rPr>
              <a:pPr/>
              <a:t>39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8124D3E-A7BF-F745-9B18-58A30982E8DA}" type="slidenum">
              <a:rPr kumimoji="0" lang="en-US" sz="1200">
                <a:latin typeface="Times New Roman" charset="0"/>
              </a:rPr>
              <a:pPr/>
              <a:t>4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4DC7720-0112-0040-8E74-6F90550FF90D}" type="slidenum">
              <a:rPr kumimoji="0" lang="en-US" sz="1200">
                <a:latin typeface="Times New Roman" charset="0"/>
              </a:rPr>
              <a:pPr/>
              <a:t>40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51B1807-942F-4E4F-9719-695DFF292257}" type="slidenum">
              <a:rPr kumimoji="0" lang="en-US" sz="1200">
                <a:latin typeface="Times New Roman" charset="0"/>
              </a:rPr>
              <a:pPr/>
              <a:t>41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56F254E-3761-7D41-BD80-CD32AFAEDD63}" type="slidenum">
              <a:rPr kumimoji="0" lang="en-US" sz="1200">
                <a:latin typeface="Times New Roman" charset="0"/>
              </a:rPr>
              <a:pPr/>
              <a:t>42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2517C31-5A61-4540-B2D5-AACD8E52C816}" type="slidenum">
              <a:rPr kumimoji="0" lang="en-US" sz="1200">
                <a:latin typeface="Times New Roman" charset="0"/>
              </a:rPr>
              <a:pPr/>
              <a:t>43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E879B5-3685-8249-8246-A7910E4DF84B}" type="slidenum">
              <a:rPr kumimoji="0" lang="en-US" sz="1200">
                <a:latin typeface="Times New Roman" charset="0"/>
              </a:rPr>
              <a:pPr/>
              <a:t>44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40F3AF5-0ACA-7042-B2F7-A5104DE35F5C}" type="slidenum">
              <a:rPr kumimoji="0" lang="en-US" sz="1200">
                <a:latin typeface="Times New Roman" charset="0"/>
              </a:rPr>
              <a:pPr/>
              <a:t>45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000306-912F-2140-869B-4351577AAD59}" type="slidenum">
              <a:rPr kumimoji="0" lang="en-US" sz="1200">
                <a:latin typeface="Times New Roman" charset="0"/>
              </a:rPr>
              <a:pPr/>
              <a:t>46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A977908-AECF-9349-8B43-539CDBD9B422}" type="slidenum">
              <a:rPr kumimoji="0" lang="en-US" sz="1200">
                <a:latin typeface="Times New Roman" charset="0"/>
              </a:rPr>
              <a:pPr/>
              <a:t>47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strong feeling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-- Princeton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… emotion is the language of a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mental state of being, normally based in or tied to the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internal (physical) and external (social) sensory feeling.  Wikipedia.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emotion experience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feeling state or motivational condition, a direct and immediate product of the particular neural processes associated with that emotion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9 emotions:  interest, enjoyment, surprise, distress, disgust, anger, shame, fear, contempt.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of them:  sex, jealousy?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OUP: 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incidents of coordinated changes in several areas, including what has been called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reaction triad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physiological arousal, motor expression, and subjective feeling, in response to either an internal or an external event of significant importance to an individual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feelings such as happiness, sadness, anger, elation, irritation, etc.  The specific definition of emotion is difficult to qualify as it is a completely subjective experience.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access.autistics.org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Panksepp:  presents six basic emotion systems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Ekman:  specific emotions are:  happiness, interest, surprise, feaer, anger, sorrow, disgust.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7FD5470-77EC-CC49-A54E-78E25AFD3834}" type="slidenum">
              <a:rPr kumimoji="0" lang="en-US" sz="1200">
                <a:latin typeface="Times New Roman" charset="0"/>
              </a:rPr>
              <a:pPr/>
              <a:t>48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strong feeling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-- Princeton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… emotion is the language of a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mental state of being, normally based in or tied to the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internal (physical) and external (social) sensory feeling.  Wikipedia.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emotion experience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feeling state or motivational condition, a direct and immediate product of the particular neural processes associated with that emotion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9 emotions:  interest, enjoyment, surprise, distress, disgust, anger, shame, fear, contempt.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of them:  sex, jealousy?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OUP: 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incidents of coordinated changes in several areas, including what has been called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reaction triad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physiological arousal, motor expression, and subjective feeling, in response to either an internal or an external event of significant importance to an individual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feelings such as happiness, sadness, anger, elation, irritation, etc.  The specific definition of emotion is difficult to qualify as it is a completely subjective experience.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access.autistics.org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Panksepp:  presents six basic emotion systems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Ekman:  specific emotions are:  happiness, interest, surprise, feaer, anger, sorrow, disgust.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11EFA0D-870B-A043-995E-C92A8D78E7B0}" type="slidenum">
              <a:rPr kumimoji="0" lang="en-US" sz="1200">
                <a:latin typeface="Times New Roman" charset="0"/>
              </a:rPr>
              <a:pPr/>
              <a:t>49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strong feeling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-- Princeton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… emotion is the language of a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mental state of being, normally based in or tied to the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internal (physical) and external (social) sensory feeling.  Wikipedia.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emotion experience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feeling state or motivational condition, a direct and immediate product of the particular neural processes associated with that emotion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9 emotions:  interest, enjoyment, surprise, distress, disgust, anger, shame, fear, contempt.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of them:  sex, jealousy?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OUP: 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incidents of coordinated changes in several areas, including what has been called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reaction triad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physiological arousal, motor expression, and subjective feeling, in response to either an internal or an external event of significant importance to an individual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feelings such as happiness, sadness, anger, elation, irritation, etc.  The specific definition of emotion is difficult to qualify as it is a completely subjective experience.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access.autistics.org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Panksepp:  presents six basic emotion systems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Ekman:  specific emotions are:  happiness, interest, surprise, feaer, anger, sorrow, disgust.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73475-40EC-F342-ACAE-8B428EA582EC}" type="slidenum">
              <a:rPr kumimoji="0" lang="en-US" sz="1200">
                <a:latin typeface="Times New Roman" charset="0"/>
              </a:rPr>
              <a:pPr/>
              <a:t>5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9A723DF-F35F-6244-A9A1-EDC765FC0C27}" type="slidenum">
              <a:rPr kumimoji="0" lang="en-US" sz="1200">
                <a:latin typeface="Times New Roman" charset="0"/>
              </a:rPr>
              <a:pPr/>
              <a:t>50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strong feeling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-- Princeton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… emotion is the language of a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mental state of being, normally based in or tied to the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internal (physical) and external (social) sensory feeling.  Wikipedia.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emotion experience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feeling state or motivational condition, a direct and immediate product of the particular neural processes associated with that emotion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9 emotions:  interest, enjoyment, surprise, distress, disgust, anger, shame, fear, contempt.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of them:  sex, jealousy?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OUP: 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incidents of coordinated changes in several areas, including what has been called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reaction triad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physiological arousal, motor expression, and subjective feeling, in response to either an internal or an external event of significant importance to an individual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feelings such as happiness, sadness, anger, elation, irritation, etc.  The specific definition of emotion is difficult to qualify as it is a completely subjective experience.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access.autistics.org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Panksepp:  presents six basic emotion systems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Ekman:  specific emotions are:  happiness, interest, surprise, feaer, anger, sorrow, disgust.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48CE26-714F-D841-8463-51725EB30F42}" type="slidenum">
              <a:rPr kumimoji="0" lang="en-US" sz="1200">
                <a:latin typeface="Times New Roman" charset="0"/>
              </a:rPr>
              <a:pPr/>
              <a:t>51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A20D687-880E-3647-B9BC-307F1CF47EEC}" type="slidenum">
              <a:rPr kumimoji="0" lang="en-US" sz="1200">
                <a:latin typeface="Times New Roman" charset="0"/>
              </a:rPr>
              <a:pPr/>
              <a:t>52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E78E043-2D18-F943-ABA1-25B5BF977FFA}" type="slidenum">
              <a:rPr kumimoji="0" lang="en-US" sz="1200">
                <a:latin typeface="Times New Roman" charset="0"/>
              </a:rPr>
              <a:pPr/>
              <a:t>53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4219B0C-0C48-7E44-820D-30F2AF7F098D}" type="slidenum">
              <a:rPr kumimoji="0" lang="en-US" sz="1200">
                <a:latin typeface="Times New Roman" charset="0"/>
              </a:rPr>
              <a:pPr/>
              <a:t>54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9B242ED-2BF4-3B40-A7C1-37468C917B0A}" type="slidenum">
              <a:rPr kumimoji="0" lang="en-US" sz="1200">
                <a:latin typeface="Times New Roman" charset="0"/>
              </a:rPr>
              <a:pPr/>
              <a:t>55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BC8BAA-0B34-4D4E-AA7E-15D52D521A5A}" type="slidenum">
              <a:rPr kumimoji="0" lang="en-US" sz="1200">
                <a:latin typeface="Times New Roman" charset="0"/>
              </a:rPr>
              <a:pPr/>
              <a:t>56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strong feeling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-- Princeton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… emotion is the language of a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mental state of being, normally based in or tied to the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internal (physical) and external (social) sensory feeling.  Wikipedia.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emotion experience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feeling state or motivational condition, a direct and immediate product of the particular neural processes associated with that emotion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9 emotions:  interest, enjoyment, surprise, distress, disgust, anger, shame, fear, contempt.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of them:  sex, jealousy?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OUP: 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incidents of coordinated changes in several areas, including what has been called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reaction triad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physiological arousal, motor expression, and subjective feeling, in response to either an internal or an external event of significant importance to an individual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feelings such as happiness, sadness, anger, elation, irritation, etc.  The specific definition of emotion is difficult to qualify as it is a completely subjective experience.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access.autistics.org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Panksepp:  presents six basic emotion systems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Ekman:  specific emotions are:  happiness, interest, surprise, feaer, anger, sorrow, disgust.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ACE6FB-2560-B74E-94ED-2EFFAC85C31C}" type="slidenum">
              <a:rPr kumimoji="0" lang="en-US" sz="1200">
                <a:latin typeface="Times New Roman" charset="0"/>
              </a:rPr>
              <a:pPr/>
              <a:t>57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strong feeling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-- Princeton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… emotion is the language of a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mental state of being, normally based in or tied to the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internal (physical) and external (social) sensory feeling.  Wikipedia.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emotion experience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feeling state or motivational condition, a direct and immediate product of the particular neural processes associated with that emotion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9 emotions:  interest, enjoyment, surprise, distress, disgust, anger, shame, fear, contempt.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of them:  sex, jealousy?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OUP: 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incidents of coordinated changes in several areas, including what has been called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reaction triad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physiological arousal, motor expression, and subjective feeling, in response to either an internal or an external event of significant importance to an individual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feelings such as happiness, sadness, anger, elation, irritation, etc.  The specific definition of emotion is difficult to qualify as it is a completely subjective experience.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access.autistics.org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Panksepp:  presents six basic emotion systems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Ekman:  specific emotions are:  happiness, interest, surprise, feaer, anger, sorrow, disgust.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2989B2-9B7F-7449-8104-785B8C3B315D}" type="slidenum">
              <a:rPr kumimoji="0" lang="en-US" sz="1200">
                <a:latin typeface="Times New Roman" charset="0"/>
              </a:rPr>
              <a:pPr/>
              <a:t>58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C3A7951-40E4-714C-8F45-B2B70866F421}" type="slidenum">
              <a:rPr kumimoji="0" lang="en-US" sz="1200">
                <a:latin typeface="Times New Roman" charset="0"/>
              </a:rPr>
              <a:pPr/>
              <a:t>59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E91D520-189C-3E44-BC16-BD680602A42C}" type="slidenum">
              <a:rPr kumimoji="0" lang="en-US" sz="1200">
                <a:latin typeface="Times New Roman" charset="0"/>
              </a:rPr>
              <a:pPr/>
              <a:t>6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562A6B7-D2E8-B94E-8FF8-BB5632057C4D}" type="slidenum">
              <a:rPr kumimoji="0" lang="en-US" sz="1200">
                <a:latin typeface="Times New Roman" charset="0"/>
              </a:rPr>
              <a:pPr/>
              <a:t>60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8D6972-8D05-0B40-AA0F-7E79C7B6AD34}" type="slidenum">
              <a:rPr kumimoji="0" lang="en-US" sz="1200">
                <a:latin typeface="Times New Roman" charset="0"/>
              </a:rPr>
              <a:pPr/>
              <a:t>61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257101-0289-9244-8C69-AF70FE98AD79}" type="slidenum">
              <a:rPr kumimoji="0" lang="en-US" sz="1200">
                <a:latin typeface="Times New Roman" charset="0"/>
              </a:rPr>
              <a:pPr/>
              <a:t>62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strong feeling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-- Princeton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… emotion is the language of a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mental state of being, normally based in or tied to the person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internal (physical) and external (social) sensory feeling.  Wikipedia.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emotion experience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feeling state or motivational condition, a direct and immediate product of the particular neural processes associated with that emotion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  9 emotions:  interest, enjoyment, surprise, distress, disgust, anger, shame, fear, contempt.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Any of them:  sex, jealousy?</a:t>
            </a: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OUP: 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incidents of coordinated changes in several areas, including what has been called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reaction triad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physiological arousal, motor expression, and subjective feeling, in response to either an internal or an external event of significant importance to an individual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feelings such as happiness, sadness, anger, elation, irritation, etc.  The specific definition of emotion is difficult to qualify as it is a completely subjective experience.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access.autistics.org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Panksepp:  presents six basic emotion systems</a:t>
            </a:r>
          </a:p>
          <a:p>
            <a:pPr>
              <a:buFontTx/>
              <a:buChar char="-"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Ekman:  specific emotions are:  happiness, interest, surprise, feaer, anger, sorrow, disgust.</a:t>
            </a:r>
          </a:p>
          <a:p>
            <a:pPr>
              <a:buFontTx/>
              <a:buChar char="-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Izard: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324628E-D60A-1E40-9802-2448382C30CB}" type="slidenum">
              <a:rPr kumimoji="0" lang="en-US" sz="1200">
                <a:latin typeface="Times New Roman" charset="0"/>
              </a:rPr>
              <a:pPr/>
              <a:t>63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F96CB3-A817-834C-B1C7-23160F9EFB09}" type="slidenum">
              <a:rPr kumimoji="0" lang="en-US" sz="1200">
                <a:latin typeface="Times New Roman" charset="0"/>
              </a:rPr>
              <a:pPr/>
              <a:t>7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8180407-3F39-9F48-B1D5-0139DB750438}" type="slidenum">
              <a:rPr kumimoji="0" lang="en-US" sz="1200">
                <a:latin typeface="Times New Roman" charset="0"/>
              </a:rPr>
              <a:pPr/>
              <a:t>8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D13DC60-A73A-7C4B-8A38-60C446BA37E9}" type="slidenum">
              <a:rPr kumimoji="0" lang="en-US" sz="1200">
                <a:latin typeface="Times New Roman" charset="0"/>
              </a:rPr>
              <a:pPr/>
              <a:t>9</a:t>
            </a:fld>
            <a:endParaRPr kumimoji="0" lang="en-US" sz="120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28B93AD-217D-EE47-AFB8-163BEFECCE9E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D8EE2C7-AD07-2640-9744-CE3A0DFF1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097CD-BB04-5048-A581-F41A03F6869B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07E33-AD52-BD4B-B43D-91E863951D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20002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8483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D7A72-AB28-6D42-82B8-165E201F5916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A022F-9EE2-124F-B814-F84080429B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029F3-3399-0F48-A816-E9430A85B746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53193-64F2-5E46-A352-708960B01C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07462-F1E1-5742-8B50-C7C84FC66561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F5A64-1AD4-B046-88F5-8E35BDB1C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838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838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AF658-F75B-B44E-A3E8-5B95EDB7C385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215C8-B7B3-B84E-927F-45A069263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1FC1-6DCD-3843-B7F4-D416CD45A653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5393A-9A7C-9E49-B5AA-9320D39673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A6ACB-5269-E047-B199-3982DBF14876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6BA63-3634-D843-A486-F2747B083B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4F28C-ED14-A645-B5A4-3FA63392D2C1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B5214-CD95-EA40-9160-7954FD6AA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3376E-23E5-C441-84D0-21571707A75B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7DBEB-CFE8-6C42-B6CF-A05429C831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DD97-0C8F-9845-82C0-905B58FFAB96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AC597-A339-3D4D-8AF3-FFAB038EBD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7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ltGray">
          <a:xfrm>
            <a:off x="457200" y="381000"/>
            <a:ext cx="438150" cy="4746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ltGray">
          <a:xfrm>
            <a:off x="838200" y="457200"/>
            <a:ext cx="328613" cy="47466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F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 useBgFill="1">
        <p:nvSpPr>
          <p:cNvPr id="512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 useBgFill="1">
        <p:nvSpPr>
          <p:cNvPr id="512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ltGray">
          <a:xfrm>
            <a:off x="381000" y="685800"/>
            <a:ext cx="560388" cy="42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gray">
          <a:xfrm>
            <a:off x="838200" y="228600"/>
            <a:ext cx="31750" cy="1052513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gray">
          <a:xfrm>
            <a:off x="533400" y="838200"/>
            <a:ext cx="8226425" cy="3175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F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838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B0EB9108-7766-D744-AD43-DAEDB33BD03E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F0362C3-295C-DE4D-BA31-83B7A2C1C7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-6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-6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-6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-6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Tahoma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Tahoma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Tahoma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046BAA4-812D-1B4F-95EA-C4E3514A0009}" type="datetime1">
              <a:rPr kumimoji="0" lang="en-US" sz="1400"/>
              <a:pPr eaLnBrk="1" hangingPunct="1"/>
              <a:t>12/18/2018</a:t>
            </a:fld>
            <a:endParaRPr kumimoji="0" lang="en-US" sz="140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B8742F-2A5A-F34F-B3AF-A34A995AA422}" type="slidenum">
              <a:rPr kumimoji="0" lang="en-US" sz="1400"/>
              <a:pPr eaLnBrk="1" hangingPunct="1"/>
              <a:t>1</a:t>
            </a:fld>
            <a:endParaRPr kumimoji="0"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2113"/>
            <a:ext cx="7467600" cy="446087"/>
          </a:xfrm>
        </p:spPr>
        <p:txBody>
          <a:bodyPr/>
          <a:lstStyle/>
          <a:p>
            <a:pPr algn="ctr"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Clinical Psychophysiology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charset="0"/>
              <a:buNone/>
            </a:pPr>
            <a:endParaRPr lang="en-US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endParaRPr lang="en-US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algn="ctr" eaLnBrk="1" hangingPunct="1">
              <a:spcBef>
                <a:spcPct val="30000"/>
              </a:spcBef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rPr>
              <a:t>September 11 &amp; 16, 2008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669925" y="962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3796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1752600" y="16764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3581400" y="17526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3000 Ω</a:t>
            </a:r>
            <a:r>
              <a:rPr lang="en-US" sz="1500"/>
              <a:t> </a:t>
            </a:r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5334000" y="685800"/>
            <a:ext cx="32035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What is the total resistance?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6K + 3K = 9K</a:t>
            </a:r>
          </a:p>
        </p:txBody>
      </p:sp>
      <p:sp>
        <p:nvSpPr>
          <p:cNvPr id="33800" name="Rectangle 10"/>
          <p:cNvSpPr>
            <a:spLocks noChangeArrowheads="1"/>
          </p:cNvSpPr>
          <p:nvPr/>
        </p:nvSpPr>
        <p:spPr bwMode="auto">
          <a:xfrm>
            <a:off x="5486400" y="15240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0" y="2286000"/>
            <a:ext cx="4953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5844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1752600" y="16764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581400" y="17526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3000 Ω</a:t>
            </a:r>
            <a:r>
              <a:rPr lang="en-US" sz="1500"/>
              <a:t> 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5410200" y="685800"/>
            <a:ext cx="32035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What is the total resistance?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6K + 3K = 9K</a:t>
            </a: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5486400" y="1524000"/>
            <a:ext cx="2684463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CC00"/>
                </a:solidFill>
              </a:rPr>
              <a:t>What is the current?</a:t>
            </a:r>
          </a:p>
          <a:p>
            <a:r>
              <a:rPr lang="en-US" sz="1900">
                <a:solidFill>
                  <a:srgbClr val="FFCC00"/>
                </a:solidFill>
              </a:rPr>
              <a:t>I = 9/9000 = .001 amp</a:t>
            </a:r>
          </a:p>
          <a:p>
            <a:r>
              <a:rPr lang="en-US" sz="1900">
                <a:solidFill>
                  <a:srgbClr val="FFCC00"/>
                </a:solidFill>
              </a:rPr>
              <a:t>                =  1 mamp</a:t>
            </a: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2286000"/>
            <a:ext cx="4953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7892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1752600" y="16764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3581400" y="17526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3000 Ω</a:t>
            </a:r>
            <a:r>
              <a:rPr lang="en-US" sz="1500"/>
              <a:t> 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5334000" y="1066800"/>
            <a:ext cx="348773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Voltage across the 3K resistor?</a:t>
            </a:r>
          </a:p>
          <a:p>
            <a:pPr eaLnBrk="1" hangingPunct="1"/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5486400" y="15240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0" y="2286000"/>
            <a:ext cx="4953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9940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752600" y="16764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3581400" y="17526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3000 Ω</a:t>
            </a:r>
            <a:r>
              <a:rPr lang="en-US" sz="1500"/>
              <a:t> </a:t>
            </a:r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5486400" y="838200"/>
            <a:ext cx="348773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Voltage across the 3K resistor?</a:t>
            </a:r>
          </a:p>
          <a:p>
            <a:pPr eaLnBrk="1" hangingPunct="1"/>
            <a:endParaRPr lang="en-US" sz="1900">
              <a:solidFill>
                <a:srgbClr val="FFCC00"/>
              </a:solidFill>
            </a:endParaRP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E = IR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   =  .001 * 3000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   =  3 V</a:t>
            </a:r>
          </a:p>
          <a:p>
            <a:pPr eaLnBrk="1" hangingPunct="1"/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5486400" y="15240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0" y="2286000"/>
            <a:ext cx="4953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Freeform 8"/>
          <p:cNvSpPr>
            <a:spLocks/>
          </p:cNvSpPr>
          <p:nvPr/>
        </p:nvSpPr>
        <p:spPr bwMode="auto">
          <a:xfrm>
            <a:off x="5943600" y="1524000"/>
            <a:ext cx="520700" cy="1714500"/>
          </a:xfrm>
          <a:custGeom>
            <a:avLst/>
            <a:gdLst>
              <a:gd name="T0" fmla="*/ 2147483647 w 328"/>
              <a:gd name="T1" fmla="*/ 0 h 1080"/>
              <a:gd name="T2" fmla="*/ 2147483647 w 328"/>
              <a:gd name="T3" fmla="*/ 2147483647 h 1080"/>
              <a:gd name="T4" fmla="*/ 2147483647 w 328"/>
              <a:gd name="T5" fmla="*/ 2147483647 h 1080"/>
              <a:gd name="T6" fmla="*/ 2147483647 w 328"/>
              <a:gd name="T7" fmla="*/ 2147483647 h 1080"/>
              <a:gd name="T8" fmla="*/ 2147483647 w 328"/>
              <a:gd name="T9" fmla="*/ 2147483647 h 1080"/>
              <a:gd name="T10" fmla="*/ 2147483647 w 328"/>
              <a:gd name="T11" fmla="*/ 2147483647 h 1080"/>
              <a:gd name="T12" fmla="*/ 2147483647 w 328"/>
              <a:gd name="T13" fmla="*/ 2147483647 h 1080"/>
              <a:gd name="T14" fmla="*/ 2147483647 w 328"/>
              <a:gd name="T15" fmla="*/ 2147483647 h 1080"/>
              <a:gd name="T16" fmla="*/ 2147483647 w 328"/>
              <a:gd name="T17" fmla="*/ 2147483647 h 1080"/>
              <a:gd name="T18" fmla="*/ 2147483647 w 328"/>
              <a:gd name="T19" fmla="*/ 2147483647 h 1080"/>
              <a:gd name="T20" fmla="*/ 2147483647 w 328"/>
              <a:gd name="T21" fmla="*/ 2147483647 h 1080"/>
              <a:gd name="T22" fmla="*/ 0 w 328"/>
              <a:gd name="T23" fmla="*/ 2147483647 h 1080"/>
              <a:gd name="T24" fmla="*/ 2147483647 w 328"/>
              <a:gd name="T25" fmla="*/ 2147483647 h 1080"/>
              <a:gd name="T26" fmla="*/ 2147483647 w 328"/>
              <a:gd name="T27" fmla="*/ 2147483647 h 1080"/>
              <a:gd name="T28" fmla="*/ 2147483647 w 328"/>
              <a:gd name="T29" fmla="*/ 2147483647 h 1080"/>
              <a:gd name="T30" fmla="*/ 2147483647 w 328"/>
              <a:gd name="T31" fmla="*/ 2147483647 h 1080"/>
              <a:gd name="T32" fmla="*/ 2147483647 w 328"/>
              <a:gd name="T33" fmla="*/ 2147483647 h 1080"/>
              <a:gd name="T34" fmla="*/ 2147483647 w 328"/>
              <a:gd name="T35" fmla="*/ 2147483647 h 1080"/>
              <a:gd name="T36" fmla="*/ 2147483647 w 328"/>
              <a:gd name="T37" fmla="*/ 2147483647 h 1080"/>
              <a:gd name="T38" fmla="*/ 2147483647 w 328"/>
              <a:gd name="T39" fmla="*/ 2147483647 h 1080"/>
              <a:gd name="T40" fmla="*/ 2147483647 w 328"/>
              <a:gd name="T41" fmla="*/ 2147483647 h 10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28"/>
              <a:gd name="T64" fmla="*/ 0 h 1080"/>
              <a:gd name="T65" fmla="*/ 328 w 328"/>
              <a:gd name="T66" fmla="*/ 1080 h 10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28" h="1080">
                <a:moveTo>
                  <a:pt x="192" y="0"/>
                </a:moveTo>
                <a:cubicBezTo>
                  <a:pt x="163" y="42"/>
                  <a:pt x="167" y="70"/>
                  <a:pt x="184" y="120"/>
                </a:cubicBezTo>
                <a:cubicBezTo>
                  <a:pt x="186" y="146"/>
                  <a:pt x="182" y="174"/>
                  <a:pt x="192" y="200"/>
                </a:cubicBezTo>
                <a:cubicBezTo>
                  <a:pt x="194" y="207"/>
                  <a:pt x="208" y="203"/>
                  <a:pt x="216" y="208"/>
                </a:cubicBezTo>
                <a:cubicBezTo>
                  <a:pt x="247" y="225"/>
                  <a:pt x="269" y="244"/>
                  <a:pt x="304" y="256"/>
                </a:cubicBezTo>
                <a:cubicBezTo>
                  <a:pt x="290" y="297"/>
                  <a:pt x="264" y="287"/>
                  <a:pt x="224" y="296"/>
                </a:cubicBezTo>
                <a:cubicBezTo>
                  <a:pt x="166" y="324"/>
                  <a:pt x="103" y="341"/>
                  <a:pt x="40" y="352"/>
                </a:cubicBezTo>
                <a:cubicBezTo>
                  <a:pt x="83" y="395"/>
                  <a:pt x="40" y="361"/>
                  <a:pt x="104" y="384"/>
                </a:cubicBezTo>
                <a:cubicBezTo>
                  <a:pt x="136" y="395"/>
                  <a:pt x="168" y="410"/>
                  <a:pt x="200" y="424"/>
                </a:cubicBezTo>
                <a:cubicBezTo>
                  <a:pt x="211" y="428"/>
                  <a:pt x="220" y="435"/>
                  <a:pt x="232" y="440"/>
                </a:cubicBezTo>
                <a:cubicBezTo>
                  <a:pt x="263" y="451"/>
                  <a:pt x="283" y="453"/>
                  <a:pt x="312" y="472"/>
                </a:cubicBezTo>
                <a:cubicBezTo>
                  <a:pt x="204" y="487"/>
                  <a:pt x="108" y="518"/>
                  <a:pt x="0" y="528"/>
                </a:cubicBezTo>
                <a:cubicBezTo>
                  <a:pt x="70" y="551"/>
                  <a:pt x="150" y="557"/>
                  <a:pt x="224" y="576"/>
                </a:cubicBezTo>
                <a:cubicBezTo>
                  <a:pt x="272" y="588"/>
                  <a:pt x="245" y="580"/>
                  <a:pt x="304" y="600"/>
                </a:cubicBezTo>
                <a:cubicBezTo>
                  <a:pt x="312" y="602"/>
                  <a:pt x="328" y="608"/>
                  <a:pt x="328" y="608"/>
                </a:cubicBezTo>
                <a:cubicBezTo>
                  <a:pt x="174" y="633"/>
                  <a:pt x="264" y="622"/>
                  <a:pt x="56" y="632"/>
                </a:cubicBezTo>
                <a:cubicBezTo>
                  <a:pt x="40" y="634"/>
                  <a:pt x="14" y="624"/>
                  <a:pt x="8" y="640"/>
                </a:cubicBezTo>
                <a:cubicBezTo>
                  <a:pt x="2" y="654"/>
                  <a:pt x="28" y="662"/>
                  <a:pt x="40" y="672"/>
                </a:cubicBezTo>
                <a:cubicBezTo>
                  <a:pt x="70" y="698"/>
                  <a:pt x="78" y="689"/>
                  <a:pt x="128" y="696"/>
                </a:cubicBezTo>
                <a:cubicBezTo>
                  <a:pt x="185" y="715"/>
                  <a:pt x="155" y="791"/>
                  <a:pt x="152" y="840"/>
                </a:cubicBezTo>
                <a:cubicBezTo>
                  <a:pt x="165" y="919"/>
                  <a:pt x="176" y="999"/>
                  <a:pt x="176" y="108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3352800" y="228600"/>
            <a:ext cx="245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Parallel Resistors</a:t>
            </a: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3794125" y="17859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R3</a:t>
            </a:r>
            <a:endParaRPr lang="en-US"/>
          </a:p>
        </p:txBody>
      </p:sp>
      <p:sp>
        <p:nvSpPr>
          <p:cNvPr id="41993" name="Rectangle 11"/>
          <p:cNvSpPr>
            <a:spLocks noChangeArrowheads="1"/>
          </p:cNvSpPr>
          <p:nvPr/>
        </p:nvSpPr>
        <p:spPr bwMode="auto">
          <a:xfrm>
            <a:off x="7772400" y="1981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5257800" y="2057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R1</a:t>
            </a:r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533400" y="3733800"/>
            <a:ext cx="2378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</a:t>
            </a:r>
            <a:r>
              <a:rPr lang="en-US" baseline="-25000">
                <a:solidFill>
                  <a:srgbClr val="FFCC00"/>
                </a:solidFill>
              </a:rPr>
              <a:t>1.2</a:t>
            </a:r>
            <a:r>
              <a:rPr lang="en-US">
                <a:solidFill>
                  <a:srgbClr val="FFCC00"/>
                </a:solidFill>
              </a:rPr>
              <a:t> = </a:t>
            </a:r>
            <a:r>
              <a:rPr lang="en-US" u="sng">
                <a:solidFill>
                  <a:srgbClr val="FFCC00"/>
                </a:solidFill>
              </a:rPr>
              <a:t>R</a:t>
            </a:r>
            <a:r>
              <a:rPr lang="en-US" u="sng" baseline="-25000">
                <a:solidFill>
                  <a:srgbClr val="FFCC00"/>
                </a:solidFill>
              </a:rPr>
              <a:t>1</a:t>
            </a:r>
            <a:r>
              <a:rPr lang="en-US" u="sng">
                <a:solidFill>
                  <a:srgbClr val="FFCC00"/>
                </a:solidFill>
              </a:rPr>
              <a:t> * R</a:t>
            </a:r>
            <a:r>
              <a:rPr lang="en-US" u="sng" baseline="-25000">
                <a:solidFill>
                  <a:srgbClr val="FFCC00"/>
                </a:solidFill>
              </a:rPr>
              <a:t>2</a:t>
            </a:r>
            <a:endParaRPr lang="en-US" u="sng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     R</a:t>
            </a:r>
            <a:r>
              <a:rPr lang="en-US" baseline="-25000">
                <a:solidFill>
                  <a:srgbClr val="FFCC00"/>
                </a:solidFill>
              </a:rPr>
              <a:t>1</a:t>
            </a:r>
            <a:r>
              <a:rPr lang="en-US">
                <a:solidFill>
                  <a:srgbClr val="FFCC00"/>
                </a:solidFill>
              </a:rPr>
              <a:t> + R</a:t>
            </a:r>
            <a:r>
              <a:rPr lang="en-US" baseline="-25000">
                <a:solidFill>
                  <a:srgbClr val="FFCC00"/>
                </a:solidFill>
              </a:rPr>
              <a:t>2</a:t>
            </a:r>
            <a:endParaRPr lang="en-US"/>
          </a:p>
          <a:p>
            <a:pPr eaLnBrk="1" hangingPunct="1"/>
            <a:r>
              <a:rPr lang="en-US"/>
              <a:t>          </a:t>
            </a:r>
          </a:p>
        </p:txBody>
      </p:sp>
      <p:sp>
        <p:nvSpPr>
          <p:cNvPr id="41996" name="Text Box 15"/>
          <p:cNvSpPr txBox="1">
            <a:spLocks noChangeArrowheads="1"/>
          </p:cNvSpPr>
          <p:nvPr/>
        </p:nvSpPr>
        <p:spPr bwMode="auto">
          <a:xfrm>
            <a:off x="3886200" y="3810000"/>
            <a:ext cx="349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R1 = 4000, R2 = 12,000</a:t>
            </a:r>
          </a:p>
        </p:txBody>
      </p:sp>
      <p:sp>
        <p:nvSpPr>
          <p:cNvPr id="41997" name="Text Box 16"/>
          <p:cNvSpPr txBox="1">
            <a:spLocks noChangeArrowheads="1"/>
          </p:cNvSpPr>
          <p:nvPr/>
        </p:nvSpPr>
        <p:spPr bwMode="auto">
          <a:xfrm>
            <a:off x="4327525" y="4452938"/>
            <a:ext cx="3619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= </a:t>
            </a:r>
            <a:r>
              <a:rPr lang="en-US" u="sng">
                <a:solidFill>
                  <a:srgbClr val="FFCC00"/>
                </a:solidFill>
              </a:rPr>
              <a:t>4000 * 12,000</a:t>
            </a:r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  16,000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R </a:t>
            </a:r>
            <a:r>
              <a:rPr lang="en-US" baseline="-25000">
                <a:solidFill>
                  <a:srgbClr val="FFCC00"/>
                </a:solidFill>
              </a:rPr>
              <a:t>1.2</a:t>
            </a:r>
            <a:r>
              <a:rPr lang="en-US">
                <a:solidFill>
                  <a:srgbClr val="FFCC00"/>
                </a:solidFill>
              </a:rPr>
              <a:t> = 3,000 ohms *(3K)</a:t>
            </a:r>
            <a:endParaRPr lang="en-US"/>
          </a:p>
        </p:txBody>
      </p:sp>
      <p:sp>
        <p:nvSpPr>
          <p:cNvPr id="41998" name="Text Box 17"/>
          <p:cNvSpPr txBox="1">
            <a:spLocks noChangeArrowheads="1"/>
          </p:cNvSpPr>
          <p:nvPr/>
        </p:nvSpPr>
        <p:spPr bwMode="auto">
          <a:xfrm>
            <a:off x="533400" y="6096000"/>
            <a:ext cx="737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CC00"/>
                </a:solidFill>
              </a:rPr>
              <a:t>I.e., less than either R singly (water analogy: multiple channels)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Freeform 6"/>
          <p:cNvSpPr>
            <a:spLocks/>
          </p:cNvSpPr>
          <p:nvPr/>
        </p:nvSpPr>
        <p:spPr bwMode="auto">
          <a:xfrm>
            <a:off x="5943600" y="1524000"/>
            <a:ext cx="520700" cy="1714500"/>
          </a:xfrm>
          <a:custGeom>
            <a:avLst/>
            <a:gdLst>
              <a:gd name="T0" fmla="*/ 2147483647 w 328"/>
              <a:gd name="T1" fmla="*/ 0 h 1080"/>
              <a:gd name="T2" fmla="*/ 2147483647 w 328"/>
              <a:gd name="T3" fmla="*/ 2147483647 h 1080"/>
              <a:gd name="T4" fmla="*/ 2147483647 w 328"/>
              <a:gd name="T5" fmla="*/ 2147483647 h 1080"/>
              <a:gd name="T6" fmla="*/ 2147483647 w 328"/>
              <a:gd name="T7" fmla="*/ 2147483647 h 1080"/>
              <a:gd name="T8" fmla="*/ 2147483647 w 328"/>
              <a:gd name="T9" fmla="*/ 2147483647 h 1080"/>
              <a:gd name="T10" fmla="*/ 2147483647 w 328"/>
              <a:gd name="T11" fmla="*/ 2147483647 h 1080"/>
              <a:gd name="T12" fmla="*/ 2147483647 w 328"/>
              <a:gd name="T13" fmla="*/ 2147483647 h 1080"/>
              <a:gd name="T14" fmla="*/ 2147483647 w 328"/>
              <a:gd name="T15" fmla="*/ 2147483647 h 1080"/>
              <a:gd name="T16" fmla="*/ 2147483647 w 328"/>
              <a:gd name="T17" fmla="*/ 2147483647 h 1080"/>
              <a:gd name="T18" fmla="*/ 2147483647 w 328"/>
              <a:gd name="T19" fmla="*/ 2147483647 h 1080"/>
              <a:gd name="T20" fmla="*/ 2147483647 w 328"/>
              <a:gd name="T21" fmla="*/ 2147483647 h 1080"/>
              <a:gd name="T22" fmla="*/ 0 w 328"/>
              <a:gd name="T23" fmla="*/ 2147483647 h 1080"/>
              <a:gd name="T24" fmla="*/ 2147483647 w 328"/>
              <a:gd name="T25" fmla="*/ 2147483647 h 1080"/>
              <a:gd name="T26" fmla="*/ 2147483647 w 328"/>
              <a:gd name="T27" fmla="*/ 2147483647 h 1080"/>
              <a:gd name="T28" fmla="*/ 2147483647 w 328"/>
              <a:gd name="T29" fmla="*/ 2147483647 h 1080"/>
              <a:gd name="T30" fmla="*/ 2147483647 w 328"/>
              <a:gd name="T31" fmla="*/ 2147483647 h 1080"/>
              <a:gd name="T32" fmla="*/ 2147483647 w 328"/>
              <a:gd name="T33" fmla="*/ 2147483647 h 1080"/>
              <a:gd name="T34" fmla="*/ 2147483647 w 328"/>
              <a:gd name="T35" fmla="*/ 2147483647 h 1080"/>
              <a:gd name="T36" fmla="*/ 2147483647 w 328"/>
              <a:gd name="T37" fmla="*/ 2147483647 h 1080"/>
              <a:gd name="T38" fmla="*/ 2147483647 w 328"/>
              <a:gd name="T39" fmla="*/ 2147483647 h 1080"/>
              <a:gd name="T40" fmla="*/ 2147483647 w 328"/>
              <a:gd name="T41" fmla="*/ 2147483647 h 10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28"/>
              <a:gd name="T64" fmla="*/ 0 h 1080"/>
              <a:gd name="T65" fmla="*/ 328 w 328"/>
              <a:gd name="T66" fmla="*/ 1080 h 10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28" h="1080">
                <a:moveTo>
                  <a:pt x="192" y="0"/>
                </a:moveTo>
                <a:cubicBezTo>
                  <a:pt x="163" y="42"/>
                  <a:pt x="167" y="70"/>
                  <a:pt x="184" y="120"/>
                </a:cubicBezTo>
                <a:cubicBezTo>
                  <a:pt x="186" y="146"/>
                  <a:pt x="182" y="174"/>
                  <a:pt x="192" y="200"/>
                </a:cubicBezTo>
                <a:cubicBezTo>
                  <a:pt x="194" y="207"/>
                  <a:pt x="208" y="203"/>
                  <a:pt x="216" y="208"/>
                </a:cubicBezTo>
                <a:cubicBezTo>
                  <a:pt x="247" y="225"/>
                  <a:pt x="269" y="244"/>
                  <a:pt x="304" y="256"/>
                </a:cubicBezTo>
                <a:cubicBezTo>
                  <a:pt x="290" y="297"/>
                  <a:pt x="264" y="287"/>
                  <a:pt x="224" y="296"/>
                </a:cubicBezTo>
                <a:cubicBezTo>
                  <a:pt x="166" y="324"/>
                  <a:pt x="103" y="341"/>
                  <a:pt x="40" y="352"/>
                </a:cubicBezTo>
                <a:cubicBezTo>
                  <a:pt x="83" y="395"/>
                  <a:pt x="40" y="361"/>
                  <a:pt x="104" y="384"/>
                </a:cubicBezTo>
                <a:cubicBezTo>
                  <a:pt x="136" y="395"/>
                  <a:pt x="168" y="410"/>
                  <a:pt x="200" y="424"/>
                </a:cubicBezTo>
                <a:cubicBezTo>
                  <a:pt x="211" y="428"/>
                  <a:pt x="220" y="435"/>
                  <a:pt x="232" y="440"/>
                </a:cubicBezTo>
                <a:cubicBezTo>
                  <a:pt x="263" y="451"/>
                  <a:pt x="283" y="453"/>
                  <a:pt x="312" y="472"/>
                </a:cubicBezTo>
                <a:cubicBezTo>
                  <a:pt x="204" y="487"/>
                  <a:pt x="108" y="518"/>
                  <a:pt x="0" y="528"/>
                </a:cubicBezTo>
                <a:cubicBezTo>
                  <a:pt x="70" y="551"/>
                  <a:pt x="150" y="557"/>
                  <a:pt x="224" y="576"/>
                </a:cubicBezTo>
                <a:cubicBezTo>
                  <a:pt x="272" y="588"/>
                  <a:pt x="245" y="580"/>
                  <a:pt x="304" y="600"/>
                </a:cubicBezTo>
                <a:cubicBezTo>
                  <a:pt x="312" y="602"/>
                  <a:pt x="328" y="608"/>
                  <a:pt x="328" y="608"/>
                </a:cubicBezTo>
                <a:cubicBezTo>
                  <a:pt x="174" y="633"/>
                  <a:pt x="264" y="622"/>
                  <a:pt x="56" y="632"/>
                </a:cubicBezTo>
                <a:cubicBezTo>
                  <a:pt x="40" y="634"/>
                  <a:pt x="14" y="624"/>
                  <a:pt x="8" y="640"/>
                </a:cubicBezTo>
                <a:cubicBezTo>
                  <a:pt x="2" y="654"/>
                  <a:pt x="28" y="662"/>
                  <a:pt x="40" y="672"/>
                </a:cubicBezTo>
                <a:cubicBezTo>
                  <a:pt x="70" y="698"/>
                  <a:pt x="78" y="689"/>
                  <a:pt x="128" y="696"/>
                </a:cubicBezTo>
                <a:cubicBezTo>
                  <a:pt x="185" y="715"/>
                  <a:pt x="155" y="791"/>
                  <a:pt x="152" y="840"/>
                </a:cubicBezTo>
                <a:cubicBezTo>
                  <a:pt x="165" y="919"/>
                  <a:pt x="176" y="999"/>
                  <a:pt x="176" y="108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133600" y="228600"/>
            <a:ext cx="410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Parallel Resistors:  Continued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794125" y="17859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R3</a:t>
            </a:r>
            <a:endParaRPr 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7772400" y="1981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257800" y="2057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R1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33400" y="3733800"/>
            <a:ext cx="2378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r>
              <a:rPr lang="en-US"/>
              <a:t>          </a:t>
            </a:r>
          </a:p>
        </p:txBody>
      </p:sp>
      <p:sp>
        <p:nvSpPr>
          <p:cNvPr id="44044" name="Text Box 13"/>
          <p:cNvSpPr txBox="1">
            <a:spLocks noChangeArrowheads="1"/>
          </p:cNvSpPr>
          <p:nvPr/>
        </p:nvSpPr>
        <p:spPr bwMode="auto">
          <a:xfrm>
            <a:off x="4876800" y="38100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 </a:t>
            </a:r>
            <a:r>
              <a:rPr lang="en-US" baseline="-25000">
                <a:solidFill>
                  <a:srgbClr val="FFCC00"/>
                </a:solidFill>
              </a:rPr>
              <a:t>1.2</a:t>
            </a:r>
            <a:r>
              <a:rPr lang="en-US">
                <a:solidFill>
                  <a:srgbClr val="FFCC00"/>
                </a:solidFill>
              </a:rPr>
              <a:t> = 3,000 ohms</a:t>
            </a:r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1447800" y="3810000"/>
            <a:ext cx="253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R3 = 6,000 ohms</a:t>
            </a:r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1524000" y="50292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V (R3) = ?</a:t>
            </a:r>
          </a:p>
        </p:txBody>
      </p:sp>
      <p:sp>
        <p:nvSpPr>
          <p:cNvPr id="44047" name="Rectangle 17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CC00"/>
              </a:solidFill>
            </a:endParaRPr>
          </a:p>
        </p:txBody>
      </p:sp>
      <p:sp>
        <p:nvSpPr>
          <p:cNvPr id="44048" name="Rectangle 18"/>
          <p:cNvSpPr>
            <a:spLocks noChangeArrowheads="1"/>
          </p:cNvSpPr>
          <p:nvPr/>
        </p:nvSpPr>
        <p:spPr bwMode="auto">
          <a:xfrm>
            <a:off x="5105400" y="5029200"/>
            <a:ext cx="186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V (R1.2) = ?</a:t>
            </a:r>
          </a:p>
        </p:txBody>
      </p:sp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1812925" y="4376738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I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Freeform 6"/>
          <p:cNvSpPr>
            <a:spLocks/>
          </p:cNvSpPr>
          <p:nvPr/>
        </p:nvSpPr>
        <p:spPr bwMode="auto">
          <a:xfrm>
            <a:off x="5943600" y="1524000"/>
            <a:ext cx="520700" cy="1714500"/>
          </a:xfrm>
          <a:custGeom>
            <a:avLst/>
            <a:gdLst>
              <a:gd name="T0" fmla="*/ 2147483647 w 328"/>
              <a:gd name="T1" fmla="*/ 0 h 1080"/>
              <a:gd name="T2" fmla="*/ 2147483647 w 328"/>
              <a:gd name="T3" fmla="*/ 2147483647 h 1080"/>
              <a:gd name="T4" fmla="*/ 2147483647 w 328"/>
              <a:gd name="T5" fmla="*/ 2147483647 h 1080"/>
              <a:gd name="T6" fmla="*/ 2147483647 w 328"/>
              <a:gd name="T7" fmla="*/ 2147483647 h 1080"/>
              <a:gd name="T8" fmla="*/ 2147483647 w 328"/>
              <a:gd name="T9" fmla="*/ 2147483647 h 1080"/>
              <a:gd name="T10" fmla="*/ 2147483647 w 328"/>
              <a:gd name="T11" fmla="*/ 2147483647 h 1080"/>
              <a:gd name="T12" fmla="*/ 2147483647 w 328"/>
              <a:gd name="T13" fmla="*/ 2147483647 h 1080"/>
              <a:gd name="T14" fmla="*/ 2147483647 w 328"/>
              <a:gd name="T15" fmla="*/ 2147483647 h 1080"/>
              <a:gd name="T16" fmla="*/ 2147483647 w 328"/>
              <a:gd name="T17" fmla="*/ 2147483647 h 1080"/>
              <a:gd name="T18" fmla="*/ 2147483647 w 328"/>
              <a:gd name="T19" fmla="*/ 2147483647 h 1080"/>
              <a:gd name="T20" fmla="*/ 2147483647 w 328"/>
              <a:gd name="T21" fmla="*/ 2147483647 h 1080"/>
              <a:gd name="T22" fmla="*/ 0 w 328"/>
              <a:gd name="T23" fmla="*/ 2147483647 h 1080"/>
              <a:gd name="T24" fmla="*/ 2147483647 w 328"/>
              <a:gd name="T25" fmla="*/ 2147483647 h 1080"/>
              <a:gd name="T26" fmla="*/ 2147483647 w 328"/>
              <a:gd name="T27" fmla="*/ 2147483647 h 1080"/>
              <a:gd name="T28" fmla="*/ 2147483647 w 328"/>
              <a:gd name="T29" fmla="*/ 2147483647 h 1080"/>
              <a:gd name="T30" fmla="*/ 2147483647 w 328"/>
              <a:gd name="T31" fmla="*/ 2147483647 h 1080"/>
              <a:gd name="T32" fmla="*/ 2147483647 w 328"/>
              <a:gd name="T33" fmla="*/ 2147483647 h 1080"/>
              <a:gd name="T34" fmla="*/ 2147483647 w 328"/>
              <a:gd name="T35" fmla="*/ 2147483647 h 1080"/>
              <a:gd name="T36" fmla="*/ 2147483647 w 328"/>
              <a:gd name="T37" fmla="*/ 2147483647 h 1080"/>
              <a:gd name="T38" fmla="*/ 2147483647 w 328"/>
              <a:gd name="T39" fmla="*/ 2147483647 h 1080"/>
              <a:gd name="T40" fmla="*/ 2147483647 w 328"/>
              <a:gd name="T41" fmla="*/ 2147483647 h 10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28"/>
              <a:gd name="T64" fmla="*/ 0 h 1080"/>
              <a:gd name="T65" fmla="*/ 328 w 328"/>
              <a:gd name="T66" fmla="*/ 1080 h 10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28" h="1080">
                <a:moveTo>
                  <a:pt x="192" y="0"/>
                </a:moveTo>
                <a:cubicBezTo>
                  <a:pt x="163" y="42"/>
                  <a:pt x="167" y="70"/>
                  <a:pt x="184" y="120"/>
                </a:cubicBezTo>
                <a:cubicBezTo>
                  <a:pt x="186" y="146"/>
                  <a:pt x="182" y="174"/>
                  <a:pt x="192" y="200"/>
                </a:cubicBezTo>
                <a:cubicBezTo>
                  <a:pt x="194" y="207"/>
                  <a:pt x="208" y="203"/>
                  <a:pt x="216" y="208"/>
                </a:cubicBezTo>
                <a:cubicBezTo>
                  <a:pt x="247" y="225"/>
                  <a:pt x="269" y="244"/>
                  <a:pt x="304" y="256"/>
                </a:cubicBezTo>
                <a:cubicBezTo>
                  <a:pt x="290" y="297"/>
                  <a:pt x="264" y="287"/>
                  <a:pt x="224" y="296"/>
                </a:cubicBezTo>
                <a:cubicBezTo>
                  <a:pt x="166" y="324"/>
                  <a:pt x="103" y="341"/>
                  <a:pt x="40" y="352"/>
                </a:cubicBezTo>
                <a:cubicBezTo>
                  <a:pt x="83" y="395"/>
                  <a:pt x="40" y="361"/>
                  <a:pt x="104" y="384"/>
                </a:cubicBezTo>
                <a:cubicBezTo>
                  <a:pt x="136" y="395"/>
                  <a:pt x="168" y="410"/>
                  <a:pt x="200" y="424"/>
                </a:cubicBezTo>
                <a:cubicBezTo>
                  <a:pt x="211" y="428"/>
                  <a:pt x="220" y="435"/>
                  <a:pt x="232" y="440"/>
                </a:cubicBezTo>
                <a:cubicBezTo>
                  <a:pt x="263" y="451"/>
                  <a:pt x="283" y="453"/>
                  <a:pt x="312" y="472"/>
                </a:cubicBezTo>
                <a:cubicBezTo>
                  <a:pt x="204" y="487"/>
                  <a:pt x="108" y="518"/>
                  <a:pt x="0" y="528"/>
                </a:cubicBezTo>
                <a:cubicBezTo>
                  <a:pt x="70" y="551"/>
                  <a:pt x="150" y="557"/>
                  <a:pt x="224" y="576"/>
                </a:cubicBezTo>
                <a:cubicBezTo>
                  <a:pt x="272" y="588"/>
                  <a:pt x="245" y="580"/>
                  <a:pt x="304" y="600"/>
                </a:cubicBezTo>
                <a:cubicBezTo>
                  <a:pt x="312" y="602"/>
                  <a:pt x="328" y="608"/>
                  <a:pt x="328" y="608"/>
                </a:cubicBezTo>
                <a:cubicBezTo>
                  <a:pt x="174" y="633"/>
                  <a:pt x="264" y="622"/>
                  <a:pt x="56" y="632"/>
                </a:cubicBezTo>
                <a:cubicBezTo>
                  <a:pt x="40" y="634"/>
                  <a:pt x="14" y="624"/>
                  <a:pt x="8" y="640"/>
                </a:cubicBezTo>
                <a:cubicBezTo>
                  <a:pt x="2" y="654"/>
                  <a:pt x="28" y="662"/>
                  <a:pt x="40" y="672"/>
                </a:cubicBezTo>
                <a:cubicBezTo>
                  <a:pt x="70" y="698"/>
                  <a:pt x="78" y="689"/>
                  <a:pt x="128" y="696"/>
                </a:cubicBezTo>
                <a:cubicBezTo>
                  <a:pt x="185" y="715"/>
                  <a:pt x="155" y="791"/>
                  <a:pt x="152" y="840"/>
                </a:cubicBezTo>
                <a:cubicBezTo>
                  <a:pt x="165" y="919"/>
                  <a:pt x="176" y="999"/>
                  <a:pt x="176" y="108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3600" y="228600"/>
            <a:ext cx="410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Parallel Resistors:  Continued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794125" y="17859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R3</a:t>
            </a:r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7772400" y="1981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257800" y="2057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R1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33400" y="3733800"/>
            <a:ext cx="2378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r>
              <a:rPr lang="en-US"/>
              <a:t>          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876800" y="38100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 </a:t>
            </a:r>
            <a:r>
              <a:rPr lang="en-US" baseline="-25000">
                <a:solidFill>
                  <a:srgbClr val="FFCC00"/>
                </a:solidFill>
              </a:rPr>
              <a:t>1.2</a:t>
            </a:r>
            <a:r>
              <a:rPr lang="en-US">
                <a:solidFill>
                  <a:srgbClr val="FFCC00"/>
                </a:solidFill>
              </a:rPr>
              <a:t> = 3,000 ohms</a:t>
            </a:r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47800" y="3810000"/>
            <a:ext cx="253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R3 = 6,000 ohms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524000" y="50292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V (R3) = ?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CC00"/>
              </a:solidFill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5105400" y="5029200"/>
            <a:ext cx="186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V (R1.2) = ?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812925" y="4376738"/>
            <a:ext cx="618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I = 9 / (6K + 3K) = 9/9K = .001 = 1 mamp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Freeform 6"/>
          <p:cNvSpPr>
            <a:spLocks/>
          </p:cNvSpPr>
          <p:nvPr/>
        </p:nvSpPr>
        <p:spPr bwMode="auto">
          <a:xfrm>
            <a:off x="5943600" y="1524000"/>
            <a:ext cx="520700" cy="1714500"/>
          </a:xfrm>
          <a:custGeom>
            <a:avLst/>
            <a:gdLst>
              <a:gd name="T0" fmla="*/ 2147483647 w 328"/>
              <a:gd name="T1" fmla="*/ 0 h 1080"/>
              <a:gd name="T2" fmla="*/ 2147483647 w 328"/>
              <a:gd name="T3" fmla="*/ 2147483647 h 1080"/>
              <a:gd name="T4" fmla="*/ 2147483647 w 328"/>
              <a:gd name="T5" fmla="*/ 2147483647 h 1080"/>
              <a:gd name="T6" fmla="*/ 2147483647 w 328"/>
              <a:gd name="T7" fmla="*/ 2147483647 h 1080"/>
              <a:gd name="T8" fmla="*/ 2147483647 w 328"/>
              <a:gd name="T9" fmla="*/ 2147483647 h 1080"/>
              <a:gd name="T10" fmla="*/ 2147483647 w 328"/>
              <a:gd name="T11" fmla="*/ 2147483647 h 1080"/>
              <a:gd name="T12" fmla="*/ 2147483647 w 328"/>
              <a:gd name="T13" fmla="*/ 2147483647 h 1080"/>
              <a:gd name="T14" fmla="*/ 2147483647 w 328"/>
              <a:gd name="T15" fmla="*/ 2147483647 h 1080"/>
              <a:gd name="T16" fmla="*/ 2147483647 w 328"/>
              <a:gd name="T17" fmla="*/ 2147483647 h 1080"/>
              <a:gd name="T18" fmla="*/ 2147483647 w 328"/>
              <a:gd name="T19" fmla="*/ 2147483647 h 1080"/>
              <a:gd name="T20" fmla="*/ 2147483647 w 328"/>
              <a:gd name="T21" fmla="*/ 2147483647 h 1080"/>
              <a:gd name="T22" fmla="*/ 0 w 328"/>
              <a:gd name="T23" fmla="*/ 2147483647 h 1080"/>
              <a:gd name="T24" fmla="*/ 2147483647 w 328"/>
              <a:gd name="T25" fmla="*/ 2147483647 h 1080"/>
              <a:gd name="T26" fmla="*/ 2147483647 w 328"/>
              <a:gd name="T27" fmla="*/ 2147483647 h 1080"/>
              <a:gd name="T28" fmla="*/ 2147483647 w 328"/>
              <a:gd name="T29" fmla="*/ 2147483647 h 1080"/>
              <a:gd name="T30" fmla="*/ 2147483647 w 328"/>
              <a:gd name="T31" fmla="*/ 2147483647 h 1080"/>
              <a:gd name="T32" fmla="*/ 2147483647 w 328"/>
              <a:gd name="T33" fmla="*/ 2147483647 h 1080"/>
              <a:gd name="T34" fmla="*/ 2147483647 w 328"/>
              <a:gd name="T35" fmla="*/ 2147483647 h 1080"/>
              <a:gd name="T36" fmla="*/ 2147483647 w 328"/>
              <a:gd name="T37" fmla="*/ 2147483647 h 1080"/>
              <a:gd name="T38" fmla="*/ 2147483647 w 328"/>
              <a:gd name="T39" fmla="*/ 2147483647 h 1080"/>
              <a:gd name="T40" fmla="*/ 2147483647 w 328"/>
              <a:gd name="T41" fmla="*/ 2147483647 h 10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28"/>
              <a:gd name="T64" fmla="*/ 0 h 1080"/>
              <a:gd name="T65" fmla="*/ 328 w 328"/>
              <a:gd name="T66" fmla="*/ 1080 h 10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28" h="1080">
                <a:moveTo>
                  <a:pt x="192" y="0"/>
                </a:moveTo>
                <a:cubicBezTo>
                  <a:pt x="163" y="42"/>
                  <a:pt x="167" y="70"/>
                  <a:pt x="184" y="120"/>
                </a:cubicBezTo>
                <a:cubicBezTo>
                  <a:pt x="186" y="146"/>
                  <a:pt x="182" y="174"/>
                  <a:pt x="192" y="200"/>
                </a:cubicBezTo>
                <a:cubicBezTo>
                  <a:pt x="194" y="207"/>
                  <a:pt x="208" y="203"/>
                  <a:pt x="216" y="208"/>
                </a:cubicBezTo>
                <a:cubicBezTo>
                  <a:pt x="247" y="225"/>
                  <a:pt x="269" y="244"/>
                  <a:pt x="304" y="256"/>
                </a:cubicBezTo>
                <a:cubicBezTo>
                  <a:pt x="290" y="297"/>
                  <a:pt x="264" y="287"/>
                  <a:pt x="224" y="296"/>
                </a:cubicBezTo>
                <a:cubicBezTo>
                  <a:pt x="166" y="324"/>
                  <a:pt x="103" y="341"/>
                  <a:pt x="40" y="352"/>
                </a:cubicBezTo>
                <a:cubicBezTo>
                  <a:pt x="83" y="395"/>
                  <a:pt x="40" y="361"/>
                  <a:pt x="104" y="384"/>
                </a:cubicBezTo>
                <a:cubicBezTo>
                  <a:pt x="136" y="395"/>
                  <a:pt x="168" y="410"/>
                  <a:pt x="200" y="424"/>
                </a:cubicBezTo>
                <a:cubicBezTo>
                  <a:pt x="211" y="428"/>
                  <a:pt x="220" y="435"/>
                  <a:pt x="232" y="440"/>
                </a:cubicBezTo>
                <a:cubicBezTo>
                  <a:pt x="263" y="451"/>
                  <a:pt x="283" y="453"/>
                  <a:pt x="312" y="472"/>
                </a:cubicBezTo>
                <a:cubicBezTo>
                  <a:pt x="204" y="487"/>
                  <a:pt x="108" y="518"/>
                  <a:pt x="0" y="528"/>
                </a:cubicBezTo>
                <a:cubicBezTo>
                  <a:pt x="70" y="551"/>
                  <a:pt x="150" y="557"/>
                  <a:pt x="224" y="576"/>
                </a:cubicBezTo>
                <a:cubicBezTo>
                  <a:pt x="272" y="588"/>
                  <a:pt x="245" y="580"/>
                  <a:pt x="304" y="600"/>
                </a:cubicBezTo>
                <a:cubicBezTo>
                  <a:pt x="312" y="602"/>
                  <a:pt x="328" y="608"/>
                  <a:pt x="328" y="608"/>
                </a:cubicBezTo>
                <a:cubicBezTo>
                  <a:pt x="174" y="633"/>
                  <a:pt x="264" y="622"/>
                  <a:pt x="56" y="632"/>
                </a:cubicBezTo>
                <a:cubicBezTo>
                  <a:pt x="40" y="634"/>
                  <a:pt x="14" y="624"/>
                  <a:pt x="8" y="640"/>
                </a:cubicBezTo>
                <a:cubicBezTo>
                  <a:pt x="2" y="654"/>
                  <a:pt x="28" y="662"/>
                  <a:pt x="40" y="672"/>
                </a:cubicBezTo>
                <a:cubicBezTo>
                  <a:pt x="70" y="698"/>
                  <a:pt x="78" y="689"/>
                  <a:pt x="128" y="696"/>
                </a:cubicBezTo>
                <a:cubicBezTo>
                  <a:pt x="185" y="715"/>
                  <a:pt x="155" y="791"/>
                  <a:pt x="152" y="840"/>
                </a:cubicBezTo>
                <a:cubicBezTo>
                  <a:pt x="165" y="919"/>
                  <a:pt x="176" y="999"/>
                  <a:pt x="176" y="108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514600" y="228600"/>
            <a:ext cx="410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Parallel Resistors:  Continued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794125" y="17859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R3</a:t>
            </a:r>
            <a:endParaRPr 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7772400" y="1981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5257800" y="2057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R1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" y="3733800"/>
            <a:ext cx="2378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r>
              <a:rPr lang="en-US"/>
              <a:t>          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4876800" y="38100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 </a:t>
            </a:r>
            <a:r>
              <a:rPr lang="en-US" baseline="-25000">
                <a:solidFill>
                  <a:srgbClr val="FFCC00"/>
                </a:solidFill>
              </a:rPr>
              <a:t>1.2</a:t>
            </a:r>
            <a:r>
              <a:rPr lang="en-US">
                <a:solidFill>
                  <a:srgbClr val="FFCC00"/>
                </a:solidFill>
              </a:rPr>
              <a:t> = 3,000 ohms</a:t>
            </a:r>
            <a:endParaRPr 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447800" y="3810000"/>
            <a:ext cx="253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R3 = 6,000 ohms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524000" y="5029200"/>
            <a:ext cx="2755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V (R3) = .001 * 6K</a:t>
            </a: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     = 6 V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5105400" y="5029200"/>
            <a:ext cx="3014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V (R1.2) = .001 * 3K</a:t>
            </a:r>
          </a:p>
          <a:p>
            <a:r>
              <a:rPr lang="en-US">
                <a:solidFill>
                  <a:srgbClr val="FFCC00"/>
                </a:solidFill>
              </a:rPr>
              <a:t>             = 3K</a:t>
            </a:r>
          </a:p>
        </p:txBody>
      </p:sp>
      <p:sp>
        <p:nvSpPr>
          <p:cNvPr id="48144" name="Text Box 17"/>
          <p:cNvSpPr txBox="1">
            <a:spLocks noChangeArrowheads="1"/>
          </p:cNvSpPr>
          <p:nvPr/>
        </p:nvSpPr>
        <p:spPr bwMode="auto">
          <a:xfrm>
            <a:off x="1812925" y="4376738"/>
            <a:ext cx="607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I = 9 / (6K + 9K) = 9/9K = .001 = 1 mamp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Freeform 6"/>
          <p:cNvSpPr>
            <a:spLocks/>
          </p:cNvSpPr>
          <p:nvPr/>
        </p:nvSpPr>
        <p:spPr bwMode="auto">
          <a:xfrm>
            <a:off x="5943600" y="1524000"/>
            <a:ext cx="520700" cy="1714500"/>
          </a:xfrm>
          <a:custGeom>
            <a:avLst/>
            <a:gdLst>
              <a:gd name="T0" fmla="*/ 2147483647 w 328"/>
              <a:gd name="T1" fmla="*/ 0 h 1080"/>
              <a:gd name="T2" fmla="*/ 2147483647 w 328"/>
              <a:gd name="T3" fmla="*/ 2147483647 h 1080"/>
              <a:gd name="T4" fmla="*/ 2147483647 w 328"/>
              <a:gd name="T5" fmla="*/ 2147483647 h 1080"/>
              <a:gd name="T6" fmla="*/ 2147483647 w 328"/>
              <a:gd name="T7" fmla="*/ 2147483647 h 1080"/>
              <a:gd name="T8" fmla="*/ 2147483647 w 328"/>
              <a:gd name="T9" fmla="*/ 2147483647 h 1080"/>
              <a:gd name="T10" fmla="*/ 2147483647 w 328"/>
              <a:gd name="T11" fmla="*/ 2147483647 h 1080"/>
              <a:gd name="T12" fmla="*/ 2147483647 w 328"/>
              <a:gd name="T13" fmla="*/ 2147483647 h 1080"/>
              <a:gd name="T14" fmla="*/ 2147483647 w 328"/>
              <a:gd name="T15" fmla="*/ 2147483647 h 1080"/>
              <a:gd name="T16" fmla="*/ 2147483647 w 328"/>
              <a:gd name="T17" fmla="*/ 2147483647 h 1080"/>
              <a:gd name="T18" fmla="*/ 2147483647 w 328"/>
              <a:gd name="T19" fmla="*/ 2147483647 h 1080"/>
              <a:gd name="T20" fmla="*/ 2147483647 w 328"/>
              <a:gd name="T21" fmla="*/ 2147483647 h 1080"/>
              <a:gd name="T22" fmla="*/ 0 w 328"/>
              <a:gd name="T23" fmla="*/ 2147483647 h 1080"/>
              <a:gd name="T24" fmla="*/ 2147483647 w 328"/>
              <a:gd name="T25" fmla="*/ 2147483647 h 1080"/>
              <a:gd name="T26" fmla="*/ 2147483647 w 328"/>
              <a:gd name="T27" fmla="*/ 2147483647 h 1080"/>
              <a:gd name="T28" fmla="*/ 2147483647 w 328"/>
              <a:gd name="T29" fmla="*/ 2147483647 h 1080"/>
              <a:gd name="T30" fmla="*/ 2147483647 w 328"/>
              <a:gd name="T31" fmla="*/ 2147483647 h 1080"/>
              <a:gd name="T32" fmla="*/ 2147483647 w 328"/>
              <a:gd name="T33" fmla="*/ 2147483647 h 1080"/>
              <a:gd name="T34" fmla="*/ 2147483647 w 328"/>
              <a:gd name="T35" fmla="*/ 2147483647 h 1080"/>
              <a:gd name="T36" fmla="*/ 2147483647 w 328"/>
              <a:gd name="T37" fmla="*/ 2147483647 h 1080"/>
              <a:gd name="T38" fmla="*/ 2147483647 w 328"/>
              <a:gd name="T39" fmla="*/ 2147483647 h 1080"/>
              <a:gd name="T40" fmla="*/ 2147483647 w 328"/>
              <a:gd name="T41" fmla="*/ 2147483647 h 10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28"/>
              <a:gd name="T64" fmla="*/ 0 h 1080"/>
              <a:gd name="T65" fmla="*/ 328 w 328"/>
              <a:gd name="T66" fmla="*/ 1080 h 10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28" h="1080">
                <a:moveTo>
                  <a:pt x="192" y="0"/>
                </a:moveTo>
                <a:cubicBezTo>
                  <a:pt x="163" y="42"/>
                  <a:pt x="167" y="70"/>
                  <a:pt x="184" y="120"/>
                </a:cubicBezTo>
                <a:cubicBezTo>
                  <a:pt x="186" y="146"/>
                  <a:pt x="182" y="174"/>
                  <a:pt x="192" y="200"/>
                </a:cubicBezTo>
                <a:cubicBezTo>
                  <a:pt x="194" y="207"/>
                  <a:pt x="208" y="203"/>
                  <a:pt x="216" y="208"/>
                </a:cubicBezTo>
                <a:cubicBezTo>
                  <a:pt x="247" y="225"/>
                  <a:pt x="269" y="244"/>
                  <a:pt x="304" y="256"/>
                </a:cubicBezTo>
                <a:cubicBezTo>
                  <a:pt x="290" y="297"/>
                  <a:pt x="264" y="287"/>
                  <a:pt x="224" y="296"/>
                </a:cubicBezTo>
                <a:cubicBezTo>
                  <a:pt x="166" y="324"/>
                  <a:pt x="103" y="341"/>
                  <a:pt x="40" y="352"/>
                </a:cubicBezTo>
                <a:cubicBezTo>
                  <a:pt x="83" y="395"/>
                  <a:pt x="40" y="361"/>
                  <a:pt x="104" y="384"/>
                </a:cubicBezTo>
                <a:cubicBezTo>
                  <a:pt x="136" y="395"/>
                  <a:pt x="168" y="410"/>
                  <a:pt x="200" y="424"/>
                </a:cubicBezTo>
                <a:cubicBezTo>
                  <a:pt x="211" y="428"/>
                  <a:pt x="220" y="435"/>
                  <a:pt x="232" y="440"/>
                </a:cubicBezTo>
                <a:cubicBezTo>
                  <a:pt x="263" y="451"/>
                  <a:pt x="283" y="453"/>
                  <a:pt x="312" y="472"/>
                </a:cubicBezTo>
                <a:cubicBezTo>
                  <a:pt x="204" y="487"/>
                  <a:pt x="108" y="518"/>
                  <a:pt x="0" y="528"/>
                </a:cubicBezTo>
                <a:cubicBezTo>
                  <a:pt x="70" y="551"/>
                  <a:pt x="150" y="557"/>
                  <a:pt x="224" y="576"/>
                </a:cubicBezTo>
                <a:cubicBezTo>
                  <a:pt x="272" y="588"/>
                  <a:pt x="245" y="580"/>
                  <a:pt x="304" y="600"/>
                </a:cubicBezTo>
                <a:cubicBezTo>
                  <a:pt x="312" y="602"/>
                  <a:pt x="328" y="608"/>
                  <a:pt x="328" y="608"/>
                </a:cubicBezTo>
                <a:cubicBezTo>
                  <a:pt x="174" y="633"/>
                  <a:pt x="264" y="622"/>
                  <a:pt x="56" y="632"/>
                </a:cubicBezTo>
                <a:cubicBezTo>
                  <a:pt x="40" y="634"/>
                  <a:pt x="14" y="624"/>
                  <a:pt x="8" y="640"/>
                </a:cubicBezTo>
                <a:cubicBezTo>
                  <a:pt x="2" y="654"/>
                  <a:pt x="28" y="662"/>
                  <a:pt x="40" y="672"/>
                </a:cubicBezTo>
                <a:cubicBezTo>
                  <a:pt x="70" y="698"/>
                  <a:pt x="78" y="689"/>
                  <a:pt x="128" y="696"/>
                </a:cubicBezTo>
                <a:cubicBezTo>
                  <a:pt x="185" y="715"/>
                  <a:pt x="155" y="791"/>
                  <a:pt x="152" y="840"/>
                </a:cubicBezTo>
                <a:cubicBezTo>
                  <a:pt x="165" y="919"/>
                  <a:pt x="176" y="999"/>
                  <a:pt x="176" y="108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514600" y="228600"/>
            <a:ext cx="410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Parallel Resistors:  Continued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794125" y="17859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R3</a:t>
            </a:r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7772400" y="2055813"/>
            <a:ext cx="877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R2</a:t>
            </a:r>
          </a:p>
          <a:p>
            <a:r>
              <a:rPr lang="en-US" sz="1800">
                <a:solidFill>
                  <a:schemeClr val="hlink"/>
                </a:solidFill>
              </a:rPr>
              <a:t>12,000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5105400" y="1981200"/>
            <a:ext cx="75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R1</a:t>
            </a:r>
          </a:p>
          <a:p>
            <a:r>
              <a:rPr lang="en-US" sz="1800">
                <a:solidFill>
                  <a:schemeClr val="hlink"/>
                </a:solidFill>
              </a:rPr>
              <a:t>4,000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533400" y="3733800"/>
            <a:ext cx="2378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r>
              <a:rPr lang="en-US"/>
              <a:t>          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4876800" y="38100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 </a:t>
            </a:r>
            <a:r>
              <a:rPr lang="en-US" baseline="-25000">
                <a:solidFill>
                  <a:srgbClr val="FFCC00"/>
                </a:solidFill>
              </a:rPr>
              <a:t>1.2</a:t>
            </a:r>
            <a:r>
              <a:rPr lang="en-US">
                <a:solidFill>
                  <a:srgbClr val="FFCC00"/>
                </a:solidFill>
              </a:rPr>
              <a:t> = 3,000 ohms</a:t>
            </a:r>
            <a:endParaRPr lang="en-US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1447800" y="3810000"/>
            <a:ext cx="253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R3 = 6,000 ohms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5240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>
              <a:solidFill>
                <a:srgbClr val="FFCC00"/>
              </a:solidFill>
            </a:endParaRP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1371600" y="5029200"/>
            <a:ext cx="2981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I (R1) = E/R</a:t>
            </a:r>
          </a:p>
          <a:p>
            <a:r>
              <a:rPr lang="en-US">
                <a:solidFill>
                  <a:srgbClr val="FFCC00"/>
                </a:solidFill>
              </a:rPr>
              <a:t>         = 3/4,000</a:t>
            </a:r>
          </a:p>
          <a:p>
            <a:r>
              <a:rPr lang="en-US">
                <a:solidFill>
                  <a:srgbClr val="FFCC00"/>
                </a:solidFill>
              </a:rPr>
              <a:t>         = 0.75  mamp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812925" y="4376738"/>
            <a:ext cx="607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I = 9 / (6K + 9K) = 9/9K = .001 = 1 mamp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019800" y="1066800"/>
            <a:ext cx="168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3V </a:t>
            </a:r>
            <a:r>
              <a:rPr lang="ja-JP" altLang="en-US" sz="2000">
                <a:solidFill>
                  <a:schemeClr val="hlink"/>
                </a:solidFill>
              </a:rPr>
              <a:t>“</a:t>
            </a:r>
            <a:r>
              <a:rPr lang="en-US" sz="2000">
                <a:solidFill>
                  <a:schemeClr val="hlink"/>
                </a:solidFill>
              </a:rPr>
              <a:t>dropped</a:t>
            </a:r>
            <a:r>
              <a:rPr lang="ja-JP" altLang="en-US" sz="2000">
                <a:solidFill>
                  <a:schemeClr val="hlink"/>
                </a:solidFill>
              </a:rPr>
              <a:t>”</a:t>
            </a: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4800600" y="4953000"/>
            <a:ext cx="2981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I (R2) = E/R</a:t>
            </a:r>
          </a:p>
          <a:p>
            <a:r>
              <a:rPr lang="en-US">
                <a:solidFill>
                  <a:srgbClr val="FFCC00"/>
                </a:solidFill>
              </a:rPr>
              <a:t>         = 3/12,000</a:t>
            </a:r>
          </a:p>
          <a:p>
            <a:r>
              <a:rPr lang="en-US">
                <a:solidFill>
                  <a:srgbClr val="FFCC00"/>
                </a:solidFill>
              </a:rPr>
              <a:t>         = 0.25  mamp</a:t>
            </a:r>
          </a:p>
        </p:txBody>
      </p:sp>
      <p:sp>
        <p:nvSpPr>
          <p:cNvPr id="50195" name="Rectangle 20"/>
          <p:cNvSpPr>
            <a:spLocks noChangeArrowheads="1"/>
          </p:cNvSpPr>
          <p:nvPr/>
        </p:nvSpPr>
        <p:spPr bwMode="auto">
          <a:xfrm>
            <a:off x="1905000" y="990600"/>
            <a:ext cx="168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6V </a:t>
            </a:r>
            <a:r>
              <a:rPr lang="ja-JP" altLang="en-US" sz="2000">
                <a:solidFill>
                  <a:schemeClr val="hlink"/>
                </a:solidFill>
              </a:rPr>
              <a:t>“</a:t>
            </a:r>
            <a:r>
              <a:rPr lang="en-US" sz="2000">
                <a:solidFill>
                  <a:schemeClr val="hlink"/>
                </a:solidFill>
              </a:rPr>
              <a:t>dropped</a:t>
            </a:r>
            <a:r>
              <a:rPr lang="ja-JP" altLang="en-US" sz="2000">
                <a:solidFill>
                  <a:schemeClr val="hlink"/>
                </a:solidFill>
              </a:rPr>
              <a:t>”</a:t>
            </a: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50196" name="Text Box 21"/>
          <p:cNvSpPr txBox="1">
            <a:spLocks noChangeArrowheads="1"/>
          </p:cNvSpPr>
          <p:nvPr/>
        </p:nvSpPr>
        <p:spPr bwMode="auto">
          <a:xfrm>
            <a:off x="1431925" y="6205538"/>
            <a:ext cx="577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FF66"/>
                </a:solidFill>
              </a:rPr>
              <a:t>Total I, R1 &amp; R2:  0.75 + 0.25 = 1 mamp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52229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752600" y="16764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429000" y="1752600"/>
            <a:ext cx="12858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1,000,000 Ω</a:t>
            </a:r>
            <a:r>
              <a:rPr lang="en-US" sz="1500"/>
              <a:t> 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181600" y="381000"/>
            <a:ext cx="37973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Some implications of Ohm</a:t>
            </a:r>
            <a:r>
              <a:rPr lang="ja-JP" altLang="en-US" sz="1900">
                <a:solidFill>
                  <a:srgbClr val="FFCC00"/>
                </a:solidFill>
              </a:rPr>
              <a:t>’</a:t>
            </a:r>
            <a:r>
              <a:rPr lang="en-US" sz="1900">
                <a:solidFill>
                  <a:srgbClr val="FFCC00"/>
                </a:solidFill>
              </a:rPr>
              <a:t>s law:</a:t>
            </a:r>
          </a:p>
          <a:p>
            <a:pPr eaLnBrk="1" hangingPunct="1"/>
            <a:endParaRPr lang="en-US" sz="1900">
              <a:solidFill>
                <a:srgbClr val="FFCC00"/>
              </a:solidFill>
            </a:endParaRPr>
          </a:p>
          <a:p>
            <a:pPr eaLnBrk="1" hangingPunct="1">
              <a:buFont typeface="Arial" charset="0"/>
              <a:buAutoNum type="arabicPeriod"/>
            </a:pPr>
            <a:r>
              <a:rPr lang="en-US" sz="1900">
                <a:solidFill>
                  <a:srgbClr val="FFCC00"/>
                </a:solidFill>
              </a:rPr>
              <a:t>The larger the resistance, </a:t>
            </a:r>
          </a:p>
          <a:p>
            <a:pPr eaLnBrk="1" hangingPunct="1">
              <a:buFont typeface="Arial" charset="0"/>
              <a:buNone/>
            </a:pPr>
            <a:r>
              <a:rPr lang="en-US" sz="1900">
                <a:solidFill>
                  <a:srgbClr val="FFCC00"/>
                </a:solidFill>
              </a:rPr>
              <a:t>      the more voltage is dropped</a:t>
            </a:r>
          </a:p>
          <a:p>
            <a:pPr eaLnBrk="1" hangingPunct="1">
              <a:buFont typeface="Arial" charset="0"/>
              <a:buNone/>
            </a:pPr>
            <a:r>
              <a:rPr lang="en-US" sz="1900">
                <a:solidFill>
                  <a:srgbClr val="FFCC00"/>
                </a:solidFill>
              </a:rPr>
              <a:t>      across it.  Therefore, keep </a:t>
            </a:r>
          </a:p>
          <a:p>
            <a:pPr eaLnBrk="1" hangingPunct="1">
              <a:buFont typeface="Arial" charset="0"/>
              <a:buNone/>
            </a:pPr>
            <a:r>
              <a:rPr lang="en-US" sz="1900">
                <a:solidFill>
                  <a:srgbClr val="FFCC00"/>
                </a:solidFill>
              </a:rPr>
              <a:t>      electrode resistances low</a:t>
            </a:r>
          </a:p>
          <a:p>
            <a:pPr eaLnBrk="1" hangingPunct="1">
              <a:buFont typeface="Arial" charset="0"/>
              <a:buNone/>
            </a:pPr>
            <a:endParaRPr lang="en-US" sz="1900">
              <a:solidFill>
                <a:srgbClr val="FFCC00"/>
              </a:solidFill>
            </a:endParaRPr>
          </a:p>
          <a:p>
            <a:pPr eaLnBrk="1" hangingPunct="1">
              <a:buFont typeface="Arial" charset="0"/>
              <a:buAutoNum type="arabicPeriod" startAt="2"/>
            </a:pPr>
            <a:r>
              <a:rPr lang="en-US" sz="1900">
                <a:solidFill>
                  <a:srgbClr val="FFCC00"/>
                </a:solidFill>
              </a:rPr>
              <a:t>Want a very high resistance </a:t>
            </a:r>
          </a:p>
          <a:p>
            <a:pPr eaLnBrk="1" hangingPunct="1">
              <a:buFont typeface="Arial" charset="0"/>
              <a:buNone/>
            </a:pPr>
            <a:r>
              <a:rPr lang="en-US" sz="1900">
                <a:solidFill>
                  <a:srgbClr val="FFCC00"/>
                </a:solidFill>
              </a:rPr>
              <a:t>      in the bioamplifier; this </a:t>
            </a:r>
          </a:p>
          <a:p>
            <a:pPr eaLnBrk="1" hangingPunct="1">
              <a:buFont typeface="Arial" charset="0"/>
              <a:buNone/>
            </a:pPr>
            <a:r>
              <a:rPr lang="en-US" sz="1900">
                <a:solidFill>
                  <a:srgbClr val="FFCC00"/>
                </a:solidFill>
              </a:rPr>
              <a:t>      minimizes current flow in the </a:t>
            </a:r>
          </a:p>
          <a:p>
            <a:pPr eaLnBrk="1" hangingPunct="1">
              <a:buFont typeface="Arial" charset="0"/>
              <a:buNone/>
            </a:pPr>
            <a:r>
              <a:rPr lang="en-US" sz="1900">
                <a:solidFill>
                  <a:srgbClr val="FFCC00"/>
                </a:solidFill>
              </a:rPr>
              <a:t>      circuit, avoids </a:t>
            </a:r>
            <a:r>
              <a:rPr lang="ja-JP" altLang="en-US" sz="1900">
                <a:solidFill>
                  <a:srgbClr val="FFCC00"/>
                </a:solidFill>
              </a:rPr>
              <a:t>“</a:t>
            </a:r>
            <a:r>
              <a:rPr lang="en-US" sz="1900">
                <a:solidFill>
                  <a:srgbClr val="FFCC00"/>
                </a:solidFill>
              </a:rPr>
              <a:t>loading</a:t>
            </a:r>
            <a:r>
              <a:rPr lang="ja-JP" altLang="en-US" sz="1900">
                <a:solidFill>
                  <a:srgbClr val="FFCC00"/>
                </a:solidFill>
              </a:rPr>
              <a:t>”</a:t>
            </a:r>
            <a:r>
              <a:rPr lang="en-US" sz="1900">
                <a:solidFill>
                  <a:srgbClr val="FFCC00"/>
                </a:solidFill>
              </a:rPr>
              <a:t> the </a:t>
            </a:r>
          </a:p>
          <a:p>
            <a:pPr eaLnBrk="1" hangingPunct="1">
              <a:buFont typeface="Arial" charset="0"/>
              <a:buNone/>
            </a:pPr>
            <a:r>
              <a:rPr lang="en-US" sz="1900">
                <a:solidFill>
                  <a:srgbClr val="FFCC00"/>
                </a:solidFill>
              </a:rPr>
              <a:t>      low-current source</a:t>
            </a:r>
          </a:p>
          <a:p>
            <a:pPr eaLnBrk="1" hangingPunct="1">
              <a:buFont typeface="Arial" charset="0"/>
              <a:buNone/>
            </a:pPr>
            <a:endParaRPr lang="en-US" sz="1900">
              <a:solidFill>
                <a:srgbClr val="FFCC00"/>
              </a:solidFill>
            </a:endParaRPr>
          </a:p>
          <a:p>
            <a:pPr eaLnBrk="1" hangingPunct="1">
              <a:buFont typeface="Arial" charset="0"/>
              <a:buAutoNum type="arabicPeriod" startAt="3"/>
            </a:pPr>
            <a:r>
              <a:rPr lang="en-US" sz="1900">
                <a:solidFill>
                  <a:srgbClr val="FFCC00"/>
                </a:solidFill>
              </a:rPr>
              <a:t>Low resistances also help </a:t>
            </a:r>
          </a:p>
          <a:p>
            <a:pPr eaLnBrk="1" hangingPunct="1">
              <a:buFont typeface="Arial" charset="0"/>
              <a:buNone/>
            </a:pPr>
            <a:r>
              <a:rPr lang="en-US" sz="1900">
                <a:solidFill>
                  <a:srgbClr val="FFCC00"/>
                </a:solidFill>
              </a:rPr>
              <a:t>      avoid antenna effects along </a:t>
            </a:r>
          </a:p>
          <a:p>
            <a:pPr eaLnBrk="1" hangingPunct="1">
              <a:buFont typeface="Arial" charset="0"/>
              <a:buNone/>
            </a:pPr>
            <a:r>
              <a:rPr lang="en-US" sz="1900">
                <a:solidFill>
                  <a:srgbClr val="FFCC00"/>
                </a:solidFill>
              </a:rPr>
              <a:t>      the electrode cables.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486400" y="15240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52234" name="Rectangle 12"/>
          <p:cNvSpPr>
            <a:spLocks noChangeArrowheads="1"/>
          </p:cNvSpPr>
          <p:nvPr/>
        </p:nvSpPr>
        <p:spPr bwMode="auto">
          <a:xfrm>
            <a:off x="0" y="4572000"/>
            <a:ext cx="49530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D83EEE-251D-7E44-A62E-49F8A6EF74B3}" type="datetime1">
              <a:rPr kumimoji="0" lang="en-US" sz="1400"/>
              <a:pPr eaLnBrk="1" hangingPunct="1"/>
              <a:t>12/18/2018</a:t>
            </a:fld>
            <a:endParaRPr kumimoji="0" lang="en-US" sz="140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5D386D5-9BCE-9642-B6BF-70B893313577}" type="slidenum">
              <a:rPr kumimoji="0" lang="en-US" sz="1400"/>
              <a:pPr eaLnBrk="1" hangingPunct="1"/>
              <a:t>2</a:t>
            </a:fld>
            <a:endParaRPr kumimoji="0"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2113"/>
            <a:ext cx="6400800" cy="446087"/>
          </a:xfrm>
        </p:spPr>
        <p:txBody>
          <a:bodyPr/>
          <a:lstStyle/>
          <a:p>
            <a:pPr algn="ctr" eaLnBrk="1" hangingPunct="1"/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Basic electronics in psychophysiology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Need to understand how electronics affects the measurements that we use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Conceptual and practical aspects of making recordings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Safety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sz="12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8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endParaRPr lang="en-US" sz="80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34149" name="Picture 5" descr="Untitled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3481" y="-878681"/>
            <a:ext cx="6853238" cy="861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54277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752600" y="1676400"/>
            <a:ext cx="86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429000" y="1752600"/>
            <a:ext cx="12858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1,000,000 Ω</a:t>
            </a:r>
            <a:r>
              <a:rPr lang="en-US" sz="1500"/>
              <a:t> 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181600" y="381000"/>
            <a:ext cx="32321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Differential vs. single-ended 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Inputs to amplifier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486400" y="15240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90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5486400" y="15240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900">
              <a:solidFill>
                <a:srgbClr val="FFCC00"/>
              </a:solidFill>
            </a:endParaRPr>
          </a:p>
        </p:txBody>
      </p:sp>
      <p:pic>
        <p:nvPicPr>
          <p:cNvPr id="563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5943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11"/>
          <p:cNvSpPr txBox="1">
            <a:spLocks noChangeArrowheads="1"/>
          </p:cNvSpPr>
          <p:nvPr/>
        </p:nvSpPr>
        <p:spPr bwMode="auto">
          <a:xfrm>
            <a:off x="2438400" y="0"/>
            <a:ext cx="3627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FFCC00"/>
                </a:solidFill>
              </a:rPr>
              <a:t>Differential vs. single-ended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58373" name="Picture 5" descr="Untitle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467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676400" y="152400"/>
            <a:ext cx="6400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/>
              <a:t>Standard amplifiers:  single-ended Input &amp; output</a:t>
            </a:r>
          </a:p>
          <a:p>
            <a:r>
              <a:rPr lang="en-US" sz="1400"/>
              <a:t>Bioamplifiers: Differential input single-ended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0421" name="Picture 5" descr="Untitle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5378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410200" y="2667000"/>
            <a:ext cx="1114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Voltage:</a:t>
            </a:r>
          </a:p>
          <a:p>
            <a:pPr eaLnBrk="1" hangingPunct="1"/>
            <a:endParaRPr lang="en-US" sz="2000">
              <a:solidFill>
                <a:schemeClr val="hlink"/>
              </a:solidFill>
            </a:endParaRPr>
          </a:p>
          <a:p>
            <a:pPr eaLnBrk="1" hangingPunct="1"/>
            <a:r>
              <a:rPr lang="en-US" sz="2000">
                <a:solidFill>
                  <a:schemeClr val="hlink"/>
                </a:solidFill>
              </a:rPr>
              <a:t>Ground: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4114800" y="25146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4343400" y="3505200"/>
            <a:ext cx="99060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2469" name="Picture 5" descr="Untitle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36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2209800" y="762000"/>
            <a:ext cx="685800" cy="0"/>
          </a:xfrm>
          <a:prstGeom prst="line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5867400" y="25908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5410200" y="2895600"/>
            <a:ext cx="1495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hlink"/>
                </a:solidFill>
              </a:rPr>
              <a:t>Time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4517" name="Picture 5" descr="Untitle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62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Freeform 7"/>
          <p:cNvSpPr>
            <a:spLocks/>
          </p:cNvSpPr>
          <p:nvPr/>
        </p:nvSpPr>
        <p:spPr bwMode="auto">
          <a:xfrm>
            <a:off x="1219200" y="1066800"/>
            <a:ext cx="2552700" cy="1098550"/>
          </a:xfrm>
          <a:custGeom>
            <a:avLst/>
            <a:gdLst>
              <a:gd name="T0" fmla="*/ 0 w 1608"/>
              <a:gd name="T1" fmla="*/ 2147483647 h 692"/>
              <a:gd name="T2" fmla="*/ 2147483647 w 1608"/>
              <a:gd name="T3" fmla="*/ 2147483647 h 692"/>
              <a:gd name="T4" fmla="*/ 2147483647 w 1608"/>
              <a:gd name="T5" fmla="*/ 2147483647 h 692"/>
              <a:gd name="T6" fmla="*/ 2147483647 w 1608"/>
              <a:gd name="T7" fmla="*/ 2147483647 h 692"/>
              <a:gd name="T8" fmla="*/ 2147483647 w 1608"/>
              <a:gd name="T9" fmla="*/ 2147483647 h 692"/>
              <a:gd name="T10" fmla="*/ 2147483647 w 1608"/>
              <a:gd name="T11" fmla="*/ 2147483647 h 692"/>
              <a:gd name="T12" fmla="*/ 2147483647 w 1608"/>
              <a:gd name="T13" fmla="*/ 2147483647 h 692"/>
              <a:gd name="T14" fmla="*/ 2147483647 w 1608"/>
              <a:gd name="T15" fmla="*/ 2147483647 h 692"/>
              <a:gd name="T16" fmla="*/ 2147483647 w 1608"/>
              <a:gd name="T17" fmla="*/ 2147483647 h 692"/>
              <a:gd name="T18" fmla="*/ 2147483647 w 1608"/>
              <a:gd name="T19" fmla="*/ 2147483647 h 692"/>
              <a:gd name="T20" fmla="*/ 2147483647 w 1608"/>
              <a:gd name="T21" fmla="*/ 2147483647 h 692"/>
              <a:gd name="T22" fmla="*/ 2147483647 w 1608"/>
              <a:gd name="T23" fmla="*/ 2147483647 h 692"/>
              <a:gd name="T24" fmla="*/ 2147483647 w 1608"/>
              <a:gd name="T25" fmla="*/ 2147483647 h 692"/>
              <a:gd name="T26" fmla="*/ 2147483647 w 1608"/>
              <a:gd name="T27" fmla="*/ 2147483647 h 692"/>
              <a:gd name="T28" fmla="*/ 2147483647 w 1608"/>
              <a:gd name="T29" fmla="*/ 2147483647 h 692"/>
              <a:gd name="T30" fmla="*/ 2147483647 w 1608"/>
              <a:gd name="T31" fmla="*/ 2147483647 h 692"/>
              <a:gd name="T32" fmla="*/ 2147483647 w 1608"/>
              <a:gd name="T33" fmla="*/ 2147483647 h 692"/>
              <a:gd name="T34" fmla="*/ 2147483647 w 1608"/>
              <a:gd name="T35" fmla="*/ 2147483647 h 692"/>
              <a:gd name="T36" fmla="*/ 2147483647 w 1608"/>
              <a:gd name="T37" fmla="*/ 2147483647 h 692"/>
              <a:gd name="T38" fmla="*/ 2147483647 w 1608"/>
              <a:gd name="T39" fmla="*/ 2147483647 h 692"/>
              <a:gd name="T40" fmla="*/ 2147483647 w 1608"/>
              <a:gd name="T41" fmla="*/ 2147483647 h 692"/>
              <a:gd name="T42" fmla="*/ 2147483647 w 1608"/>
              <a:gd name="T43" fmla="*/ 2147483647 h 692"/>
              <a:gd name="T44" fmla="*/ 2147483647 w 1608"/>
              <a:gd name="T45" fmla="*/ 2147483647 h 692"/>
              <a:gd name="T46" fmla="*/ 2147483647 w 1608"/>
              <a:gd name="T47" fmla="*/ 2147483647 h 692"/>
              <a:gd name="T48" fmla="*/ 2147483647 w 1608"/>
              <a:gd name="T49" fmla="*/ 2147483647 h 6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08"/>
              <a:gd name="T76" fmla="*/ 0 h 692"/>
              <a:gd name="T77" fmla="*/ 1608 w 1608"/>
              <a:gd name="T78" fmla="*/ 692 h 69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08" h="692">
                <a:moveTo>
                  <a:pt x="0" y="676"/>
                </a:moveTo>
                <a:cubicBezTo>
                  <a:pt x="18" y="669"/>
                  <a:pt x="39" y="669"/>
                  <a:pt x="56" y="660"/>
                </a:cubicBezTo>
                <a:cubicBezTo>
                  <a:pt x="65" y="654"/>
                  <a:pt x="70" y="642"/>
                  <a:pt x="80" y="636"/>
                </a:cubicBezTo>
                <a:cubicBezTo>
                  <a:pt x="94" y="626"/>
                  <a:pt x="113" y="621"/>
                  <a:pt x="128" y="612"/>
                </a:cubicBezTo>
                <a:cubicBezTo>
                  <a:pt x="130" y="604"/>
                  <a:pt x="130" y="594"/>
                  <a:pt x="136" y="588"/>
                </a:cubicBezTo>
                <a:cubicBezTo>
                  <a:pt x="142" y="580"/>
                  <a:pt x="154" y="580"/>
                  <a:pt x="160" y="572"/>
                </a:cubicBezTo>
                <a:cubicBezTo>
                  <a:pt x="207" y="495"/>
                  <a:pt x="145" y="544"/>
                  <a:pt x="200" y="508"/>
                </a:cubicBezTo>
                <a:cubicBezTo>
                  <a:pt x="218" y="453"/>
                  <a:pt x="234" y="400"/>
                  <a:pt x="256" y="348"/>
                </a:cubicBezTo>
                <a:cubicBezTo>
                  <a:pt x="265" y="324"/>
                  <a:pt x="268" y="298"/>
                  <a:pt x="280" y="276"/>
                </a:cubicBezTo>
                <a:cubicBezTo>
                  <a:pt x="293" y="249"/>
                  <a:pt x="307" y="225"/>
                  <a:pt x="312" y="196"/>
                </a:cubicBezTo>
                <a:cubicBezTo>
                  <a:pt x="319" y="148"/>
                  <a:pt x="319" y="111"/>
                  <a:pt x="360" y="84"/>
                </a:cubicBezTo>
                <a:cubicBezTo>
                  <a:pt x="384" y="47"/>
                  <a:pt x="430" y="33"/>
                  <a:pt x="472" y="20"/>
                </a:cubicBezTo>
                <a:cubicBezTo>
                  <a:pt x="488" y="14"/>
                  <a:pt x="520" y="4"/>
                  <a:pt x="520" y="4"/>
                </a:cubicBezTo>
                <a:cubicBezTo>
                  <a:pt x="711" y="10"/>
                  <a:pt x="904" y="0"/>
                  <a:pt x="1096" y="20"/>
                </a:cubicBezTo>
                <a:cubicBezTo>
                  <a:pt x="1123" y="22"/>
                  <a:pt x="1141" y="51"/>
                  <a:pt x="1168" y="60"/>
                </a:cubicBezTo>
                <a:cubicBezTo>
                  <a:pt x="1167" y="59"/>
                  <a:pt x="1143" y="12"/>
                  <a:pt x="1128" y="28"/>
                </a:cubicBezTo>
                <a:cubicBezTo>
                  <a:pt x="1112" y="43"/>
                  <a:pt x="1159" y="67"/>
                  <a:pt x="1160" y="68"/>
                </a:cubicBezTo>
                <a:cubicBezTo>
                  <a:pt x="1189" y="111"/>
                  <a:pt x="1198" y="166"/>
                  <a:pt x="1224" y="212"/>
                </a:cubicBezTo>
                <a:cubicBezTo>
                  <a:pt x="1233" y="228"/>
                  <a:pt x="1249" y="241"/>
                  <a:pt x="1256" y="260"/>
                </a:cubicBezTo>
                <a:cubicBezTo>
                  <a:pt x="1275" y="318"/>
                  <a:pt x="1260" y="296"/>
                  <a:pt x="1296" y="332"/>
                </a:cubicBezTo>
                <a:cubicBezTo>
                  <a:pt x="1314" y="386"/>
                  <a:pt x="1308" y="444"/>
                  <a:pt x="1320" y="500"/>
                </a:cubicBezTo>
                <a:cubicBezTo>
                  <a:pt x="1327" y="536"/>
                  <a:pt x="1338" y="529"/>
                  <a:pt x="1360" y="572"/>
                </a:cubicBezTo>
                <a:cubicBezTo>
                  <a:pt x="1370" y="592"/>
                  <a:pt x="1380" y="636"/>
                  <a:pt x="1400" y="652"/>
                </a:cubicBezTo>
                <a:cubicBezTo>
                  <a:pt x="1417" y="666"/>
                  <a:pt x="1516" y="679"/>
                  <a:pt x="1544" y="684"/>
                </a:cubicBezTo>
                <a:cubicBezTo>
                  <a:pt x="1565" y="687"/>
                  <a:pt x="1608" y="692"/>
                  <a:pt x="1608" y="692"/>
                </a:cubicBezTo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Rectangle 8"/>
          <p:cNvSpPr>
            <a:spLocks noChangeArrowheads="1"/>
          </p:cNvSpPr>
          <p:nvPr/>
        </p:nvSpPr>
        <p:spPr bwMode="auto">
          <a:xfrm>
            <a:off x="3200400" y="762000"/>
            <a:ext cx="203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Frequency domain</a:t>
            </a:r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0" y="3886200"/>
            <a:ext cx="4800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6080125" y="387350"/>
            <a:ext cx="2046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CC00"/>
                </a:solidFill>
              </a:rPr>
              <a:t>Decibel = dB =</a:t>
            </a: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20 * log (V1/V2)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</p:txBody>
      </p:sp>
      <p:sp>
        <p:nvSpPr>
          <p:cNvPr id="64522" name="Rectangle 11"/>
          <p:cNvSpPr>
            <a:spLocks noChangeArrowheads="1"/>
          </p:cNvSpPr>
          <p:nvPr/>
        </p:nvSpPr>
        <p:spPr bwMode="auto">
          <a:xfrm>
            <a:off x="6096000" y="1828800"/>
            <a:ext cx="23907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CC00"/>
                </a:solidFill>
              </a:rPr>
              <a:t>Cutoff frequency =</a:t>
            </a:r>
          </a:p>
          <a:p>
            <a:r>
              <a:rPr lang="ja-JP" altLang="en-US" sz="2000">
                <a:solidFill>
                  <a:srgbClr val="FFCC00"/>
                </a:solidFill>
              </a:rPr>
              <a:t>“</a:t>
            </a:r>
            <a:r>
              <a:rPr lang="en-US" sz="2000">
                <a:solidFill>
                  <a:srgbClr val="FFCC00"/>
                </a:solidFill>
              </a:rPr>
              <a:t>3 dB down</a:t>
            </a:r>
            <a:r>
              <a:rPr lang="ja-JP" altLang="en-US" sz="2000">
                <a:solidFill>
                  <a:srgbClr val="FFCC00"/>
                </a:solidFill>
              </a:rPr>
              <a:t>”</a:t>
            </a:r>
            <a:r>
              <a:rPr lang="en-US" sz="2000">
                <a:solidFill>
                  <a:srgbClr val="FFCC00"/>
                </a:solidFill>
              </a:rPr>
              <a:t>, I.e.:</a:t>
            </a:r>
          </a:p>
          <a:p>
            <a:r>
              <a:rPr lang="en-US" sz="2000">
                <a:solidFill>
                  <a:srgbClr val="FFCC00"/>
                </a:solidFill>
              </a:rPr>
              <a:t>20 * log (.707/1) = </a:t>
            </a:r>
          </a:p>
          <a:p>
            <a:r>
              <a:rPr lang="en-US" sz="2000">
                <a:solidFill>
                  <a:srgbClr val="FFCC00"/>
                </a:solidFill>
              </a:rPr>
              <a:t>20 * -.15 = -3.01</a:t>
            </a:r>
          </a:p>
          <a:p>
            <a:endParaRPr lang="en-US" sz="200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6565" name="Picture 5" descr="Untitle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62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Freeform 6"/>
          <p:cNvSpPr>
            <a:spLocks/>
          </p:cNvSpPr>
          <p:nvPr/>
        </p:nvSpPr>
        <p:spPr bwMode="auto">
          <a:xfrm>
            <a:off x="1219200" y="1066800"/>
            <a:ext cx="2552700" cy="1098550"/>
          </a:xfrm>
          <a:custGeom>
            <a:avLst/>
            <a:gdLst>
              <a:gd name="T0" fmla="*/ 0 w 1608"/>
              <a:gd name="T1" fmla="*/ 2147483647 h 692"/>
              <a:gd name="T2" fmla="*/ 2147483647 w 1608"/>
              <a:gd name="T3" fmla="*/ 2147483647 h 692"/>
              <a:gd name="T4" fmla="*/ 2147483647 w 1608"/>
              <a:gd name="T5" fmla="*/ 2147483647 h 692"/>
              <a:gd name="T6" fmla="*/ 2147483647 w 1608"/>
              <a:gd name="T7" fmla="*/ 2147483647 h 692"/>
              <a:gd name="T8" fmla="*/ 2147483647 w 1608"/>
              <a:gd name="T9" fmla="*/ 2147483647 h 692"/>
              <a:gd name="T10" fmla="*/ 2147483647 w 1608"/>
              <a:gd name="T11" fmla="*/ 2147483647 h 692"/>
              <a:gd name="T12" fmla="*/ 2147483647 w 1608"/>
              <a:gd name="T13" fmla="*/ 2147483647 h 692"/>
              <a:gd name="T14" fmla="*/ 2147483647 w 1608"/>
              <a:gd name="T15" fmla="*/ 2147483647 h 692"/>
              <a:gd name="T16" fmla="*/ 2147483647 w 1608"/>
              <a:gd name="T17" fmla="*/ 2147483647 h 692"/>
              <a:gd name="T18" fmla="*/ 2147483647 w 1608"/>
              <a:gd name="T19" fmla="*/ 2147483647 h 692"/>
              <a:gd name="T20" fmla="*/ 2147483647 w 1608"/>
              <a:gd name="T21" fmla="*/ 2147483647 h 692"/>
              <a:gd name="T22" fmla="*/ 2147483647 w 1608"/>
              <a:gd name="T23" fmla="*/ 2147483647 h 692"/>
              <a:gd name="T24" fmla="*/ 2147483647 w 1608"/>
              <a:gd name="T25" fmla="*/ 2147483647 h 692"/>
              <a:gd name="T26" fmla="*/ 2147483647 w 1608"/>
              <a:gd name="T27" fmla="*/ 2147483647 h 692"/>
              <a:gd name="T28" fmla="*/ 2147483647 w 1608"/>
              <a:gd name="T29" fmla="*/ 2147483647 h 692"/>
              <a:gd name="T30" fmla="*/ 2147483647 w 1608"/>
              <a:gd name="T31" fmla="*/ 2147483647 h 692"/>
              <a:gd name="T32" fmla="*/ 2147483647 w 1608"/>
              <a:gd name="T33" fmla="*/ 2147483647 h 692"/>
              <a:gd name="T34" fmla="*/ 2147483647 w 1608"/>
              <a:gd name="T35" fmla="*/ 2147483647 h 692"/>
              <a:gd name="T36" fmla="*/ 2147483647 w 1608"/>
              <a:gd name="T37" fmla="*/ 2147483647 h 692"/>
              <a:gd name="T38" fmla="*/ 2147483647 w 1608"/>
              <a:gd name="T39" fmla="*/ 2147483647 h 692"/>
              <a:gd name="T40" fmla="*/ 2147483647 w 1608"/>
              <a:gd name="T41" fmla="*/ 2147483647 h 692"/>
              <a:gd name="T42" fmla="*/ 2147483647 w 1608"/>
              <a:gd name="T43" fmla="*/ 2147483647 h 692"/>
              <a:gd name="T44" fmla="*/ 2147483647 w 1608"/>
              <a:gd name="T45" fmla="*/ 2147483647 h 692"/>
              <a:gd name="T46" fmla="*/ 2147483647 w 1608"/>
              <a:gd name="T47" fmla="*/ 2147483647 h 692"/>
              <a:gd name="T48" fmla="*/ 2147483647 w 1608"/>
              <a:gd name="T49" fmla="*/ 2147483647 h 6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08"/>
              <a:gd name="T76" fmla="*/ 0 h 692"/>
              <a:gd name="T77" fmla="*/ 1608 w 1608"/>
              <a:gd name="T78" fmla="*/ 692 h 69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08" h="692">
                <a:moveTo>
                  <a:pt x="0" y="676"/>
                </a:moveTo>
                <a:cubicBezTo>
                  <a:pt x="18" y="669"/>
                  <a:pt x="39" y="669"/>
                  <a:pt x="56" y="660"/>
                </a:cubicBezTo>
                <a:cubicBezTo>
                  <a:pt x="65" y="654"/>
                  <a:pt x="70" y="642"/>
                  <a:pt x="80" y="636"/>
                </a:cubicBezTo>
                <a:cubicBezTo>
                  <a:pt x="94" y="626"/>
                  <a:pt x="113" y="621"/>
                  <a:pt x="128" y="612"/>
                </a:cubicBezTo>
                <a:cubicBezTo>
                  <a:pt x="130" y="604"/>
                  <a:pt x="130" y="594"/>
                  <a:pt x="136" y="588"/>
                </a:cubicBezTo>
                <a:cubicBezTo>
                  <a:pt x="142" y="580"/>
                  <a:pt x="154" y="580"/>
                  <a:pt x="160" y="572"/>
                </a:cubicBezTo>
                <a:cubicBezTo>
                  <a:pt x="207" y="495"/>
                  <a:pt x="145" y="544"/>
                  <a:pt x="200" y="508"/>
                </a:cubicBezTo>
                <a:cubicBezTo>
                  <a:pt x="218" y="453"/>
                  <a:pt x="234" y="400"/>
                  <a:pt x="256" y="348"/>
                </a:cubicBezTo>
                <a:cubicBezTo>
                  <a:pt x="265" y="324"/>
                  <a:pt x="268" y="298"/>
                  <a:pt x="280" y="276"/>
                </a:cubicBezTo>
                <a:cubicBezTo>
                  <a:pt x="293" y="249"/>
                  <a:pt x="307" y="225"/>
                  <a:pt x="312" y="196"/>
                </a:cubicBezTo>
                <a:cubicBezTo>
                  <a:pt x="319" y="148"/>
                  <a:pt x="319" y="111"/>
                  <a:pt x="360" y="84"/>
                </a:cubicBezTo>
                <a:cubicBezTo>
                  <a:pt x="384" y="47"/>
                  <a:pt x="430" y="33"/>
                  <a:pt x="472" y="20"/>
                </a:cubicBezTo>
                <a:cubicBezTo>
                  <a:pt x="488" y="14"/>
                  <a:pt x="520" y="4"/>
                  <a:pt x="520" y="4"/>
                </a:cubicBezTo>
                <a:cubicBezTo>
                  <a:pt x="711" y="10"/>
                  <a:pt x="904" y="0"/>
                  <a:pt x="1096" y="20"/>
                </a:cubicBezTo>
                <a:cubicBezTo>
                  <a:pt x="1123" y="22"/>
                  <a:pt x="1141" y="51"/>
                  <a:pt x="1168" y="60"/>
                </a:cubicBezTo>
                <a:cubicBezTo>
                  <a:pt x="1167" y="59"/>
                  <a:pt x="1143" y="12"/>
                  <a:pt x="1128" y="28"/>
                </a:cubicBezTo>
                <a:cubicBezTo>
                  <a:pt x="1112" y="43"/>
                  <a:pt x="1159" y="67"/>
                  <a:pt x="1160" y="68"/>
                </a:cubicBezTo>
                <a:cubicBezTo>
                  <a:pt x="1189" y="111"/>
                  <a:pt x="1198" y="166"/>
                  <a:pt x="1224" y="212"/>
                </a:cubicBezTo>
                <a:cubicBezTo>
                  <a:pt x="1233" y="228"/>
                  <a:pt x="1249" y="241"/>
                  <a:pt x="1256" y="260"/>
                </a:cubicBezTo>
                <a:cubicBezTo>
                  <a:pt x="1275" y="318"/>
                  <a:pt x="1260" y="296"/>
                  <a:pt x="1296" y="332"/>
                </a:cubicBezTo>
                <a:cubicBezTo>
                  <a:pt x="1314" y="386"/>
                  <a:pt x="1308" y="444"/>
                  <a:pt x="1320" y="500"/>
                </a:cubicBezTo>
                <a:cubicBezTo>
                  <a:pt x="1327" y="536"/>
                  <a:pt x="1338" y="529"/>
                  <a:pt x="1360" y="572"/>
                </a:cubicBezTo>
                <a:cubicBezTo>
                  <a:pt x="1370" y="592"/>
                  <a:pt x="1380" y="636"/>
                  <a:pt x="1400" y="652"/>
                </a:cubicBezTo>
                <a:cubicBezTo>
                  <a:pt x="1417" y="666"/>
                  <a:pt x="1516" y="679"/>
                  <a:pt x="1544" y="684"/>
                </a:cubicBezTo>
                <a:cubicBezTo>
                  <a:pt x="1565" y="687"/>
                  <a:pt x="1608" y="692"/>
                  <a:pt x="1608" y="692"/>
                </a:cubicBezTo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200400" y="762000"/>
            <a:ext cx="203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Frequency domain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3886200"/>
            <a:ext cx="5562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080125" y="387350"/>
            <a:ext cx="2936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CC00"/>
                </a:solidFill>
              </a:rPr>
              <a:t>Time constant = 200 ms</a:t>
            </a: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?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8613" name="Picture 5" descr="Untitle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62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Freeform 6"/>
          <p:cNvSpPr>
            <a:spLocks/>
          </p:cNvSpPr>
          <p:nvPr/>
        </p:nvSpPr>
        <p:spPr bwMode="auto">
          <a:xfrm>
            <a:off x="1219200" y="1066800"/>
            <a:ext cx="2552700" cy="1098550"/>
          </a:xfrm>
          <a:custGeom>
            <a:avLst/>
            <a:gdLst>
              <a:gd name="T0" fmla="*/ 0 w 1608"/>
              <a:gd name="T1" fmla="*/ 2147483647 h 692"/>
              <a:gd name="T2" fmla="*/ 2147483647 w 1608"/>
              <a:gd name="T3" fmla="*/ 2147483647 h 692"/>
              <a:gd name="T4" fmla="*/ 2147483647 w 1608"/>
              <a:gd name="T5" fmla="*/ 2147483647 h 692"/>
              <a:gd name="T6" fmla="*/ 2147483647 w 1608"/>
              <a:gd name="T7" fmla="*/ 2147483647 h 692"/>
              <a:gd name="T8" fmla="*/ 2147483647 w 1608"/>
              <a:gd name="T9" fmla="*/ 2147483647 h 692"/>
              <a:gd name="T10" fmla="*/ 2147483647 w 1608"/>
              <a:gd name="T11" fmla="*/ 2147483647 h 692"/>
              <a:gd name="T12" fmla="*/ 2147483647 w 1608"/>
              <a:gd name="T13" fmla="*/ 2147483647 h 692"/>
              <a:gd name="T14" fmla="*/ 2147483647 w 1608"/>
              <a:gd name="T15" fmla="*/ 2147483647 h 692"/>
              <a:gd name="T16" fmla="*/ 2147483647 w 1608"/>
              <a:gd name="T17" fmla="*/ 2147483647 h 692"/>
              <a:gd name="T18" fmla="*/ 2147483647 w 1608"/>
              <a:gd name="T19" fmla="*/ 2147483647 h 692"/>
              <a:gd name="T20" fmla="*/ 2147483647 w 1608"/>
              <a:gd name="T21" fmla="*/ 2147483647 h 692"/>
              <a:gd name="T22" fmla="*/ 2147483647 w 1608"/>
              <a:gd name="T23" fmla="*/ 2147483647 h 692"/>
              <a:gd name="T24" fmla="*/ 2147483647 w 1608"/>
              <a:gd name="T25" fmla="*/ 2147483647 h 692"/>
              <a:gd name="T26" fmla="*/ 2147483647 w 1608"/>
              <a:gd name="T27" fmla="*/ 2147483647 h 692"/>
              <a:gd name="T28" fmla="*/ 2147483647 w 1608"/>
              <a:gd name="T29" fmla="*/ 2147483647 h 692"/>
              <a:gd name="T30" fmla="*/ 2147483647 w 1608"/>
              <a:gd name="T31" fmla="*/ 2147483647 h 692"/>
              <a:gd name="T32" fmla="*/ 2147483647 w 1608"/>
              <a:gd name="T33" fmla="*/ 2147483647 h 692"/>
              <a:gd name="T34" fmla="*/ 2147483647 w 1608"/>
              <a:gd name="T35" fmla="*/ 2147483647 h 692"/>
              <a:gd name="T36" fmla="*/ 2147483647 w 1608"/>
              <a:gd name="T37" fmla="*/ 2147483647 h 692"/>
              <a:gd name="T38" fmla="*/ 2147483647 w 1608"/>
              <a:gd name="T39" fmla="*/ 2147483647 h 692"/>
              <a:gd name="T40" fmla="*/ 2147483647 w 1608"/>
              <a:gd name="T41" fmla="*/ 2147483647 h 692"/>
              <a:gd name="T42" fmla="*/ 2147483647 w 1608"/>
              <a:gd name="T43" fmla="*/ 2147483647 h 692"/>
              <a:gd name="T44" fmla="*/ 2147483647 w 1608"/>
              <a:gd name="T45" fmla="*/ 2147483647 h 692"/>
              <a:gd name="T46" fmla="*/ 2147483647 w 1608"/>
              <a:gd name="T47" fmla="*/ 2147483647 h 692"/>
              <a:gd name="T48" fmla="*/ 2147483647 w 1608"/>
              <a:gd name="T49" fmla="*/ 2147483647 h 6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08"/>
              <a:gd name="T76" fmla="*/ 0 h 692"/>
              <a:gd name="T77" fmla="*/ 1608 w 1608"/>
              <a:gd name="T78" fmla="*/ 692 h 69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08" h="692">
                <a:moveTo>
                  <a:pt x="0" y="676"/>
                </a:moveTo>
                <a:cubicBezTo>
                  <a:pt x="18" y="669"/>
                  <a:pt x="39" y="669"/>
                  <a:pt x="56" y="660"/>
                </a:cubicBezTo>
                <a:cubicBezTo>
                  <a:pt x="65" y="654"/>
                  <a:pt x="70" y="642"/>
                  <a:pt x="80" y="636"/>
                </a:cubicBezTo>
                <a:cubicBezTo>
                  <a:pt x="94" y="626"/>
                  <a:pt x="113" y="621"/>
                  <a:pt x="128" y="612"/>
                </a:cubicBezTo>
                <a:cubicBezTo>
                  <a:pt x="130" y="604"/>
                  <a:pt x="130" y="594"/>
                  <a:pt x="136" y="588"/>
                </a:cubicBezTo>
                <a:cubicBezTo>
                  <a:pt x="142" y="580"/>
                  <a:pt x="154" y="580"/>
                  <a:pt x="160" y="572"/>
                </a:cubicBezTo>
                <a:cubicBezTo>
                  <a:pt x="207" y="495"/>
                  <a:pt x="145" y="544"/>
                  <a:pt x="200" y="508"/>
                </a:cubicBezTo>
                <a:cubicBezTo>
                  <a:pt x="218" y="453"/>
                  <a:pt x="234" y="400"/>
                  <a:pt x="256" y="348"/>
                </a:cubicBezTo>
                <a:cubicBezTo>
                  <a:pt x="265" y="324"/>
                  <a:pt x="268" y="298"/>
                  <a:pt x="280" y="276"/>
                </a:cubicBezTo>
                <a:cubicBezTo>
                  <a:pt x="293" y="249"/>
                  <a:pt x="307" y="225"/>
                  <a:pt x="312" y="196"/>
                </a:cubicBezTo>
                <a:cubicBezTo>
                  <a:pt x="319" y="148"/>
                  <a:pt x="319" y="111"/>
                  <a:pt x="360" y="84"/>
                </a:cubicBezTo>
                <a:cubicBezTo>
                  <a:pt x="384" y="47"/>
                  <a:pt x="430" y="33"/>
                  <a:pt x="472" y="20"/>
                </a:cubicBezTo>
                <a:cubicBezTo>
                  <a:pt x="488" y="14"/>
                  <a:pt x="520" y="4"/>
                  <a:pt x="520" y="4"/>
                </a:cubicBezTo>
                <a:cubicBezTo>
                  <a:pt x="711" y="10"/>
                  <a:pt x="904" y="0"/>
                  <a:pt x="1096" y="20"/>
                </a:cubicBezTo>
                <a:cubicBezTo>
                  <a:pt x="1123" y="22"/>
                  <a:pt x="1141" y="51"/>
                  <a:pt x="1168" y="60"/>
                </a:cubicBezTo>
                <a:cubicBezTo>
                  <a:pt x="1167" y="59"/>
                  <a:pt x="1143" y="12"/>
                  <a:pt x="1128" y="28"/>
                </a:cubicBezTo>
                <a:cubicBezTo>
                  <a:pt x="1112" y="43"/>
                  <a:pt x="1159" y="67"/>
                  <a:pt x="1160" y="68"/>
                </a:cubicBezTo>
                <a:cubicBezTo>
                  <a:pt x="1189" y="111"/>
                  <a:pt x="1198" y="166"/>
                  <a:pt x="1224" y="212"/>
                </a:cubicBezTo>
                <a:cubicBezTo>
                  <a:pt x="1233" y="228"/>
                  <a:pt x="1249" y="241"/>
                  <a:pt x="1256" y="260"/>
                </a:cubicBezTo>
                <a:cubicBezTo>
                  <a:pt x="1275" y="318"/>
                  <a:pt x="1260" y="296"/>
                  <a:pt x="1296" y="332"/>
                </a:cubicBezTo>
                <a:cubicBezTo>
                  <a:pt x="1314" y="386"/>
                  <a:pt x="1308" y="444"/>
                  <a:pt x="1320" y="500"/>
                </a:cubicBezTo>
                <a:cubicBezTo>
                  <a:pt x="1327" y="536"/>
                  <a:pt x="1338" y="529"/>
                  <a:pt x="1360" y="572"/>
                </a:cubicBezTo>
                <a:cubicBezTo>
                  <a:pt x="1370" y="592"/>
                  <a:pt x="1380" y="636"/>
                  <a:pt x="1400" y="652"/>
                </a:cubicBezTo>
                <a:cubicBezTo>
                  <a:pt x="1417" y="666"/>
                  <a:pt x="1516" y="679"/>
                  <a:pt x="1544" y="684"/>
                </a:cubicBezTo>
                <a:cubicBezTo>
                  <a:pt x="1565" y="687"/>
                  <a:pt x="1608" y="692"/>
                  <a:pt x="1608" y="692"/>
                </a:cubicBezTo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200400" y="762000"/>
            <a:ext cx="203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Frequency domain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3886200"/>
            <a:ext cx="5562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080125" y="387350"/>
            <a:ext cx="29368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CC00"/>
                </a:solidFill>
              </a:rPr>
              <a:t>Time constant = 200 ms</a:t>
            </a: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?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 = 1/(2*3.14*0.2)</a:t>
            </a: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 </a:t>
            </a: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  = 0.8 Hz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70661" name="Picture 5" descr="Untitle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62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Freeform 6"/>
          <p:cNvSpPr>
            <a:spLocks/>
          </p:cNvSpPr>
          <p:nvPr/>
        </p:nvSpPr>
        <p:spPr bwMode="auto">
          <a:xfrm>
            <a:off x="1219200" y="1066800"/>
            <a:ext cx="2552700" cy="1098550"/>
          </a:xfrm>
          <a:custGeom>
            <a:avLst/>
            <a:gdLst>
              <a:gd name="T0" fmla="*/ 0 w 1608"/>
              <a:gd name="T1" fmla="*/ 2147483647 h 692"/>
              <a:gd name="T2" fmla="*/ 2147483647 w 1608"/>
              <a:gd name="T3" fmla="*/ 2147483647 h 692"/>
              <a:gd name="T4" fmla="*/ 2147483647 w 1608"/>
              <a:gd name="T5" fmla="*/ 2147483647 h 692"/>
              <a:gd name="T6" fmla="*/ 2147483647 w 1608"/>
              <a:gd name="T7" fmla="*/ 2147483647 h 692"/>
              <a:gd name="T8" fmla="*/ 2147483647 w 1608"/>
              <a:gd name="T9" fmla="*/ 2147483647 h 692"/>
              <a:gd name="T10" fmla="*/ 2147483647 w 1608"/>
              <a:gd name="T11" fmla="*/ 2147483647 h 692"/>
              <a:gd name="T12" fmla="*/ 2147483647 w 1608"/>
              <a:gd name="T13" fmla="*/ 2147483647 h 692"/>
              <a:gd name="T14" fmla="*/ 2147483647 w 1608"/>
              <a:gd name="T15" fmla="*/ 2147483647 h 692"/>
              <a:gd name="T16" fmla="*/ 2147483647 w 1608"/>
              <a:gd name="T17" fmla="*/ 2147483647 h 692"/>
              <a:gd name="T18" fmla="*/ 2147483647 w 1608"/>
              <a:gd name="T19" fmla="*/ 2147483647 h 692"/>
              <a:gd name="T20" fmla="*/ 2147483647 w 1608"/>
              <a:gd name="T21" fmla="*/ 2147483647 h 692"/>
              <a:gd name="T22" fmla="*/ 2147483647 w 1608"/>
              <a:gd name="T23" fmla="*/ 2147483647 h 692"/>
              <a:gd name="T24" fmla="*/ 2147483647 w 1608"/>
              <a:gd name="T25" fmla="*/ 2147483647 h 692"/>
              <a:gd name="T26" fmla="*/ 2147483647 w 1608"/>
              <a:gd name="T27" fmla="*/ 2147483647 h 692"/>
              <a:gd name="T28" fmla="*/ 2147483647 w 1608"/>
              <a:gd name="T29" fmla="*/ 2147483647 h 692"/>
              <a:gd name="T30" fmla="*/ 2147483647 w 1608"/>
              <a:gd name="T31" fmla="*/ 2147483647 h 692"/>
              <a:gd name="T32" fmla="*/ 2147483647 w 1608"/>
              <a:gd name="T33" fmla="*/ 2147483647 h 692"/>
              <a:gd name="T34" fmla="*/ 2147483647 w 1608"/>
              <a:gd name="T35" fmla="*/ 2147483647 h 692"/>
              <a:gd name="T36" fmla="*/ 2147483647 w 1608"/>
              <a:gd name="T37" fmla="*/ 2147483647 h 692"/>
              <a:gd name="T38" fmla="*/ 2147483647 w 1608"/>
              <a:gd name="T39" fmla="*/ 2147483647 h 692"/>
              <a:gd name="T40" fmla="*/ 2147483647 w 1608"/>
              <a:gd name="T41" fmla="*/ 2147483647 h 692"/>
              <a:gd name="T42" fmla="*/ 2147483647 w 1608"/>
              <a:gd name="T43" fmla="*/ 2147483647 h 692"/>
              <a:gd name="T44" fmla="*/ 2147483647 w 1608"/>
              <a:gd name="T45" fmla="*/ 2147483647 h 692"/>
              <a:gd name="T46" fmla="*/ 2147483647 w 1608"/>
              <a:gd name="T47" fmla="*/ 2147483647 h 692"/>
              <a:gd name="T48" fmla="*/ 2147483647 w 1608"/>
              <a:gd name="T49" fmla="*/ 2147483647 h 6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08"/>
              <a:gd name="T76" fmla="*/ 0 h 692"/>
              <a:gd name="T77" fmla="*/ 1608 w 1608"/>
              <a:gd name="T78" fmla="*/ 692 h 69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08" h="692">
                <a:moveTo>
                  <a:pt x="0" y="676"/>
                </a:moveTo>
                <a:cubicBezTo>
                  <a:pt x="18" y="669"/>
                  <a:pt x="39" y="669"/>
                  <a:pt x="56" y="660"/>
                </a:cubicBezTo>
                <a:cubicBezTo>
                  <a:pt x="65" y="654"/>
                  <a:pt x="70" y="642"/>
                  <a:pt x="80" y="636"/>
                </a:cubicBezTo>
                <a:cubicBezTo>
                  <a:pt x="94" y="626"/>
                  <a:pt x="113" y="621"/>
                  <a:pt x="128" y="612"/>
                </a:cubicBezTo>
                <a:cubicBezTo>
                  <a:pt x="130" y="604"/>
                  <a:pt x="130" y="594"/>
                  <a:pt x="136" y="588"/>
                </a:cubicBezTo>
                <a:cubicBezTo>
                  <a:pt x="142" y="580"/>
                  <a:pt x="154" y="580"/>
                  <a:pt x="160" y="572"/>
                </a:cubicBezTo>
                <a:cubicBezTo>
                  <a:pt x="207" y="495"/>
                  <a:pt x="145" y="544"/>
                  <a:pt x="200" y="508"/>
                </a:cubicBezTo>
                <a:cubicBezTo>
                  <a:pt x="218" y="453"/>
                  <a:pt x="234" y="400"/>
                  <a:pt x="256" y="348"/>
                </a:cubicBezTo>
                <a:cubicBezTo>
                  <a:pt x="265" y="324"/>
                  <a:pt x="268" y="298"/>
                  <a:pt x="280" y="276"/>
                </a:cubicBezTo>
                <a:cubicBezTo>
                  <a:pt x="293" y="249"/>
                  <a:pt x="307" y="225"/>
                  <a:pt x="312" y="196"/>
                </a:cubicBezTo>
                <a:cubicBezTo>
                  <a:pt x="319" y="148"/>
                  <a:pt x="319" y="111"/>
                  <a:pt x="360" y="84"/>
                </a:cubicBezTo>
                <a:cubicBezTo>
                  <a:pt x="384" y="47"/>
                  <a:pt x="430" y="33"/>
                  <a:pt x="472" y="20"/>
                </a:cubicBezTo>
                <a:cubicBezTo>
                  <a:pt x="488" y="14"/>
                  <a:pt x="520" y="4"/>
                  <a:pt x="520" y="4"/>
                </a:cubicBezTo>
                <a:cubicBezTo>
                  <a:pt x="711" y="10"/>
                  <a:pt x="904" y="0"/>
                  <a:pt x="1096" y="20"/>
                </a:cubicBezTo>
                <a:cubicBezTo>
                  <a:pt x="1123" y="22"/>
                  <a:pt x="1141" y="51"/>
                  <a:pt x="1168" y="60"/>
                </a:cubicBezTo>
                <a:cubicBezTo>
                  <a:pt x="1167" y="59"/>
                  <a:pt x="1143" y="12"/>
                  <a:pt x="1128" y="28"/>
                </a:cubicBezTo>
                <a:cubicBezTo>
                  <a:pt x="1112" y="43"/>
                  <a:pt x="1159" y="67"/>
                  <a:pt x="1160" y="68"/>
                </a:cubicBezTo>
                <a:cubicBezTo>
                  <a:pt x="1189" y="111"/>
                  <a:pt x="1198" y="166"/>
                  <a:pt x="1224" y="212"/>
                </a:cubicBezTo>
                <a:cubicBezTo>
                  <a:pt x="1233" y="228"/>
                  <a:pt x="1249" y="241"/>
                  <a:pt x="1256" y="260"/>
                </a:cubicBezTo>
                <a:cubicBezTo>
                  <a:pt x="1275" y="318"/>
                  <a:pt x="1260" y="296"/>
                  <a:pt x="1296" y="332"/>
                </a:cubicBezTo>
                <a:cubicBezTo>
                  <a:pt x="1314" y="386"/>
                  <a:pt x="1308" y="444"/>
                  <a:pt x="1320" y="500"/>
                </a:cubicBezTo>
                <a:cubicBezTo>
                  <a:pt x="1327" y="536"/>
                  <a:pt x="1338" y="529"/>
                  <a:pt x="1360" y="572"/>
                </a:cubicBezTo>
                <a:cubicBezTo>
                  <a:pt x="1370" y="592"/>
                  <a:pt x="1380" y="636"/>
                  <a:pt x="1400" y="652"/>
                </a:cubicBezTo>
                <a:cubicBezTo>
                  <a:pt x="1417" y="666"/>
                  <a:pt x="1516" y="679"/>
                  <a:pt x="1544" y="684"/>
                </a:cubicBezTo>
                <a:cubicBezTo>
                  <a:pt x="1565" y="687"/>
                  <a:pt x="1608" y="692"/>
                  <a:pt x="1608" y="692"/>
                </a:cubicBezTo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200400" y="762000"/>
            <a:ext cx="203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Frequency domain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3886200"/>
            <a:ext cx="5562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080125" y="387350"/>
            <a:ext cx="19669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CC00"/>
                </a:solidFill>
              </a:rPr>
              <a:t>Want 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 of 2 Hz.</a:t>
            </a: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TC setting?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9460" name="Picture 10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4949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72709" name="Picture 5" descr="Untitle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62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Freeform 6"/>
          <p:cNvSpPr>
            <a:spLocks/>
          </p:cNvSpPr>
          <p:nvPr/>
        </p:nvSpPr>
        <p:spPr bwMode="auto">
          <a:xfrm>
            <a:off x="1219200" y="1066800"/>
            <a:ext cx="2552700" cy="1098550"/>
          </a:xfrm>
          <a:custGeom>
            <a:avLst/>
            <a:gdLst>
              <a:gd name="T0" fmla="*/ 0 w 1608"/>
              <a:gd name="T1" fmla="*/ 2147483647 h 692"/>
              <a:gd name="T2" fmla="*/ 2147483647 w 1608"/>
              <a:gd name="T3" fmla="*/ 2147483647 h 692"/>
              <a:gd name="T4" fmla="*/ 2147483647 w 1608"/>
              <a:gd name="T5" fmla="*/ 2147483647 h 692"/>
              <a:gd name="T6" fmla="*/ 2147483647 w 1608"/>
              <a:gd name="T7" fmla="*/ 2147483647 h 692"/>
              <a:gd name="T8" fmla="*/ 2147483647 w 1608"/>
              <a:gd name="T9" fmla="*/ 2147483647 h 692"/>
              <a:gd name="T10" fmla="*/ 2147483647 w 1608"/>
              <a:gd name="T11" fmla="*/ 2147483647 h 692"/>
              <a:gd name="T12" fmla="*/ 2147483647 w 1608"/>
              <a:gd name="T13" fmla="*/ 2147483647 h 692"/>
              <a:gd name="T14" fmla="*/ 2147483647 w 1608"/>
              <a:gd name="T15" fmla="*/ 2147483647 h 692"/>
              <a:gd name="T16" fmla="*/ 2147483647 w 1608"/>
              <a:gd name="T17" fmla="*/ 2147483647 h 692"/>
              <a:gd name="T18" fmla="*/ 2147483647 w 1608"/>
              <a:gd name="T19" fmla="*/ 2147483647 h 692"/>
              <a:gd name="T20" fmla="*/ 2147483647 w 1608"/>
              <a:gd name="T21" fmla="*/ 2147483647 h 692"/>
              <a:gd name="T22" fmla="*/ 2147483647 w 1608"/>
              <a:gd name="T23" fmla="*/ 2147483647 h 692"/>
              <a:gd name="T24" fmla="*/ 2147483647 w 1608"/>
              <a:gd name="T25" fmla="*/ 2147483647 h 692"/>
              <a:gd name="T26" fmla="*/ 2147483647 w 1608"/>
              <a:gd name="T27" fmla="*/ 2147483647 h 692"/>
              <a:gd name="T28" fmla="*/ 2147483647 w 1608"/>
              <a:gd name="T29" fmla="*/ 2147483647 h 692"/>
              <a:gd name="T30" fmla="*/ 2147483647 w 1608"/>
              <a:gd name="T31" fmla="*/ 2147483647 h 692"/>
              <a:gd name="T32" fmla="*/ 2147483647 w 1608"/>
              <a:gd name="T33" fmla="*/ 2147483647 h 692"/>
              <a:gd name="T34" fmla="*/ 2147483647 w 1608"/>
              <a:gd name="T35" fmla="*/ 2147483647 h 692"/>
              <a:gd name="T36" fmla="*/ 2147483647 w 1608"/>
              <a:gd name="T37" fmla="*/ 2147483647 h 692"/>
              <a:gd name="T38" fmla="*/ 2147483647 w 1608"/>
              <a:gd name="T39" fmla="*/ 2147483647 h 692"/>
              <a:gd name="T40" fmla="*/ 2147483647 w 1608"/>
              <a:gd name="T41" fmla="*/ 2147483647 h 692"/>
              <a:gd name="T42" fmla="*/ 2147483647 w 1608"/>
              <a:gd name="T43" fmla="*/ 2147483647 h 692"/>
              <a:gd name="T44" fmla="*/ 2147483647 w 1608"/>
              <a:gd name="T45" fmla="*/ 2147483647 h 692"/>
              <a:gd name="T46" fmla="*/ 2147483647 w 1608"/>
              <a:gd name="T47" fmla="*/ 2147483647 h 692"/>
              <a:gd name="T48" fmla="*/ 2147483647 w 1608"/>
              <a:gd name="T49" fmla="*/ 2147483647 h 6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08"/>
              <a:gd name="T76" fmla="*/ 0 h 692"/>
              <a:gd name="T77" fmla="*/ 1608 w 1608"/>
              <a:gd name="T78" fmla="*/ 692 h 69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08" h="692">
                <a:moveTo>
                  <a:pt x="0" y="676"/>
                </a:moveTo>
                <a:cubicBezTo>
                  <a:pt x="18" y="669"/>
                  <a:pt x="39" y="669"/>
                  <a:pt x="56" y="660"/>
                </a:cubicBezTo>
                <a:cubicBezTo>
                  <a:pt x="65" y="654"/>
                  <a:pt x="70" y="642"/>
                  <a:pt x="80" y="636"/>
                </a:cubicBezTo>
                <a:cubicBezTo>
                  <a:pt x="94" y="626"/>
                  <a:pt x="113" y="621"/>
                  <a:pt x="128" y="612"/>
                </a:cubicBezTo>
                <a:cubicBezTo>
                  <a:pt x="130" y="604"/>
                  <a:pt x="130" y="594"/>
                  <a:pt x="136" y="588"/>
                </a:cubicBezTo>
                <a:cubicBezTo>
                  <a:pt x="142" y="580"/>
                  <a:pt x="154" y="580"/>
                  <a:pt x="160" y="572"/>
                </a:cubicBezTo>
                <a:cubicBezTo>
                  <a:pt x="207" y="495"/>
                  <a:pt x="145" y="544"/>
                  <a:pt x="200" y="508"/>
                </a:cubicBezTo>
                <a:cubicBezTo>
                  <a:pt x="218" y="453"/>
                  <a:pt x="234" y="400"/>
                  <a:pt x="256" y="348"/>
                </a:cubicBezTo>
                <a:cubicBezTo>
                  <a:pt x="265" y="324"/>
                  <a:pt x="268" y="298"/>
                  <a:pt x="280" y="276"/>
                </a:cubicBezTo>
                <a:cubicBezTo>
                  <a:pt x="293" y="249"/>
                  <a:pt x="307" y="225"/>
                  <a:pt x="312" y="196"/>
                </a:cubicBezTo>
                <a:cubicBezTo>
                  <a:pt x="319" y="148"/>
                  <a:pt x="319" y="111"/>
                  <a:pt x="360" y="84"/>
                </a:cubicBezTo>
                <a:cubicBezTo>
                  <a:pt x="384" y="47"/>
                  <a:pt x="430" y="33"/>
                  <a:pt x="472" y="20"/>
                </a:cubicBezTo>
                <a:cubicBezTo>
                  <a:pt x="488" y="14"/>
                  <a:pt x="520" y="4"/>
                  <a:pt x="520" y="4"/>
                </a:cubicBezTo>
                <a:cubicBezTo>
                  <a:pt x="711" y="10"/>
                  <a:pt x="904" y="0"/>
                  <a:pt x="1096" y="20"/>
                </a:cubicBezTo>
                <a:cubicBezTo>
                  <a:pt x="1123" y="22"/>
                  <a:pt x="1141" y="51"/>
                  <a:pt x="1168" y="60"/>
                </a:cubicBezTo>
                <a:cubicBezTo>
                  <a:pt x="1167" y="59"/>
                  <a:pt x="1143" y="12"/>
                  <a:pt x="1128" y="28"/>
                </a:cubicBezTo>
                <a:cubicBezTo>
                  <a:pt x="1112" y="43"/>
                  <a:pt x="1159" y="67"/>
                  <a:pt x="1160" y="68"/>
                </a:cubicBezTo>
                <a:cubicBezTo>
                  <a:pt x="1189" y="111"/>
                  <a:pt x="1198" y="166"/>
                  <a:pt x="1224" y="212"/>
                </a:cubicBezTo>
                <a:cubicBezTo>
                  <a:pt x="1233" y="228"/>
                  <a:pt x="1249" y="241"/>
                  <a:pt x="1256" y="260"/>
                </a:cubicBezTo>
                <a:cubicBezTo>
                  <a:pt x="1275" y="318"/>
                  <a:pt x="1260" y="296"/>
                  <a:pt x="1296" y="332"/>
                </a:cubicBezTo>
                <a:cubicBezTo>
                  <a:pt x="1314" y="386"/>
                  <a:pt x="1308" y="444"/>
                  <a:pt x="1320" y="500"/>
                </a:cubicBezTo>
                <a:cubicBezTo>
                  <a:pt x="1327" y="536"/>
                  <a:pt x="1338" y="529"/>
                  <a:pt x="1360" y="572"/>
                </a:cubicBezTo>
                <a:cubicBezTo>
                  <a:pt x="1370" y="592"/>
                  <a:pt x="1380" y="636"/>
                  <a:pt x="1400" y="652"/>
                </a:cubicBezTo>
                <a:cubicBezTo>
                  <a:pt x="1417" y="666"/>
                  <a:pt x="1516" y="679"/>
                  <a:pt x="1544" y="684"/>
                </a:cubicBezTo>
                <a:cubicBezTo>
                  <a:pt x="1565" y="687"/>
                  <a:pt x="1608" y="692"/>
                  <a:pt x="1608" y="692"/>
                </a:cubicBezTo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200400" y="762000"/>
            <a:ext cx="203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Frequency domain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3886200"/>
            <a:ext cx="5562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6080125" y="387350"/>
            <a:ext cx="27590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CC00"/>
                </a:solidFill>
              </a:rPr>
              <a:t>Want 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 of 2 Hz.</a:t>
            </a: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TC setting?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TC = 1/(2*3.1416* 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)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TC = 0.079 s, 79 ms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74757" name="Picture 5" descr="Untitle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62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Freeform 6"/>
          <p:cNvSpPr>
            <a:spLocks/>
          </p:cNvSpPr>
          <p:nvPr/>
        </p:nvSpPr>
        <p:spPr bwMode="auto">
          <a:xfrm>
            <a:off x="1219200" y="1066800"/>
            <a:ext cx="2552700" cy="1098550"/>
          </a:xfrm>
          <a:custGeom>
            <a:avLst/>
            <a:gdLst>
              <a:gd name="T0" fmla="*/ 0 w 1608"/>
              <a:gd name="T1" fmla="*/ 2147483647 h 692"/>
              <a:gd name="T2" fmla="*/ 2147483647 w 1608"/>
              <a:gd name="T3" fmla="*/ 2147483647 h 692"/>
              <a:gd name="T4" fmla="*/ 2147483647 w 1608"/>
              <a:gd name="T5" fmla="*/ 2147483647 h 692"/>
              <a:gd name="T6" fmla="*/ 2147483647 w 1608"/>
              <a:gd name="T7" fmla="*/ 2147483647 h 692"/>
              <a:gd name="T8" fmla="*/ 2147483647 w 1608"/>
              <a:gd name="T9" fmla="*/ 2147483647 h 692"/>
              <a:gd name="T10" fmla="*/ 2147483647 w 1608"/>
              <a:gd name="T11" fmla="*/ 2147483647 h 692"/>
              <a:gd name="T12" fmla="*/ 2147483647 w 1608"/>
              <a:gd name="T13" fmla="*/ 2147483647 h 692"/>
              <a:gd name="T14" fmla="*/ 2147483647 w 1608"/>
              <a:gd name="T15" fmla="*/ 2147483647 h 692"/>
              <a:gd name="T16" fmla="*/ 2147483647 w 1608"/>
              <a:gd name="T17" fmla="*/ 2147483647 h 692"/>
              <a:gd name="T18" fmla="*/ 2147483647 w 1608"/>
              <a:gd name="T19" fmla="*/ 2147483647 h 692"/>
              <a:gd name="T20" fmla="*/ 2147483647 w 1608"/>
              <a:gd name="T21" fmla="*/ 2147483647 h 692"/>
              <a:gd name="T22" fmla="*/ 2147483647 w 1608"/>
              <a:gd name="T23" fmla="*/ 2147483647 h 692"/>
              <a:gd name="T24" fmla="*/ 2147483647 w 1608"/>
              <a:gd name="T25" fmla="*/ 2147483647 h 692"/>
              <a:gd name="T26" fmla="*/ 2147483647 w 1608"/>
              <a:gd name="T27" fmla="*/ 2147483647 h 692"/>
              <a:gd name="T28" fmla="*/ 2147483647 w 1608"/>
              <a:gd name="T29" fmla="*/ 2147483647 h 692"/>
              <a:gd name="T30" fmla="*/ 2147483647 w 1608"/>
              <a:gd name="T31" fmla="*/ 2147483647 h 692"/>
              <a:gd name="T32" fmla="*/ 2147483647 w 1608"/>
              <a:gd name="T33" fmla="*/ 2147483647 h 692"/>
              <a:gd name="T34" fmla="*/ 2147483647 w 1608"/>
              <a:gd name="T35" fmla="*/ 2147483647 h 692"/>
              <a:gd name="T36" fmla="*/ 2147483647 w 1608"/>
              <a:gd name="T37" fmla="*/ 2147483647 h 692"/>
              <a:gd name="T38" fmla="*/ 2147483647 w 1608"/>
              <a:gd name="T39" fmla="*/ 2147483647 h 692"/>
              <a:gd name="T40" fmla="*/ 2147483647 w 1608"/>
              <a:gd name="T41" fmla="*/ 2147483647 h 692"/>
              <a:gd name="T42" fmla="*/ 2147483647 w 1608"/>
              <a:gd name="T43" fmla="*/ 2147483647 h 692"/>
              <a:gd name="T44" fmla="*/ 2147483647 w 1608"/>
              <a:gd name="T45" fmla="*/ 2147483647 h 692"/>
              <a:gd name="T46" fmla="*/ 2147483647 w 1608"/>
              <a:gd name="T47" fmla="*/ 2147483647 h 692"/>
              <a:gd name="T48" fmla="*/ 2147483647 w 1608"/>
              <a:gd name="T49" fmla="*/ 2147483647 h 6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08"/>
              <a:gd name="T76" fmla="*/ 0 h 692"/>
              <a:gd name="T77" fmla="*/ 1608 w 1608"/>
              <a:gd name="T78" fmla="*/ 692 h 69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08" h="692">
                <a:moveTo>
                  <a:pt x="0" y="676"/>
                </a:moveTo>
                <a:cubicBezTo>
                  <a:pt x="18" y="669"/>
                  <a:pt x="39" y="669"/>
                  <a:pt x="56" y="660"/>
                </a:cubicBezTo>
                <a:cubicBezTo>
                  <a:pt x="65" y="654"/>
                  <a:pt x="70" y="642"/>
                  <a:pt x="80" y="636"/>
                </a:cubicBezTo>
                <a:cubicBezTo>
                  <a:pt x="94" y="626"/>
                  <a:pt x="113" y="621"/>
                  <a:pt x="128" y="612"/>
                </a:cubicBezTo>
                <a:cubicBezTo>
                  <a:pt x="130" y="604"/>
                  <a:pt x="130" y="594"/>
                  <a:pt x="136" y="588"/>
                </a:cubicBezTo>
                <a:cubicBezTo>
                  <a:pt x="142" y="580"/>
                  <a:pt x="154" y="580"/>
                  <a:pt x="160" y="572"/>
                </a:cubicBezTo>
                <a:cubicBezTo>
                  <a:pt x="207" y="495"/>
                  <a:pt x="145" y="544"/>
                  <a:pt x="200" y="508"/>
                </a:cubicBezTo>
                <a:cubicBezTo>
                  <a:pt x="218" y="453"/>
                  <a:pt x="234" y="400"/>
                  <a:pt x="256" y="348"/>
                </a:cubicBezTo>
                <a:cubicBezTo>
                  <a:pt x="265" y="324"/>
                  <a:pt x="268" y="298"/>
                  <a:pt x="280" y="276"/>
                </a:cubicBezTo>
                <a:cubicBezTo>
                  <a:pt x="293" y="249"/>
                  <a:pt x="307" y="225"/>
                  <a:pt x="312" y="196"/>
                </a:cubicBezTo>
                <a:cubicBezTo>
                  <a:pt x="319" y="148"/>
                  <a:pt x="319" y="111"/>
                  <a:pt x="360" y="84"/>
                </a:cubicBezTo>
                <a:cubicBezTo>
                  <a:pt x="384" y="47"/>
                  <a:pt x="430" y="33"/>
                  <a:pt x="472" y="20"/>
                </a:cubicBezTo>
                <a:cubicBezTo>
                  <a:pt x="488" y="14"/>
                  <a:pt x="520" y="4"/>
                  <a:pt x="520" y="4"/>
                </a:cubicBezTo>
                <a:cubicBezTo>
                  <a:pt x="711" y="10"/>
                  <a:pt x="904" y="0"/>
                  <a:pt x="1096" y="20"/>
                </a:cubicBezTo>
                <a:cubicBezTo>
                  <a:pt x="1123" y="22"/>
                  <a:pt x="1141" y="51"/>
                  <a:pt x="1168" y="60"/>
                </a:cubicBezTo>
                <a:cubicBezTo>
                  <a:pt x="1167" y="59"/>
                  <a:pt x="1143" y="12"/>
                  <a:pt x="1128" y="28"/>
                </a:cubicBezTo>
                <a:cubicBezTo>
                  <a:pt x="1112" y="43"/>
                  <a:pt x="1159" y="67"/>
                  <a:pt x="1160" y="68"/>
                </a:cubicBezTo>
                <a:cubicBezTo>
                  <a:pt x="1189" y="111"/>
                  <a:pt x="1198" y="166"/>
                  <a:pt x="1224" y="212"/>
                </a:cubicBezTo>
                <a:cubicBezTo>
                  <a:pt x="1233" y="228"/>
                  <a:pt x="1249" y="241"/>
                  <a:pt x="1256" y="260"/>
                </a:cubicBezTo>
                <a:cubicBezTo>
                  <a:pt x="1275" y="318"/>
                  <a:pt x="1260" y="296"/>
                  <a:pt x="1296" y="332"/>
                </a:cubicBezTo>
                <a:cubicBezTo>
                  <a:pt x="1314" y="386"/>
                  <a:pt x="1308" y="444"/>
                  <a:pt x="1320" y="500"/>
                </a:cubicBezTo>
                <a:cubicBezTo>
                  <a:pt x="1327" y="536"/>
                  <a:pt x="1338" y="529"/>
                  <a:pt x="1360" y="572"/>
                </a:cubicBezTo>
                <a:cubicBezTo>
                  <a:pt x="1370" y="592"/>
                  <a:pt x="1380" y="636"/>
                  <a:pt x="1400" y="652"/>
                </a:cubicBezTo>
                <a:cubicBezTo>
                  <a:pt x="1417" y="666"/>
                  <a:pt x="1516" y="679"/>
                  <a:pt x="1544" y="684"/>
                </a:cubicBezTo>
                <a:cubicBezTo>
                  <a:pt x="1565" y="687"/>
                  <a:pt x="1608" y="692"/>
                  <a:pt x="1608" y="692"/>
                </a:cubicBezTo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3200400" y="762000"/>
            <a:ext cx="20399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Frequency domain</a:t>
            </a:r>
          </a:p>
          <a:p>
            <a:endParaRPr lang="en-US" sz="1800">
              <a:solidFill>
                <a:schemeClr val="hlink"/>
              </a:solidFill>
            </a:endParaRPr>
          </a:p>
          <a:p>
            <a:r>
              <a:rPr lang="en-US" sz="1800">
                <a:solidFill>
                  <a:schemeClr val="hlink"/>
                </a:solidFill>
              </a:rPr>
              <a:t>      </a:t>
            </a:r>
            <a:r>
              <a:rPr lang="ja-JP" altLang="en-US" sz="1800">
                <a:solidFill>
                  <a:schemeClr val="hlink"/>
                </a:solidFill>
              </a:rPr>
              <a:t>“</a:t>
            </a:r>
            <a:r>
              <a:rPr lang="en-US" sz="1800">
                <a:solidFill>
                  <a:schemeClr val="hlink"/>
                </a:solidFill>
              </a:rPr>
              <a:t>skirt</a:t>
            </a:r>
            <a:r>
              <a:rPr lang="ja-JP" altLang="en-US" sz="1800">
                <a:solidFill>
                  <a:schemeClr val="hlink"/>
                </a:solidFill>
              </a:rPr>
              <a:t>”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3886200"/>
            <a:ext cx="5562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6080125" y="387350"/>
            <a:ext cx="27590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CC00"/>
                </a:solidFill>
              </a:rPr>
              <a:t>Want TC of 5 sec.</a:t>
            </a: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 setting?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 = 1/(2*3.1416* 5)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  <a:p>
            <a:pPr eaLnBrk="1" hangingPunct="1"/>
            <a:r>
              <a:rPr lang="en-US" sz="2000">
                <a:solidFill>
                  <a:srgbClr val="FFCC00"/>
                </a:solidFill>
              </a:rPr>
              <a:t>f</a:t>
            </a:r>
            <a:r>
              <a:rPr lang="en-US" sz="2000" baseline="-25000">
                <a:solidFill>
                  <a:srgbClr val="FFCC00"/>
                </a:solidFill>
              </a:rPr>
              <a:t>c</a:t>
            </a:r>
            <a:r>
              <a:rPr lang="en-US" sz="2000">
                <a:solidFill>
                  <a:srgbClr val="FFCC00"/>
                </a:solidFill>
              </a:rPr>
              <a:t> = 0.031 Hz</a:t>
            </a:r>
          </a:p>
          <a:p>
            <a:pPr eaLnBrk="1" hangingPunct="1"/>
            <a:endParaRPr lang="en-US" sz="2000">
              <a:solidFill>
                <a:srgbClr val="FFCC00"/>
              </a:solidFill>
            </a:endParaRP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3276600" y="1524000"/>
            <a:ext cx="381000" cy="76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805" name="Text Box 7"/>
          <p:cNvSpPr txBox="1">
            <a:spLocks noChangeArrowheads="1"/>
          </p:cNvSpPr>
          <p:nvPr/>
        </p:nvSpPr>
        <p:spPr bwMode="auto">
          <a:xfrm>
            <a:off x="1660525" y="642938"/>
            <a:ext cx="58547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Summary: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Time constant             Cutoff frequency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  79 ms                         2 Hz</a:t>
            </a: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200 ms                       0.8 Hz</a:t>
            </a: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5000 ms                    0.031 Hz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Thus, the LONGER the time constant, the </a:t>
            </a: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LOWER the cutoff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7730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3657600" y="1447800"/>
            <a:ext cx="456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Octave: = doubling of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0901" name="Text Box 8"/>
          <p:cNvSpPr txBox="1">
            <a:spLocks noChangeArrowheads="1"/>
          </p:cNvSpPr>
          <p:nvPr/>
        </p:nvSpPr>
        <p:spPr bwMode="auto">
          <a:xfrm>
            <a:off x="2133600" y="0"/>
            <a:ext cx="555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Grass Instruments:  time constant chart</a:t>
            </a:r>
          </a:p>
        </p:txBody>
      </p:sp>
      <p:pic>
        <p:nvPicPr>
          <p:cNvPr id="809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829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9624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15748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849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5438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89093" name="Picture 5" descr="Untitled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5108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1447800" y="1143000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2209800" y="1066800"/>
            <a:ext cx="0" cy="137160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1447800" y="4648200"/>
            <a:ext cx="1447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1905000" y="4495800"/>
            <a:ext cx="0" cy="1295400"/>
          </a:xfrm>
          <a:prstGeom prst="line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911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1508" name="Picture 5" descr="Untitle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4953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"/>
          <p:cNvSpPr txBox="1">
            <a:spLocks noChangeArrowheads="1"/>
          </p:cNvSpPr>
          <p:nvPr/>
        </p:nvSpPr>
        <p:spPr bwMode="auto">
          <a:xfrm rot="203554" flipH="1">
            <a:off x="1841500" y="42021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*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286000" y="4876800"/>
            <a:ext cx="4953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931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1788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0" name="Text Box 7"/>
          <p:cNvSpPr txBox="1">
            <a:spLocks noChangeArrowheads="1"/>
          </p:cNvSpPr>
          <p:nvPr/>
        </p:nvSpPr>
        <p:spPr bwMode="auto">
          <a:xfrm>
            <a:off x="914400" y="5334000"/>
            <a:ext cx="709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CC00"/>
                </a:solidFill>
              </a:rPr>
              <a:t>E.g., important for zero-crossing scoring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37" name="Text Box 6"/>
          <p:cNvSpPr txBox="1">
            <a:spLocks noChangeArrowheads="1"/>
          </p:cNvSpPr>
          <p:nvPr/>
        </p:nvSpPr>
        <p:spPr bwMode="auto">
          <a:xfrm>
            <a:off x="9144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solidFill>
                <a:srgbClr val="FFCC00"/>
              </a:solidFill>
            </a:endParaRPr>
          </a:p>
        </p:txBody>
      </p:sp>
      <p:pic>
        <p:nvPicPr>
          <p:cNvPr id="9523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10600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1219200" y="228600"/>
            <a:ext cx="703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CC00"/>
                </a:solidFill>
              </a:rPr>
              <a:t>True Integration:  Constantly integrate input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37" name="Text Box 9"/>
          <p:cNvSpPr txBox="1">
            <a:spLocks noChangeArrowheads="1"/>
          </p:cNvSpPr>
          <p:nvPr/>
        </p:nvSpPr>
        <p:spPr bwMode="auto">
          <a:xfrm>
            <a:off x="6080125" y="387350"/>
            <a:ext cx="2759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solidFill>
                <a:srgbClr val="FFCC00"/>
              </a:solidFill>
            </a:endParaRPr>
          </a:p>
        </p:txBody>
      </p:sp>
      <p:pic>
        <p:nvPicPr>
          <p:cNvPr id="9523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543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4676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533400" y="5181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762000" y="228600"/>
            <a:ext cx="692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CC00"/>
                </a:solidFill>
              </a:rPr>
              <a:t>“</a:t>
            </a:r>
            <a:r>
              <a:rPr lang="en-US">
                <a:solidFill>
                  <a:srgbClr val="FFCC00"/>
                </a:solidFill>
              </a:rPr>
              <a:t>Averagor</a:t>
            </a:r>
            <a:r>
              <a:rPr lang="ja-JP" altLang="en-US">
                <a:solidFill>
                  <a:srgbClr val="FFCC00"/>
                </a:solidFill>
              </a:rPr>
              <a:t>”</a:t>
            </a:r>
            <a:r>
              <a:rPr lang="en-US">
                <a:solidFill>
                  <a:srgbClr val="FFCC00"/>
                </a:solidFill>
              </a:rPr>
              <a:t> integrator:  Actually, a capacitor signal</a:t>
            </a:r>
          </a:p>
        </p:txBody>
      </p:sp>
    </p:spTree>
    <p:extLst>
      <p:ext uri="{BB962C8B-B14F-4D97-AF65-F5344CB8AC3E}">
        <p14:creationId xmlns:p14="http://schemas.microsoft.com/office/powerpoint/2010/main" val="36144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9933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4676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Line 11"/>
          <p:cNvSpPr>
            <a:spLocks noChangeShapeType="1"/>
          </p:cNvSpPr>
          <p:nvPr/>
        </p:nvSpPr>
        <p:spPr bwMode="auto">
          <a:xfrm>
            <a:off x="533400" y="5181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Text Box 16"/>
          <p:cNvSpPr txBox="1">
            <a:spLocks noChangeArrowheads="1"/>
          </p:cNvSpPr>
          <p:nvPr/>
        </p:nvSpPr>
        <p:spPr bwMode="auto">
          <a:xfrm>
            <a:off x="762000" y="228600"/>
            <a:ext cx="692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CC00"/>
                </a:solidFill>
              </a:rPr>
              <a:t>“</a:t>
            </a:r>
            <a:r>
              <a:rPr lang="en-US">
                <a:solidFill>
                  <a:srgbClr val="FFCC00"/>
                </a:solidFill>
              </a:rPr>
              <a:t>Averagor</a:t>
            </a:r>
            <a:r>
              <a:rPr lang="ja-JP" altLang="en-US">
                <a:solidFill>
                  <a:srgbClr val="FFCC00"/>
                </a:solidFill>
              </a:rPr>
              <a:t>”</a:t>
            </a:r>
            <a:r>
              <a:rPr lang="en-US">
                <a:solidFill>
                  <a:srgbClr val="FFCC00"/>
                </a:solidFill>
              </a:rPr>
              <a:t> integrator:  Actually, a capacitor signal</a:t>
            </a:r>
          </a:p>
        </p:txBody>
      </p:sp>
      <p:sp>
        <p:nvSpPr>
          <p:cNvPr id="99336" name="Freeform 17"/>
          <p:cNvSpPr>
            <a:spLocks/>
          </p:cNvSpPr>
          <p:nvPr/>
        </p:nvSpPr>
        <p:spPr bwMode="auto">
          <a:xfrm>
            <a:off x="1168400" y="1435100"/>
            <a:ext cx="5105400" cy="1181100"/>
          </a:xfrm>
          <a:custGeom>
            <a:avLst/>
            <a:gdLst>
              <a:gd name="T0" fmla="*/ 0 w 3216"/>
              <a:gd name="T1" fmla="*/ 1181100 h 744"/>
              <a:gd name="T2" fmla="*/ 355600 w 3216"/>
              <a:gd name="T3" fmla="*/ 1155700 h 744"/>
              <a:gd name="T4" fmla="*/ 520700 w 3216"/>
              <a:gd name="T5" fmla="*/ 1092200 h 744"/>
              <a:gd name="T6" fmla="*/ 622300 w 3216"/>
              <a:gd name="T7" fmla="*/ 977900 h 744"/>
              <a:gd name="T8" fmla="*/ 685800 w 3216"/>
              <a:gd name="T9" fmla="*/ 812800 h 744"/>
              <a:gd name="T10" fmla="*/ 723900 w 3216"/>
              <a:gd name="T11" fmla="*/ 736600 h 744"/>
              <a:gd name="T12" fmla="*/ 800100 w 3216"/>
              <a:gd name="T13" fmla="*/ 711200 h 744"/>
              <a:gd name="T14" fmla="*/ 838200 w 3216"/>
              <a:gd name="T15" fmla="*/ 685800 h 744"/>
              <a:gd name="T16" fmla="*/ 939800 w 3216"/>
              <a:gd name="T17" fmla="*/ 660400 h 744"/>
              <a:gd name="T18" fmla="*/ 1016000 w 3216"/>
              <a:gd name="T19" fmla="*/ 622300 h 744"/>
              <a:gd name="T20" fmla="*/ 1079500 w 3216"/>
              <a:gd name="T21" fmla="*/ 571500 h 744"/>
              <a:gd name="T22" fmla="*/ 1168400 w 3216"/>
              <a:gd name="T23" fmla="*/ 444500 h 744"/>
              <a:gd name="T24" fmla="*/ 1244600 w 3216"/>
              <a:gd name="T25" fmla="*/ 368300 h 744"/>
              <a:gd name="T26" fmla="*/ 1282700 w 3216"/>
              <a:gd name="T27" fmla="*/ 292100 h 744"/>
              <a:gd name="T28" fmla="*/ 1320800 w 3216"/>
              <a:gd name="T29" fmla="*/ 279400 h 744"/>
              <a:gd name="T30" fmla="*/ 1397000 w 3216"/>
              <a:gd name="T31" fmla="*/ 228600 h 744"/>
              <a:gd name="T32" fmla="*/ 1435100 w 3216"/>
              <a:gd name="T33" fmla="*/ 203200 h 744"/>
              <a:gd name="T34" fmla="*/ 1612900 w 3216"/>
              <a:gd name="T35" fmla="*/ 76200 h 744"/>
              <a:gd name="T36" fmla="*/ 1841500 w 3216"/>
              <a:gd name="T37" fmla="*/ 0 h 744"/>
              <a:gd name="T38" fmla="*/ 2311400 w 3216"/>
              <a:gd name="T39" fmla="*/ 38100 h 744"/>
              <a:gd name="T40" fmla="*/ 2349500 w 3216"/>
              <a:gd name="T41" fmla="*/ 76200 h 744"/>
              <a:gd name="T42" fmla="*/ 2387600 w 3216"/>
              <a:gd name="T43" fmla="*/ 88900 h 744"/>
              <a:gd name="T44" fmla="*/ 2400300 w 3216"/>
              <a:gd name="T45" fmla="*/ 127000 h 744"/>
              <a:gd name="T46" fmla="*/ 2438400 w 3216"/>
              <a:gd name="T47" fmla="*/ 152400 h 744"/>
              <a:gd name="T48" fmla="*/ 2578100 w 3216"/>
              <a:gd name="T49" fmla="*/ 254000 h 744"/>
              <a:gd name="T50" fmla="*/ 2832100 w 3216"/>
              <a:gd name="T51" fmla="*/ 381000 h 744"/>
              <a:gd name="T52" fmla="*/ 2933700 w 3216"/>
              <a:gd name="T53" fmla="*/ 482600 h 744"/>
              <a:gd name="T54" fmla="*/ 3048000 w 3216"/>
              <a:gd name="T55" fmla="*/ 673100 h 744"/>
              <a:gd name="T56" fmla="*/ 3187700 w 3216"/>
              <a:gd name="T57" fmla="*/ 889000 h 744"/>
              <a:gd name="T58" fmla="*/ 3327400 w 3216"/>
              <a:gd name="T59" fmla="*/ 1016000 h 744"/>
              <a:gd name="T60" fmla="*/ 3530600 w 3216"/>
              <a:gd name="T61" fmla="*/ 1079500 h 744"/>
              <a:gd name="T62" fmla="*/ 3708400 w 3216"/>
              <a:gd name="T63" fmla="*/ 1016000 h 744"/>
              <a:gd name="T64" fmla="*/ 3848100 w 3216"/>
              <a:gd name="T65" fmla="*/ 927100 h 744"/>
              <a:gd name="T66" fmla="*/ 3860800 w 3216"/>
              <a:gd name="T67" fmla="*/ 889000 h 744"/>
              <a:gd name="T68" fmla="*/ 3937000 w 3216"/>
              <a:gd name="T69" fmla="*/ 863600 h 744"/>
              <a:gd name="T70" fmla="*/ 4381500 w 3216"/>
              <a:gd name="T71" fmla="*/ 990600 h 744"/>
              <a:gd name="T72" fmla="*/ 4495800 w 3216"/>
              <a:gd name="T73" fmla="*/ 1041400 h 744"/>
              <a:gd name="T74" fmla="*/ 4597400 w 3216"/>
              <a:gd name="T75" fmla="*/ 1066800 h 744"/>
              <a:gd name="T76" fmla="*/ 4914900 w 3216"/>
              <a:gd name="T77" fmla="*/ 1143000 h 744"/>
              <a:gd name="T78" fmla="*/ 5105400 w 3216"/>
              <a:gd name="T79" fmla="*/ 1155700 h 74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216"/>
              <a:gd name="T121" fmla="*/ 0 h 744"/>
              <a:gd name="T122" fmla="*/ 3216 w 3216"/>
              <a:gd name="T123" fmla="*/ 744 h 74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216" h="744">
                <a:moveTo>
                  <a:pt x="0" y="744"/>
                </a:moveTo>
                <a:cubicBezTo>
                  <a:pt x="74" y="737"/>
                  <a:pt x="149" y="738"/>
                  <a:pt x="224" y="728"/>
                </a:cubicBezTo>
                <a:cubicBezTo>
                  <a:pt x="260" y="723"/>
                  <a:pt x="293" y="699"/>
                  <a:pt x="328" y="688"/>
                </a:cubicBezTo>
                <a:cubicBezTo>
                  <a:pt x="354" y="661"/>
                  <a:pt x="377" y="651"/>
                  <a:pt x="392" y="616"/>
                </a:cubicBezTo>
                <a:cubicBezTo>
                  <a:pt x="406" y="580"/>
                  <a:pt x="417" y="546"/>
                  <a:pt x="432" y="512"/>
                </a:cubicBezTo>
                <a:cubicBezTo>
                  <a:pt x="438" y="497"/>
                  <a:pt x="441" y="473"/>
                  <a:pt x="456" y="464"/>
                </a:cubicBezTo>
                <a:cubicBezTo>
                  <a:pt x="470" y="455"/>
                  <a:pt x="489" y="457"/>
                  <a:pt x="504" y="448"/>
                </a:cubicBezTo>
                <a:cubicBezTo>
                  <a:pt x="512" y="442"/>
                  <a:pt x="518" y="435"/>
                  <a:pt x="528" y="432"/>
                </a:cubicBezTo>
                <a:cubicBezTo>
                  <a:pt x="548" y="424"/>
                  <a:pt x="592" y="416"/>
                  <a:pt x="592" y="416"/>
                </a:cubicBezTo>
                <a:cubicBezTo>
                  <a:pt x="606" y="406"/>
                  <a:pt x="626" y="403"/>
                  <a:pt x="640" y="392"/>
                </a:cubicBezTo>
                <a:cubicBezTo>
                  <a:pt x="691" y="350"/>
                  <a:pt x="619" y="380"/>
                  <a:pt x="680" y="360"/>
                </a:cubicBezTo>
                <a:cubicBezTo>
                  <a:pt x="706" y="320"/>
                  <a:pt x="689" y="295"/>
                  <a:pt x="736" y="280"/>
                </a:cubicBezTo>
                <a:cubicBezTo>
                  <a:pt x="752" y="264"/>
                  <a:pt x="776" y="253"/>
                  <a:pt x="784" y="232"/>
                </a:cubicBezTo>
                <a:cubicBezTo>
                  <a:pt x="789" y="216"/>
                  <a:pt x="793" y="195"/>
                  <a:pt x="808" y="184"/>
                </a:cubicBezTo>
                <a:cubicBezTo>
                  <a:pt x="814" y="178"/>
                  <a:pt x="824" y="180"/>
                  <a:pt x="832" y="176"/>
                </a:cubicBezTo>
                <a:cubicBezTo>
                  <a:pt x="848" y="166"/>
                  <a:pt x="864" y="154"/>
                  <a:pt x="880" y="144"/>
                </a:cubicBezTo>
                <a:cubicBezTo>
                  <a:pt x="888" y="138"/>
                  <a:pt x="904" y="128"/>
                  <a:pt x="904" y="128"/>
                </a:cubicBezTo>
                <a:cubicBezTo>
                  <a:pt x="927" y="80"/>
                  <a:pt x="964" y="58"/>
                  <a:pt x="1016" y="48"/>
                </a:cubicBezTo>
                <a:cubicBezTo>
                  <a:pt x="1073" y="9"/>
                  <a:pt x="1087" y="9"/>
                  <a:pt x="1160" y="0"/>
                </a:cubicBezTo>
                <a:cubicBezTo>
                  <a:pt x="1260" y="6"/>
                  <a:pt x="1355" y="17"/>
                  <a:pt x="1456" y="24"/>
                </a:cubicBezTo>
                <a:cubicBezTo>
                  <a:pt x="1464" y="32"/>
                  <a:pt x="1470" y="41"/>
                  <a:pt x="1480" y="48"/>
                </a:cubicBezTo>
                <a:cubicBezTo>
                  <a:pt x="1487" y="52"/>
                  <a:pt x="1498" y="50"/>
                  <a:pt x="1504" y="56"/>
                </a:cubicBezTo>
                <a:cubicBezTo>
                  <a:pt x="1509" y="61"/>
                  <a:pt x="1506" y="73"/>
                  <a:pt x="1512" y="80"/>
                </a:cubicBezTo>
                <a:cubicBezTo>
                  <a:pt x="1518" y="87"/>
                  <a:pt x="1528" y="90"/>
                  <a:pt x="1536" y="96"/>
                </a:cubicBezTo>
                <a:cubicBezTo>
                  <a:pt x="1557" y="128"/>
                  <a:pt x="1589" y="137"/>
                  <a:pt x="1624" y="160"/>
                </a:cubicBezTo>
                <a:cubicBezTo>
                  <a:pt x="1679" y="196"/>
                  <a:pt x="1720" y="218"/>
                  <a:pt x="1784" y="240"/>
                </a:cubicBezTo>
                <a:cubicBezTo>
                  <a:pt x="1802" y="267"/>
                  <a:pt x="1820" y="285"/>
                  <a:pt x="1848" y="304"/>
                </a:cubicBezTo>
                <a:cubicBezTo>
                  <a:pt x="1863" y="349"/>
                  <a:pt x="1905" y="380"/>
                  <a:pt x="1920" y="424"/>
                </a:cubicBezTo>
                <a:cubicBezTo>
                  <a:pt x="1932" y="461"/>
                  <a:pt x="1974" y="537"/>
                  <a:pt x="2008" y="560"/>
                </a:cubicBezTo>
                <a:cubicBezTo>
                  <a:pt x="2019" y="604"/>
                  <a:pt x="2051" y="625"/>
                  <a:pt x="2096" y="640"/>
                </a:cubicBezTo>
                <a:cubicBezTo>
                  <a:pt x="2135" y="679"/>
                  <a:pt x="2166" y="673"/>
                  <a:pt x="2224" y="680"/>
                </a:cubicBezTo>
                <a:cubicBezTo>
                  <a:pt x="2273" y="672"/>
                  <a:pt x="2295" y="666"/>
                  <a:pt x="2336" y="640"/>
                </a:cubicBezTo>
                <a:cubicBezTo>
                  <a:pt x="2355" y="610"/>
                  <a:pt x="2389" y="595"/>
                  <a:pt x="2424" y="584"/>
                </a:cubicBezTo>
                <a:cubicBezTo>
                  <a:pt x="2426" y="576"/>
                  <a:pt x="2425" y="564"/>
                  <a:pt x="2432" y="560"/>
                </a:cubicBezTo>
                <a:cubicBezTo>
                  <a:pt x="2445" y="550"/>
                  <a:pt x="2480" y="544"/>
                  <a:pt x="2480" y="544"/>
                </a:cubicBezTo>
                <a:cubicBezTo>
                  <a:pt x="2621" y="553"/>
                  <a:pt x="2647" y="559"/>
                  <a:pt x="2760" y="624"/>
                </a:cubicBezTo>
                <a:cubicBezTo>
                  <a:pt x="2800" y="647"/>
                  <a:pt x="2769" y="640"/>
                  <a:pt x="2832" y="656"/>
                </a:cubicBezTo>
                <a:cubicBezTo>
                  <a:pt x="2853" y="661"/>
                  <a:pt x="2896" y="672"/>
                  <a:pt x="2896" y="672"/>
                </a:cubicBezTo>
                <a:cubicBezTo>
                  <a:pt x="2957" y="712"/>
                  <a:pt x="3023" y="714"/>
                  <a:pt x="3096" y="720"/>
                </a:cubicBezTo>
                <a:cubicBezTo>
                  <a:pt x="3135" y="722"/>
                  <a:pt x="3216" y="728"/>
                  <a:pt x="3216" y="728"/>
                </a:cubicBezTo>
              </a:path>
            </a:pathLst>
          </a:cu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18"/>
          <p:cNvSpPr txBox="1">
            <a:spLocks noChangeArrowheads="1"/>
          </p:cNvSpPr>
          <p:nvPr/>
        </p:nvSpPr>
        <p:spPr bwMode="auto">
          <a:xfrm>
            <a:off x="1676400" y="990600"/>
            <a:ext cx="6243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Would like an envelope representation of input signal;</a:t>
            </a:r>
          </a:p>
          <a:p>
            <a:pPr eaLnBrk="1" hangingPunct="1"/>
            <a:r>
              <a:rPr lang="en-US" sz="2000">
                <a:solidFill>
                  <a:schemeClr val="hlink"/>
                </a:solidFill>
              </a:rPr>
              <a:t>                                                    How to get it?</a:t>
            </a:r>
          </a:p>
        </p:txBody>
      </p:sp>
    </p:spTree>
    <p:extLst>
      <p:ext uri="{BB962C8B-B14F-4D97-AF65-F5344CB8AC3E}">
        <p14:creationId xmlns:p14="http://schemas.microsoft.com/office/powerpoint/2010/main" val="12412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676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533400" y="5181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13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7010400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2209800" y="381000"/>
            <a:ext cx="0" cy="38100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4419600" y="1219200"/>
            <a:ext cx="0" cy="3581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85800" y="5562600"/>
            <a:ext cx="597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Rectification: absolute value of signal input</a:t>
            </a:r>
          </a:p>
          <a:p>
            <a:pPr eaLnBrk="1" hangingPunct="1"/>
            <a:r>
              <a:rPr lang="en-US" sz="2000">
                <a:solidFill>
                  <a:schemeClr val="hlink"/>
                </a:solidFill>
              </a:rPr>
              <a:t>(analog or digital); NB, output frequency is doubled</a:t>
            </a:r>
          </a:p>
        </p:txBody>
      </p:sp>
    </p:spTree>
    <p:extLst>
      <p:ext uri="{BB962C8B-B14F-4D97-AF65-F5344CB8AC3E}">
        <p14:creationId xmlns:p14="http://schemas.microsoft.com/office/powerpoint/2010/main" val="41850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676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533400" y="5181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7010400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2209800" y="381000"/>
            <a:ext cx="0" cy="38100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4419600" y="1219200"/>
            <a:ext cx="0" cy="3581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685800" y="5562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103435" name="Freeform 12"/>
          <p:cNvSpPr>
            <a:spLocks/>
          </p:cNvSpPr>
          <p:nvPr/>
        </p:nvSpPr>
        <p:spPr bwMode="auto">
          <a:xfrm>
            <a:off x="571500" y="4025900"/>
            <a:ext cx="5245100" cy="1092200"/>
          </a:xfrm>
          <a:custGeom>
            <a:avLst/>
            <a:gdLst>
              <a:gd name="T0" fmla="*/ 0 w 3304"/>
              <a:gd name="T1" fmla="*/ 1092200 h 688"/>
              <a:gd name="T2" fmla="*/ 482600 w 3304"/>
              <a:gd name="T3" fmla="*/ 1054100 h 688"/>
              <a:gd name="T4" fmla="*/ 660400 w 3304"/>
              <a:gd name="T5" fmla="*/ 1016000 h 688"/>
              <a:gd name="T6" fmla="*/ 774700 w 3304"/>
              <a:gd name="T7" fmla="*/ 876300 h 688"/>
              <a:gd name="T8" fmla="*/ 952500 w 3304"/>
              <a:gd name="T9" fmla="*/ 787400 h 688"/>
              <a:gd name="T10" fmla="*/ 1028700 w 3304"/>
              <a:gd name="T11" fmla="*/ 762000 h 688"/>
              <a:gd name="T12" fmla="*/ 1143000 w 3304"/>
              <a:gd name="T13" fmla="*/ 673100 h 688"/>
              <a:gd name="T14" fmla="*/ 1206500 w 3304"/>
              <a:gd name="T15" fmla="*/ 596900 h 688"/>
              <a:gd name="T16" fmla="*/ 1231900 w 3304"/>
              <a:gd name="T17" fmla="*/ 558800 h 688"/>
              <a:gd name="T18" fmla="*/ 1308100 w 3304"/>
              <a:gd name="T19" fmla="*/ 533400 h 688"/>
              <a:gd name="T20" fmla="*/ 1384300 w 3304"/>
              <a:gd name="T21" fmla="*/ 482600 h 688"/>
              <a:gd name="T22" fmla="*/ 1473200 w 3304"/>
              <a:gd name="T23" fmla="*/ 393700 h 688"/>
              <a:gd name="T24" fmla="*/ 1511300 w 3304"/>
              <a:gd name="T25" fmla="*/ 368300 h 688"/>
              <a:gd name="T26" fmla="*/ 1600200 w 3304"/>
              <a:gd name="T27" fmla="*/ 279400 h 688"/>
              <a:gd name="T28" fmla="*/ 1638300 w 3304"/>
              <a:gd name="T29" fmla="*/ 254000 h 688"/>
              <a:gd name="T30" fmla="*/ 1701800 w 3304"/>
              <a:gd name="T31" fmla="*/ 177800 h 688"/>
              <a:gd name="T32" fmla="*/ 1778000 w 3304"/>
              <a:gd name="T33" fmla="*/ 152400 h 688"/>
              <a:gd name="T34" fmla="*/ 1816100 w 3304"/>
              <a:gd name="T35" fmla="*/ 139700 h 688"/>
              <a:gd name="T36" fmla="*/ 2133600 w 3304"/>
              <a:gd name="T37" fmla="*/ 88900 h 688"/>
              <a:gd name="T38" fmla="*/ 2425700 w 3304"/>
              <a:gd name="T39" fmla="*/ 0 h 688"/>
              <a:gd name="T40" fmla="*/ 2717800 w 3304"/>
              <a:gd name="T41" fmla="*/ 88900 h 688"/>
              <a:gd name="T42" fmla="*/ 2743200 w 3304"/>
              <a:gd name="T43" fmla="*/ 127000 h 688"/>
              <a:gd name="T44" fmla="*/ 2819400 w 3304"/>
              <a:gd name="T45" fmla="*/ 177800 h 688"/>
              <a:gd name="T46" fmla="*/ 2882900 w 3304"/>
              <a:gd name="T47" fmla="*/ 228600 h 688"/>
              <a:gd name="T48" fmla="*/ 2997200 w 3304"/>
              <a:gd name="T49" fmla="*/ 304800 h 688"/>
              <a:gd name="T50" fmla="*/ 3086100 w 3304"/>
              <a:gd name="T51" fmla="*/ 342900 h 688"/>
              <a:gd name="T52" fmla="*/ 3111500 w 3304"/>
              <a:gd name="T53" fmla="*/ 381000 h 688"/>
              <a:gd name="T54" fmla="*/ 3149600 w 3304"/>
              <a:gd name="T55" fmla="*/ 406400 h 688"/>
              <a:gd name="T56" fmla="*/ 3162300 w 3304"/>
              <a:gd name="T57" fmla="*/ 444500 h 688"/>
              <a:gd name="T58" fmla="*/ 3213100 w 3304"/>
              <a:gd name="T59" fmla="*/ 469900 h 688"/>
              <a:gd name="T60" fmla="*/ 3365500 w 3304"/>
              <a:gd name="T61" fmla="*/ 546100 h 688"/>
              <a:gd name="T62" fmla="*/ 3441700 w 3304"/>
              <a:gd name="T63" fmla="*/ 520700 h 688"/>
              <a:gd name="T64" fmla="*/ 3517900 w 3304"/>
              <a:gd name="T65" fmla="*/ 469900 h 688"/>
              <a:gd name="T66" fmla="*/ 3746500 w 3304"/>
              <a:gd name="T67" fmla="*/ 330200 h 688"/>
              <a:gd name="T68" fmla="*/ 3962400 w 3304"/>
              <a:gd name="T69" fmla="*/ 406400 h 688"/>
              <a:gd name="T70" fmla="*/ 4165600 w 3304"/>
              <a:gd name="T71" fmla="*/ 482600 h 688"/>
              <a:gd name="T72" fmla="*/ 4203700 w 3304"/>
              <a:gd name="T73" fmla="*/ 508000 h 688"/>
              <a:gd name="T74" fmla="*/ 4267200 w 3304"/>
              <a:gd name="T75" fmla="*/ 444500 h 688"/>
              <a:gd name="T76" fmla="*/ 4305300 w 3304"/>
              <a:gd name="T77" fmla="*/ 431800 h 688"/>
              <a:gd name="T78" fmla="*/ 4381500 w 3304"/>
              <a:gd name="T79" fmla="*/ 444500 h 688"/>
              <a:gd name="T80" fmla="*/ 4432300 w 3304"/>
              <a:gd name="T81" fmla="*/ 520700 h 688"/>
              <a:gd name="T82" fmla="*/ 4508500 w 3304"/>
              <a:gd name="T83" fmla="*/ 571500 h 688"/>
              <a:gd name="T84" fmla="*/ 4610100 w 3304"/>
              <a:gd name="T85" fmla="*/ 736600 h 688"/>
              <a:gd name="T86" fmla="*/ 4673600 w 3304"/>
              <a:gd name="T87" fmla="*/ 800100 h 688"/>
              <a:gd name="T88" fmla="*/ 4711700 w 3304"/>
              <a:gd name="T89" fmla="*/ 889000 h 688"/>
              <a:gd name="T90" fmla="*/ 4953000 w 3304"/>
              <a:gd name="T91" fmla="*/ 1028700 h 688"/>
              <a:gd name="T92" fmla="*/ 5245100 w 3304"/>
              <a:gd name="T93" fmla="*/ 1041400 h 68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304"/>
              <a:gd name="T142" fmla="*/ 0 h 688"/>
              <a:gd name="T143" fmla="*/ 3304 w 3304"/>
              <a:gd name="T144" fmla="*/ 688 h 68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304" h="688">
                <a:moveTo>
                  <a:pt x="0" y="688"/>
                </a:moveTo>
                <a:cubicBezTo>
                  <a:pt x="103" y="681"/>
                  <a:pt x="200" y="669"/>
                  <a:pt x="304" y="664"/>
                </a:cubicBezTo>
                <a:cubicBezTo>
                  <a:pt x="341" y="654"/>
                  <a:pt x="378" y="649"/>
                  <a:pt x="416" y="640"/>
                </a:cubicBezTo>
                <a:cubicBezTo>
                  <a:pt x="435" y="601"/>
                  <a:pt x="446" y="565"/>
                  <a:pt x="488" y="552"/>
                </a:cubicBezTo>
                <a:cubicBezTo>
                  <a:pt x="513" y="513"/>
                  <a:pt x="558" y="509"/>
                  <a:pt x="600" y="496"/>
                </a:cubicBezTo>
                <a:cubicBezTo>
                  <a:pt x="616" y="490"/>
                  <a:pt x="648" y="480"/>
                  <a:pt x="648" y="480"/>
                </a:cubicBezTo>
                <a:cubicBezTo>
                  <a:pt x="677" y="440"/>
                  <a:pt x="682" y="449"/>
                  <a:pt x="720" y="424"/>
                </a:cubicBezTo>
                <a:cubicBezTo>
                  <a:pt x="754" y="355"/>
                  <a:pt x="714" y="421"/>
                  <a:pt x="760" y="376"/>
                </a:cubicBezTo>
                <a:cubicBezTo>
                  <a:pt x="766" y="369"/>
                  <a:pt x="767" y="357"/>
                  <a:pt x="776" y="352"/>
                </a:cubicBezTo>
                <a:cubicBezTo>
                  <a:pt x="790" y="343"/>
                  <a:pt x="809" y="345"/>
                  <a:pt x="824" y="336"/>
                </a:cubicBezTo>
                <a:cubicBezTo>
                  <a:pt x="840" y="325"/>
                  <a:pt x="872" y="304"/>
                  <a:pt x="872" y="304"/>
                </a:cubicBezTo>
                <a:cubicBezTo>
                  <a:pt x="886" y="261"/>
                  <a:pt x="872" y="284"/>
                  <a:pt x="928" y="248"/>
                </a:cubicBezTo>
                <a:cubicBezTo>
                  <a:pt x="936" y="242"/>
                  <a:pt x="952" y="232"/>
                  <a:pt x="952" y="232"/>
                </a:cubicBezTo>
                <a:cubicBezTo>
                  <a:pt x="966" y="189"/>
                  <a:pt x="952" y="212"/>
                  <a:pt x="1008" y="176"/>
                </a:cubicBezTo>
                <a:cubicBezTo>
                  <a:pt x="1016" y="170"/>
                  <a:pt x="1032" y="160"/>
                  <a:pt x="1032" y="160"/>
                </a:cubicBezTo>
                <a:cubicBezTo>
                  <a:pt x="1046" y="131"/>
                  <a:pt x="1042" y="124"/>
                  <a:pt x="1072" y="112"/>
                </a:cubicBezTo>
                <a:cubicBezTo>
                  <a:pt x="1087" y="105"/>
                  <a:pt x="1104" y="101"/>
                  <a:pt x="1120" y="96"/>
                </a:cubicBezTo>
                <a:cubicBezTo>
                  <a:pt x="1128" y="93"/>
                  <a:pt x="1144" y="88"/>
                  <a:pt x="1144" y="88"/>
                </a:cubicBezTo>
                <a:cubicBezTo>
                  <a:pt x="1211" y="20"/>
                  <a:pt x="1145" y="75"/>
                  <a:pt x="1344" y="56"/>
                </a:cubicBezTo>
                <a:cubicBezTo>
                  <a:pt x="1411" y="49"/>
                  <a:pt x="1462" y="10"/>
                  <a:pt x="1528" y="0"/>
                </a:cubicBezTo>
                <a:cubicBezTo>
                  <a:pt x="1604" y="6"/>
                  <a:pt x="1650" y="14"/>
                  <a:pt x="1712" y="56"/>
                </a:cubicBezTo>
                <a:cubicBezTo>
                  <a:pt x="1717" y="64"/>
                  <a:pt x="1720" y="73"/>
                  <a:pt x="1728" y="80"/>
                </a:cubicBezTo>
                <a:cubicBezTo>
                  <a:pt x="1742" y="92"/>
                  <a:pt x="1776" y="112"/>
                  <a:pt x="1776" y="112"/>
                </a:cubicBezTo>
                <a:cubicBezTo>
                  <a:pt x="1805" y="156"/>
                  <a:pt x="1775" y="121"/>
                  <a:pt x="1816" y="144"/>
                </a:cubicBezTo>
                <a:cubicBezTo>
                  <a:pt x="1841" y="158"/>
                  <a:pt x="1860" y="182"/>
                  <a:pt x="1888" y="192"/>
                </a:cubicBezTo>
                <a:cubicBezTo>
                  <a:pt x="1923" y="203"/>
                  <a:pt x="1904" y="196"/>
                  <a:pt x="1944" y="216"/>
                </a:cubicBezTo>
                <a:cubicBezTo>
                  <a:pt x="1949" y="224"/>
                  <a:pt x="1953" y="233"/>
                  <a:pt x="1960" y="240"/>
                </a:cubicBezTo>
                <a:cubicBezTo>
                  <a:pt x="1966" y="246"/>
                  <a:pt x="1977" y="248"/>
                  <a:pt x="1984" y="256"/>
                </a:cubicBezTo>
                <a:cubicBezTo>
                  <a:pt x="1989" y="262"/>
                  <a:pt x="1986" y="274"/>
                  <a:pt x="1992" y="280"/>
                </a:cubicBezTo>
                <a:cubicBezTo>
                  <a:pt x="2000" y="288"/>
                  <a:pt x="2013" y="290"/>
                  <a:pt x="2024" y="296"/>
                </a:cubicBezTo>
                <a:cubicBezTo>
                  <a:pt x="2055" y="314"/>
                  <a:pt x="2085" y="332"/>
                  <a:pt x="2120" y="344"/>
                </a:cubicBezTo>
                <a:cubicBezTo>
                  <a:pt x="2136" y="338"/>
                  <a:pt x="2153" y="337"/>
                  <a:pt x="2168" y="328"/>
                </a:cubicBezTo>
                <a:cubicBezTo>
                  <a:pt x="2184" y="317"/>
                  <a:pt x="2216" y="296"/>
                  <a:pt x="2216" y="296"/>
                </a:cubicBezTo>
                <a:cubicBezTo>
                  <a:pt x="2246" y="250"/>
                  <a:pt x="2307" y="221"/>
                  <a:pt x="2360" y="208"/>
                </a:cubicBezTo>
                <a:cubicBezTo>
                  <a:pt x="2414" y="217"/>
                  <a:pt x="2443" y="242"/>
                  <a:pt x="2496" y="256"/>
                </a:cubicBezTo>
                <a:cubicBezTo>
                  <a:pt x="2531" y="309"/>
                  <a:pt x="2550" y="297"/>
                  <a:pt x="2624" y="304"/>
                </a:cubicBezTo>
                <a:cubicBezTo>
                  <a:pt x="2632" y="309"/>
                  <a:pt x="2638" y="320"/>
                  <a:pt x="2648" y="320"/>
                </a:cubicBezTo>
                <a:cubicBezTo>
                  <a:pt x="2672" y="320"/>
                  <a:pt x="2674" y="290"/>
                  <a:pt x="2688" y="280"/>
                </a:cubicBezTo>
                <a:cubicBezTo>
                  <a:pt x="2694" y="274"/>
                  <a:pt x="2704" y="274"/>
                  <a:pt x="2712" y="272"/>
                </a:cubicBezTo>
                <a:cubicBezTo>
                  <a:pt x="2728" y="274"/>
                  <a:pt x="2745" y="273"/>
                  <a:pt x="2760" y="280"/>
                </a:cubicBezTo>
                <a:cubicBezTo>
                  <a:pt x="2796" y="296"/>
                  <a:pt x="2775" y="303"/>
                  <a:pt x="2792" y="328"/>
                </a:cubicBezTo>
                <a:cubicBezTo>
                  <a:pt x="2809" y="353"/>
                  <a:pt x="2814" y="351"/>
                  <a:pt x="2840" y="360"/>
                </a:cubicBezTo>
                <a:cubicBezTo>
                  <a:pt x="2854" y="403"/>
                  <a:pt x="2857" y="448"/>
                  <a:pt x="2904" y="464"/>
                </a:cubicBezTo>
                <a:cubicBezTo>
                  <a:pt x="2914" y="479"/>
                  <a:pt x="2933" y="488"/>
                  <a:pt x="2944" y="504"/>
                </a:cubicBezTo>
                <a:cubicBezTo>
                  <a:pt x="2980" y="559"/>
                  <a:pt x="2922" y="514"/>
                  <a:pt x="2968" y="560"/>
                </a:cubicBezTo>
                <a:cubicBezTo>
                  <a:pt x="3003" y="595"/>
                  <a:pt x="3067" y="641"/>
                  <a:pt x="3120" y="648"/>
                </a:cubicBezTo>
                <a:cubicBezTo>
                  <a:pt x="3202" y="657"/>
                  <a:pt x="3228" y="656"/>
                  <a:pt x="3304" y="656"/>
                </a:cubicBezTo>
              </a:path>
            </a:pathLst>
          </a:cu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Rectangle 13"/>
          <p:cNvSpPr>
            <a:spLocks noChangeArrowheads="1"/>
          </p:cNvSpPr>
          <p:nvPr/>
        </p:nvSpPr>
        <p:spPr bwMode="auto">
          <a:xfrm>
            <a:off x="533400" y="5562600"/>
            <a:ext cx="4965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chemeClr val="hlink"/>
                </a:solidFill>
              </a:rPr>
              <a:t>“</a:t>
            </a:r>
            <a:r>
              <a:rPr lang="en-US" sz="2000">
                <a:solidFill>
                  <a:schemeClr val="hlink"/>
                </a:solidFill>
              </a:rPr>
              <a:t>Averagor</a:t>
            </a:r>
            <a:r>
              <a:rPr lang="ja-JP" altLang="en-US" sz="2000">
                <a:solidFill>
                  <a:schemeClr val="hlink"/>
                </a:solidFill>
              </a:rPr>
              <a:t>”</a:t>
            </a:r>
            <a:r>
              <a:rPr lang="en-US" sz="2000">
                <a:solidFill>
                  <a:schemeClr val="hlink"/>
                </a:solidFill>
              </a:rPr>
              <a:t> integrator:  capacitor-coupled</a:t>
            </a:r>
          </a:p>
          <a:p>
            <a:r>
              <a:rPr lang="en-US" sz="2000">
                <a:solidFill>
                  <a:schemeClr val="hlink"/>
                </a:solidFill>
              </a:rPr>
              <a:t>Time constant can be adjusted to fit signal</a:t>
            </a:r>
          </a:p>
        </p:txBody>
      </p:sp>
      <p:sp>
        <p:nvSpPr>
          <p:cNvPr id="103437" name="Freeform 15"/>
          <p:cNvSpPr>
            <a:spLocks/>
          </p:cNvSpPr>
          <p:nvPr/>
        </p:nvSpPr>
        <p:spPr bwMode="auto">
          <a:xfrm>
            <a:off x="584200" y="3797300"/>
            <a:ext cx="5143500" cy="1363663"/>
          </a:xfrm>
          <a:custGeom>
            <a:avLst/>
            <a:gdLst>
              <a:gd name="T0" fmla="*/ 152400 w 3240"/>
              <a:gd name="T1" fmla="*/ 1320800 h 859"/>
              <a:gd name="T2" fmla="*/ 381000 w 3240"/>
              <a:gd name="T3" fmla="*/ 1346200 h 859"/>
              <a:gd name="T4" fmla="*/ 495300 w 3240"/>
              <a:gd name="T5" fmla="*/ 1308100 h 859"/>
              <a:gd name="T6" fmla="*/ 673100 w 3240"/>
              <a:gd name="T7" fmla="*/ 1028700 h 859"/>
              <a:gd name="T8" fmla="*/ 774700 w 3240"/>
              <a:gd name="T9" fmla="*/ 1041400 h 859"/>
              <a:gd name="T10" fmla="*/ 939800 w 3240"/>
              <a:gd name="T11" fmla="*/ 952500 h 859"/>
              <a:gd name="T12" fmla="*/ 1003300 w 3240"/>
              <a:gd name="T13" fmla="*/ 889000 h 859"/>
              <a:gd name="T14" fmla="*/ 1155700 w 3240"/>
              <a:gd name="T15" fmla="*/ 838200 h 859"/>
              <a:gd name="T16" fmla="*/ 1231900 w 3240"/>
              <a:gd name="T17" fmla="*/ 787400 h 859"/>
              <a:gd name="T18" fmla="*/ 1371600 w 3240"/>
              <a:gd name="T19" fmla="*/ 711200 h 859"/>
              <a:gd name="T20" fmla="*/ 1435100 w 3240"/>
              <a:gd name="T21" fmla="*/ 508000 h 859"/>
              <a:gd name="T22" fmla="*/ 1536700 w 3240"/>
              <a:gd name="T23" fmla="*/ 406400 h 859"/>
              <a:gd name="T24" fmla="*/ 1574800 w 3240"/>
              <a:gd name="T25" fmla="*/ 330200 h 859"/>
              <a:gd name="T26" fmla="*/ 1765300 w 3240"/>
              <a:gd name="T27" fmla="*/ 0 h 859"/>
              <a:gd name="T28" fmla="*/ 1981200 w 3240"/>
              <a:gd name="T29" fmla="*/ 254000 h 859"/>
              <a:gd name="T30" fmla="*/ 2095500 w 3240"/>
              <a:gd name="T31" fmla="*/ 330200 h 859"/>
              <a:gd name="T32" fmla="*/ 2184400 w 3240"/>
              <a:gd name="T33" fmla="*/ 393700 h 859"/>
              <a:gd name="T34" fmla="*/ 2374900 w 3240"/>
              <a:gd name="T35" fmla="*/ 190500 h 859"/>
              <a:gd name="T36" fmla="*/ 2476500 w 3240"/>
              <a:gd name="T37" fmla="*/ 342900 h 859"/>
              <a:gd name="T38" fmla="*/ 2578100 w 3240"/>
              <a:gd name="T39" fmla="*/ 355600 h 859"/>
              <a:gd name="T40" fmla="*/ 2654300 w 3240"/>
              <a:gd name="T41" fmla="*/ 901700 h 859"/>
              <a:gd name="T42" fmla="*/ 2692400 w 3240"/>
              <a:gd name="T43" fmla="*/ 1092200 h 859"/>
              <a:gd name="T44" fmla="*/ 2882900 w 3240"/>
              <a:gd name="T45" fmla="*/ 711200 h 859"/>
              <a:gd name="T46" fmla="*/ 3022600 w 3240"/>
              <a:gd name="T47" fmla="*/ 927100 h 859"/>
              <a:gd name="T48" fmla="*/ 3149600 w 3240"/>
              <a:gd name="T49" fmla="*/ 977900 h 859"/>
              <a:gd name="T50" fmla="*/ 3251200 w 3240"/>
              <a:gd name="T51" fmla="*/ 1168400 h 859"/>
              <a:gd name="T52" fmla="*/ 3378200 w 3240"/>
              <a:gd name="T53" fmla="*/ 1168400 h 859"/>
              <a:gd name="T54" fmla="*/ 3492500 w 3240"/>
              <a:gd name="T55" fmla="*/ 901700 h 859"/>
              <a:gd name="T56" fmla="*/ 3581400 w 3240"/>
              <a:gd name="T57" fmla="*/ 546100 h 859"/>
              <a:gd name="T58" fmla="*/ 3657600 w 3240"/>
              <a:gd name="T59" fmla="*/ 317500 h 859"/>
              <a:gd name="T60" fmla="*/ 3733800 w 3240"/>
              <a:gd name="T61" fmla="*/ 495300 h 859"/>
              <a:gd name="T62" fmla="*/ 3759200 w 3240"/>
              <a:gd name="T63" fmla="*/ 977900 h 859"/>
              <a:gd name="T64" fmla="*/ 3987800 w 3240"/>
              <a:gd name="T65" fmla="*/ 1016000 h 859"/>
              <a:gd name="T66" fmla="*/ 4152900 w 3240"/>
              <a:gd name="T67" fmla="*/ 1028700 h 859"/>
              <a:gd name="T68" fmla="*/ 4191000 w 3240"/>
              <a:gd name="T69" fmla="*/ 952500 h 859"/>
              <a:gd name="T70" fmla="*/ 4406900 w 3240"/>
              <a:gd name="T71" fmla="*/ 1092200 h 859"/>
              <a:gd name="T72" fmla="*/ 4457700 w 3240"/>
              <a:gd name="T73" fmla="*/ 1117600 h 859"/>
              <a:gd name="T74" fmla="*/ 4572000 w 3240"/>
              <a:gd name="T75" fmla="*/ 1193800 h 859"/>
              <a:gd name="T76" fmla="*/ 5143500 w 3240"/>
              <a:gd name="T77" fmla="*/ 1295400 h 85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240"/>
              <a:gd name="T118" fmla="*/ 0 h 859"/>
              <a:gd name="T119" fmla="*/ 3240 w 3240"/>
              <a:gd name="T120" fmla="*/ 859 h 85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240" h="859">
                <a:moveTo>
                  <a:pt x="0" y="848"/>
                </a:moveTo>
                <a:cubicBezTo>
                  <a:pt x="51" y="835"/>
                  <a:pt x="39" y="820"/>
                  <a:pt x="96" y="832"/>
                </a:cubicBezTo>
                <a:cubicBezTo>
                  <a:pt x="128" y="823"/>
                  <a:pt x="144" y="813"/>
                  <a:pt x="176" y="824"/>
                </a:cubicBezTo>
                <a:cubicBezTo>
                  <a:pt x="196" y="854"/>
                  <a:pt x="204" y="859"/>
                  <a:pt x="240" y="848"/>
                </a:cubicBezTo>
                <a:cubicBezTo>
                  <a:pt x="269" y="804"/>
                  <a:pt x="239" y="832"/>
                  <a:pt x="280" y="832"/>
                </a:cubicBezTo>
                <a:cubicBezTo>
                  <a:pt x="290" y="832"/>
                  <a:pt x="301" y="826"/>
                  <a:pt x="312" y="824"/>
                </a:cubicBezTo>
                <a:cubicBezTo>
                  <a:pt x="320" y="797"/>
                  <a:pt x="343" y="778"/>
                  <a:pt x="352" y="752"/>
                </a:cubicBezTo>
                <a:cubicBezTo>
                  <a:pt x="366" y="708"/>
                  <a:pt x="376" y="663"/>
                  <a:pt x="424" y="648"/>
                </a:cubicBezTo>
                <a:cubicBezTo>
                  <a:pt x="434" y="690"/>
                  <a:pt x="436" y="708"/>
                  <a:pt x="480" y="680"/>
                </a:cubicBezTo>
                <a:cubicBezTo>
                  <a:pt x="482" y="672"/>
                  <a:pt x="482" y="661"/>
                  <a:pt x="488" y="656"/>
                </a:cubicBezTo>
                <a:cubicBezTo>
                  <a:pt x="496" y="647"/>
                  <a:pt x="509" y="646"/>
                  <a:pt x="520" y="640"/>
                </a:cubicBezTo>
                <a:cubicBezTo>
                  <a:pt x="588" y="598"/>
                  <a:pt x="543" y="616"/>
                  <a:pt x="592" y="600"/>
                </a:cubicBezTo>
                <a:cubicBezTo>
                  <a:pt x="597" y="592"/>
                  <a:pt x="601" y="582"/>
                  <a:pt x="608" y="576"/>
                </a:cubicBezTo>
                <a:cubicBezTo>
                  <a:pt x="614" y="569"/>
                  <a:pt x="625" y="567"/>
                  <a:pt x="632" y="560"/>
                </a:cubicBezTo>
                <a:cubicBezTo>
                  <a:pt x="676" y="504"/>
                  <a:pt x="595" y="565"/>
                  <a:pt x="664" y="520"/>
                </a:cubicBezTo>
                <a:cubicBezTo>
                  <a:pt x="692" y="477"/>
                  <a:pt x="703" y="491"/>
                  <a:pt x="728" y="528"/>
                </a:cubicBezTo>
                <a:cubicBezTo>
                  <a:pt x="741" y="525"/>
                  <a:pt x="756" y="527"/>
                  <a:pt x="768" y="520"/>
                </a:cubicBezTo>
                <a:cubicBezTo>
                  <a:pt x="775" y="515"/>
                  <a:pt x="770" y="502"/>
                  <a:pt x="776" y="496"/>
                </a:cubicBezTo>
                <a:cubicBezTo>
                  <a:pt x="782" y="488"/>
                  <a:pt x="792" y="485"/>
                  <a:pt x="800" y="480"/>
                </a:cubicBezTo>
                <a:cubicBezTo>
                  <a:pt x="813" y="440"/>
                  <a:pt x="824" y="438"/>
                  <a:pt x="864" y="448"/>
                </a:cubicBezTo>
                <a:cubicBezTo>
                  <a:pt x="875" y="413"/>
                  <a:pt x="884" y="378"/>
                  <a:pt x="896" y="344"/>
                </a:cubicBezTo>
                <a:cubicBezTo>
                  <a:pt x="898" y="336"/>
                  <a:pt x="896" y="322"/>
                  <a:pt x="904" y="320"/>
                </a:cubicBezTo>
                <a:cubicBezTo>
                  <a:pt x="912" y="317"/>
                  <a:pt x="920" y="314"/>
                  <a:pt x="928" y="312"/>
                </a:cubicBezTo>
                <a:cubicBezTo>
                  <a:pt x="946" y="255"/>
                  <a:pt x="928" y="269"/>
                  <a:pt x="968" y="256"/>
                </a:cubicBezTo>
                <a:cubicBezTo>
                  <a:pt x="973" y="248"/>
                  <a:pt x="979" y="240"/>
                  <a:pt x="984" y="232"/>
                </a:cubicBezTo>
                <a:cubicBezTo>
                  <a:pt x="987" y="224"/>
                  <a:pt x="987" y="215"/>
                  <a:pt x="992" y="208"/>
                </a:cubicBezTo>
                <a:cubicBezTo>
                  <a:pt x="1015" y="165"/>
                  <a:pt x="1044" y="124"/>
                  <a:pt x="1064" y="80"/>
                </a:cubicBezTo>
                <a:cubicBezTo>
                  <a:pt x="1083" y="36"/>
                  <a:pt x="1069" y="14"/>
                  <a:pt x="1112" y="0"/>
                </a:cubicBezTo>
                <a:cubicBezTo>
                  <a:pt x="1114" y="66"/>
                  <a:pt x="1075" y="230"/>
                  <a:pt x="1176" y="264"/>
                </a:cubicBezTo>
                <a:cubicBezTo>
                  <a:pt x="1236" y="243"/>
                  <a:pt x="1209" y="191"/>
                  <a:pt x="1248" y="160"/>
                </a:cubicBezTo>
                <a:cubicBezTo>
                  <a:pt x="1261" y="148"/>
                  <a:pt x="1281" y="145"/>
                  <a:pt x="1296" y="136"/>
                </a:cubicBezTo>
                <a:cubicBezTo>
                  <a:pt x="1304" y="160"/>
                  <a:pt x="1312" y="184"/>
                  <a:pt x="1320" y="208"/>
                </a:cubicBezTo>
                <a:cubicBezTo>
                  <a:pt x="1322" y="216"/>
                  <a:pt x="1320" y="229"/>
                  <a:pt x="1328" y="232"/>
                </a:cubicBezTo>
                <a:cubicBezTo>
                  <a:pt x="1344" y="237"/>
                  <a:pt x="1376" y="248"/>
                  <a:pt x="1376" y="248"/>
                </a:cubicBezTo>
                <a:cubicBezTo>
                  <a:pt x="1426" y="214"/>
                  <a:pt x="1439" y="152"/>
                  <a:pt x="1472" y="104"/>
                </a:cubicBezTo>
                <a:cubicBezTo>
                  <a:pt x="1480" y="109"/>
                  <a:pt x="1489" y="112"/>
                  <a:pt x="1496" y="120"/>
                </a:cubicBezTo>
                <a:cubicBezTo>
                  <a:pt x="1508" y="134"/>
                  <a:pt x="1528" y="168"/>
                  <a:pt x="1528" y="168"/>
                </a:cubicBezTo>
                <a:cubicBezTo>
                  <a:pt x="1532" y="190"/>
                  <a:pt x="1526" y="219"/>
                  <a:pt x="1560" y="216"/>
                </a:cubicBezTo>
                <a:cubicBezTo>
                  <a:pt x="1576" y="214"/>
                  <a:pt x="1608" y="200"/>
                  <a:pt x="1608" y="200"/>
                </a:cubicBezTo>
                <a:cubicBezTo>
                  <a:pt x="1613" y="208"/>
                  <a:pt x="1620" y="215"/>
                  <a:pt x="1624" y="224"/>
                </a:cubicBezTo>
                <a:cubicBezTo>
                  <a:pt x="1630" y="239"/>
                  <a:pt x="1640" y="272"/>
                  <a:pt x="1640" y="272"/>
                </a:cubicBezTo>
                <a:cubicBezTo>
                  <a:pt x="1646" y="428"/>
                  <a:pt x="1654" y="443"/>
                  <a:pt x="1672" y="568"/>
                </a:cubicBezTo>
                <a:cubicBezTo>
                  <a:pt x="1675" y="591"/>
                  <a:pt x="1675" y="616"/>
                  <a:pt x="1680" y="640"/>
                </a:cubicBezTo>
                <a:cubicBezTo>
                  <a:pt x="1683" y="656"/>
                  <a:pt x="1696" y="688"/>
                  <a:pt x="1696" y="688"/>
                </a:cubicBezTo>
                <a:cubicBezTo>
                  <a:pt x="1743" y="656"/>
                  <a:pt x="1747" y="579"/>
                  <a:pt x="1768" y="528"/>
                </a:cubicBezTo>
                <a:cubicBezTo>
                  <a:pt x="1783" y="489"/>
                  <a:pt x="1777" y="460"/>
                  <a:pt x="1816" y="448"/>
                </a:cubicBezTo>
                <a:cubicBezTo>
                  <a:pt x="1832" y="512"/>
                  <a:pt x="1826" y="583"/>
                  <a:pt x="1864" y="640"/>
                </a:cubicBezTo>
                <a:cubicBezTo>
                  <a:pt x="1931" y="617"/>
                  <a:pt x="1829" y="658"/>
                  <a:pt x="1904" y="584"/>
                </a:cubicBezTo>
                <a:cubicBezTo>
                  <a:pt x="1912" y="576"/>
                  <a:pt x="1920" y="568"/>
                  <a:pt x="1928" y="560"/>
                </a:cubicBezTo>
                <a:cubicBezTo>
                  <a:pt x="1950" y="593"/>
                  <a:pt x="1966" y="580"/>
                  <a:pt x="1984" y="616"/>
                </a:cubicBezTo>
                <a:cubicBezTo>
                  <a:pt x="1999" y="647"/>
                  <a:pt x="2029" y="679"/>
                  <a:pt x="2040" y="712"/>
                </a:cubicBezTo>
                <a:cubicBezTo>
                  <a:pt x="2042" y="720"/>
                  <a:pt x="2040" y="731"/>
                  <a:pt x="2048" y="736"/>
                </a:cubicBezTo>
                <a:cubicBezTo>
                  <a:pt x="2062" y="744"/>
                  <a:pt x="2080" y="741"/>
                  <a:pt x="2096" y="744"/>
                </a:cubicBezTo>
                <a:cubicBezTo>
                  <a:pt x="2106" y="741"/>
                  <a:pt x="2120" y="744"/>
                  <a:pt x="2128" y="736"/>
                </a:cubicBezTo>
                <a:cubicBezTo>
                  <a:pt x="2144" y="716"/>
                  <a:pt x="2144" y="688"/>
                  <a:pt x="2152" y="664"/>
                </a:cubicBezTo>
                <a:cubicBezTo>
                  <a:pt x="2163" y="630"/>
                  <a:pt x="2180" y="597"/>
                  <a:pt x="2200" y="568"/>
                </a:cubicBezTo>
                <a:cubicBezTo>
                  <a:pt x="2204" y="534"/>
                  <a:pt x="2215" y="418"/>
                  <a:pt x="2224" y="392"/>
                </a:cubicBezTo>
                <a:cubicBezTo>
                  <a:pt x="2229" y="373"/>
                  <a:pt x="2249" y="362"/>
                  <a:pt x="2256" y="344"/>
                </a:cubicBezTo>
                <a:cubicBezTo>
                  <a:pt x="2258" y="336"/>
                  <a:pt x="2261" y="328"/>
                  <a:pt x="2264" y="320"/>
                </a:cubicBezTo>
                <a:cubicBezTo>
                  <a:pt x="2274" y="276"/>
                  <a:pt x="2278" y="238"/>
                  <a:pt x="2304" y="200"/>
                </a:cubicBezTo>
                <a:cubicBezTo>
                  <a:pt x="2346" y="228"/>
                  <a:pt x="2325" y="206"/>
                  <a:pt x="2344" y="280"/>
                </a:cubicBezTo>
                <a:cubicBezTo>
                  <a:pt x="2346" y="290"/>
                  <a:pt x="2349" y="301"/>
                  <a:pt x="2352" y="312"/>
                </a:cubicBezTo>
                <a:cubicBezTo>
                  <a:pt x="2354" y="322"/>
                  <a:pt x="2360" y="344"/>
                  <a:pt x="2360" y="344"/>
                </a:cubicBezTo>
                <a:cubicBezTo>
                  <a:pt x="2362" y="434"/>
                  <a:pt x="2361" y="525"/>
                  <a:pt x="2368" y="616"/>
                </a:cubicBezTo>
                <a:cubicBezTo>
                  <a:pt x="2370" y="657"/>
                  <a:pt x="2383" y="706"/>
                  <a:pt x="2424" y="720"/>
                </a:cubicBezTo>
                <a:cubicBezTo>
                  <a:pt x="2457" y="670"/>
                  <a:pt x="2443" y="653"/>
                  <a:pt x="2512" y="640"/>
                </a:cubicBezTo>
                <a:cubicBezTo>
                  <a:pt x="2546" y="617"/>
                  <a:pt x="2561" y="622"/>
                  <a:pt x="2584" y="656"/>
                </a:cubicBezTo>
                <a:cubicBezTo>
                  <a:pt x="2594" y="653"/>
                  <a:pt x="2607" y="654"/>
                  <a:pt x="2616" y="648"/>
                </a:cubicBezTo>
                <a:cubicBezTo>
                  <a:pt x="2622" y="642"/>
                  <a:pt x="2620" y="631"/>
                  <a:pt x="2624" y="624"/>
                </a:cubicBezTo>
                <a:cubicBezTo>
                  <a:pt x="2628" y="615"/>
                  <a:pt x="2636" y="608"/>
                  <a:pt x="2640" y="600"/>
                </a:cubicBezTo>
                <a:cubicBezTo>
                  <a:pt x="2664" y="544"/>
                  <a:pt x="2648" y="517"/>
                  <a:pt x="2712" y="496"/>
                </a:cubicBezTo>
                <a:cubicBezTo>
                  <a:pt x="2731" y="554"/>
                  <a:pt x="2719" y="650"/>
                  <a:pt x="2776" y="688"/>
                </a:cubicBezTo>
                <a:cubicBezTo>
                  <a:pt x="2784" y="685"/>
                  <a:pt x="2792" y="676"/>
                  <a:pt x="2800" y="680"/>
                </a:cubicBezTo>
                <a:cubicBezTo>
                  <a:pt x="2807" y="683"/>
                  <a:pt x="2802" y="698"/>
                  <a:pt x="2808" y="704"/>
                </a:cubicBezTo>
                <a:cubicBezTo>
                  <a:pt x="2821" y="717"/>
                  <a:pt x="2840" y="725"/>
                  <a:pt x="2856" y="736"/>
                </a:cubicBezTo>
                <a:cubicBezTo>
                  <a:pt x="2864" y="741"/>
                  <a:pt x="2870" y="749"/>
                  <a:pt x="2880" y="752"/>
                </a:cubicBezTo>
                <a:cubicBezTo>
                  <a:pt x="2970" y="772"/>
                  <a:pt x="2927" y="764"/>
                  <a:pt x="3008" y="776"/>
                </a:cubicBezTo>
                <a:cubicBezTo>
                  <a:pt x="3075" y="820"/>
                  <a:pt x="3162" y="816"/>
                  <a:pt x="3240" y="816"/>
                </a:cubicBezTo>
              </a:path>
            </a:pathLst>
          </a:custGeom>
          <a:noFill/>
          <a:ln w="1905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Text Box 16"/>
          <p:cNvSpPr txBox="1">
            <a:spLocks noChangeArrowheads="1"/>
          </p:cNvSpPr>
          <p:nvPr/>
        </p:nvSpPr>
        <p:spPr bwMode="auto">
          <a:xfrm>
            <a:off x="4648200" y="3657600"/>
            <a:ext cx="211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hlink"/>
                </a:solidFill>
              </a:rPr>
              <a:t>Long time constant</a:t>
            </a:r>
          </a:p>
        </p:txBody>
      </p:sp>
      <p:sp>
        <p:nvSpPr>
          <p:cNvPr id="103439" name="Rectangle 17"/>
          <p:cNvSpPr>
            <a:spLocks noChangeArrowheads="1"/>
          </p:cNvSpPr>
          <p:nvPr/>
        </p:nvSpPr>
        <p:spPr bwMode="auto">
          <a:xfrm>
            <a:off x="5105400" y="4191000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11611C"/>
                </a:solidFill>
              </a:rPr>
              <a:t>Short time constant</a:t>
            </a:r>
          </a:p>
        </p:txBody>
      </p:sp>
    </p:spTree>
    <p:extLst>
      <p:ext uri="{BB962C8B-B14F-4D97-AF65-F5344CB8AC3E}">
        <p14:creationId xmlns:p14="http://schemas.microsoft.com/office/powerpoint/2010/main" val="15841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A660F01-D1EA-4045-AF86-B5D4BBDF3BD5}" type="datetime1">
              <a:rPr kumimoji="0" lang="en-US" sz="1400"/>
              <a:pPr eaLnBrk="1" hangingPunct="1"/>
              <a:t>12/18/2018</a:t>
            </a:fld>
            <a:endParaRPr kumimoji="0" lang="en-US" sz="1400"/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7EB0CE0-7A61-7A4F-A809-0D31536573AC}" type="slidenum">
              <a:rPr kumimoji="0" lang="en-US" sz="1400"/>
              <a:pPr eaLnBrk="1" hangingPunct="1"/>
              <a:t>47</a:t>
            </a:fld>
            <a:endParaRPr kumimoji="0" 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2113"/>
            <a:ext cx="6400800" cy="446087"/>
          </a:xfrm>
        </p:spPr>
        <p:txBody>
          <a:bodyPr/>
          <a:lstStyle/>
          <a:p>
            <a:pPr algn="ctr" eaLnBrk="1" hangingPunct="1"/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Two major types of filters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1)  Finite impulse response (FIR):  Given a string of 0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s with a single 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 (impulse), output will return to 0 eventually (no feedback)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2) Infinite impulse response (IIR):  Given an impulse, the output will (theoretically) never return to 0, due to feedback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Can be analog or digital; an RC circuit is the simplest IIR filter, as the output is exponential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Well-known analog IIR filters:  Butterworth, Bessel, Chebyshev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sz="12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8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endParaRPr lang="en-US" sz="80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D9A2F9-A10D-8341-89C6-900F6F177807}" type="datetime1">
              <a:rPr kumimoji="0" lang="en-US" sz="1400"/>
              <a:pPr eaLnBrk="1" hangingPunct="1"/>
              <a:t>12/18/2018</a:t>
            </a:fld>
            <a:endParaRPr kumimoji="0" lang="en-US" sz="1400"/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EC58352-AE19-3943-AF31-84814C4C8358}" type="slidenum">
              <a:rPr kumimoji="0" lang="en-US" sz="1400"/>
              <a:pPr eaLnBrk="1" hangingPunct="1"/>
              <a:t>48</a:t>
            </a:fld>
            <a:endParaRPr kumimoji="0" 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2113"/>
            <a:ext cx="6400800" cy="446087"/>
          </a:xfrm>
        </p:spPr>
        <p:txBody>
          <a:bodyPr/>
          <a:lstStyle/>
          <a:p>
            <a:pPr algn="ctr" eaLnBrk="1" hangingPunct="1"/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Two major types of filters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IIR filters are more common in analog circuits because they are based on RC circuit designs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Digital filters are increasingly popular with greater computer power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Typically, the 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raw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 signal is saved so one can try different filter algorithms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sz="12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8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endParaRPr lang="en-US" sz="80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E2D2ED-9249-4A4A-9F49-F787D206AC6A}" type="datetime1">
              <a:rPr kumimoji="0" lang="en-US" sz="1400"/>
              <a:pPr eaLnBrk="1" hangingPunct="1"/>
              <a:t>12/18/2018</a:t>
            </a:fld>
            <a:endParaRPr kumimoji="0" lang="en-US" sz="1400"/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E009EB1-8F3C-CA46-B8FE-C7200DB90DEF}" type="slidenum">
              <a:rPr kumimoji="0" lang="en-US" sz="1400"/>
              <a:pPr eaLnBrk="1" hangingPunct="1"/>
              <a:t>49</a:t>
            </a:fld>
            <a:endParaRPr kumimoji="0" 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2113"/>
            <a:ext cx="6400800" cy="446087"/>
          </a:xfrm>
        </p:spPr>
        <p:txBody>
          <a:bodyPr/>
          <a:lstStyle/>
          <a:p>
            <a:pPr algn="ctr" eaLnBrk="1" hangingPunct="1"/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IIR filter considerations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IIR:  can design more efficient filters with shorter algorithms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IIR:  easier to get sharper cutoff frequency definition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IIR:  But, IIR has non-linear phase distortion across frequencies; may or may not be a problem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sz="12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8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endParaRPr lang="en-US" sz="80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1219200" y="4495800"/>
            <a:ext cx="3657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1/1,000 = 1 * 10</a:t>
            </a:r>
            <a:r>
              <a:rPr lang="en-US" sz="1600" baseline="30000"/>
              <a:t>-3 </a:t>
            </a:r>
            <a:endParaRPr lang="en-US" sz="1600"/>
          </a:p>
          <a:p>
            <a:r>
              <a:rPr lang="en-US" sz="1600"/>
              <a:t>= 1 milliamp, millivolt</a:t>
            </a:r>
          </a:p>
          <a:p>
            <a:r>
              <a:rPr lang="en-US" sz="1600"/>
              <a:t>(mamp, mv)</a:t>
            </a:r>
          </a:p>
          <a:p>
            <a:endParaRPr lang="en-US" sz="1600"/>
          </a:p>
          <a:p>
            <a:r>
              <a:rPr lang="en-US" sz="1600"/>
              <a:t>1/1,000,000 = 1 * 10</a:t>
            </a:r>
            <a:r>
              <a:rPr lang="en-US" sz="1600" baseline="30000"/>
              <a:t>-6 </a:t>
            </a:r>
            <a:endParaRPr lang="en-US" sz="1600"/>
          </a:p>
          <a:p>
            <a:r>
              <a:rPr lang="en-US" sz="1600"/>
              <a:t>= 1 microamp, 1 microvolt</a:t>
            </a:r>
          </a:p>
          <a:p>
            <a:r>
              <a:rPr lang="en-US" sz="1600"/>
              <a:t>(µa, µv)</a:t>
            </a:r>
          </a:p>
          <a:p>
            <a:endParaRPr lang="en-US" sz="1500"/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5486400" y="15240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1219200" y="3733800"/>
            <a:ext cx="2468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/>
              <a:t>Units of Measure</a:t>
            </a:r>
          </a:p>
        </p:txBody>
      </p:sp>
      <p:pic>
        <p:nvPicPr>
          <p:cNvPr id="2355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937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Box 11"/>
          <p:cNvSpPr txBox="1">
            <a:spLocks noChangeArrowheads="1"/>
          </p:cNvSpPr>
          <p:nvPr/>
        </p:nvSpPr>
        <p:spPr bwMode="auto">
          <a:xfrm>
            <a:off x="1219200" y="304800"/>
            <a:ext cx="226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A simple example:</a:t>
            </a:r>
          </a:p>
        </p:txBody>
      </p:sp>
      <p:sp>
        <p:nvSpPr>
          <p:cNvPr id="23561" name="TextBox 12"/>
          <p:cNvSpPr txBox="1">
            <a:spLocks noChangeArrowheads="1"/>
          </p:cNvSpPr>
          <p:nvPr/>
        </p:nvSpPr>
        <p:spPr bwMode="auto">
          <a:xfrm>
            <a:off x="914400" y="2209800"/>
            <a:ext cx="54895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Volts across 3000 ohm resistor:  9 V</a:t>
            </a:r>
          </a:p>
          <a:p>
            <a:pPr eaLnBrk="1" hangingPunct="1"/>
            <a:r>
              <a:rPr lang="en-US" sz="2000"/>
              <a:t>(in opposite direction from battery)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-- </a:t>
            </a:r>
            <a:r>
              <a:rPr lang="ja-JP" altLang="en-US" sz="2000"/>
              <a:t>“</a:t>
            </a:r>
            <a:r>
              <a:rPr lang="en-US" sz="2000"/>
              <a:t>Conventional</a:t>
            </a:r>
            <a:r>
              <a:rPr lang="ja-JP" altLang="en-US" sz="2000"/>
              <a:t>”</a:t>
            </a:r>
            <a:r>
              <a:rPr lang="en-US" sz="2000"/>
              <a:t> current flow vs. electron flow</a:t>
            </a:r>
          </a:p>
          <a:p>
            <a:pPr eaLnBrk="1" hangingPunct="1"/>
            <a:endParaRPr lang="en-US"/>
          </a:p>
        </p:txBody>
      </p:sp>
      <p:sp>
        <p:nvSpPr>
          <p:cNvPr id="23562" name="TextBox 13"/>
          <p:cNvSpPr txBox="1">
            <a:spLocks noChangeArrowheads="1"/>
          </p:cNvSpPr>
          <p:nvPr/>
        </p:nvSpPr>
        <p:spPr bwMode="auto">
          <a:xfrm>
            <a:off x="3352800" y="83820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9A9819-AE3E-8743-BEE8-631B2FD950B9}" type="datetime1">
              <a:rPr kumimoji="0" lang="en-US" sz="1400"/>
              <a:pPr eaLnBrk="1" hangingPunct="1"/>
              <a:t>12/18/2018</a:t>
            </a:fld>
            <a:endParaRPr kumimoji="0" lang="en-US" sz="1400"/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3677FE-B0DA-FC42-AE3F-17B021155DE1}" type="slidenum">
              <a:rPr kumimoji="0" lang="en-US" sz="1400"/>
              <a:pPr eaLnBrk="1" hangingPunct="1"/>
              <a:t>50</a:t>
            </a:fld>
            <a:endParaRPr kumimoji="0" lang="en-US" sz="14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2113"/>
            <a:ext cx="6400800" cy="446087"/>
          </a:xfrm>
        </p:spPr>
        <p:txBody>
          <a:bodyPr/>
          <a:lstStyle/>
          <a:p>
            <a:pPr algn="ctr" eaLnBrk="1" hangingPunct="1"/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FIR filter considerations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FIR:  typically involve longer, more complex algorithms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FIR:  More difficult to get sharper cutoff frequencies, steep 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skirts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 sz="21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FIR:  FIR has linear phase distortion across frequencies,so phase is maintained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sz="12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8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endParaRPr lang="en-US" sz="80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447800" y="609600"/>
            <a:ext cx="6781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Digital filtering:  Increasingly popular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Simplest FIR:  moving average filter (e.g., 4 points)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</a:t>
            </a:r>
            <a:r>
              <a:rPr lang="en-US" u="sng">
                <a:solidFill>
                  <a:srgbClr val="FFCC00"/>
                </a:solidFill>
              </a:rPr>
              <a:t>0  0  0  0</a:t>
            </a:r>
            <a:r>
              <a:rPr lang="en-US">
                <a:solidFill>
                  <a:srgbClr val="FFCC00"/>
                </a:solidFill>
              </a:rPr>
              <a:t>  0   10   30   10     0      0   0     0  0</a:t>
            </a: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       0  0   2.5  10   12.5  12.5  10  2.5   0  0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447800" y="609600"/>
            <a:ext cx="6781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Digital filtering:  Increasingly popular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Simplest:  moving average filter (e.g., 4 points)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0  0  </a:t>
            </a:r>
            <a:r>
              <a:rPr lang="en-US" u="sng">
                <a:solidFill>
                  <a:srgbClr val="FFCC00"/>
                </a:solidFill>
              </a:rPr>
              <a:t>0  0  0   10</a:t>
            </a:r>
            <a:r>
              <a:rPr lang="en-US">
                <a:solidFill>
                  <a:srgbClr val="FFCC00"/>
                </a:solidFill>
              </a:rPr>
              <a:t>   30   10     0      0   0     0  0</a:t>
            </a: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       0  0   2.5  10   12.5  12.5  10  2.5   0  0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447800" y="609600"/>
            <a:ext cx="6781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Digital filtering:  Increasingly popular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Simplest:  moving average filter (e.g., 4 points)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0  0  0  0  </a:t>
            </a:r>
            <a:r>
              <a:rPr lang="en-US" u="sng">
                <a:solidFill>
                  <a:srgbClr val="FFCC00"/>
                </a:solidFill>
              </a:rPr>
              <a:t>0   10   30   10</a:t>
            </a:r>
            <a:r>
              <a:rPr lang="en-US">
                <a:solidFill>
                  <a:srgbClr val="FFCC00"/>
                </a:solidFill>
              </a:rPr>
              <a:t>     0      0   0     0  0</a:t>
            </a: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       0  0   2.5  10   12.5  12.5  10  2.5   0  0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447800" y="609600"/>
            <a:ext cx="6781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Digital filtering:  Increasingly popular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Simplest:  moving average filter (e.g., 4 points)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0  0  0  0  0   </a:t>
            </a:r>
            <a:r>
              <a:rPr lang="en-US" u="sng">
                <a:solidFill>
                  <a:srgbClr val="FFCC00"/>
                </a:solidFill>
              </a:rPr>
              <a:t>10   30   10     0</a:t>
            </a:r>
            <a:r>
              <a:rPr lang="en-US">
                <a:solidFill>
                  <a:srgbClr val="FFCC00"/>
                </a:solidFill>
              </a:rPr>
              <a:t>      0   0     0  0</a:t>
            </a: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       0  0   2.5  10   12.5  12.5  10  2.5   0  0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447800" y="609600"/>
            <a:ext cx="6781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CC00"/>
                </a:solidFill>
              </a:rPr>
              <a:t>Digital filtering:  Increasingly popular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Simplest:  moving average filter (e.g., 4 points)</a:t>
            </a:r>
          </a:p>
          <a:p>
            <a:pPr eaLnBrk="1" hangingPunct="1"/>
            <a:endParaRPr lang="en-US">
              <a:solidFill>
                <a:srgbClr val="FFCC00"/>
              </a:solidFill>
            </a:endParaRP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0  0  0  0  0   10   30   </a:t>
            </a:r>
            <a:r>
              <a:rPr lang="en-US" u="sng">
                <a:solidFill>
                  <a:srgbClr val="FFCC00"/>
                </a:solidFill>
              </a:rPr>
              <a:t>10     0      0   0</a:t>
            </a:r>
            <a:r>
              <a:rPr lang="en-US">
                <a:solidFill>
                  <a:srgbClr val="FFCC00"/>
                </a:solidFill>
              </a:rPr>
              <a:t>     0  0</a:t>
            </a:r>
          </a:p>
          <a:p>
            <a:pPr eaLnBrk="1" hangingPunct="1"/>
            <a:r>
              <a:rPr lang="en-US">
                <a:solidFill>
                  <a:srgbClr val="FFCC00"/>
                </a:solidFill>
              </a:rPr>
              <a:t>            0  0   2.5  10   12.5  12.5  10  2.5   0  0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2C1709-0D0A-1245-AB2B-AC9733FCE22A}" type="datetime1">
              <a:rPr kumimoji="0" lang="en-US" sz="1400"/>
              <a:pPr eaLnBrk="1" hangingPunct="1"/>
              <a:t>12/18/2018</a:t>
            </a:fld>
            <a:endParaRPr kumimoji="0" lang="en-US" sz="1400"/>
          </a:p>
        </p:txBody>
      </p:sp>
      <p:sp>
        <p:nvSpPr>
          <p:cNvPr id="1157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1B85A5-DEA8-A746-BBA3-E9A005701958}" type="slidenum">
              <a:rPr kumimoji="0" lang="en-US" sz="1400"/>
              <a:pPr eaLnBrk="1" hangingPunct="1"/>
              <a:t>56</a:t>
            </a:fld>
            <a:endParaRPr kumimoji="0" lang="en-US" sz="1400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2113"/>
            <a:ext cx="6400800" cy="446087"/>
          </a:xfrm>
        </p:spPr>
        <p:txBody>
          <a:bodyPr/>
          <a:lstStyle/>
          <a:p>
            <a:pPr algn="ctr" eaLnBrk="1" hangingPunct="1"/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Computer arithmetic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Binary:  powers of 2 (sets of on/off switches)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Binary Digit = bit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Byte = 8 bits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Binary numbering: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0 = 0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1 = 1 decimal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10 = 2 decimal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11 = 3 decimal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01111111 = 1+2+4+8+16+32+64 = 127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11111111 = 1+2+4+8+16+32+64+128 = 255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2 bytes = 16-bit word, 32767 to -32768, or 0 to 65535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sz="12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8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endParaRPr lang="en-US" sz="80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928747-B1DC-974F-B088-DF4A10F3E0A7}" type="datetime1">
              <a:rPr kumimoji="0" lang="en-US" sz="1400"/>
              <a:pPr eaLnBrk="1" hangingPunct="1"/>
              <a:t>12/18/2018</a:t>
            </a:fld>
            <a:endParaRPr kumimoji="0" lang="en-US" sz="1400"/>
          </a:p>
        </p:txBody>
      </p:sp>
      <p:sp>
        <p:nvSpPr>
          <p:cNvPr id="1177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1701555-8B0A-5D49-B19F-13986C63A917}" type="slidenum">
              <a:rPr kumimoji="0" lang="en-US" sz="1400"/>
              <a:pPr eaLnBrk="1" hangingPunct="1"/>
              <a:t>57</a:t>
            </a:fld>
            <a:endParaRPr kumimoji="0" lang="en-US" sz="1400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2113"/>
            <a:ext cx="6400800" cy="446087"/>
          </a:xfrm>
        </p:spPr>
        <p:txBody>
          <a:bodyPr/>
          <a:lstStyle/>
          <a:p>
            <a:pPr algn="ctr" eaLnBrk="1" hangingPunct="1"/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4 ways that bits are used in computers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Program code (assembler, compiler, linker)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Numeric data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ASCII data (codes) [American Standard Code for Information Interchange)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Patterns of bits used to read or control the environment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sz="12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8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endParaRPr lang="en-US" sz="80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19813" name="Picture 5" descr="Untitled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384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21861" name="Picture 5" descr="Untitled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2" name="Rectangle 7"/>
          <p:cNvSpPr>
            <a:spLocks noChangeArrowheads="1"/>
          </p:cNvSpPr>
          <p:nvPr/>
        </p:nvSpPr>
        <p:spPr bwMode="auto">
          <a:xfrm>
            <a:off x="2667000" y="3581400"/>
            <a:ext cx="4038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/>
            <a:r>
              <a:rPr lang="en-US" sz="1800"/>
              <a:t>20 -------  1 volt  -------- 2047</a:t>
            </a:r>
          </a:p>
          <a:p>
            <a:pPr marL="457200" indent="-457200"/>
            <a:r>
              <a:rPr lang="en-US" sz="1800"/>
              <a:t>10 -------  0 volt  ---------  0        A/D</a:t>
            </a:r>
          </a:p>
          <a:p>
            <a:pPr marL="457200" indent="-457200">
              <a:buFont typeface="Arial" charset="0"/>
              <a:buNone/>
            </a:pPr>
            <a:r>
              <a:rPr lang="en-US" sz="1800"/>
              <a:t>0  -------  -1 volt  ------- -2048</a:t>
            </a:r>
          </a:p>
        </p:txBody>
      </p:sp>
      <p:sp>
        <p:nvSpPr>
          <p:cNvPr id="121863" name="Text Box 9"/>
          <p:cNvSpPr txBox="1">
            <a:spLocks noChangeArrowheads="1"/>
          </p:cNvSpPr>
          <p:nvPr/>
        </p:nvSpPr>
        <p:spPr bwMode="auto">
          <a:xfrm>
            <a:off x="2133600" y="3657600"/>
            <a:ext cx="493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µs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5604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1752600" y="1676400"/>
            <a:ext cx="809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3000 Ω</a:t>
            </a:r>
            <a:r>
              <a:rPr lang="en-US" sz="1500"/>
              <a:t> 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581400" y="1752600"/>
            <a:ext cx="809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5410200" y="1295400"/>
            <a:ext cx="32035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What is the total resistance?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6K + 3K = 9K</a:t>
            </a: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5486400" y="15240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25609" name="Rectangle 11"/>
          <p:cNvSpPr>
            <a:spLocks noChangeArrowheads="1"/>
          </p:cNvSpPr>
          <p:nvPr/>
        </p:nvSpPr>
        <p:spPr bwMode="auto">
          <a:xfrm>
            <a:off x="0" y="2286000"/>
            <a:ext cx="4953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Box 9"/>
          <p:cNvSpPr txBox="1">
            <a:spLocks noChangeArrowheads="1"/>
          </p:cNvSpPr>
          <p:nvPr/>
        </p:nvSpPr>
        <p:spPr bwMode="auto">
          <a:xfrm>
            <a:off x="3124200" y="152400"/>
            <a:ext cx="421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 more complicated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23909" name="Picture 5" descr="Untitled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538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Box 5"/>
          <p:cNvSpPr txBox="1">
            <a:spLocks noChangeArrowheads="1"/>
          </p:cNvSpPr>
          <p:nvPr/>
        </p:nvSpPr>
        <p:spPr bwMode="auto">
          <a:xfrm>
            <a:off x="1676400" y="3048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25957" name="Picture 5" descr="Untitled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533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6D85FB1-417B-2E4B-B24C-5066DD9831D2}" type="datetime1">
              <a:rPr kumimoji="0" lang="en-US" sz="1400"/>
              <a:pPr eaLnBrk="1" hangingPunct="1"/>
              <a:t>12/18/2018</a:t>
            </a:fld>
            <a:endParaRPr kumimoji="0" lang="en-US" sz="1400"/>
          </a:p>
        </p:txBody>
      </p:sp>
      <p:sp>
        <p:nvSpPr>
          <p:cNvPr id="1280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6E2CEA-E219-E74B-9DA9-F4FEED27CB9F}" type="slidenum">
              <a:rPr kumimoji="0" lang="en-US" sz="1400"/>
              <a:pPr eaLnBrk="1" hangingPunct="1"/>
              <a:t>62</a:t>
            </a:fld>
            <a:endParaRPr kumimoji="0" lang="en-US" sz="1400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2113"/>
            <a:ext cx="6400800" cy="446087"/>
          </a:xfrm>
        </p:spPr>
        <p:txBody>
          <a:bodyPr/>
          <a:lstStyle/>
          <a:p>
            <a:pPr algn="ctr" eaLnBrk="1" hangingPunct="1"/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Parallel vs. serial ports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 u="sng">
                <a:latin typeface="Helvetica" charset="0"/>
                <a:ea typeface="ＭＳ Ｐゴシック" charset="0"/>
                <a:cs typeface="ＭＳ Ｐゴシック" charset="0"/>
              </a:rPr>
              <a:t>Digital 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inputs/outputs:  TTL (transistor-transistor logic)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The 2 values are 0 V or +5 V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Digital I/O often uses parallel ports (older printer standard)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 u="sng">
                <a:latin typeface="Helvetica" charset="0"/>
                <a:ea typeface="ＭＳ Ｐゴシック" charset="0"/>
                <a:cs typeface="ＭＳ Ｐゴシック" charset="0"/>
              </a:rPr>
              <a:t>Serial 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port data: RS-232 or RS-422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Typically sends ASCII data (codes)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+3-15 V = 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Off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; – 3-15 V = 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on</a:t>
            </a:r>
            <a:r>
              <a:rPr lang="ja-JP" altLang="en-US" sz="210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100">
                <a:latin typeface="Helvetica" charset="0"/>
                <a:ea typeface="ＭＳ Ｐゴシック" charset="0"/>
                <a:cs typeface="ＭＳ Ｐゴシック" charset="0"/>
              </a:rPr>
              <a:t> (0 V = undefined)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sz="12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80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endParaRPr lang="en-US" sz="80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2800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35179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5867400" y="3016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30053" name="Picture 5" descr="Untitled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5657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7652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752600" y="1676400"/>
            <a:ext cx="809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3000 Ω</a:t>
            </a:r>
            <a:r>
              <a:rPr lang="en-US" sz="1500"/>
              <a:t> 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3581400" y="1752600"/>
            <a:ext cx="809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5105400" y="685800"/>
            <a:ext cx="32035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What is the total resistance?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6K + 3K = 9K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5715000" y="1828800"/>
            <a:ext cx="23510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CC00"/>
                </a:solidFill>
              </a:rPr>
              <a:t>What is the current?</a:t>
            </a: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0" y="2286000"/>
            <a:ext cx="4953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9700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752600" y="1676400"/>
            <a:ext cx="809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3000 Ω</a:t>
            </a:r>
            <a:r>
              <a:rPr lang="en-US" sz="1500"/>
              <a:t> 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3581400" y="1752600"/>
            <a:ext cx="809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5105400" y="685800"/>
            <a:ext cx="32035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What is the total resistance?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6K + 3K = 9K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5715000" y="1828800"/>
            <a:ext cx="23717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CC00"/>
                </a:solidFill>
              </a:rPr>
              <a:t>What is the current?</a:t>
            </a:r>
          </a:p>
          <a:p>
            <a:r>
              <a:rPr lang="en-US" sz="1900">
                <a:solidFill>
                  <a:srgbClr val="FFCC00"/>
                </a:solidFill>
              </a:rPr>
              <a:t>I=E/R</a:t>
            </a:r>
          </a:p>
          <a:p>
            <a:r>
              <a:rPr lang="en-US" sz="1900">
                <a:solidFill>
                  <a:srgbClr val="FFCC00"/>
                </a:solidFill>
              </a:rPr>
              <a:t>I=9/9000</a:t>
            </a:r>
          </a:p>
          <a:p>
            <a:r>
              <a:rPr lang="en-US" sz="1900">
                <a:solidFill>
                  <a:srgbClr val="FFCC00"/>
                </a:solidFill>
              </a:rPr>
              <a:t>I= 0.001 amp</a:t>
            </a:r>
          </a:p>
          <a:p>
            <a:r>
              <a:rPr lang="en-US" sz="1900">
                <a:solidFill>
                  <a:srgbClr val="FFCC00"/>
                </a:solidFill>
              </a:rPr>
              <a:t> = 1 mamp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0" y="2286000"/>
            <a:ext cx="4953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156325" y="4522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kumimoji="0" lang="en-US">
              <a:solidFill>
                <a:srgbClr val="000066"/>
              </a:solidFill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1748" name="Picture 5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0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1752600" y="1676400"/>
            <a:ext cx="809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3000 Ω</a:t>
            </a:r>
            <a:r>
              <a:rPr lang="en-US" sz="1500"/>
              <a:t> 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3581400" y="1752600"/>
            <a:ext cx="809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charset="0"/>
              </a:rPr>
              <a:t>6000 Ω</a:t>
            </a:r>
            <a:r>
              <a:rPr lang="en-US" sz="1500"/>
              <a:t> 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5486400" y="838200"/>
            <a:ext cx="348773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FFCC00"/>
                </a:solidFill>
              </a:rPr>
              <a:t>Voltage across the 6K resistor?</a:t>
            </a:r>
          </a:p>
          <a:p>
            <a:pPr eaLnBrk="1" hangingPunct="1"/>
            <a:endParaRPr lang="en-US" sz="1900">
              <a:solidFill>
                <a:srgbClr val="FFCC00"/>
              </a:solidFill>
            </a:endParaRP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E = IR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   =  .001 * 6000</a:t>
            </a:r>
          </a:p>
          <a:p>
            <a:pPr eaLnBrk="1" hangingPunct="1"/>
            <a:r>
              <a:rPr lang="en-US" sz="1900">
                <a:solidFill>
                  <a:srgbClr val="FFCC00"/>
                </a:solidFill>
              </a:rPr>
              <a:t>   =  6 V</a:t>
            </a:r>
          </a:p>
          <a:p>
            <a:pPr eaLnBrk="1" hangingPunct="1"/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5486400" y="15240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900">
              <a:solidFill>
                <a:srgbClr val="FFCC00"/>
              </a:solidFill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0" y="2286000"/>
            <a:ext cx="4953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11572</TotalTime>
  <Words>3464</Words>
  <Application>Microsoft Office PowerPoint</Application>
  <PresentationFormat>On-screen Show (4:3)</PresentationFormat>
  <Paragraphs>631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ＭＳ Ｐゴシック</vt:lpstr>
      <vt:lpstr>Arial</vt:lpstr>
      <vt:lpstr>Helvetica</vt:lpstr>
      <vt:lpstr>Tahoma</vt:lpstr>
      <vt:lpstr>Times New Roman</vt:lpstr>
      <vt:lpstr>Wingdings</vt:lpstr>
      <vt:lpstr>Blends</vt:lpstr>
      <vt:lpstr>Clinical Psychophysiology</vt:lpstr>
      <vt:lpstr>Basic electronics in psychophysiology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major types of filters</vt:lpstr>
      <vt:lpstr>Two major types of filters</vt:lpstr>
      <vt:lpstr>IIR filter considerations</vt:lpstr>
      <vt:lpstr>FIR filter 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arithmetic</vt:lpstr>
      <vt:lpstr>4 ways that bits are used in computers</vt:lpstr>
      <vt:lpstr>PowerPoint Presentation</vt:lpstr>
      <vt:lpstr>PowerPoint Presentation</vt:lpstr>
      <vt:lpstr>PowerPoint Presentation</vt:lpstr>
      <vt:lpstr>PowerPoint Presentation</vt:lpstr>
      <vt:lpstr>Parallel vs. serial ports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jjcurtin</dc:creator>
  <cp:lastModifiedBy>JOHN J CURTIN</cp:lastModifiedBy>
  <cp:revision>158</cp:revision>
  <cp:lastPrinted>2008-09-11T03:06:31Z</cp:lastPrinted>
  <dcterms:created xsi:type="dcterms:W3CDTF">2008-09-16T04:27:06Z</dcterms:created>
  <dcterms:modified xsi:type="dcterms:W3CDTF">2018-12-18T17:45:49Z</dcterms:modified>
</cp:coreProperties>
</file>