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28"/>
  </p:notesMasterIdLst>
  <p:sldIdLst>
    <p:sldId id="256" r:id="rId2"/>
    <p:sldId id="261" r:id="rId3"/>
    <p:sldId id="262" r:id="rId4"/>
    <p:sldId id="263" r:id="rId5"/>
    <p:sldId id="264" r:id="rId6"/>
    <p:sldId id="257" r:id="rId7"/>
    <p:sldId id="258" r:id="rId8"/>
    <p:sldId id="260" r:id="rId9"/>
    <p:sldId id="267" r:id="rId10"/>
    <p:sldId id="268" r:id="rId11"/>
    <p:sldId id="269" r:id="rId12"/>
    <p:sldId id="266" r:id="rId13"/>
    <p:sldId id="270" r:id="rId14"/>
    <p:sldId id="278" r:id="rId15"/>
    <p:sldId id="271" r:id="rId16"/>
    <p:sldId id="275" r:id="rId17"/>
    <p:sldId id="286" r:id="rId18"/>
    <p:sldId id="276" r:id="rId19"/>
    <p:sldId id="285" r:id="rId20"/>
    <p:sldId id="280" r:id="rId21"/>
    <p:sldId id="281" r:id="rId22"/>
    <p:sldId id="287" r:id="rId23"/>
    <p:sldId id="279" r:id="rId24"/>
    <p:sldId id="282" r:id="rId25"/>
    <p:sldId id="283"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39" autoAdjust="0"/>
    <p:restoredTop sz="94660"/>
  </p:normalViewPr>
  <p:slideViewPr>
    <p:cSldViewPr snapToGrid="0">
      <p:cViewPr varScale="1">
        <p:scale>
          <a:sx n="61" d="100"/>
          <a:sy n="61" d="100"/>
        </p:scale>
        <p:origin x="72"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A77372-A50B-4366-A240-EB5EA1C49B1C}" type="datetimeFigureOut">
              <a:rPr lang="en-US" smtClean="0"/>
              <a:t>10/17/2017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C028AD-B24D-4351-9B57-20D01831044D}" type="slidenum">
              <a:rPr lang="en-US" smtClean="0"/>
              <a:t>‹#›</a:t>
            </a:fld>
            <a:endParaRPr lang="en-US"/>
          </a:p>
        </p:txBody>
      </p:sp>
    </p:spTree>
    <p:extLst>
      <p:ext uri="{BB962C8B-B14F-4D97-AF65-F5344CB8AC3E}">
        <p14:creationId xmlns:p14="http://schemas.microsoft.com/office/powerpoint/2010/main" val="1495557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C028AD-B24D-4351-9B57-20D01831044D}" type="slidenum">
              <a:rPr lang="en-US" smtClean="0"/>
              <a:t>12</a:t>
            </a:fld>
            <a:endParaRPr lang="en-US"/>
          </a:p>
        </p:txBody>
      </p:sp>
    </p:spTree>
    <p:extLst>
      <p:ext uri="{BB962C8B-B14F-4D97-AF65-F5344CB8AC3E}">
        <p14:creationId xmlns:p14="http://schemas.microsoft.com/office/powerpoint/2010/main" val="3562563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C028AD-B24D-4351-9B57-20D01831044D}" type="slidenum">
              <a:rPr lang="en-US" smtClean="0"/>
              <a:t>16</a:t>
            </a:fld>
            <a:endParaRPr lang="en-US"/>
          </a:p>
        </p:txBody>
      </p:sp>
    </p:spTree>
    <p:extLst>
      <p:ext uri="{BB962C8B-B14F-4D97-AF65-F5344CB8AC3E}">
        <p14:creationId xmlns:p14="http://schemas.microsoft.com/office/powerpoint/2010/main" val="928461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https://nvd.nist.gov/vuln/detail/CVE-2017-0143</a:t>
            </a:r>
            <a:endParaRPr lang="en-US" dirty="0"/>
          </a:p>
        </p:txBody>
      </p:sp>
      <p:sp>
        <p:nvSpPr>
          <p:cNvPr id="4" name="Slide Number Placeholder 3"/>
          <p:cNvSpPr>
            <a:spLocks noGrp="1"/>
          </p:cNvSpPr>
          <p:nvPr>
            <p:ph type="sldNum" sz="quarter" idx="10"/>
          </p:nvPr>
        </p:nvSpPr>
        <p:spPr/>
        <p:txBody>
          <a:bodyPr/>
          <a:lstStyle/>
          <a:p>
            <a:fld id="{73C028AD-B24D-4351-9B57-20D01831044D}" type="slidenum">
              <a:rPr lang="en-US" smtClean="0"/>
              <a:t>19</a:t>
            </a:fld>
            <a:endParaRPr lang="en-US"/>
          </a:p>
        </p:txBody>
      </p:sp>
    </p:spTree>
    <p:extLst>
      <p:ext uri="{BB962C8B-B14F-4D97-AF65-F5344CB8AC3E}">
        <p14:creationId xmlns:p14="http://schemas.microsoft.com/office/powerpoint/2010/main" val="2913246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C028AD-B24D-4351-9B57-20D01831044D}" type="slidenum">
              <a:rPr lang="en-US" smtClean="0"/>
              <a:t>20</a:t>
            </a:fld>
            <a:endParaRPr lang="en-US"/>
          </a:p>
        </p:txBody>
      </p:sp>
    </p:spTree>
    <p:extLst>
      <p:ext uri="{BB962C8B-B14F-4D97-AF65-F5344CB8AC3E}">
        <p14:creationId xmlns:p14="http://schemas.microsoft.com/office/powerpoint/2010/main" val="209623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C028AD-B24D-4351-9B57-20D01831044D}" type="slidenum">
              <a:rPr lang="en-US" smtClean="0"/>
              <a:t>24</a:t>
            </a:fld>
            <a:endParaRPr lang="en-US"/>
          </a:p>
        </p:txBody>
      </p:sp>
    </p:spTree>
    <p:extLst>
      <p:ext uri="{BB962C8B-B14F-4D97-AF65-F5344CB8AC3E}">
        <p14:creationId xmlns:p14="http://schemas.microsoft.com/office/powerpoint/2010/main" val="2816140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B84E0F-A4AA-4720-9A9B-18AD29C86461}" type="datetimeFigureOut">
              <a:rPr lang="en-US" smtClean="0"/>
              <a:t>10/17/2017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A87D0-1B47-495A-8466-CDB0033F26BF}" type="slidenum">
              <a:rPr lang="en-US" smtClean="0"/>
              <a:t>‹#›</a:t>
            </a:fld>
            <a:endParaRPr lang="en-US"/>
          </a:p>
        </p:txBody>
      </p:sp>
    </p:spTree>
    <p:extLst>
      <p:ext uri="{BB962C8B-B14F-4D97-AF65-F5344CB8AC3E}">
        <p14:creationId xmlns:p14="http://schemas.microsoft.com/office/powerpoint/2010/main" val="1750775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B84E0F-A4AA-4720-9A9B-18AD29C86461}" type="datetimeFigureOut">
              <a:rPr lang="en-US" smtClean="0"/>
              <a:t>10/17/2017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A87D0-1B47-495A-8466-CDB0033F26BF}" type="slidenum">
              <a:rPr lang="en-US" smtClean="0"/>
              <a:t>‹#›</a:t>
            </a:fld>
            <a:endParaRPr lang="en-US"/>
          </a:p>
        </p:txBody>
      </p:sp>
    </p:spTree>
    <p:extLst>
      <p:ext uri="{BB962C8B-B14F-4D97-AF65-F5344CB8AC3E}">
        <p14:creationId xmlns:p14="http://schemas.microsoft.com/office/powerpoint/2010/main" val="407804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B84E0F-A4AA-4720-9A9B-18AD29C86461}" type="datetimeFigureOut">
              <a:rPr lang="en-US" smtClean="0"/>
              <a:t>10/17/2017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A87D0-1B47-495A-8466-CDB0033F26BF}" type="slidenum">
              <a:rPr lang="en-US" smtClean="0"/>
              <a:t>‹#›</a:t>
            </a:fld>
            <a:endParaRPr lang="en-US"/>
          </a:p>
        </p:txBody>
      </p:sp>
    </p:spTree>
    <p:extLst>
      <p:ext uri="{BB962C8B-B14F-4D97-AF65-F5344CB8AC3E}">
        <p14:creationId xmlns:p14="http://schemas.microsoft.com/office/powerpoint/2010/main" val="1955998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B84E0F-A4AA-4720-9A9B-18AD29C86461}" type="datetimeFigureOut">
              <a:rPr lang="en-US" smtClean="0"/>
              <a:t>10/17/2017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A87D0-1B47-495A-8466-CDB0033F26BF}" type="slidenum">
              <a:rPr lang="en-US" smtClean="0"/>
              <a:t>‹#›</a:t>
            </a:fld>
            <a:endParaRPr lang="en-US"/>
          </a:p>
        </p:txBody>
      </p:sp>
    </p:spTree>
    <p:extLst>
      <p:ext uri="{BB962C8B-B14F-4D97-AF65-F5344CB8AC3E}">
        <p14:creationId xmlns:p14="http://schemas.microsoft.com/office/powerpoint/2010/main" val="4181070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B84E0F-A4AA-4720-9A9B-18AD29C86461}" type="datetimeFigureOut">
              <a:rPr lang="en-US" smtClean="0"/>
              <a:t>10/17/2017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A87D0-1B47-495A-8466-CDB0033F26BF}" type="slidenum">
              <a:rPr lang="en-US" smtClean="0"/>
              <a:t>‹#›</a:t>
            </a:fld>
            <a:endParaRPr lang="en-US"/>
          </a:p>
        </p:txBody>
      </p:sp>
    </p:spTree>
    <p:extLst>
      <p:ext uri="{BB962C8B-B14F-4D97-AF65-F5344CB8AC3E}">
        <p14:creationId xmlns:p14="http://schemas.microsoft.com/office/powerpoint/2010/main" val="3455197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B84E0F-A4AA-4720-9A9B-18AD29C86461}" type="datetimeFigureOut">
              <a:rPr lang="en-US" smtClean="0"/>
              <a:t>10/17/2017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A87D0-1B47-495A-8466-CDB0033F26BF}" type="slidenum">
              <a:rPr lang="en-US" smtClean="0"/>
              <a:t>‹#›</a:t>
            </a:fld>
            <a:endParaRPr lang="en-US"/>
          </a:p>
        </p:txBody>
      </p:sp>
    </p:spTree>
    <p:extLst>
      <p:ext uri="{BB962C8B-B14F-4D97-AF65-F5344CB8AC3E}">
        <p14:creationId xmlns:p14="http://schemas.microsoft.com/office/powerpoint/2010/main" val="3878905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B84E0F-A4AA-4720-9A9B-18AD29C86461}" type="datetimeFigureOut">
              <a:rPr lang="en-US" smtClean="0"/>
              <a:t>10/17/2017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2A87D0-1B47-495A-8466-CDB0033F26BF}" type="slidenum">
              <a:rPr lang="en-US" smtClean="0"/>
              <a:t>‹#›</a:t>
            </a:fld>
            <a:endParaRPr lang="en-US"/>
          </a:p>
        </p:txBody>
      </p:sp>
    </p:spTree>
    <p:extLst>
      <p:ext uri="{BB962C8B-B14F-4D97-AF65-F5344CB8AC3E}">
        <p14:creationId xmlns:p14="http://schemas.microsoft.com/office/powerpoint/2010/main" val="1290946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B84E0F-A4AA-4720-9A9B-18AD29C86461}" type="datetimeFigureOut">
              <a:rPr lang="en-US" smtClean="0"/>
              <a:t>10/17/2017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2A87D0-1B47-495A-8466-CDB0033F26BF}" type="slidenum">
              <a:rPr lang="en-US" smtClean="0"/>
              <a:t>‹#›</a:t>
            </a:fld>
            <a:endParaRPr lang="en-US"/>
          </a:p>
        </p:txBody>
      </p:sp>
    </p:spTree>
    <p:extLst>
      <p:ext uri="{BB962C8B-B14F-4D97-AF65-F5344CB8AC3E}">
        <p14:creationId xmlns:p14="http://schemas.microsoft.com/office/powerpoint/2010/main" val="2520294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B84E0F-A4AA-4720-9A9B-18AD29C86461}" type="datetimeFigureOut">
              <a:rPr lang="en-US" smtClean="0"/>
              <a:t>10/17/2017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2A87D0-1B47-495A-8466-CDB0033F26BF}" type="slidenum">
              <a:rPr lang="en-US" smtClean="0"/>
              <a:t>‹#›</a:t>
            </a:fld>
            <a:endParaRPr lang="en-US"/>
          </a:p>
        </p:txBody>
      </p:sp>
    </p:spTree>
    <p:extLst>
      <p:ext uri="{BB962C8B-B14F-4D97-AF65-F5344CB8AC3E}">
        <p14:creationId xmlns:p14="http://schemas.microsoft.com/office/powerpoint/2010/main" val="276052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B84E0F-A4AA-4720-9A9B-18AD29C86461}" type="datetimeFigureOut">
              <a:rPr lang="en-US" smtClean="0"/>
              <a:t>10/17/2017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A87D0-1B47-495A-8466-CDB0033F26BF}" type="slidenum">
              <a:rPr lang="en-US" smtClean="0"/>
              <a:t>‹#›</a:t>
            </a:fld>
            <a:endParaRPr lang="en-US"/>
          </a:p>
        </p:txBody>
      </p:sp>
    </p:spTree>
    <p:extLst>
      <p:ext uri="{BB962C8B-B14F-4D97-AF65-F5344CB8AC3E}">
        <p14:creationId xmlns:p14="http://schemas.microsoft.com/office/powerpoint/2010/main" val="3215825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B84E0F-A4AA-4720-9A9B-18AD29C86461}" type="datetimeFigureOut">
              <a:rPr lang="en-US" smtClean="0"/>
              <a:t>10/17/2017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A87D0-1B47-495A-8466-CDB0033F26BF}" type="slidenum">
              <a:rPr lang="en-US" smtClean="0"/>
              <a:t>‹#›</a:t>
            </a:fld>
            <a:endParaRPr lang="en-US"/>
          </a:p>
        </p:txBody>
      </p:sp>
    </p:spTree>
    <p:extLst>
      <p:ext uri="{BB962C8B-B14F-4D97-AF65-F5344CB8AC3E}">
        <p14:creationId xmlns:p14="http://schemas.microsoft.com/office/powerpoint/2010/main" val="3821536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B84E0F-A4AA-4720-9A9B-18AD29C86461}" type="datetimeFigureOut">
              <a:rPr lang="en-US" smtClean="0"/>
              <a:t>10/17/2017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2A87D0-1B47-495A-8466-CDB0033F26BF}" type="slidenum">
              <a:rPr lang="en-US" smtClean="0"/>
              <a:t>‹#›</a:t>
            </a:fld>
            <a:endParaRPr lang="en-US"/>
          </a:p>
        </p:txBody>
      </p:sp>
    </p:spTree>
    <p:extLst>
      <p:ext uri="{BB962C8B-B14F-4D97-AF65-F5344CB8AC3E}">
        <p14:creationId xmlns:p14="http://schemas.microsoft.com/office/powerpoint/2010/main" val="296253978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shodan.io/"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nmap.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robertdavidgraham/massca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Practical security scanning for busy network administrators</a:t>
            </a:r>
            <a:endParaRPr lang="en-US" dirty="0"/>
          </a:p>
        </p:txBody>
      </p:sp>
      <p:sp>
        <p:nvSpPr>
          <p:cNvPr id="3" name="Subtitle 2"/>
          <p:cNvSpPr>
            <a:spLocks noGrp="1"/>
          </p:cNvSpPr>
          <p:nvPr>
            <p:ph type="subTitle" idx="1"/>
          </p:nvPr>
        </p:nvSpPr>
        <p:spPr/>
        <p:txBody>
          <a:bodyPr>
            <a:normAutofit/>
          </a:bodyPr>
          <a:lstStyle/>
          <a:p>
            <a:r>
              <a:rPr lang="en-US" dirty="0" smtClean="0"/>
              <a:t>Jim Davis</a:t>
            </a:r>
          </a:p>
          <a:p>
            <a:r>
              <a:rPr lang="en-US" dirty="0" smtClean="0"/>
              <a:t>D7: Data Science Institute</a:t>
            </a:r>
          </a:p>
          <a:p>
            <a:r>
              <a:rPr lang="en-US" dirty="0" smtClean="0"/>
              <a:t>jjdavis@email.arizona.edu</a:t>
            </a:r>
          </a:p>
          <a:p>
            <a:endParaRPr lang="en-US" dirty="0"/>
          </a:p>
        </p:txBody>
      </p:sp>
    </p:spTree>
    <p:extLst>
      <p:ext uri="{BB962C8B-B14F-4D97-AF65-F5344CB8AC3E}">
        <p14:creationId xmlns:p14="http://schemas.microsoft.com/office/powerpoint/2010/main" val="32081979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smtClean="0"/>
              <a:t>Choosing on campus or off campus scanning</a:t>
            </a:r>
            <a:r>
              <a:rPr lang="en-US" dirty="0" smtClean="0"/>
              <a:t> is </a:t>
            </a:r>
            <a:r>
              <a:rPr lang="en-US" dirty="0" smtClean="0"/>
              <a:t>influenced by what UITS lets through the campus networking border</a:t>
            </a:r>
          </a:p>
          <a:p>
            <a:r>
              <a:rPr lang="en-US" dirty="0" smtClean="0"/>
              <a:t>As a research-oriented university, there aren’t a lot of  border restrictions – though exactly what those restrictions are may be hard to find</a:t>
            </a:r>
          </a:p>
          <a:p>
            <a:r>
              <a:rPr lang="en-US" dirty="0" smtClean="0"/>
              <a:t>Historically SMB </a:t>
            </a:r>
            <a:r>
              <a:rPr lang="en-US" dirty="0" smtClean="0"/>
              <a:t>(</a:t>
            </a:r>
            <a:r>
              <a:rPr lang="en-US" dirty="0" smtClean="0"/>
              <a:t>TCP</a:t>
            </a:r>
            <a:r>
              <a:rPr lang="en-US" dirty="0" smtClean="0"/>
              <a:t>/435 </a:t>
            </a:r>
            <a:r>
              <a:rPr lang="en-US" dirty="0" smtClean="0"/>
              <a:t>and such) has been blocked at the border, so </a:t>
            </a:r>
            <a:r>
              <a:rPr lang="en-US" dirty="0" smtClean="0"/>
              <a:t>a </a:t>
            </a:r>
            <a:r>
              <a:rPr lang="en-US" dirty="0" smtClean="0"/>
              <a:t>search </a:t>
            </a:r>
            <a:r>
              <a:rPr lang="en-US" dirty="0" smtClean="0"/>
              <a:t>from off campus shouldn’t </a:t>
            </a:r>
            <a:r>
              <a:rPr lang="en-US" dirty="0" smtClean="0"/>
              <a:t>identify any SMB servers.  However…</a:t>
            </a:r>
          </a:p>
          <a:p>
            <a:r>
              <a:rPr lang="en-US" dirty="0" smtClean="0"/>
              <a:t>There was a brief period in early June when the SMB blockade was accidentally lifted.  </a:t>
            </a:r>
            <a:endParaRPr lang="en-US" dirty="0"/>
          </a:p>
        </p:txBody>
      </p:sp>
    </p:spTree>
    <p:extLst>
      <p:ext uri="{BB962C8B-B14F-4D97-AF65-F5344CB8AC3E}">
        <p14:creationId xmlns:p14="http://schemas.microsoft.com/office/powerpoint/2010/main" val="3388965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smtClean="0"/>
              <a:t>  </a:t>
            </a:r>
          </a:p>
          <a:p>
            <a:r>
              <a:rPr lang="en-US" dirty="0" smtClean="0"/>
              <a:t>Off campus scanning with your own tools used to be difficult because it wasn’t easy to find a suitable off campus computer</a:t>
            </a:r>
          </a:p>
          <a:p>
            <a:r>
              <a:rPr lang="en-US" dirty="0" smtClean="0"/>
              <a:t>However with cheap virtual machines available through Amazon, Google, Microsoft, and others, that’s a practical option now.</a:t>
            </a:r>
            <a:endParaRPr lang="en-US" dirty="0" smtClean="0"/>
          </a:p>
          <a:p>
            <a:pPr marL="0" indent="0">
              <a:buNone/>
            </a:pPr>
            <a:endParaRPr lang="en-US" dirty="0"/>
          </a:p>
        </p:txBody>
      </p:sp>
    </p:spTree>
    <p:extLst>
      <p:ext uri="{BB962C8B-B14F-4D97-AF65-F5344CB8AC3E}">
        <p14:creationId xmlns:p14="http://schemas.microsoft.com/office/powerpoint/2010/main" val="1480811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smtClean="0"/>
              <a:t>CVE-2017-5698 (INTEL-SA-00075</a:t>
            </a:r>
            <a:r>
              <a:rPr lang="en-US" dirty="0" smtClean="0"/>
              <a:t>)</a:t>
            </a:r>
          </a:p>
          <a:p>
            <a:r>
              <a:rPr lang="en-US" dirty="0"/>
              <a:t>https://</a:t>
            </a:r>
            <a:r>
              <a:rPr lang="en-US" dirty="0" smtClean="0"/>
              <a:t>www.eff.org/deeplinks/2017/05/intels-management-engine-security-hazard-and-users-need-way-disable-it</a:t>
            </a:r>
            <a:endParaRPr lang="en-US" dirty="0" smtClean="0"/>
          </a:p>
          <a:p>
            <a:r>
              <a:rPr lang="en-US" dirty="0" smtClean="0"/>
              <a:t>In a nutshell, a significant number of recent computers with Intel chipsets had a (</a:t>
            </a:r>
            <a:r>
              <a:rPr lang="en-US" dirty="0" err="1" smtClean="0"/>
              <a:t>Minix</a:t>
            </a:r>
            <a:r>
              <a:rPr lang="en-US" dirty="0" smtClean="0"/>
              <a:t>-based) server running inside them and that server was vulnerable to remote </a:t>
            </a:r>
            <a:r>
              <a:rPr lang="en-US" dirty="0" smtClean="0"/>
              <a:t>exploits</a:t>
            </a:r>
          </a:p>
          <a:p>
            <a:r>
              <a:rPr lang="en-US" dirty="0" smtClean="0"/>
              <a:t>A sign of the Internet of Things future?  Atypical servers with their own set of vulnerabilities.</a:t>
            </a:r>
          </a:p>
          <a:p>
            <a:endParaRPr lang="en-US" dirty="0" smtClean="0"/>
          </a:p>
          <a:p>
            <a:endParaRPr lang="en-US" dirty="0" smtClean="0"/>
          </a:p>
          <a:p>
            <a:endParaRPr lang="en-US" dirty="0"/>
          </a:p>
        </p:txBody>
      </p:sp>
    </p:spTree>
    <p:extLst>
      <p:ext uri="{BB962C8B-B14F-4D97-AF65-F5344CB8AC3E}">
        <p14:creationId xmlns:p14="http://schemas.microsoft.com/office/powerpoint/2010/main" val="34250558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smtClean="0"/>
              <a:t>Here’s an </a:t>
            </a:r>
            <a:r>
              <a:rPr lang="en-US" dirty="0" smtClean="0"/>
              <a:t>off campus </a:t>
            </a:r>
            <a:r>
              <a:rPr lang="en-US" dirty="0" smtClean="0"/>
              <a:t>scanning </a:t>
            </a:r>
            <a:r>
              <a:rPr lang="en-US" dirty="0" smtClean="0"/>
              <a:t>approach, using someone else’s </a:t>
            </a:r>
            <a:r>
              <a:rPr lang="en-US" dirty="0" smtClean="0"/>
              <a:t>tools</a:t>
            </a:r>
            <a:endParaRPr lang="en-US" dirty="0" smtClean="0"/>
          </a:p>
          <a:p>
            <a:r>
              <a:rPr lang="en-US" dirty="0" smtClean="0">
                <a:hlinkClick r:id="rId2"/>
              </a:rPr>
              <a:t>https://shodan.io</a:t>
            </a:r>
            <a:r>
              <a:rPr lang="en-US" dirty="0" smtClean="0"/>
              <a:t> is a search engine for the Internet of Things.  Like Google, they run spiders that search for stuff though instead of looking for cute cat pictures they’re looking for devices.  Their spiders found quite a few vulnerable </a:t>
            </a:r>
            <a:r>
              <a:rPr lang="en-US" dirty="0" smtClean="0"/>
              <a:t>computers across the Internet</a:t>
            </a:r>
            <a:endParaRPr lang="en-US" dirty="0" smtClean="0"/>
          </a:p>
          <a:p>
            <a:r>
              <a:rPr lang="en-US" dirty="0" smtClean="0"/>
              <a:t>They have free and paid options – the free option requires registering </a:t>
            </a:r>
            <a:r>
              <a:rPr lang="en-US" dirty="0" smtClean="0"/>
              <a:t>(and they </a:t>
            </a:r>
            <a:r>
              <a:rPr lang="en-US" dirty="0" smtClean="0"/>
              <a:t>haven’t spammed me, so far)</a:t>
            </a:r>
          </a:p>
          <a:p>
            <a:r>
              <a:rPr lang="en-US" dirty="0" smtClean="0"/>
              <a:t>Once you have an account you can take </a:t>
            </a:r>
            <a:r>
              <a:rPr lang="en-US" dirty="0"/>
              <a:t>a</a:t>
            </a:r>
            <a:r>
              <a:rPr lang="en-US" dirty="0" smtClean="0"/>
              <a:t> </a:t>
            </a:r>
            <a:r>
              <a:rPr lang="en-US" dirty="0" smtClean="0"/>
              <a:t>list of networks in CIDR format and plug them in to their search page</a:t>
            </a:r>
          </a:p>
          <a:p>
            <a:r>
              <a:rPr lang="en-US" dirty="0"/>
              <a:t>Try port:"16992" Intel net:"</a:t>
            </a:r>
            <a:r>
              <a:rPr lang="en-US" dirty="0" smtClean="0"/>
              <a:t>128.196.0.0/16“ for instance.</a:t>
            </a:r>
            <a:endParaRPr lang="en-US" dirty="0"/>
          </a:p>
        </p:txBody>
      </p:sp>
    </p:spTree>
    <p:extLst>
      <p:ext uri="{BB962C8B-B14F-4D97-AF65-F5344CB8AC3E}">
        <p14:creationId xmlns:p14="http://schemas.microsoft.com/office/powerpoint/2010/main" val="19926875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669" y="-51726"/>
            <a:ext cx="11902965" cy="8507962"/>
          </a:xfrm>
        </p:spPr>
      </p:pic>
    </p:spTree>
    <p:extLst>
      <p:ext uri="{BB962C8B-B14F-4D97-AF65-F5344CB8AC3E}">
        <p14:creationId xmlns:p14="http://schemas.microsoft.com/office/powerpoint/2010/main" val="33656339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However </a:t>
            </a:r>
            <a:r>
              <a:rPr lang="en-US" dirty="0" smtClean="0"/>
              <a:t>the shodan.io spiders can’t see computers on the 10.* space, and as with all spiders the information may be out of date </a:t>
            </a:r>
          </a:p>
          <a:p>
            <a:r>
              <a:rPr lang="en-US" dirty="0" smtClean="0"/>
              <a:t>For scanning the 10.* space let’s try testing from </a:t>
            </a:r>
            <a:r>
              <a:rPr lang="en-US" dirty="0" smtClean="0"/>
              <a:t>on campus </a:t>
            </a:r>
            <a:r>
              <a:rPr lang="en-US" dirty="0" smtClean="0"/>
              <a:t>with </a:t>
            </a:r>
            <a:r>
              <a:rPr lang="en-US" dirty="0" smtClean="0"/>
              <a:t>our own </a:t>
            </a:r>
            <a:r>
              <a:rPr lang="en-US" dirty="0" smtClean="0"/>
              <a:t>tools.</a:t>
            </a:r>
          </a:p>
          <a:p>
            <a:endParaRPr lang="en-US" dirty="0" smtClean="0"/>
          </a:p>
          <a:p>
            <a:endParaRPr lang="en-US" dirty="0"/>
          </a:p>
        </p:txBody>
      </p:sp>
    </p:spTree>
    <p:extLst>
      <p:ext uri="{BB962C8B-B14F-4D97-AF65-F5344CB8AC3E}">
        <p14:creationId xmlns:p14="http://schemas.microsoft.com/office/powerpoint/2010/main" val="42014905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err="1" smtClean="0"/>
              <a:t>Nmap</a:t>
            </a:r>
            <a:r>
              <a:rPr lang="en-US" dirty="0" smtClean="0"/>
              <a:t> is </a:t>
            </a:r>
            <a:r>
              <a:rPr lang="en-US" dirty="0" smtClean="0"/>
              <a:t>a </a:t>
            </a:r>
            <a:r>
              <a:rPr lang="en-US" dirty="0" smtClean="0"/>
              <a:t>free and open source network scanner that runs on Linux and Windows.  Download it from </a:t>
            </a:r>
            <a:r>
              <a:rPr lang="en-US" dirty="0" smtClean="0">
                <a:hlinkClick r:id="rId3"/>
              </a:rPr>
              <a:t>https://nmap.org</a:t>
            </a:r>
            <a:r>
              <a:rPr lang="en-US" dirty="0" smtClean="0"/>
              <a:t> or on Linux install it from your distro’s package </a:t>
            </a:r>
            <a:r>
              <a:rPr lang="en-US" dirty="0" smtClean="0"/>
              <a:t>manager</a:t>
            </a:r>
            <a:endParaRPr lang="en-US" dirty="0" smtClean="0"/>
          </a:p>
          <a:p>
            <a:r>
              <a:rPr lang="en-US" dirty="0" smtClean="0"/>
              <a:t>It has a </a:t>
            </a:r>
            <a:r>
              <a:rPr lang="en-US" dirty="0" smtClean="0"/>
              <a:t>blizzard </a:t>
            </a:r>
            <a:r>
              <a:rPr lang="en-US" dirty="0" smtClean="0"/>
              <a:t>of options.  But the basic command line usage for both Windows and Linux is simple (and there is a Windows GUI too):</a:t>
            </a:r>
          </a:p>
          <a:p>
            <a:pPr marL="0" indent="0">
              <a:buNone/>
            </a:pPr>
            <a:r>
              <a:rPr lang="en-US" sz="2400" dirty="0" smtClean="0"/>
              <a:t> </a:t>
            </a:r>
            <a:r>
              <a:rPr lang="en-US" sz="2400" b="1" dirty="0" err="1" smtClean="0"/>
              <a:t>nmap</a:t>
            </a:r>
            <a:r>
              <a:rPr lang="en-US" sz="2400" dirty="0" smtClean="0"/>
              <a:t> </a:t>
            </a:r>
            <a:r>
              <a:rPr lang="en-US" sz="2400" i="1" dirty="0" smtClean="0"/>
              <a:t>some address range</a:t>
            </a:r>
            <a:r>
              <a:rPr lang="en-US" sz="2400" b="1" i="1" dirty="0" smtClean="0"/>
              <a:t> </a:t>
            </a:r>
            <a:r>
              <a:rPr lang="en-US" sz="2400" b="1" dirty="0" smtClean="0"/>
              <a:t>-p </a:t>
            </a:r>
            <a:r>
              <a:rPr lang="en-US" sz="2400" i="1" dirty="0" smtClean="0"/>
              <a:t>some port range</a:t>
            </a:r>
            <a:r>
              <a:rPr lang="en-US" sz="2400" dirty="0" smtClean="0"/>
              <a:t> </a:t>
            </a:r>
            <a:r>
              <a:rPr lang="en-US" sz="2400" b="1" dirty="0" smtClean="0"/>
              <a:t>–open [ -</a:t>
            </a:r>
            <a:r>
              <a:rPr lang="en-US" sz="2400" b="1" dirty="0" err="1" smtClean="0"/>
              <a:t>oN</a:t>
            </a:r>
            <a:r>
              <a:rPr lang="en-US" sz="2400" dirty="0" smtClean="0"/>
              <a:t> </a:t>
            </a:r>
            <a:r>
              <a:rPr lang="en-US" sz="2400" i="1" dirty="0" smtClean="0"/>
              <a:t>output file</a:t>
            </a:r>
            <a:r>
              <a:rPr lang="en-US" sz="2400" b="1" dirty="0" smtClean="0"/>
              <a:t> ]</a:t>
            </a:r>
          </a:p>
          <a:p>
            <a:pPr marL="0" indent="0">
              <a:buNone/>
            </a:pPr>
            <a:endParaRPr lang="en-US" dirty="0" smtClean="0"/>
          </a:p>
        </p:txBody>
      </p:sp>
    </p:spTree>
    <p:extLst>
      <p:ext uri="{BB962C8B-B14F-4D97-AF65-F5344CB8AC3E}">
        <p14:creationId xmlns:p14="http://schemas.microsoft.com/office/powerpoint/2010/main" val="19374073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
            <a:ext cx="8860221" cy="7989849"/>
          </a:xfrm>
        </p:spPr>
      </p:pic>
    </p:spTree>
    <p:extLst>
      <p:ext uri="{BB962C8B-B14F-4D97-AF65-F5344CB8AC3E}">
        <p14:creationId xmlns:p14="http://schemas.microsoft.com/office/powerpoint/2010/main" val="13739913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So in the previous example the </a:t>
            </a:r>
            <a:r>
              <a:rPr lang="en-US" dirty="0" smtClean="0"/>
              <a:t>address range </a:t>
            </a:r>
            <a:r>
              <a:rPr lang="en-US" dirty="0" smtClean="0"/>
              <a:t>was </a:t>
            </a:r>
            <a:r>
              <a:rPr lang="en-US" dirty="0" smtClean="0"/>
              <a:t>the various 10.* subnets in </a:t>
            </a:r>
            <a:r>
              <a:rPr lang="en-US" dirty="0" smtClean="0"/>
              <a:t>ARL, read </a:t>
            </a:r>
            <a:r>
              <a:rPr lang="en-US" dirty="0" smtClean="0"/>
              <a:t>from a file, </a:t>
            </a:r>
            <a:r>
              <a:rPr lang="en-US" dirty="0" smtClean="0"/>
              <a:t>and </a:t>
            </a:r>
            <a:r>
              <a:rPr lang="en-US" dirty="0" smtClean="0"/>
              <a:t>the port </a:t>
            </a:r>
            <a:r>
              <a:rPr lang="en-US" dirty="0" smtClean="0"/>
              <a:t>range </a:t>
            </a:r>
            <a:r>
              <a:rPr lang="en-US" dirty="0" smtClean="0"/>
              <a:t> </a:t>
            </a:r>
            <a:r>
              <a:rPr lang="en-US" dirty="0" smtClean="0"/>
              <a:t>was </a:t>
            </a:r>
            <a:r>
              <a:rPr lang="en-US" dirty="0" smtClean="0"/>
              <a:t>the </a:t>
            </a:r>
            <a:r>
              <a:rPr lang="en-US" dirty="0" smtClean="0"/>
              <a:t>ports</a:t>
            </a:r>
            <a:r>
              <a:rPr lang="en-US" dirty="0" smtClean="0"/>
              <a:t> </a:t>
            </a:r>
            <a:r>
              <a:rPr lang="en-US" dirty="0" smtClean="0"/>
              <a:t>used by </a:t>
            </a:r>
            <a:r>
              <a:rPr lang="en-US" dirty="0" smtClean="0"/>
              <a:t>AMT.</a:t>
            </a:r>
          </a:p>
          <a:p>
            <a:endParaRPr lang="en-US" dirty="0"/>
          </a:p>
        </p:txBody>
      </p:sp>
    </p:spTree>
    <p:extLst>
      <p:ext uri="{BB962C8B-B14F-4D97-AF65-F5344CB8AC3E}">
        <p14:creationId xmlns:p14="http://schemas.microsoft.com/office/powerpoint/2010/main" val="15573282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3"/>
          <p:cNvSpPr>
            <a:spLocks noGrp="1"/>
          </p:cNvSpPr>
          <p:nvPr>
            <p:ph idx="1"/>
          </p:nvPr>
        </p:nvSpPr>
        <p:spPr/>
        <p:txBody>
          <a:bodyPr/>
          <a:lstStyle/>
          <a:p>
            <a:r>
              <a:rPr lang="en-US" dirty="0" smtClean="0"/>
              <a:t>CVE-2017-0143 (</a:t>
            </a:r>
            <a:r>
              <a:rPr lang="en-US" dirty="0"/>
              <a:t>MS17-010</a:t>
            </a:r>
            <a:r>
              <a:rPr lang="en-US" dirty="0" smtClean="0"/>
              <a:t>)</a:t>
            </a:r>
          </a:p>
          <a:p>
            <a:r>
              <a:rPr lang="en-US" dirty="0" smtClean="0"/>
              <a:t> </a:t>
            </a:r>
            <a:r>
              <a:rPr lang="en-US" dirty="0"/>
              <a:t>https://nvd.nist.gov/vuln/detail/CVE-2017-0143</a:t>
            </a:r>
            <a:endParaRPr lang="en-US" dirty="0" smtClean="0"/>
          </a:p>
          <a:p>
            <a:r>
              <a:rPr lang="en-US" dirty="0" smtClean="0"/>
              <a:t>The “</a:t>
            </a:r>
            <a:r>
              <a:rPr lang="en-US" dirty="0" err="1" smtClean="0"/>
              <a:t>Wanna</a:t>
            </a:r>
            <a:r>
              <a:rPr lang="en-US" dirty="0" smtClean="0"/>
              <a:t> Cry” ransomware attack, affecting certain SMB servers</a:t>
            </a:r>
          </a:p>
          <a:p>
            <a:r>
              <a:rPr lang="en-US" dirty="0" smtClean="0"/>
              <a:t>In the previous case – the Intel AMT issue – I don’t particularly need those servers running, and a survey approach suffices</a:t>
            </a:r>
          </a:p>
          <a:p>
            <a:r>
              <a:rPr lang="en-US" dirty="0" smtClean="0"/>
              <a:t>Here I definitely need SMB servers running, so while surveying helps I want to go beyond that and do my own probing for vulnerabilities.</a:t>
            </a:r>
          </a:p>
        </p:txBody>
      </p:sp>
    </p:spTree>
    <p:extLst>
      <p:ext uri="{BB962C8B-B14F-4D97-AF65-F5344CB8AC3E}">
        <p14:creationId xmlns:p14="http://schemas.microsoft.com/office/powerpoint/2010/main" val="12800146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S</a:t>
            </a:r>
            <a:r>
              <a:rPr lang="en-US" dirty="0" smtClean="0"/>
              <a:t>ecurity </a:t>
            </a:r>
            <a:r>
              <a:rPr lang="en-US" dirty="0" smtClean="0"/>
              <a:t>scanning tries to find problems before bad actors do</a:t>
            </a:r>
          </a:p>
          <a:p>
            <a:r>
              <a:rPr lang="en-US" dirty="0"/>
              <a:t>A</a:t>
            </a:r>
            <a:r>
              <a:rPr lang="en-US" dirty="0" smtClean="0"/>
              <a:t> network </a:t>
            </a:r>
            <a:r>
              <a:rPr lang="en-US" dirty="0" smtClean="0"/>
              <a:t>security scanner </a:t>
            </a:r>
            <a:r>
              <a:rPr lang="en-US" dirty="0" smtClean="0"/>
              <a:t>looks for servers in some address range to identify where </a:t>
            </a:r>
            <a:r>
              <a:rPr lang="en-US" dirty="0"/>
              <a:t>a</a:t>
            </a:r>
            <a:r>
              <a:rPr lang="en-US" dirty="0" smtClean="0"/>
              <a:t> </a:t>
            </a:r>
            <a:r>
              <a:rPr lang="en-US" dirty="0" smtClean="0"/>
              <a:t>service is running, or to probe that service for </a:t>
            </a:r>
            <a:r>
              <a:rPr lang="en-US" dirty="0" smtClean="0"/>
              <a:t>vulnerabilities</a:t>
            </a:r>
            <a:endParaRPr lang="en-US" dirty="0" smtClean="0"/>
          </a:p>
          <a:p>
            <a:r>
              <a:rPr lang="en-US" dirty="0" smtClean="0"/>
              <a:t>Typical servers would be web servers like Apache or IIS, or Windows computers exporting network shares, or Linux servers running Samba to export network shares, or even a Windows desktop with remote desktop access enabled</a:t>
            </a:r>
          </a:p>
          <a:p>
            <a:r>
              <a:rPr lang="en-US" dirty="0" smtClean="0"/>
              <a:t>But there are atypical servers too.</a:t>
            </a:r>
          </a:p>
          <a:p>
            <a:endParaRPr lang="en-US" dirty="0"/>
          </a:p>
        </p:txBody>
      </p:sp>
    </p:spTree>
    <p:extLst>
      <p:ext uri="{BB962C8B-B14F-4D97-AF65-F5344CB8AC3E}">
        <p14:creationId xmlns:p14="http://schemas.microsoft.com/office/powerpoint/2010/main" val="12414983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Nmap</a:t>
            </a:r>
            <a:r>
              <a:rPr lang="en-US" dirty="0" smtClean="0"/>
              <a:t> can probe for vulnerabilities by running scripts against targets</a:t>
            </a:r>
          </a:p>
          <a:p>
            <a:r>
              <a:rPr lang="en-US" dirty="0" smtClean="0"/>
              <a:t>Scripts for testing many vulnerabilities come with the source code</a:t>
            </a:r>
          </a:p>
          <a:p>
            <a:r>
              <a:rPr lang="en-US" dirty="0" smtClean="0"/>
              <a:t>Scripts are written in the </a:t>
            </a:r>
            <a:r>
              <a:rPr lang="en-US" dirty="0" err="1" smtClean="0"/>
              <a:t>Lua</a:t>
            </a:r>
            <a:r>
              <a:rPr lang="en-US" dirty="0" smtClean="0"/>
              <a:t> programming </a:t>
            </a:r>
            <a:r>
              <a:rPr lang="en-US" dirty="0"/>
              <a:t>language (http://</a:t>
            </a:r>
            <a:r>
              <a:rPr lang="en-US" dirty="0" smtClean="0"/>
              <a:t>www.lua.org/docs.html)</a:t>
            </a:r>
            <a:endParaRPr lang="en-US" dirty="0"/>
          </a:p>
          <a:p>
            <a:endParaRPr lang="en-US" dirty="0" smtClean="0"/>
          </a:p>
          <a:p>
            <a:pPr marL="0" indent="0">
              <a:buNone/>
            </a:pPr>
            <a:r>
              <a:rPr lang="en-US" sz="2400" dirty="0"/>
              <a:t> </a:t>
            </a:r>
            <a:r>
              <a:rPr lang="en-US" sz="2400" b="1" dirty="0" err="1"/>
              <a:t>nmap</a:t>
            </a:r>
            <a:r>
              <a:rPr lang="en-US" sz="2400" dirty="0"/>
              <a:t> </a:t>
            </a:r>
            <a:r>
              <a:rPr lang="en-US" sz="2400" i="1" dirty="0"/>
              <a:t>some address range</a:t>
            </a:r>
            <a:r>
              <a:rPr lang="en-US" sz="2400" b="1" i="1" dirty="0"/>
              <a:t> </a:t>
            </a:r>
            <a:r>
              <a:rPr lang="en-US" sz="2400" b="1" dirty="0"/>
              <a:t>-p </a:t>
            </a:r>
            <a:r>
              <a:rPr lang="en-US" sz="2400" i="1" dirty="0"/>
              <a:t>some port range</a:t>
            </a:r>
            <a:r>
              <a:rPr lang="en-US" sz="2400" dirty="0"/>
              <a:t> </a:t>
            </a:r>
            <a:r>
              <a:rPr lang="en-US" sz="2400" b="1" dirty="0"/>
              <a:t>–</a:t>
            </a:r>
            <a:r>
              <a:rPr lang="en-US" sz="2400" b="1" dirty="0" smtClean="0"/>
              <a:t>open –script </a:t>
            </a:r>
            <a:r>
              <a:rPr lang="en-US" sz="2400" i="1" dirty="0" err="1" smtClean="0"/>
              <a:t>script</a:t>
            </a:r>
            <a:r>
              <a:rPr lang="en-US" sz="2400" i="1" dirty="0" smtClean="0"/>
              <a:t> file</a:t>
            </a:r>
            <a:r>
              <a:rPr lang="en-US" sz="2400" b="1" dirty="0" smtClean="0"/>
              <a:t> </a:t>
            </a:r>
            <a:r>
              <a:rPr lang="en-US" sz="2400" b="1" dirty="0"/>
              <a:t>[ -</a:t>
            </a:r>
            <a:r>
              <a:rPr lang="en-US" sz="2400" b="1" dirty="0" err="1"/>
              <a:t>oN</a:t>
            </a:r>
            <a:r>
              <a:rPr lang="en-US" sz="2400" dirty="0"/>
              <a:t> </a:t>
            </a:r>
            <a:r>
              <a:rPr lang="en-US" sz="2400" i="1" dirty="0"/>
              <a:t>output file</a:t>
            </a:r>
            <a:r>
              <a:rPr lang="en-US" sz="2400" b="1" dirty="0"/>
              <a:t> </a:t>
            </a:r>
            <a:r>
              <a:rPr lang="en-US" sz="2400" b="1" dirty="0" smtClean="0"/>
              <a:t>]</a:t>
            </a:r>
          </a:p>
          <a:p>
            <a:pPr marL="0" indent="0">
              <a:buNone/>
            </a:pPr>
            <a:r>
              <a:rPr lang="en-US" sz="2400" b="1" dirty="0" smtClean="0"/>
              <a:t> </a:t>
            </a:r>
            <a:r>
              <a:rPr lang="en-US" sz="2400" b="1" dirty="0" err="1" smtClean="0"/>
              <a:t>nmap</a:t>
            </a:r>
            <a:r>
              <a:rPr lang="en-US" sz="2400" b="1" dirty="0" smtClean="0"/>
              <a:t> </a:t>
            </a:r>
            <a:r>
              <a:rPr lang="en-US" sz="2400" b="1" dirty="0" smtClean="0"/>
              <a:t>-</a:t>
            </a:r>
            <a:r>
              <a:rPr lang="en-US" sz="2400" b="1" dirty="0" err="1" smtClean="0"/>
              <a:t>iL</a:t>
            </a:r>
            <a:r>
              <a:rPr lang="en-US" sz="2400" b="1" dirty="0" smtClean="0"/>
              <a:t> </a:t>
            </a:r>
            <a:r>
              <a:rPr lang="en-US" sz="2400" b="1" dirty="0" smtClean="0"/>
              <a:t>arl-nets.txt </a:t>
            </a:r>
            <a:r>
              <a:rPr lang="en-US" sz="2400" b="1" dirty="0" smtClean="0"/>
              <a:t>-p445 </a:t>
            </a:r>
            <a:r>
              <a:rPr lang="en-US" sz="2400" b="1" dirty="0" smtClean="0"/>
              <a:t>–open –script </a:t>
            </a:r>
            <a:r>
              <a:rPr lang="en-US" sz="2400" b="1" dirty="0" smtClean="0"/>
              <a:t>smb-vuln-ms17-010.nse</a:t>
            </a:r>
            <a:r>
              <a:rPr lang="en-US" sz="2400" b="1" dirty="0" smtClean="0"/>
              <a:t> </a:t>
            </a:r>
            <a:r>
              <a:rPr lang="en-US" sz="2400" b="1" dirty="0" smtClean="0"/>
              <a:t>–</a:t>
            </a:r>
            <a:r>
              <a:rPr lang="en-US" sz="2400" b="1" dirty="0" err="1" smtClean="0"/>
              <a:t>oN</a:t>
            </a:r>
            <a:r>
              <a:rPr lang="en-US" sz="2400" b="1" dirty="0" smtClean="0"/>
              <a:t> </a:t>
            </a:r>
            <a:r>
              <a:rPr lang="en-US" sz="2400" b="1" dirty="0" smtClean="0"/>
              <a:t>ouch.txt</a:t>
            </a:r>
            <a:endParaRPr lang="en-US" sz="2400" b="1" dirty="0"/>
          </a:p>
        </p:txBody>
      </p:sp>
    </p:spTree>
    <p:extLst>
      <p:ext uri="{BB962C8B-B14F-4D97-AF65-F5344CB8AC3E}">
        <p14:creationId xmlns:p14="http://schemas.microsoft.com/office/powerpoint/2010/main" val="41072995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42270"/>
            <a:ext cx="8976820" cy="5515730"/>
          </a:xfrm>
        </p:spPr>
      </p:pic>
    </p:spTree>
    <p:extLst>
      <p:ext uri="{BB962C8B-B14F-4D97-AF65-F5344CB8AC3E}">
        <p14:creationId xmlns:p14="http://schemas.microsoft.com/office/powerpoint/2010/main" val="12413208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770684"/>
            <a:ext cx="8753475" cy="5378498"/>
          </a:xfrm>
        </p:spPr>
      </p:pic>
    </p:spTree>
    <p:extLst>
      <p:ext uri="{BB962C8B-B14F-4D97-AF65-F5344CB8AC3E}">
        <p14:creationId xmlns:p14="http://schemas.microsoft.com/office/powerpoint/2010/main" val="2726264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Here’s examples of particular </a:t>
            </a:r>
            <a:r>
              <a:rPr lang="en-US" dirty="0" err="1" smtClean="0"/>
              <a:t>nmap</a:t>
            </a:r>
            <a:r>
              <a:rPr lang="en-US" dirty="0" smtClean="0"/>
              <a:t> command lines for surveying or probing for vulnerabilities:</a:t>
            </a:r>
          </a:p>
          <a:p>
            <a:pPr marL="0" indent="0">
              <a:buNone/>
            </a:pPr>
            <a:r>
              <a:rPr lang="en-US" sz="2400" b="1" dirty="0"/>
              <a:t> </a:t>
            </a:r>
            <a:r>
              <a:rPr lang="en-US" sz="2400" b="1" dirty="0" err="1" smtClean="0"/>
              <a:t>nmap</a:t>
            </a:r>
            <a:r>
              <a:rPr lang="en-US" sz="2400" b="1" dirty="0" smtClean="0"/>
              <a:t> 128.196.124.0/24 -p80,443 --open -</a:t>
            </a:r>
            <a:r>
              <a:rPr lang="en-US" sz="2400" b="1" dirty="0" err="1" smtClean="0"/>
              <a:t>oN</a:t>
            </a:r>
            <a:r>
              <a:rPr lang="en-US" sz="2400" b="1" dirty="0" smtClean="0"/>
              <a:t> 124-webservers.txt</a:t>
            </a:r>
          </a:p>
          <a:p>
            <a:pPr marL="0" indent="0">
              <a:buNone/>
            </a:pPr>
            <a:r>
              <a:rPr lang="en-US" sz="2400" b="1" dirty="0"/>
              <a:t> </a:t>
            </a:r>
            <a:r>
              <a:rPr lang="en-US" sz="2400" b="1" dirty="0" err="1" smtClean="0"/>
              <a:t>nmap</a:t>
            </a:r>
            <a:r>
              <a:rPr lang="en-US" sz="2400" b="1" dirty="0" smtClean="0"/>
              <a:t> -</a:t>
            </a:r>
            <a:r>
              <a:rPr lang="en-US" sz="2400" b="1" dirty="0" err="1" smtClean="0"/>
              <a:t>iL</a:t>
            </a:r>
            <a:r>
              <a:rPr lang="en-US" sz="2400" b="1" dirty="0" smtClean="0"/>
              <a:t> arl-nets.txt -p80,81,443,8080 –open -</a:t>
            </a:r>
            <a:r>
              <a:rPr lang="en-US" sz="2400" b="1" dirty="0" err="1" smtClean="0"/>
              <a:t>oN</a:t>
            </a:r>
            <a:r>
              <a:rPr lang="en-US" sz="2400" b="1" dirty="0" smtClean="0"/>
              <a:t>  arl-webservers.txt</a:t>
            </a:r>
          </a:p>
          <a:p>
            <a:pPr marL="0" indent="0">
              <a:buNone/>
            </a:pPr>
            <a:r>
              <a:rPr lang="en-US" sz="2400" b="1" dirty="0"/>
              <a:t> </a:t>
            </a:r>
            <a:r>
              <a:rPr lang="en-US" sz="2400" b="1" dirty="0" err="1" smtClean="0"/>
              <a:t>nmap</a:t>
            </a:r>
            <a:r>
              <a:rPr lang="en-US" sz="2400" b="1" dirty="0" smtClean="0"/>
              <a:t> 128.196.124.0/24 -p445 –open -</a:t>
            </a:r>
            <a:r>
              <a:rPr lang="en-US" sz="2400" b="1" dirty="0" err="1" smtClean="0"/>
              <a:t>oN</a:t>
            </a:r>
            <a:r>
              <a:rPr lang="en-US" sz="2400" b="1" dirty="0" smtClean="0"/>
              <a:t> 124-smbservers.txt</a:t>
            </a:r>
          </a:p>
          <a:p>
            <a:pPr marL="0" indent="0">
              <a:buNone/>
            </a:pPr>
            <a:r>
              <a:rPr lang="en-US" sz="2400" b="1" dirty="0"/>
              <a:t> </a:t>
            </a:r>
            <a:r>
              <a:rPr lang="en-US" sz="2400" b="1" dirty="0" err="1" smtClean="0"/>
              <a:t>nmap</a:t>
            </a:r>
            <a:r>
              <a:rPr lang="en-US" sz="2400" b="1" dirty="0" smtClean="0"/>
              <a:t> -</a:t>
            </a:r>
            <a:r>
              <a:rPr lang="en-US" sz="2400" b="1" dirty="0" err="1" smtClean="0"/>
              <a:t>iL</a:t>
            </a:r>
            <a:r>
              <a:rPr lang="en-US" sz="2400" b="1" dirty="0" smtClean="0"/>
              <a:t> arl-nets.txt -p445 –open –script </a:t>
            </a:r>
            <a:r>
              <a:rPr lang="en-US" sz="2400" b="1" dirty="0" err="1" smtClean="0"/>
              <a:t>smb-os-discovery.nse</a:t>
            </a:r>
            <a:r>
              <a:rPr lang="en-US" sz="2400" b="1" dirty="0" smtClean="0"/>
              <a:t> -</a:t>
            </a:r>
            <a:r>
              <a:rPr lang="en-US" sz="2400" b="1" dirty="0" err="1" smtClean="0"/>
              <a:t>oN</a:t>
            </a:r>
            <a:r>
              <a:rPr lang="en-US" sz="2400" b="1" dirty="0" smtClean="0"/>
              <a:t> smb-info.txt</a:t>
            </a:r>
          </a:p>
          <a:p>
            <a:pPr marL="0" indent="0">
              <a:buNone/>
            </a:pPr>
            <a:r>
              <a:rPr lang="en-US" sz="2400" b="1" dirty="0" smtClean="0"/>
              <a:t> </a:t>
            </a:r>
            <a:r>
              <a:rPr lang="en-US" sz="2400" b="1" dirty="0" err="1" smtClean="0"/>
              <a:t>nmap</a:t>
            </a:r>
            <a:r>
              <a:rPr lang="en-US" sz="2400" b="1" dirty="0" smtClean="0"/>
              <a:t> -</a:t>
            </a:r>
            <a:r>
              <a:rPr lang="en-US" sz="2400" b="1" dirty="0" err="1" smtClean="0"/>
              <a:t>iL</a:t>
            </a:r>
            <a:r>
              <a:rPr lang="en-US" sz="2400" b="1" dirty="0" smtClean="0"/>
              <a:t> arl-nets.txt -p445 –open –script smb-vuln-ms17-010.nse -</a:t>
            </a:r>
            <a:r>
              <a:rPr lang="en-US" sz="2400" b="1" dirty="0" err="1" smtClean="0"/>
              <a:t>oN</a:t>
            </a:r>
            <a:r>
              <a:rPr lang="en-US" sz="2400" b="1" dirty="0" smtClean="0"/>
              <a:t> ouch.txt</a:t>
            </a:r>
          </a:p>
          <a:p>
            <a:pPr marL="0" indent="0">
              <a:buNone/>
            </a:pPr>
            <a:endParaRPr lang="en-US" sz="2400" b="1" dirty="0" smtClean="0"/>
          </a:p>
          <a:p>
            <a:pPr marL="0" indent="0">
              <a:buNone/>
            </a:pPr>
            <a:endParaRPr lang="en-US" dirty="0"/>
          </a:p>
        </p:txBody>
      </p:sp>
    </p:spTree>
    <p:extLst>
      <p:ext uri="{BB962C8B-B14F-4D97-AF65-F5344CB8AC3E}">
        <p14:creationId xmlns:p14="http://schemas.microsoft.com/office/powerpoint/2010/main" val="38211343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Nmap</a:t>
            </a:r>
            <a:r>
              <a:rPr lang="en-US" dirty="0" smtClean="0"/>
              <a:t> can be slow to scan large address spaces.  </a:t>
            </a:r>
            <a:r>
              <a:rPr lang="en-US" dirty="0" err="1" smtClean="0"/>
              <a:t>Masscan</a:t>
            </a:r>
            <a:r>
              <a:rPr lang="en-US" dirty="0" smtClean="0"/>
              <a:t> is another free and open source scanner that isn’t as flexible as </a:t>
            </a:r>
            <a:r>
              <a:rPr lang="en-US" dirty="0" err="1" smtClean="0"/>
              <a:t>nmap</a:t>
            </a:r>
            <a:r>
              <a:rPr lang="en-US" dirty="0" smtClean="0"/>
              <a:t>, but can be much faster.  You can get </a:t>
            </a:r>
            <a:r>
              <a:rPr lang="en-US" dirty="0"/>
              <a:t>the source code </a:t>
            </a:r>
            <a:r>
              <a:rPr lang="en-US" dirty="0" smtClean="0"/>
              <a:t>from </a:t>
            </a:r>
            <a:r>
              <a:rPr lang="en-US" dirty="0" smtClean="0">
                <a:hlinkClick r:id="rId3"/>
              </a:rPr>
              <a:t>https</a:t>
            </a:r>
            <a:r>
              <a:rPr lang="en-US" dirty="0">
                <a:hlinkClick r:id="rId3"/>
              </a:rPr>
              <a:t>://</a:t>
            </a:r>
            <a:r>
              <a:rPr lang="en-US" dirty="0" smtClean="0">
                <a:hlinkClick r:id="rId3"/>
              </a:rPr>
              <a:t>github.com/robertdavidgraham/masscan</a:t>
            </a:r>
            <a:r>
              <a:rPr lang="en-US" dirty="0" smtClean="0"/>
              <a:t> and Linux distros probably have it available through their package manager</a:t>
            </a:r>
          </a:p>
          <a:p>
            <a:r>
              <a:rPr lang="en-US" dirty="0" smtClean="0"/>
              <a:t>It (reportedly) will run under Windows too, but you’d have to compile it yourself.  I haven’t tried </a:t>
            </a:r>
            <a:r>
              <a:rPr lang="en-US" dirty="0" smtClean="0"/>
              <a:t>that</a:t>
            </a:r>
          </a:p>
          <a:p>
            <a:r>
              <a:rPr lang="en-US" dirty="0"/>
              <a:t>http://blog.erratasec.com/2013/09/masscan-entire-internet-in-3-minutes.html</a:t>
            </a:r>
          </a:p>
          <a:p>
            <a:endParaRPr lang="en-US" dirty="0" smtClean="0"/>
          </a:p>
          <a:p>
            <a:endParaRPr lang="en-US" dirty="0"/>
          </a:p>
        </p:txBody>
      </p:sp>
    </p:spTree>
    <p:extLst>
      <p:ext uri="{BB962C8B-B14F-4D97-AF65-F5344CB8AC3E}">
        <p14:creationId xmlns:p14="http://schemas.microsoft.com/office/powerpoint/2010/main" val="14403013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Masscan</a:t>
            </a:r>
            <a:r>
              <a:rPr lang="en-US" dirty="0" smtClean="0"/>
              <a:t> doesn’t run scripts to check for vulnerabilities, but you can use it to quickly survey a large address space and then feed the results to </a:t>
            </a:r>
            <a:r>
              <a:rPr lang="en-US" dirty="0" err="1" smtClean="0"/>
              <a:t>nmap</a:t>
            </a:r>
            <a:r>
              <a:rPr lang="en-US" dirty="0" smtClean="0"/>
              <a:t> for vulnerability checking</a:t>
            </a:r>
          </a:p>
          <a:p>
            <a:r>
              <a:rPr lang="en-US" dirty="0" smtClean="0"/>
              <a:t>It needs some firewall tweaking on the local computer to run at full speed</a:t>
            </a:r>
          </a:p>
          <a:p>
            <a:r>
              <a:rPr lang="en-US" dirty="0" err="1" smtClean="0"/>
              <a:t>Masscan</a:t>
            </a:r>
            <a:r>
              <a:rPr lang="en-US" dirty="0" smtClean="0"/>
              <a:t> also takes addresses in CIDR format, but only on the command line.</a:t>
            </a:r>
            <a:endParaRPr lang="en-US" dirty="0"/>
          </a:p>
        </p:txBody>
      </p:sp>
    </p:spTree>
    <p:extLst>
      <p:ext uri="{BB962C8B-B14F-4D97-AF65-F5344CB8AC3E}">
        <p14:creationId xmlns:p14="http://schemas.microsoft.com/office/powerpoint/2010/main" val="33349771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57528"/>
            <a:ext cx="7794406" cy="4789206"/>
          </a:xfrm>
        </p:spPr>
      </p:pic>
    </p:spTree>
    <p:extLst>
      <p:ext uri="{BB962C8B-B14F-4D97-AF65-F5344CB8AC3E}">
        <p14:creationId xmlns:p14="http://schemas.microsoft.com/office/powerpoint/2010/main" val="8656637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Different services run on particular ports and protocols.  For instance, web servers listen for connections on TCP port 80 or 443, and the remote desktop protocol uses TCP port 3389</a:t>
            </a:r>
          </a:p>
          <a:p>
            <a:r>
              <a:rPr lang="en-US" dirty="0" smtClean="0"/>
              <a:t>So a bad actor with a remote desktop protocol exploit in hand would use a network scanner to search for computers listening for TCP connections on port 3389</a:t>
            </a:r>
          </a:p>
          <a:p>
            <a:r>
              <a:rPr lang="en-US" dirty="0" smtClean="0"/>
              <a:t>A network scanner could simply identify that a computer is listening on a particular port, and so is probably running the service associated with that port (TCP/3389 </a:t>
            </a:r>
            <a:r>
              <a:rPr lang="en-US" dirty="0" smtClean="0">
                <a:sym typeface="Wingdings" panose="05000000000000000000" pitchFamily="2" charset="2"/>
              </a:rPr>
              <a:t></a:t>
            </a:r>
            <a:r>
              <a:rPr lang="en-US" dirty="0" smtClean="0"/>
              <a:t> RDP</a:t>
            </a:r>
            <a:r>
              <a:rPr lang="en-US" dirty="0" smtClean="0"/>
              <a:t>).</a:t>
            </a:r>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1826045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 </a:t>
            </a:r>
            <a:r>
              <a:rPr lang="en-US" dirty="0"/>
              <a:t>A</a:t>
            </a:r>
            <a:r>
              <a:rPr lang="en-US" dirty="0" smtClean="0"/>
              <a:t> network scanner could identify a computer accessible via the remote desktop protocol and also probe that computer to see if it has a known vulnerability, such as CVE-2012-0002 (MS12-020), that could be </a:t>
            </a:r>
            <a:r>
              <a:rPr lang="en-US" dirty="0" smtClean="0"/>
              <a:t>exploited</a:t>
            </a:r>
            <a:endParaRPr lang="en-US" dirty="0" smtClean="0"/>
          </a:p>
          <a:p>
            <a:r>
              <a:rPr lang="en-US" dirty="0" smtClean="0"/>
              <a:t>So scanning can be for </a:t>
            </a:r>
            <a:r>
              <a:rPr lang="en-US" dirty="0" smtClean="0"/>
              <a:t>surveying</a:t>
            </a:r>
            <a:r>
              <a:rPr lang="en-US" dirty="0" smtClean="0"/>
              <a:t>, </a:t>
            </a:r>
            <a:r>
              <a:rPr lang="en-US" dirty="0" smtClean="0"/>
              <a:t>testing for an exploit vulnerability, or both</a:t>
            </a:r>
          </a:p>
          <a:p>
            <a:r>
              <a:rPr lang="en-US" dirty="0" smtClean="0"/>
              <a:t>And </a:t>
            </a:r>
            <a:r>
              <a:rPr lang="en-US" dirty="0" smtClean="0"/>
              <a:t>in some </a:t>
            </a:r>
            <a:r>
              <a:rPr lang="en-US" dirty="0" smtClean="0"/>
              <a:t>cases, like known but unpatched </a:t>
            </a:r>
            <a:r>
              <a:rPr lang="en-US" dirty="0" smtClean="0"/>
              <a:t>vulnerabilities </a:t>
            </a:r>
            <a:r>
              <a:rPr lang="en-US" dirty="0" smtClean="0"/>
              <a:t>or 0-day exploits, </a:t>
            </a:r>
            <a:r>
              <a:rPr lang="en-US" dirty="0" smtClean="0"/>
              <a:t>surveying</a:t>
            </a:r>
            <a:r>
              <a:rPr lang="en-US" dirty="0" smtClean="0"/>
              <a:t> </a:t>
            </a:r>
            <a:r>
              <a:rPr lang="en-US" dirty="0" smtClean="0"/>
              <a:t>may be all the bad actors need</a:t>
            </a:r>
            <a:r>
              <a:rPr lang="en-US" dirty="0" smtClean="0"/>
              <a:t>.</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4206131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So as the (busy) network administrator for the Arizona Research Labs IP space, I’ll set things up to run network </a:t>
            </a:r>
            <a:r>
              <a:rPr lang="en-US" dirty="0" smtClean="0"/>
              <a:t>security scans</a:t>
            </a:r>
            <a:endParaRPr lang="en-US" dirty="0" smtClean="0"/>
          </a:p>
          <a:p>
            <a:r>
              <a:rPr lang="en-US" dirty="0" smtClean="0"/>
              <a:t>First I need to look up the networks I’m responsible for, using the </a:t>
            </a:r>
            <a:r>
              <a:rPr lang="en-US" dirty="0" err="1" smtClean="0"/>
              <a:t>Netmanager’s</a:t>
            </a:r>
            <a:r>
              <a:rPr lang="en-US" dirty="0" smtClean="0"/>
              <a:t> database  </a:t>
            </a:r>
            <a:r>
              <a:rPr lang="en-US" dirty="0"/>
              <a:t>at https://www.telcom.arizona.edu/netmgr/</a:t>
            </a:r>
          </a:p>
        </p:txBody>
      </p:sp>
    </p:spTree>
    <p:extLst>
      <p:ext uri="{BB962C8B-B14F-4D97-AF65-F5344CB8AC3E}">
        <p14:creationId xmlns:p14="http://schemas.microsoft.com/office/powerpoint/2010/main" val="5826960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0767848" cy="6873795"/>
          </a:xfrm>
        </p:spPr>
      </p:pic>
    </p:spTree>
    <p:extLst>
      <p:ext uri="{BB962C8B-B14F-4D97-AF65-F5344CB8AC3E}">
        <p14:creationId xmlns:p14="http://schemas.microsoft.com/office/powerpoint/2010/main" val="28052765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This gives me a list of subnet start IPs and subnet lengths. It’s handier to have </a:t>
            </a:r>
            <a:r>
              <a:rPr lang="en-US" dirty="0" smtClean="0"/>
              <a:t>that information </a:t>
            </a:r>
            <a:r>
              <a:rPr lang="en-US" dirty="0" smtClean="0"/>
              <a:t>in CIDR </a:t>
            </a:r>
            <a:r>
              <a:rPr lang="en-US" dirty="0" smtClean="0"/>
              <a:t>format; </a:t>
            </a:r>
            <a:r>
              <a:rPr lang="en-US" dirty="0" smtClean="0"/>
              <a:t>I’ll convert it with a  subnet cheat sheet like https://www.aelius.com/njh/subset_sheet.html</a:t>
            </a:r>
            <a:endParaRPr lang="en-US" dirty="0" smtClean="0"/>
          </a:p>
          <a:p>
            <a:r>
              <a:rPr lang="en-US" dirty="0" smtClean="0"/>
              <a:t> </a:t>
            </a:r>
            <a:r>
              <a:rPr lang="en-US" dirty="0" smtClean="0"/>
              <a:t>A </a:t>
            </a:r>
            <a:r>
              <a:rPr lang="en-US" dirty="0" smtClean="0"/>
              <a:t>subnet </a:t>
            </a:r>
            <a:r>
              <a:rPr lang="en-US" dirty="0" smtClean="0"/>
              <a:t>with a start IP of 10.130.161.0 and a subnet length of 64 would be 10.130.161.0/26 in CIDR format</a:t>
            </a:r>
          </a:p>
          <a:p>
            <a:r>
              <a:rPr lang="en-US" dirty="0" smtClean="0"/>
              <a:t>Repeat for each subnet </a:t>
            </a:r>
            <a:r>
              <a:rPr lang="en-US" dirty="0" smtClean="0"/>
              <a:t>from</a:t>
            </a:r>
            <a:r>
              <a:rPr lang="en-US" dirty="0" smtClean="0"/>
              <a:t> </a:t>
            </a:r>
            <a:r>
              <a:rPr lang="en-US" dirty="0" smtClean="0"/>
              <a:t>the </a:t>
            </a:r>
            <a:r>
              <a:rPr lang="en-US" dirty="0" err="1" smtClean="0"/>
              <a:t>Netmanager’s</a:t>
            </a:r>
            <a:r>
              <a:rPr lang="en-US" dirty="0" smtClean="0"/>
              <a:t> database to get a file of networks in CIDR format.</a:t>
            </a:r>
          </a:p>
        </p:txBody>
      </p:sp>
    </p:spTree>
    <p:extLst>
      <p:ext uri="{BB962C8B-B14F-4D97-AF65-F5344CB8AC3E}">
        <p14:creationId xmlns:p14="http://schemas.microsoft.com/office/powerpoint/2010/main" val="24407446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132" y="587429"/>
            <a:ext cx="9769130" cy="6002558"/>
          </a:xfrm>
          <a:prstGeom prst="rect">
            <a:avLst/>
          </a:prstGeom>
        </p:spPr>
      </p:pic>
    </p:spTree>
    <p:extLst>
      <p:ext uri="{BB962C8B-B14F-4D97-AF65-F5344CB8AC3E}">
        <p14:creationId xmlns:p14="http://schemas.microsoft.com/office/powerpoint/2010/main" val="12767052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Content Placeholder 4"/>
          <p:cNvSpPr>
            <a:spLocks noGrp="1"/>
          </p:cNvSpPr>
          <p:nvPr>
            <p:ph idx="1"/>
          </p:nvPr>
        </p:nvSpPr>
        <p:spPr/>
        <p:txBody>
          <a:bodyPr/>
          <a:lstStyle/>
          <a:p>
            <a:r>
              <a:rPr lang="en-US" dirty="0" smtClean="0"/>
              <a:t>There are several different scanning approaches</a:t>
            </a:r>
            <a:r>
              <a:rPr lang="en-US" dirty="0" smtClean="0"/>
              <a:t>:</a:t>
            </a:r>
          </a:p>
          <a:p>
            <a:r>
              <a:rPr lang="en-US" dirty="0" smtClean="0"/>
              <a:t>Scanning from off campus, using someone else’s tools</a:t>
            </a:r>
          </a:p>
          <a:p>
            <a:r>
              <a:rPr lang="en-US" dirty="0" smtClean="0"/>
              <a:t>Scanning from off campus, using your own tools</a:t>
            </a:r>
          </a:p>
          <a:p>
            <a:r>
              <a:rPr lang="en-US" dirty="0" smtClean="0"/>
              <a:t>Scanning from on campus, using someone else’s tools</a:t>
            </a:r>
          </a:p>
          <a:p>
            <a:r>
              <a:rPr lang="en-US" dirty="0" smtClean="0"/>
              <a:t>Scanning from on campus, using your own tools</a:t>
            </a:r>
            <a:endParaRPr lang="en-US" dirty="0" smtClean="0"/>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20819692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6061</TotalTime>
  <Words>1245</Words>
  <Application>Microsoft Office PowerPoint</Application>
  <PresentationFormat>Widescreen</PresentationFormat>
  <Paragraphs>78</Paragraphs>
  <Slides>26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Wingdings</vt:lpstr>
      <vt:lpstr>Office Theme</vt:lpstr>
      <vt:lpstr>Practical security scanning for busy network administrators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scanning for the busy network administrator</dc:title>
  <dc:creator>Windows User</dc:creator>
  <cp:lastModifiedBy>Windows User</cp:lastModifiedBy>
  <cp:revision>80</cp:revision>
  <dcterms:created xsi:type="dcterms:W3CDTF">2017-10-09T20:14:54Z</dcterms:created>
  <dcterms:modified xsi:type="dcterms:W3CDTF">2017-10-17T22:12:50Z</dcterms:modified>
</cp:coreProperties>
</file>