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984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pbox.com" TargetMode="External"/><Relationship Id="rId4" Type="http://schemas.openxmlformats.org/officeDocument/2006/relationships/hyperlink" Target="http://www.qgis.org/en/site/" TargetMode="External"/><Relationship Id="rId5" Type="http://schemas.openxmlformats.org/officeDocument/2006/relationships/hyperlink" Target="https://sites.google.com/site/fusiontablestalks/stor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rt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wrapper.de" TargetMode="External"/><Relationship Id="rId4" Type="http://schemas.openxmlformats.org/officeDocument/2006/relationships/hyperlink" Target="http://www.onlinecharttool.com/" TargetMode="External"/><Relationship Id="rId5" Type="http://schemas.openxmlformats.org/officeDocument/2006/relationships/hyperlink" Target="http://silk.co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char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riblab.github.io/startribune_dataviz/index_browse.html?page=resources" TargetMode="External"/><Relationship Id="rId4" Type="http://schemas.openxmlformats.org/officeDocument/2006/relationships/hyperlink" Target="https://github.com/striblab" TargetMode="External"/><Relationship Id="rId5" Type="http://schemas.openxmlformats.org/officeDocument/2006/relationships/hyperlink" Target="http://journalismtools.io/tool/tabula/" TargetMode="External"/><Relationship Id="rId6" Type="http://schemas.openxmlformats.org/officeDocument/2006/relationships/hyperlink" Target="http://datavizcatalogue.com/" TargetMode="External"/><Relationship Id="rId7" Type="http://schemas.openxmlformats.org/officeDocument/2006/relationships/hyperlink" Target="http://ft-interactive.github.io/visual-vocabula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urnalismtools.io/tool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tribune.com/deep-look-at-the-battle-for-minnesota-house/388851762/" TargetMode="External"/><Relationship Id="rId4" Type="http://schemas.openxmlformats.org/officeDocument/2006/relationships/hyperlink" Target="http://striblab.github.io/startribune_dataviz/20151117-police_deaths/index.html?mental=yes" TargetMode="External"/><Relationship Id="rId5" Type="http://schemas.openxmlformats.org/officeDocument/2006/relationships/hyperlink" Target="http://www.startribune.com/urban-vs-rural-why-playing-pokmon-go-in-the-suburbs-could-be-hurting-your-game/388985262/" TargetMode="External"/><Relationship Id="rId6" Type="http://schemas.openxmlformats.org/officeDocument/2006/relationships/hyperlink" Target="http://www.startribune.com/explore-your-school-s-math-and-reading-test-scores/388290262/" TargetMode="External"/><Relationship Id="rId7" Type="http://schemas.openxmlformats.org/officeDocument/2006/relationships/hyperlink" Target="http://www.startribune.com/a-timeline-of-philando-castile-s-vehicle-citations/387036081/" TargetMode="External"/><Relationship Id="rId8" Type="http://schemas.openxmlformats.org/officeDocument/2006/relationships/hyperlink" Target="http://www.startribune.com/where-cars-got-towed-from-during-minneapolis-snow-emergencies/37571650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rtribune.com/local/datadro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sheets/abou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4" Type="http://schemas.openxmlformats.org/officeDocument/2006/relationships/hyperlink" Target="https://factfinder.census.gov/faces/nav/jsf/pages/index.xhtml" TargetMode="External"/><Relationship Id="rId5" Type="http://schemas.openxmlformats.org/officeDocument/2006/relationships/hyperlink" Target="http://www.census.gov/censusexplorer/" TargetMode="External"/><Relationship Id="rId6" Type="http://schemas.openxmlformats.org/officeDocument/2006/relationships/hyperlink" Target="http://www.sos.state.mn.us/elections-voting/election-resul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urnalismtools.io/tool/dataport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Wading into data-driven seas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ACP 2017 – Hyatt Minneapolis</a:t>
            </a:r>
          </a:p>
          <a:p>
            <a:r>
              <a:rPr lang="en-US" dirty="0"/>
              <a:t>February 18, 2017 @ 10:</a:t>
            </a:r>
            <a:r>
              <a:rPr lang="en-US" dirty="0" smtClean="0"/>
              <a:t>00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bit.ly</a:t>
            </a:r>
            <a:r>
              <a:rPr lang="en-US" dirty="0"/>
              <a:t>/2jTUFNK</a:t>
            </a:r>
          </a:p>
        </p:txBody>
      </p:sp>
      <p:pic>
        <p:nvPicPr>
          <p:cNvPr id="4" name="Picture 3" descr="big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" y="135099"/>
            <a:ext cx="8769052" cy="23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CARTO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free (with limits) and powerful data mapping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Mapbox</a:t>
            </a:r>
            <a:r>
              <a:rPr lang="en-US" dirty="0"/>
              <a:t> 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free and powerful, though slightly more complex, data mapping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QGIS |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more advanced bit of GIS software for building data </a:t>
            </a:r>
            <a:r>
              <a:rPr lang="en-US" dirty="0" smtClean="0"/>
              <a:t>maps from </a:t>
            </a:r>
            <a:r>
              <a:rPr lang="en-US" dirty="0" err="1" smtClean="0"/>
              <a:t>shapefiles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Fusion Tables </a:t>
            </a:r>
            <a:r>
              <a:rPr lang="en-US" dirty="0" smtClean="0"/>
              <a:t>| </a:t>
            </a:r>
            <a:r>
              <a:rPr lang="en-US" dirty="0" smtClean="0">
                <a:hlinkClick r:id="rId5"/>
              </a:rPr>
              <a:t>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Make maps from </a:t>
            </a:r>
            <a:r>
              <a:rPr lang="en-US" dirty="0" smtClean="0"/>
              <a:t>spreadsheets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Charts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err="1" smtClean="0"/>
              <a:t>DataWrapper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Online </a:t>
            </a:r>
            <a:r>
              <a:rPr lang="en-US" dirty="0"/>
              <a:t>Charts |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r>
              <a:rPr lang="en-US" dirty="0" smtClean="0"/>
              <a:t>Silk |</a:t>
            </a:r>
            <a:r>
              <a:rPr lang="en-US" dirty="0" smtClean="0">
                <a:hlinkClick r:id="rId5"/>
              </a:rPr>
              <a:t>Link</a:t>
            </a:r>
            <a:endParaRPr lang="en-US" dirty="0"/>
          </a:p>
        </p:txBody>
      </p:sp>
      <p:pic>
        <p:nvPicPr>
          <p:cNvPr id="4" name="Picture 3" descr="fus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3281"/>
            <a:ext cx="8322744" cy="2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75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Tons of data tools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StribLab</a:t>
            </a:r>
            <a:r>
              <a:rPr lang="en-US" dirty="0"/>
              <a:t> resources 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StribLab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Tabula </a:t>
            </a:r>
            <a:r>
              <a:rPr lang="en-US" dirty="0"/>
              <a:t>|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Turn </a:t>
            </a:r>
            <a:r>
              <a:rPr lang="en-US" dirty="0"/>
              <a:t>PDFs into </a:t>
            </a:r>
            <a:r>
              <a:rPr lang="en-US" dirty="0" smtClean="0"/>
              <a:t>spreadsheets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Data </a:t>
            </a: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smtClean="0"/>
              <a:t>Catalogue | </a:t>
            </a:r>
            <a:r>
              <a:rPr lang="en-US" dirty="0" smtClean="0">
                <a:hlinkClick r:id="rId6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err="1" smtClean="0"/>
              <a:t>dataviz</a:t>
            </a:r>
            <a:r>
              <a:rPr lang="en-US" dirty="0" smtClean="0"/>
              <a:t> to use for what purpose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Visual Vocabulary | </a:t>
            </a:r>
            <a:r>
              <a:rPr lang="en-US" dirty="0" smtClean="0">
                <a:hlinkClick r:id="rId7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62884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journalism is digitally native, since data is most often produced and stored electronically</a:t>
            </a:r>
          </a:p>
          <a:p>
            <a:endParaRPr lang="en-US" dirty="0" smtClean="0"/>
          </a:p>
          <a:p>
            <a:r>
              <a:rPr lang="en-US" dirty="0" smtClean="0"/>
              <a:t>So learn some coding, because it helps you do more powerful things with data</a:t>
            </a:r>
          </a:p>
          <a:p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ask for </a:t>
            </a:r>
            <a:r>
              <a:rPr lang="en-US" dirty="0" smtClean="0"/>
              <a:t>spreadsheets, avoid PDF/Word</a:t>
            </a:r>
          </a:p>
          <a:p>
            <a:endParaRPr lang="en-US" dirty="0" smtClean="0"/>
          </a:p>
          <a:p>
            <a:r>
              <a:rPr lang="en-US" dirty="0" smtClean="0"/>
              <a:t>“Breaking news data stories” aren’t really a thing, are extremely rare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journalism is very in demand</a:t>
            </a:r>
          </a:p>
          <a:p>
            <a:endParaRPr lang="en-US" dirty="0"/>
          </a:p>
          <a:p>
            <a:r>
              <a:rPr lang="en-US" dirty="0" smtClean="0"/>
              <a:t>Be patient, it takes time to learn the skills and report data stories</a:t>
            </a:r>
          </a:p>
          <a:p>
            <a:endParaRPr lang="en-US" dirty="0"/>
          </a:p>
          <a:p>
            <a:r>
              <a:rPr lang="en-US" dirty="0" smtClean="0"/>
              <a:t>Don’t worry about becoming an expert, especially overnight</a:t>
            </a:r>
          </a:p>
          <a:p>
            <a:endParaRPr lang="en-US" dirty="0"/>
          </a:p>
          <a:p>
            <a:r>
              <a:rPr lang="en-US" dirty="0" smtClean="0"/>
              <a:t>Tell a data story you’re passionate about from the ground up to teach yourself and have something to show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Q&amp;A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/>
          </a:bodyPr>
          <a:lstStyle/>
          <a:p>
            <a:r>
              <a:rPr lang="en-US" dirty="0" smtClean="0"/>
              <a:t>Fin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@</a:t>
            </a:r>
            <a:r>
              <a:rPr lang="en-US" dirty="0" err="1" smtClean="0"/>
              <a:t>JeffHargarten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freyhargarten.com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background on data journalism</a:t>
            </a:r>
          </a:p>
          <a:p>
            <a:r>
              <a:rPr lang="en-US" dirty="0" smtClean="0"/>
              <a:t>How data can be used to tell stories</a:t>
            </a:r>
          </a:p>
          <a:p>
            <a:r>
              <a:rPr lang="en-US" dirty="0" smtClean="0"/>
              <a:t>Some data processing and visualization tools</a:t>
            </a:r>
          </a:p>
          <a:p>
            <a:r>
              <a:rPr lang="en-US" dirty="0" smtClean="0"/>
              <a:t>Some tips</a:t>
            </a:r>
          </a:p>
          <a:p>
            <a:r>
              <a:rPr lang="en-US" dirty="0" smtClean="0"/>
              <a:t>Taking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Rise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Information Age has flooded the Internet with digital </a:t>
            </a:r>
            <a:r>
              <a:rPr lang="en-US" dirty="0" smtClean="0"/>
              <a:t>data tracking countless different subjects and issues</a:t>
            </a:r>
          </a:p>
          <a:p>
            <a:endParaRPr lang="en-US" dirty="0" smtClean="0"/>
          </a:p>
          <a:p>
            <a:r>
              <a:rPr lang="en-US" dirty="0" smtClean="0"/>
              <a:t>This data is being produced </a:t>
            </a:r>
            <a:r>
              <a:rPr lang="en-US" dirty="0"/>
              <a:t>on a </a:t>
            </a:r>
            <a:r>
              <a:rPr lang="en-US" b="1" u="sng" dirty="0"/>
              <a:t>massive</a:t>
            </a:r>
            <a:r>
              <a:rPr lang="en-US" dirty="0"/>
              <a:t> </a:t>
            </a:r>
            <a:r>
              <a:rPr lang="en-US" dirty="0" smtClean="0"/>
              <a:t>scale by government, academia and other institutions</a:t>
            </a:r>
          </a:p>
          <a:p>
            <a:endParaRPr lang="en-US" dirty="0" smtClean="0"/>
          </a:p>
          <a:p>
            <a:r>
              <a:rPr lang="en-US" dirty="0" smtClean="0"/>
              <a:t>A great deal of this information is publicly funded and available to the citizenry</a:t>
            </a:r>
          </a:p>
          <a:p>
            <a:endParaRPr lang="en-US" dirty="0" smtClean="0"/>
          </a:p>
          <a:p>
            <a:r>
              <a:rPr lang="en-US" dirty="0" smtClean="0"/>
              <a:t>The press has an obligation to sift and analyze this data to inform its audiences about trends and issues that affect them</a:t>
            </a:r>
          </a:p>
          <a:p>
            <a:endParaRPr lang="en-US" dirty="0" smtClean="0"/>
          </a:p>
          <a:p>
            <a:r>
              <a:rPr lang="en-US" dirty="0" smtClean="0"/>
              <a:t>It’s not a fad, it’s not a phase and it’s not going </a:t>
            </a:r>
            <a:r>
              <a:rPr lang="en-US" dirty="0" smtClean="0"/>
              <a:t>away</a:t>
            </a:r>
          </a:p>
          <a:p>
            <a:endParaRPr lang="en-US" dirty="0"/>
          </a:p>
          <a:p>
            <a:r>
              <a:rPr lang="en-US" dirty="0" smtClean="0"/>
              <a:t>Learning data journalism skills will help you land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data to tell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journalism is </a:t>
            </a:r>
            <a:r>
              <a:rPr lang="en-US" dirty="0" smtClean="0"/>
              <a:t>both a </a:t>
            </a:r>
            <a:r>
              <a:rPr lang="en-US" dirty="0"/>
              <a:t>genre of reporting, </a:t>
            </a:r>
            <a:r>
              <a:rPr lang="en-US" dirty="0" smtClean="0"/>
              <a:t>and a tool </a:t>
            </a:r>
            <a:r>
              <a:rPr lang="en-US" dirty="0"/>
              <a:t>in a </a:t>
            </a:r>
            <a:r>
              <a:rPr lang="en-US" dirty="0" smtClean="0"/>
              <a:t>journalist’s toolbox</a:t>
            </a:r>
          </a:p>
          <a:p>
            <a:endParaRPr lang="en-US" dirty="0" smtClean="0"/>
          </a:p>
          <a:p>
            <a:r>
              <a:rPr lang="en-US" dirty="0" smtClean="0"/>
              <a:t>Data can be treated like any other source. You can ask it questions, verify its answers and use it to tell stories</a:t>
            </a:r>
          </a:p>
          <a:p>
            <a:endParaRPr lang="en-US" dirty="0" smtClean="0"/>
          </a:p>
          <a:p>
            <a:r>
              <a:rPr lang="en-US" dirty="0" smtClean="0"/>
              <a:t>Data can add additional backbone to a story that otherwise might be built primarily upon anecdotes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Kinds of data-driven stories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Analysis pieces about certain datasets</a:t>
            </a:r>
          </a:p>
          <a:p>
            <a:endParaRPr lang="en-US" dirty="0" smtClean="0"/>
          </a:p>
          <a:p>
            <a:r>
              <a:rPr lang="en-US" dirty="0" smtClean="0"/>
              <a:t>Visual stories (charts, maps, digital </a:t>
            </a:r>
            <a:r>
              <a:rPr lang="en-US" dirty="0" err="1" smtClean="0"/>
              <a:t>interactives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Putting a data fact in every paragraph</a:t>
            </a:r>
          </a:p>
          <a:p>
            <a:endParaRPr lang="en-US" dirty="0" smtClean="0"/>
          </a:p>
          <a:p>
            <a:r>
              <a:rPr lang="en-US" dirty="0" smtClean="0"/>
              <a:t>Investigative/enterprise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journalism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While it could be considered a subset of data journalism, we’re not talking about forecasting, for elections or otherwise.</a:t>
            </a:r>
          </a:p>
          <a:p>
            <a:endParaRPr lang="en-US" dirty="0" smtClean="0"/>
          </a:p>
          <a:p>
            <a:r>
              <a:rPr lang="en-US" dirty="0"/>
              <a:t>The significant 2016 </a:t>
            </a:r>
            <a:r>
              <a:rPr lang="en-US" dirty="0" smtClean="0"/>
              <a:t>election polling errors are key examples as </a:t>
            </a:r>
            <a:r>
              <a:rPr lang="en-US" dirty="0"/>
              <a:t>to how predicting outcomes with data can be a dicey prospect</a:t>
            </a:r>
            <a:r>
              <a:rPr lang="en-US" dirty="0" smtClean="0"/>
              <a:t>.  While forecasts can be made,</a:t>
            </a:r>
            <a:r>
              <a:rPr lang="en-US" dirty="0"/>
              <a:t> </a:t>
            </a:r>
            <a:r>
              <a:rPr lang="en-US" dirty="0" smtClean="0"/>
              <a:t>they shouldn’t be reported as fact or used to guide the public.</a:t>
            </a:r>
          </a:p>
          <a:p>
            <a:endParaRPr lang="en-US" dirty="0" smtClean="0"/>
          </a:p>
          <a:p>
            <a:r>
              <a:rPr lang="en-US" dirty="0" smtClean="0"/>
              <a:t>Data journalism is best as an analysis of the past and present rather than a prediction of the future.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fore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72" y="4246292"/>
            <a:ext cx="4447524" cy="22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Star Tribune's Data </a:t>
            </a:r>
            <a:r>
              <a:rPr lang="en-US" dirty="0" smtClean="0"/>
              <a:t>Drop | </a:t>
            </a:r>
            <a:r>
              <a:rPr lang="en-US" dirty="0" smtClean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battle for the Minnesota </a:t>
            </a:r>
            <a:r>
              <a:rPr lang="en-US" dirty="0" smtClean="0"/>
              <a:t>House | </a:t>
            </a:r>
            <a:r>
              <a:rPr lang="en-US" dirty="0" smtClean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Police use-of-force deaths in Minnesota since </a:t>
            </a:r>
            <a:r>
              <a:rPr lang="en-US" dirty="0" smtClean="0"/>
              <a:t>2000 | </a:t>
            </a:r>
            <a:r>
              <a:rPr lang="en-US" dirty="0" smtClean="0">
                <a:hlinkClick r:id="rId4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urban bias of </a:t>
            </a:r>
            <a:r>
              <a:rPr lang="en-US" dirty="0" err="1" smtClean="0"/>
              <a:t>Pokemon</a:t>
            </a:r>
            <a:r>
              <a:rPr lang="en-US" dirty="0" smtClean="0"/>
              <a:t> GO |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Explore the math and reading scores of Minnesota </a:t>
            </a:r>
            <a:r>
              <a:rPr lang="en-US" dirty="0" smtClean="0"/>
              <a:t>schools | </a:t>
            </a:r>
            <a:r>
              <a:rPr lang="en-US" dirty="0" smtClean="0">
                <a:hlinkClick r:id="rId6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timeline of </a:t>
            </a:r>
            <a:r>
              <a:rPr lang="en-US" dirty="0" err="1"/>
              <a:t>Philando</a:t>
            </a:r>
            <a:r>
              <a:rPr lang="en-US" dirty="0"/>
              <a:t> Castile's vehicle </a:t>
            </a:r>
            <a:r>
              <a:rPr lang="en-US" dirty="0" smtClean="0"/>
              <a:t>citations | </a:t>
            </a:r>
            <a:r>
              <a:rPr lang="en-US" dirty="0" smtClean="0">
                <a:hlinkClick r:id="rId7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cars got towed from during Minneapolis snow </a:t>
            </a:r>
            <a:r>
              <a:rPr lang="en-US" dirty="0" smtClean="0"/>
              <a:t>emergencies | </a:t>
            </a:r>
            <a:r>
              <a:rPr lang="en-US" dirty="0" smtClean="0">
                <a:hlinkClick r:id="rId8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Spreadsheets are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Pick a spreadsheet. Excel is nice, but Google Sheets works very well too.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 smtClean="0"/>
          </a:p>
          <a:p>
            <a:r>
              <a:rPr lang="en-US" dirty="0" smtClean="0"/>
              <a:t>Even if you receive data in a different format, the end result should virtually always be a spreadsheet.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Portals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massive listing of open data portals across the world</a:t>
            </a:r>
          </a:p>
          <a:p>
            <a:endParaRPr lang="en-US" dirty="0"/>
          </a:p>
          <a:p>
            <a:r>
              <a:rPr lang="en-US" dirty="0"/>
              <a:t>Open Minneapolis 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great source of public city data</a:t>
            </a:r>
          </a:p>
          <a:p>
            <a:endParaRPr lang="en-US" dirty="0"/>
          </a:p>
          <a:p>
            <a:r>
              <a:rPr lang="en-US" dirty="0"/>
              <a:t>American </a:t>
            </a:r>
            <a:r>
              <a:rPr lang="en-US" dirty="0" err="1"/>
              <a:t>FactFinder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U.S. Census Bureau's impressive lookup tool</a:t>
            </a:r>
          </a:p>
          <a:p>
            <a:endParaRPr lang="en-US" dirty="0"/>
          </a:p>
          <a:p>
            <a:r>
              <a:rPr lang="en-US" dirty="0"/>
              <a:t>Census Explorer |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cool tool from the U.S. Census Bureau</a:t>
            </a:r>
          </a:p>
          <a:p>
            <a:endParaRPr lang="en-US" dirty="0"/>
          </a:p>
          <a:p>
            <a:r>
              <a:rPr lang="en-US" dirty="0"/>
              <a:t>Minnesota Secretary of State | </a:t>
            </a:r>
            <a:r>
              <a:rPr lang="en-US" dirty="0" smtClean="0">
                <a:hlinkClick r:id="rId6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Home </a:t>
            </a:r>
            <a:r>
              <a:rPr lang="en-US" dirty="0"/>
              <a:t>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1242</TotalTime>
  <Words>768</Words>
  <Application>Microsoft Macintosh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Wading into data-driven seas</vt:lpstr>
      <vt:lpstr>Quick overview</vt:lpstr>
      <vt:lpstr>The Rise of Big Data</vt:lpstr>
      <vt:lpstr>Using data to tell stories</vt:lpstr>
      <vt:lpstr>Kinds of data-driven stories </vt:lpstr>
      <vt:lpstr>What data journalism is not</vt:lpstr>
      <vt:lpstr>Examples</vt:lpstr>
      <vt:lpstr>Spreadsheets are key</vt:lpstr>
      <vt:lpstr>Sources of data</vt:lpstr>
      <vt:lpstr>Mapping tools</vt:lpstr>
      <vt:lpstr>Charting tools</vt:lpstr>
      <vt:lpstr>Other data stuff</vt:lpstr>
      <vt:lpstr>Tips</vt:lpstr>
      <vt:lpstr>Parting thoughts</vt:lpstr>
      <vt:lpstr>Questions</vt:lpstr>
      <vt:lpstr>Fin  twitter: @JeffHargarten freyhargarten.com  </vt:lpstr>
    </vt:vector>
  </TitlesOfParts>
  <Company>StarTribune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StarTribune StarTribune</cp:lastModifiedBy>
  <cp:revision>72</cp:revision>
  <dcterms:created xsi:type="dcterms:W3CDTF">2017-01-26T20:56:12Z</dcterms:created>
  <dcterms:modified xsi:type="dcterms:W3CDTF">2017-02-18T13:12:14Z</dcterms:modified>
</cp:coreProperties>
</file>