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92" r:id="rId3"/>
    <p:sldId id="586" r:id="rId4"/>
    <p:sldId id="607" r:id="rId5"/>
    <p:sldId id="560" r:id="rId6"/>
    <p:sldId id="562" r:id="rId7"/>
    <p:sldId id="563" r:id="rId8"/>
    <p:sldId id="565" r:id="rId9"/>
    <p:sldId id="566" r:id="rId10"/>
    <p:sldId id="568" r:id="rId11"/>
    <p:sldId id="573" r:id="rId12"/>
    <p:sldId id="575" r:id="rId13"/>
    <p:sldId id="576" r:id="rId14"/>
    <p:sldId id="628" r:id="rId15"/>
    <p:sldId id="638" r:id="rId16"/>
    <p:sldId id="63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1270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的介绍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同步请求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异步请求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访问后台数据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2225" name="文本框 7"/>
          <p:cNvSpPr txBox="1"/>
          <p:nvPr/>
        </p:nvSpPr>
        <p:spPr>
          <a:xfrm>
            <a:off x="323850" y="1484630"/>
            <a:ext cx="11379200" cy="5217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40000"/>
              </a:lnSpc>
            </a:pP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协议： 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是一个属于应用层的面向对象的网络协议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由于其简捷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快速的方式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适用于分布式超媒体信息系统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  </a:t>
            </a:r>
            <a:endParaRPr lang="en-US" altLang="zh-CN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endParaRPr lang="en-US" altLang="zh-CN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协议的主要特点有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  Client/Server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模式，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Brower/Server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模式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支持客户端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服务端模式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即请求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(request)-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响应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(response)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模式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必须先请求才能得到响应， 服务器不能通过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协议直接发送数据给客户端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简单快速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客户端向服务端发送请求时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只需要传送请求方式和路径即可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所以简单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由于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协议简单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使得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服务器的程序规模小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因而速度很快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灵活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传输数据类型种类多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无连接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请求一次服务器后立刻断开连接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即非长连接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即短连接   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无状态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 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协议对事务处理没有记忆能力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 session</a:t>
            </a:r>
            <a:endParaRPr lang="en-US" altLang="zh-CN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endParaRPr lang="en-US" altLang="zh-CN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协议的请求方式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GET, POST, HEAD, PUT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等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包含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请求头和请求体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857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2225" name="文本框 7"/>
          <p:cNvSpPr txBox="1"/>
          <p:nvPr/>
        </p:nvSpPr>
        <p:spPr>
          <a:xfrm>
            <a:off x="323850" y="1484630"/>
            <a:ext cx="10824210" cy="3622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endParaRPr lang="en-US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通过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协议向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服务器请求的过程中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有两种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最常用的请求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方式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分别是: GET和POST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在Ajax使用的过程中，GET的使用频率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又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要比POST高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得多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GET请求最常用于向服务器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获取数据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也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可以将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少量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字符串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参数提交给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服务器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7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xhr.open('get', ‘login.php?username=zhang&amp;pwd=123456', true);</a:t>
            </a:r>
            <a:endParaRPr lang="en-US" altLang="zh-CN" sz="17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 sz="17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通过URL后的问号?给服务器传递键值对数据,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服务器接收到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请求后可以从中获取到对应的数据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示例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分页获取豆瓣电影（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）：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http://10.20.153.122:5000/movies/?page=1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page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为页码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36493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POST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POST请求可以包含非常多的数据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我们在使用表单提交的时候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很多就是使用的POST传输方式。</a:t>
            </a:r>
            <a:endParaRPr lang="en-US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xhr.open('post', 'demo.php', true);</a:t>
            </a:r>
            <a:endParaRPr lang="en-US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endParaRPr lang="en-US" altLang="en-US" sz="14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POST请求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向服务器发送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的数据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不会跟在URL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后面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而是通过send()方法向服务器提交数据。</a:t>
            </a:r>
            <a:endParaRPr lang="en-US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en-US" sz="14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xhr.send('name=Zhang&amp;age=100');</a:t>
            </a:r>
            <a:endParaRPr lang="en-US" altLang="en-US" sz="14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endParaRPr lang="en-US" altLang="en-US" sz="12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POST请求和Web表单提交不同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需要使用XHR来模仿表单提交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en-US" sz="14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xhr.setRequestHeader('Content-Type', 'application/x-www-form-urlencoded');</a:t>
            </a:r>
            <a:endParaRPr lang="en-US" altLang="en-US" sz="14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endParaRPr lang="en-US" altLang="en-US" sz="12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从性能上来讲POST请求比GET请求消耗更多一些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用相同数据比较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GET比 POST快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这也是我们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请求的使用率大于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POST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的原因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登录注册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4033" name="文本框 7"/>
          <p:cNvSpPr txBox="1"/>
          <p:nvPr/>
        </p:nvSpPr>
        <p:spPr>
          <a:xfrm>
            <a:off x="323850" y="1484313"/>
            <a:ext cx="8496300" cy="1706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注册（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POST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注册接口:  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http://60.205.181.47/register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参数: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name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=zhangsan, 用户名（必须）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参数: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pwd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=123456,密码（必须）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44035" name="图片 3"/>
          <p:cNvPicPr>
            <a:picLocks noChangeAspect="1"/>
          </p:cNvPicPr>
          <p:nvPr/>
        </p:nvPicPr>
        <p:blipFill>
          <a:blip r:embed="rId2"/>
          <a:srcRect t="24286"/>
          <a:stretch>
            <a:fillRect/>
          </a:stretch>
        </p:blipFill>
        <p:spPr>
          <a:xfrm>
            <a:off x="1398905" y="3167380"/>
            <a:ext cx="5645150" cy="3422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登录注册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6081" name="文本框 7"/>
          <p:cNvSpPr txBox="1"/>
          <p:nvPr/>
        </p:nvSpPr>
        <p:spPr>
          <a:xfrm>
            <a:off x="323850" y="1484313"/>
            <a:ext cx="8496300" cy="1430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登录（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POST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登录接口: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http://60.205.181.47/login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参数: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name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=zhangsan,用户名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参数: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pwd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=123456,密码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46083" name="图片 1"/>
          <p:cNvPicPr>
            <a:picLocks noChangeAspect="1"/>
          </p:cNvPicPr>
          <p:nvPr/>
        </p:nvPicPr>
        <p:blipFill>
          <a:blip r:embed="rId2"/>
          <a:srcRect t="23825"/>
          <a:stretch>
            <a:fillRect/>
          </a:stretch>
        </p:blipFill>
        <p:spPr>
          <a:xfrm>
            <a:off x="1727835" y="3128645"/>
            <a:ext cx="5843588" cy="3554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24161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的概念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AJAX 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阿贾克斯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Asynchronous Javascript And Xml )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异步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XML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，是指一种创建交互式网页应用的网页开发技术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可以访问服务器数据的局部刷新的技术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不是一种新的编程语言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的作用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允许客户端发送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去异步请求服务器的数据来创建动态网页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" name="圆角矩形 1"/>
          <p:cNvSpPr/>
          <p:nvPr/>
        </p:nvSpPr>
        <p:spPr>
          <a:xfrm>
            <a:off x="725805" y="1889125"/>
            <a:ext cx="2020570" cy="43383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浏览器</a:t>
            </a:r>
            <a:r>
              <a:rPr lang="en-US" altLang="zh-CN"/>
              <a:t>/</a:t>
            </a:r>
            <a:r>
              <a:rPr lang="zh-CN" altLang="en-US"/>
              <a:t>客户端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Javascript,Ajax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190490" y="1949450"/>
            <a:ext cx="2020570" cy="4338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r>
              <a:rPr lang="en-US" altLang="zh-CN"/>
              <a:t>/</a:t>
            </a:r>
            <a:r>
              <a:rPr lang="zh-CN" altLang="en-US"/>
              <a:t>后台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Python, Java, PHP, .net, C</a:t>
            </a:r>
            <a:r>
              <a:rPr lang="zh-CN" altLang="en-US"/>
              <a:t>， </a:t>
            </a:r>
            <a:r>
              <a:rPr lang="en-US" altLang="zh-CN"/>
              <a:t>C++, go</a:t>
            </a:r>
            <a:r>
              <a:rPr lang="zh-CN" altLang="en-US"/>
              <a:t>等</a:t>
            </a:r>
            <a:endParaRPr lang="zh-CN" altLang="en-US"/>
          </a:p>
          <a:p>
            <a:pPr algn="ctr"/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636760" y="1889125"/>
            <a:ext cx="2020570" cy="43383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MySql, Oracle, DB2, SqlServer, Access, mongdb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485390" y="2828290"/>
            <a:ext cx="2959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746375" y="2388870"/>
            <a:ext cx="2649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发送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请求（</a:t>
            </a:r>
            <a:r>
              <a:rPr lang="en-US" altLang="zh-CN">
                <a:solidFill>
                  <a:schemeClr val="bg1"/>
                </a:solidFill>
              </a:rPr>
              <a:t>request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891020" y="2828290"/>
            <a:ext cx="2959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707630" y="23888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查询数据库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2592070" y="5347970"/>
            <a:ext cx="268605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674620" y="4888230"/>
            <a:ext cx="3084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接收服务器响应（</a:t>
            </a:r>
            <a:r>
              <a:rPr lang="en-US" altLang="zh-CN">
                <a:solidFill>
                  <a:schemeClr val="bg1"/>
                </a:solidFill>
              </a:rPr>
              <a:t>response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944360" y="3671570"/>
            <a:ext cx="2959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0970" y="323215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插入数据库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944360" y="4559935"/>
            <a:ext cx="2959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760970" y="412051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修改数据库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944360" y="5510530"/>
            <a:ext cx="2959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760970" y="50711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删除数据库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的核心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Ajax 技术核心是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对象XMLHttpRequest(简称XHR)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创建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对象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var xhr = new XMLHttpRequest();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(xhr);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//XMLHttpRequest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XHR对象支持IE7+、Firefox、Opera、Chrome 和 Safari 等浏览器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但是不支持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IE6.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如果要支持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IE6,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则需要使用ActiveX对象通过传入参数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Microsoft.XMLHTTP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来实现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algn="l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var xhr = new ActiveXObject("Microsoft.XMLHTTP");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0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XMLHttpRequest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对象的属性和方法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提供的方法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open():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准备好需要发送给服务器的内容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接收三个参数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要发送的请求类型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(get/post),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请求的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URL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和是否异步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xhr.open(‘get’, ‘demo.json’, false);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//URL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demo.json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false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表示同步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send():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向服务器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发送请求.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接收一个参数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请求体发送的数据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如果是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方式请求则填null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xhr.send(null);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0" lvl="1" indent="-285750" eaLnBrk="0" fontAlgn="auto" hangingPunct="0">
              <a:lnSpc>
                <a:spcPct val="10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0" lvl="1" indent="-285750" eaLnBrk="0" fontAlgn="auto" hangingPunct="0"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提供的属性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当请求发送到服务器端后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服务器就会向客户端发送响应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收到响应数据后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响应的数据会自动填充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对象的属性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一共有四个属性：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status: 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响应的HTTP状态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码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重要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statusText: 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HTTP状态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码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的说明 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重要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responseText:  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作为响应主体被返回的文本 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重要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5841" name="文本框 7"/>
          <p:cNvSpPr txBox="1"/>
          <p:nvPr/>
        </p:nvSpPr>
        <p:spPr>
          <a:xfrm>
            <a:off x="323850" y="1484313"/>
            <a:ext cx="8496300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其中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status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状态码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一般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我们只需要关心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HTTP状态代码为200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则表示请求服务器成功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graphicFrame>
        <p:nvGraphicFramePr>
          <p:cNvPr id="33795" name="表格 33794"/>
          <p:cNvGraphicFramePr/>
          <p:nvPr/>
        </p:nvGraphicFramePr>
        <p:xfrm>
          <a:off x="813435" y="2576830"/>
          <a:ext cx="8288020" cy="3836670"/>
        </p:xfrm>
        <a:graphic>
          <a:graphicData uri="http://schemas.openxmlformats.org/drawingml/2006/table">
            <a:tbl>
              <a:tblPr/>
              <a:tblGrid>
                <a:gridCol w="1680845"/>
                <a:gridCol w="2240915"/>
                <a:gridCol w="4366260"/>
              </a:tblGrid>
              <a:tr h="47815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HTTP </a:t>
                      </a: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状态码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状态字符串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5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200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OK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服务器成功返回了页面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5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13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400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Bad Request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语法错误导致服务器不识别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89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13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401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Unauthorized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请求需要用户认证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5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8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404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Not found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指定的 </a:t>
                      </a: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URL</a:t>
                      </a: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在服务器上找不到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8264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91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500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Internal Server Error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服务器遇到意外错误，无法完成请求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91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503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ServiceUnavailable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由于服务器过载或维护导致无法完成请求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异步请求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9937" name="文本框 7"/>
          <p:cNvSpPr txBox="1"/>
          <p:nvPr/>
        </p:nvSpPr>
        <p:spPr>
          <a:xfrm>
            <a:off x="323850" y="1484630"/>
            <a:ext cx="1009269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异步请求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我们使用同步请求比较简单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但是实际项目开发中一般不用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因为同步会阻塞主线程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所以我们常用的是异步请求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使用异步调用的时候,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需要触发readystatechange事件,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然后检测readyState属性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的值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即可, readyState属性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的值有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最常用的是最后一个值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:4,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表示已经接收到了全部响应数据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graphicFrame>
        <p:nvGraphicFramePr>
          <p:cNvPr id="37891" name="表格 37890"/>
          <p:cNvGraphicFramePr/>
          <p:nvPr/>
        </p:nvGraphicFramePr>
        <p:xfrm>
          <a:off x="900430" y="3096895"/>
          <a:ext cx="7952740" cy="2450465"/>
        </p:xfrm>
        <a:graphic>
          <a:graphicData uri="http://schemas.openxmlformats.org/drawingml/2006/table">
            <a:tbl>
              <a:tblPr/>
              <a:tblGrid>
                <a:gridCol w="1247775"/>
                <a:gridCol w="1675130"/>
                <a:gridCol w="5029835"/>
              </a:tblGrid>
              <a:tr h="32067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值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状态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未初始化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尚未调用 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open()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启动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已经调用 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open()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方法，但尚未调用 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send()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发送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已经调用 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send()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方法，但尚未接受响应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接受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已经接受到部分响应数据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完成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已经接受到全部响应数据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异步请求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9937" name="文本框 7"/>
          <p:cNvSpPr txBox="1"/>
          <p:nvPr/>
        </p:nvSpPr>
        <p:spPr>
          <a:xfrm>
            <a:off x="323850" y="1484630"/>
            <a:ext cx="105441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异步请求:</a:t>
            </a:r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//使用之前写好的createXHR()函数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 = createXHR(); 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//使用open()方法, 设置true表示异步请求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xhr.open('get', 'demo.</a:t>
            </a:r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json'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zh-CN" b="1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true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); 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//向服务器发送请求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xhr.send(null); 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监听状态改变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xhr.onreadystatechange = function () {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if (xhr.readyState == 4) {  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if (xhr.status == 200) {  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console.log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(xhr.responseText); 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</a:t>
            </a:r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 else {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consolel.log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‘error.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状态码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’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+ xhr.status +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‘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错误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信息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:’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+ xhr.statusText);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异步请求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6081" name="文本框 7"/>
          <p:cNvSpPr txBox="1"/>
          <p:nvPr/>
        </p:nvSpPr>
        <p:spPr>
          <a:xfrm>
            <a:off x="323850" y="1484630"/>
            <a:ext cx="1072959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练习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异步请求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person.json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数据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 点击按钮加载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person.json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中的数据并显示在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table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表格中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默认表格中没有数据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只有表格标题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46083" name="图片 3"/>
          <p:cNvPicPr>
            <a:picLocks noChangeAspect="1"/>
          </p:cNvPicPr>
          <p:nvPr/>
        </p:nvPicPr>
        <p:blipFill>
          <a:blip r:embed="rId2"/>
          <a:srcRect b="33987"/>
          <a:stretch>
            <a:fillRect/>
          </a:stretch>
        </p:blipFill>
        <p:spPr>
          <a:xfrm>
            <a:off x="1369695" y="3452495"/>
            <a:ext cx="4824730" cy="1818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3521</Words>
  <Application>WPS 演示</Application>
  <PresentationFormat>自定义</PresentationFormat>
  <Paragraphs>362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1332</cp:revision>
  <dcterms:created xsi:type="dcterms:W3CDTF">2015-08-05T01:47:00Z</dcterms:created>
  <dcterms:modified xsi:type="dcterms:W3CDTF">2019-03-27T10:00:27Z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