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7" autoAdjust="0"/>
    <p:restoredTop sz="94660"/>
  </p:normalViewPr>
  <p:slideViewPr>
    <p:cSldViewPr snapToGrid="0">
      <p:cViewPr varScale="1">
        <p:scale>
          <a:sx n="39" d="100"/>
          <a:sy n="39" d="100"/>
        </p:scale>
        <p:origin x="30" y="41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79DA1-7BC8-4A63-BFCA-A86F16E25DCB}" type="datetimeFigureOut">
              <a:rPr lang="en-US" smtClean="0"/>
              <a:t>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85D43-8167-4E45-8B6D-2C697791B52E}" type="slidenum">
              <a:rPr lang="en-US" smtClean="0"/>
              <a:t>‹#›</a:t>
            </a:fld>
            <a:endParaRPr lang="en-US"/>
          </a:p>
        </p:txBody>
      </p:sp>
    </p:spTree>
    <p:extLst>
      <p:ext uri="{BB962C8B-B14F-4D97-AF65-F5344CB8AC3E}">
        <p14:creationId xmlns:p14="http://schemas.microsoft.com/office/powerpoint/2010/main" val="391706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14437" eaLnBrk="0" hangingPunct="0">
              <a:defRPr sz="2400">
                <a:solidFill>
                  <a:schemeClr val="tx1"/>
                </a:solidFill>
                <a:latin typeface="Trebuchet MS" pitchFamily="34" charset="0"/>
                <a:cs typeface="Arial" pitchFamily="34" charset="0"/>
              </a:defRPr>
            </a:lvl1pPr>
            <a:lvl2pPr marL="729057" indent="-280406" defTabSz="914437" eaLnBrk="0" hangingPunct="0">
              <a:defRPr sz="2400">
                <a:solidFill>
                  <a:schemeClr val="tx1"/>
                </a:solidFill>
                <a:latin typeface="Trebuchet MS" pitchFamily="34" charset="0"/>
                <a:cs typeface="Arial" pitchFamily="34" charset="0"/>
              </a:defRPr>
            </a:lvl2pPr>
            <a:lvl3pPr marL="1121626" indent="-224325" defTabSz="914437" eaLnBrk="0" hangingPunct="0">
              <a:defRPr sz="2400">
                <a:solidFill>
                  <a:schemeClr val="tx1"/>
                </a:solidFill>
                <a:latin typeface="Trebuchet MS" pitchFamily="34" charset="0"/>
                <a:cs typeface="Arial" pitchFamily="34" charset="0"/>
              </a:defRPr>
            </a:lvl3pPr>
            <a:lvl4pPr marL="1570276" indent="-224325" defTabSz="914437" eaLnBrk="0" hangingPunct="0">
              <a:defRPr sz="2400">
                <a:solidFill>
                  <a:schemeClr val="tx1"/>
                </a:solidFill>
                <a:latin typeface="Trebuchet MS" pitchFamily="34" charset="0"/>
                <a:cs typeface="Arial" pitchFamily="34" charset="0"/>
              </a:defRPr>
            </a:lvl4pPr>
            <a:lvl5pPr marL="2018927" indent="-224325" defTabSz="914437" eaLnBrk="0" hangingPunct="0">
              <a:defRPr sz="2400">
                <a:solidFill>
                  <a:schemeClr val="tx1"/>
                </a:solidFill>
                <a:latin typeface="Trebuchet MS" pitchFamily="34" charset="0"/>
                <a:cs typeface="Arial" pitchFamily="34" charset="0"/>
              </a:defRPr>
            </a:lvl5pPr>
            <a:lvl6pPr marL="2467577" indent="-224325" defTabSz="914437" eaLnBrk="0" fontAlgn="base" hangingPunct="0">
              <a:spcBef>
                <a:spcPct val="0"/>
              </a:spcBef>
              <a:spcAft>
                <a:spcPct val="0"/>
              </a:spcAft>
              <a:defRPr sz="2400">
                <a:solidFill>
                  <a:schemeClr val="tx1"/>
                </a:solidFill>
                <a:latin typeface="Trebuchet MS" pitchFamily="34" charset="0"/>
                <a:cs typeface="Arial" pitchFamily="34" charset="0"/>
              </a:defRPr>
            </a:lvl6pPr>
            <a:lvl7pPr marL="2916227" indent="-224325" defTabSz="914437" eaLnBrk="0" fontAlgn="base" hangingPunct="0">
              <a:spcBef>
                <a:spcPct val="0"/>
              </a:spcBef>
              <a:spcAft>
                <a:spcPct val="0"/>
              </a:spcAft>
              <a:defRPr sz="2400">
                <a:solidFill>
                  <a:schemeClr val="tx1"/>
                </a:solidFill>
                <a:latin typeface="Trebuchet MS" pitchFamily="34" charset="0"/>
                <a:cs typeface="Arial" pitchFamily="34" charset="0"/>
              </a:defRPr>
            </a:lvl7pPr>
            <a:lvl8pPr marL="3364878" indent="-224325" defTabSz="914437" eaLnBrk="0" fontAlgn="base" hangingPunct="0">
              <a:spcBef>
                <a:spcPct val="0"/>
              </a:spcBef>
              <a:spcAft>
                <a:spcPct val="0"/>
              </a:spcAft>
              <a:defRPr sz="2400">
                <a:solidFill>
                  <a:schemeClr val="tx1"/>
                </a:solidFill>
                <a:latin typeface="Trebuchet MS" pitchFamily="34" charset="0"/>
                <a:cs typeface="Arial" pitchFamily="34" charset="0"/>
              </a:defRPr>
            </a:lvl8pPr>
            <a:lvl9pPr marL="3813528" indent="-224325" defTabSz="914437"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fld id="{843AB8F4-3DCD-4824-AF2D-643C5116DC90}" type="slidenum">
              <a:rPr lang="en-US" altLang="en-US" sz="1200">
                <a:latin typeface="Arial" pitchFamily="34" charset="0"/>
              </a:rPr>
              <a:pPr eaLnBrk="1" hangingPunct="1"/>
              <a:t>1</a:t>
            </a:fld>
            <a:endParaRPr lang="en-US" altLang="en-US" sz="1200">
              <a:latin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n-US" altLang="en-US" smtClean="0"/>
              <a:t>Let me give a quick overview on our demand-driven analysis using an example</a:t>
            </a:r>
          </a:p>
          <a:p>
            <a:pPr eaLnBrk="1" hangingPunct="1"/>
            <a:endParaRPr lang="en-US" altLang="en-US" smtClean="0"/>
          </a:p>
          <a:p>
            <a:pPr eaLnBrk="1" hangingPunct="1"/>
            <a:r>
              <a:rPr lang="en-US" altLang="en-US" smtClean="0"/>
              <a:t>Using static analysis to detect bugs, we need to specify program properties. Suppose we aim to detect buffer overflow, we ask …</a:t>
            </a:r>
          </a:p>
          <a:p>
            <a:pPr eaLnBrk="1" hangingPunct="1"/>
            <a:endParaRPr lang="en-US" altLang="en-US" smtClean="0"/>
          </a:p>
          <a:p>
            <a:pPr eaLnBrk="1" hangingPunct="1"/>
            <a:r>
              <a:rPr lang="en-US" altLang="en-US" smtClean="0"/>
              <a:t>Here, I use an example to explain how our analysis works. </a:t>
            </a:r>
          </a:p>
          <a:p>
            <a:pPr eaLnBrk="1" hangingPunct="1"/>
            <a:endParaRPr lang="en-US" altLang="en-US" smtClean="0"/>
          </a:p>
          <a:p>
            <a:pPr eaLnBrk="1" hangingPunct="1"/>
            <a:r>
              <a:rPr lang="en-US" altLang="en-US" smtClean="0"/>
              <a:t>Given a simple piece of code, our goal is to determine whether there is a buffer overflow in the program. In the first step, we build a control flow graph based on the source code. An edge in the graph represents the control flow between two statements.</a:t>
            </a:r>
          </a:p>
          <a:p>
            <a:pPr eaLnBrk="1" hangingPunct="1"/>
            <a:endParaRPr lang="en-US" altLang="en-US" smtClean="0"/>
          </a:p>
          <a:p>
            <a:pPr eaLnBrk="1" hangingPunct="1"/>
            <a:r>
              <a:rPr lang="en-US" altLang="en-US" smtClean="0"/>
              <a:t>Traditionally, how we do …</a:t>
            </a:r>
          </a:p>
          <a:p>
            <a:pPr eaLnBrk="1" hangingPunct="1"/>
            <a:endParaRPr lang="en-US" altLang="en-US" smtClean="0"/>
          </a:p>
          <a:p>
            <a:pPr eaLnBrk="1" hangingPunct="1"/>
            <a:r>
              <a:rPr lang="en-US" altLang="en-US" smtClean="0"/>
              <a:t>To detect buffer overflow, our approach is to find all the buffer access in a program, and determine whether the paths lead to the access can cause an overflow.  Based on this idea, in the analysis, we scan the program source, and find statements that indicate a buffer access. Here we find nodes 5 and 6. Take node 5 as an example. To ensure the buffer access is safe, we construct query …. We then propagate this query backwards along the graph, to determine, whether this safety condition hold along every path that leads to the buffer access.</a:t>
            </a:r>
          </a:p>
          <a:p>
            <a:pPr eaLnBrk="1" hangingPunct="1"/>
            <a:endParaRPr lang="en-US" altLang="en-US" smtClean="0"/>
          </a:p>
          <a:p>
            <a:pPr eaLnBrk="1" hangingPunct="1"/>
            <a:r>
              <a:rPr lang="en-US" altLang="en-US" smtClean="0"/>
              <a:t>At node 4, we find a constraint on string length, which we are tracking, we thus collect this condition, at node 3, the information is not relevant, we thus continues without changing the query. At the branch merge node, we propagate the query along two paths. Along 3,2, we resolved query, indicating, the path segment the query has been propagated through. Any path that traverses the segments ensure the buffer safety at node~5. Similarly, we can propagate along path 3,1 and determine resoluation. </a:t>
            </a:r>
          </a:p>
        </p:txBody>
      </p:sp>
    </p:spTree>
    <p:extLst>
      <p:ext uri="{BB962C8B-B14F-4D97-AF65-F5344CB8AC3E}">
        <p14:creationId xmlns:p14="http://schemas.microsoft.com/office/powerpoint/2010/main" val="1052125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F76ACD-8556-4A22-9632-DFB56CAE150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84785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F76ACD-8556-4A22-9632-DFB56CAE150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346990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F76ACD-8556-4A22-9632-DFB56CAE150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417275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F76ACD-8556-4A22-9632-DFB56CAE150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428241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F76ACD-8556-4A22-9632-DFB56CAE150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321698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F76ACD-8556-4A22-9632-DFB56CAE150C}"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386626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F76ACD-8556-4A22-9632-DFB56CAE150C}"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2741607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F76ACD-8556-4A22-9632-DFB56CAE150C}"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171227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76ACD-8556-4A22-9632-DFB56CAE150C}"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216261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F76ACD-8556-4A22-9632-DFB56CAE150C}"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341427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F76ACD-8556-4A22-9632-DFB56CAE150C}"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1699827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76ACD-8556-4A22-9632-DFB56CAE150C}" type="datetimeFigureOut">
              <a:rPr lang="en-US" smtClean="0"/>
              <a:t>1/18/2019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925A36-F37E-45D2-B83A-67C7C114B33F}" type="slidenum">
              <a:rPr lang="en-US" smtClean="0"/>
              <a:t>‹#›</a:t>
            </a:fld>
            <a:endParaRPr lang="en-US"/>
          </a:p>
        </p:txBody>
      </p:sp>
    </p:spTree>
    <p:extLst>
      <p:ext uri="{BB962C8B-B14F-4D97-AF65-F5344CB8AC3E}">
        <p14:creationId xmlns:p14="http://schemas.microsoft.com/office/powerpoint/2010/main" val="3166756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a:spLocks noChangeArrowheads="1"/>
          </p:cNvSpPr>
          <p:nvPr/>
        </p:nvSpPr>
        <p:spPr bwMode="auto">
          <a:xfrm>
            <a:off x="3510756" y="5276834"/>
            <a:ext cx="186690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r>
              <a:rPr lang="en-US" altLang="en-US" b="1" dirty="0" smtClean="0">
                <a:solidFill>
                  <a:srgbClr val="FF0000"/>
                </a:solidFill>
              </a:rPr>
              <a:t>Overflow</a:t>
            </a:r>
            <a:endParaRPr lang="en-US" altLang="en-US" b="1" dirty="0">
              <a:solidFill>
                <a:srgbClr val="FF0000"/>
              </a:solidFill>
            </a:endParaRPr>
          </a:p>
        </p:txBody>
      </p:sp>
      <p:sp>
        <p:nvSpPr>
          <p:cNvPr id="48" name="AutoShape 55"/>
          <p:cNvSpPr>
            <a:spLocks noChangeArrowheads="1"/>
          </p:cNvSpPr>
          <p:nvPr/>
        </p:nvSpPr>
        <p:spPr bwMode="auto">
          <a:xfrm>
            <a:off x="6692106" y="3621087"/>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algn="ctr" eaLnBrk="1" hangingPunct="1"/>
            <a:r>
              <a:rPr lang="en-US" altLang="en-US" sz="1800"/>
              <a:t>x[10] = ‘0’</a:t>
            </a:r>
            <a:endParaRPr lang="en-US" altLang="en-US" sz="1800" b="1">
              <a:solidFill>
                <a:schemeClr val="bg1"/>
              </a:solidFill>
            </a:endParaRPr>
          </a:p>
        </p:txBody>
      </p:sp>
      <p:sp>
        <p:nvSpPr>
          <p:cNvPr id="98354" name="AutoShape 50"/>
          <p:cNvSpPr>
            <a:spLocks noChangeArrowheads="1"/>
          </p:cNvSpPr>
          <p:nvPr/>
        </p:nvSpPr>
        <p:spPr bwMode="auto">
          <a:xfrm>
            <a:off x="6692106" y="1944687"/>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algn="ctr" eaLnBrk="1" hangingPunct="1"/>
            <a:r>
              <a:rPr lang="en-US" altLang="en-US" sz="1800"/>
              <a:t>bar()</a:t>
            </a:r>
          </a:p>
        </p:txBody>
      </p:sp>
      <p:sp>
        <p:nvSpPr>
          <p:cNvPr id="98355" name="AutoShape 51"/>
          <p:cNvSpPr>
            <a:spLocks noChangeArrowheads="1"/>
          </p:cNvSpPr>
          <p:nvPr/>
        </p:nvSpPr>
        <p:spPr bwMode="auto">
          <a:xfrm>
            <a:off x="6692106" y="2782887"/>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algn="ctr" eaLnBrk="1" hangingPunct="1"/>
            <a:r>
              <a:rPr lang="en-US" altLang="en-US" sz="1800" dirty="0"/>
              <a:t>s = (char*)</a:t>
            </a:r>
            <a:r>
              <a:rPr lang="en-US" altLang="en-US" sz="1800" dirty="0" err="1" smtClean="0"/>
              <a:t>malloc</a:t>
            </a:r>
            <a:r>
              <a:rPr lang="en-US" altLang="en-US" sz="1800" dirty="0" smtClean="0"/>
              <a:t>(5)</a:t>
            </a:r>
            <a:endParaRPr lang="en-US" altLang="en-US" sz="1800" dirty="0"/>
          </a:p>
        </p:txBody>
      </p:sp>
      <p:sp>
        <p:nvSpPr>
          <p:cNvPr id="98357" name="AutoShape 53"/>
          <p:cNvSpPr>
            <a:spLocks noChangeArrowheads="1"/>
          </p:cNvSpPr>
          <p:nvPr/>
        </p:nvSpPr>
        <p:spPr bwMode="auto">
          <a:xfrm>
            <a:off x="6692106" y="4459287"/>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algn="ctr" eaLnBrk="1" hangingPunct="1"/>
            <a:r>
              <a:rPr lang="en-US" altLang="en-US" sz="1800" dirty="0" err="1"/>
              <a:t>strlen</a:t>
            </a:r>
            <a:r>
              <a:rPr lang="en-US" altLang="en-US" sz="1800" dirty="0"/>
              <a:t>(t) </a:t>
            </a:r>
            <a:r>
              <a:rPr lang="en-US" altLang="en-US" sz="1800" dirty="0" smtClean="0"/>
              <a:t>&gt; </a:t>
            </a:r>
            <a:r>
              <a:rPr lang="en-US" altLang="en-US" sz="1800" dirty="0"/>
              <a:t>8</a:t>
            </a:r>
          </a:p>
        </p:txBody>
      </p:sp>
      <p:sp>
        <p:nvSpPr>
          <p:cNvPr id="98358" name="AutoShape 54"/>
          <p:cNvSpPr>
            <a:spLocks noChangeArrowheads="1"/>
          </p:cNvSpPr>
          <p:nvPr/>
        </p:nvSpPr>
        <p:spPr bwMode="auto">
          <a:xfrm>
            <a:off x="5472906" y="5297487"/>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algn="ctr" eaLnBrk="1" hangingPunct="1"/>
            <a:r>
              <a:rPr lang="en-US" altLang="en-US" sz="1800"/>
              <a:t>strcpy(s,t)</a:t>
            </a:r>
          </a:p>
        </p:txBody>
      </p:sp>
      <p:sp>
        <p:nvSpPr>
          <p:cNvPr id="98359" name="AutoShape 55"/>
          <p:cNvSpPr>
            <a:spLocks noChangeArrowheads="1"/>
          </p:cNvSpPr>
          <p:nvPr/>
        </p:nvSpPr>
        <p:spPr bwMode="auto">
          <a:xfrm>
            <a:off x="7911306" y="5297487"/>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algn="ctr" eaLnBrk="1" hangingPunct="1"/>
            <a:r>
              <a:rPr lang="en-US" altLang="en-US" sz="1800"/>
              <a:t>strcat(x,t)</a:t>
            </a:r>
            <a:endParaRPr lang="en-US" altLang="en-US" sz="1800" b="1">
              <a:solidFill>
                <a:schemeClr val="bg1"/>
              </a:solidFill>
            </a:endParaRPr>
          </a:p>
        </p:txBody>
      </p:sp>
      <p:sp>
        <p:nvSpPr>
          <p:cNvPr id="98361" name="Line 57"/>
          <p:cNvSpPr>
            <a:spLocks noChangeShapeType="1"/>
          </p:cNvSpPr>
          <p:nvPr/>
        </p:nvSpPr>
        <p:spPr bwMode="auto">
          <a:xfrm>
            <a:off x="7911306" y="1716087"/>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98362" name="AutoShape 58"/>
          <p:cNvCxnSpPr>
            <a:cxnSpLocks noChangeShapeType="1"/>
            <a:stCxn id="98354" idx="2"/>
            <a:endCxn id="98355" idx="0"/>
          </p:cNvCxnSpPr>
          <p:nvPr/>
        </p:nvCxnSpPr>
        <p:spPr bwMode="auto">
          <a:xfrm rot="5400000">
            <a:off x="7682707" y="2592388"/>
            <a:ext cx="381000"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8363" name="AutoShape 59"/>
          <p:cNvCxnSpPr>
            <a:cxnSpLocks noChangeShapeType="1"/>
            <a:stCxn id="98355" idx="2"/>
            <a:endCxn id="48" idx="0"/>
          </p:cNvCxnSpPr>
          <p:nvPr/>
        </p:nvCxnSpPr>
        <p:spPr bwMode="auto">
          <a:xfrm rot="5400000">
            <a:off x="7682707" y="3430588"/>
            <a:ext cx="381000"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8365" name="AutoShape 61"/>
          <p:cNvCxnSpPr>
            <a:cxnSpLocks noChangeShapeType="1"/>
            <a:endCxn id="98357" idx="0"/>
          </p:cNvCxnSpPr>
          <p:nvPr/>
        </p:nvCxnSpPr>
        <p:spPr bwMode="auto">
          <a:xfrm>
            <a:off x="7873206" y="4078287"/>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8366" name="AutoShape 62"/>
          <p:cNvCxnSpPr>
            <a:cxnSpLocks noChangeShapeType="1"/>
            <a:stCxn id="98357" idx="2"/>
            <a:endCxn id="98358" idx="0"/>
          </p:cNvCxnSpPr>
          <p:nvPr/>
        </p:nvCxnSpPr>
        <p:spPr bwMode="auto">
          <a:xfrm flipH="1">
            <a:off x="6654006" y="4916487"/>
            <a:ext cx="12192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8367" name="AutoShape 63"/>
          <p:cNvCxnSpPr>
            <a:cxnSpLocks noChangeShapeType="1"/>
            <a:stCxn id="98357" idx="2"/>
            <a:endCxn id="98359" idx="0"/>
          </p:cNvCxnSpPr>
          <p:nvPr/>
        </p:nvCxnSpPr>
        <p:spPr bwMode="auto">
          <a:xfrm>
            <a:off x="7873206" y="4916487"/>
            <a:ext cx="12192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8369" name="Text Box 65"/>
          <p:cNvSpPr txBox="1">
            <a:spLocks noChangeArrowheads="1"/>
          </p:cNvSpPr>
          <p:nvPr/>
        </p:nvSpPr>
        <p:spPr bwMode="auto">
          <a:xfrm>
            <a:off x="4582813" y="4722836"/>
            <a:ext cx="1828800" cy="36933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algn="ctr" eaLnBrk="1" hangingPunct="1">
              <a:spcBef>
                <a:spcPct val="50000"/>
              </a:spcBef>
            </a:pPr>
            <a:r>
              <a:rPr lang="en-US" altLang="en-US" sz="1800" dirty="0" smtClean="0"/>
              <a:t>size(s)&lt;</a:t>
            </a:r>
            <a:r>
              <a:rPr lang="en-US" altLang="en-US" sz="1800" dirty="0" err="1" smtClean="0"/>
              <a:t>len</a:t>
            </a:r>
            <a:r>
              <a:rPr lang="en-US" altLang="en-US" sz="1800" dirty="0" smtClean="0"/>
              <a:t>(t)</a:t>
            </a:r>
            <a:endParaRPr lang="en-US" altLang="en-US" sz="1800" dirty="0"/>
          </a:p>
        </p:txBody>
      </p:sp>
      <p:sp>
        <p:nvSpPr>
          <p:cNvPr id="98370" name="Text Box 66"/>
          <p:cNvSpPr txBox="1">
            <a:spLocks noChangeArrowheads="1"/>
          </p:cNvSpPr>
          <p:nvPr/>
        </p:nvSpPr>
        <p:spPr bwMode="auto">
          <a:xfrm>
            <a:off x="6463506" y="4916488"/>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spcBef>
                <a:spcPct val="50000"/>
              </a:spcBef>
            </a:pPr>
            <a:r>
              <a:rPr lang="en-US" altLang="en-US" sz="1800"/>
              <a:t>yes</a:t>
            </a:r>
          </a:p>
        </p:txBody>
      </p:sp>
      <p:sp>
        <p:nvSpPr>
          <p:cNvPr id="98371" name="Text Box 67"/>
          <p:cNvSpPr txBox="1">
            <a:spLocks noChangeArrowheads="1"/>
          </p:cNvSpPr>
          <p:nvPr/>
        </p:nvSpPr>
        <p:spPr bwMode="auto">
          <a:xfrm>
            <a:off x="8673306" y="4916488"/>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spcBef>
                <a:spcPct val="50000"/>
              </a:spcBef>
            </a:pPr>
            <a:r>
              <a:rPr lang="en-US" altLang="en-US" sz="1800"/>
              <a:t>no</a:t>
            </a:r>
          </a:p>
        </p:txBody>
      </p:sp>
      <p:sp>
        <p:nvSpPr>
          <p:cNvPr id="98373" name="Text Box 69"/>
          <p:cNvSpPr txBox="1">
            <a:spLocks noChangeArrowheads="1"/>
          </p:cNvSpPr>
          <p:nvPr/>
        </p:nvSpPr>
        <p:spPr bwMode="auto">
          <a:xfrm>
            <a:off x="4634706" y="2146315"/>
            <a:ext cx="1828800" cy="36933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spcBef>
                <a:spcPct val="50000"/>
              </a:spcBef>
            </a:pPr>
            <a:r>
              <a:rPr lang="en-US" altLang="en-US" sz="1800" dirty="0" smtClean="0"/>
              <a:t>Size(s)=5 </a:t>
            </a:r>
            <a:r>
              <a:rPr lang="en-US" altLang="en-US" sz="1800" dirty="0" smtClean="0">
                <a:solidFill>
                  <a:srgbClr val="0000FF"/>
                </a:solidFill>
              </a:rPr>
              <a:t> </a:t>
            </a:r>
            <a:endParaRPr lang="en-US" altLang="en-US" sz="1800" dirty="0">
              <a:solidFill>
                <a:srgbClr val="0000FF"/>
              </a:solidFill>
            </a:endParaRPr>
          </a:p>
        </p:txBody>
      </p:sp>
      <p:sp>
        <p:nvSpPr>
          <p:cNvPr id="98375" name="Text Box 71"/>
          <p:cNvSpPr txBox="1">
            <a:spLocks noChangeArrowheads="1"/>
          </p:cNvSpPr>
          <p:nvPr/>
        </p:nvSpPr>
        <p:spPr bwMode="auto">
          <a:xfrm>
            <a:off x="4634706" y="3689795"/>
            <a:ext cx="1828800" cy="36933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algn="ctr" eaLnBrk="1" hangingPunct="1">
              <a:spcBef>
                <a:spcPct val="50000"/>
              </a:spcBef>
            </a:pPr>
            <a:r>
              <a:rPr lang="en-US" altLang="en-US" sz="1800" dirty="0" err="1" smtClean="0"/>
              <a:t>len</a:t>
            </a:r>
            <a:r>
              <a:rPr lang="en-US" altLang="en-US" sz="1800" dirty="0" smtClean="0"/>
              <a:t>(t</a:t>
            </a:r>
            <a:r>
              <a:rPr lang="en-US" altLang="en-US" sz="1800" dirty="0"/>
              <a:t>) </a:t>
            </a:r>
            <a:r>
              <a:rPr lang="en-US" altLang="en-US" sz="1800" dirty="0" smtClean="0"/>
              <a:t>&gt; </a:t>
            </a:r>
            <a:r>
              <a:rPr lang="en-US" altLang="en-US" sz="1800" dirty="0"/>
              <a:t>8</a:t>
            </a:r>
          </a:p>
        </p:txBody>
      </p:sp>
      <p:sp>
        <p:nvSpPr>
          <p:cNvPr id="98381" name="Text Box 77"/>
          <p:cNvSpPr txBox="1">
            <a:spLocks noChangeArrowheads="1"/>
          </p:cNvSpPr>
          <p:nvPr/>
        </p:nvSpPr>
        <p:spPr bwMode="auto">
          <a:xfrm>
            <a:off x="9130506" y="19446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spcBef>
                <a:spcPct val="50000"/>
              </a:spcBef>
            </a:pPr>
            <a:r>
              <a:rPr lang="en-US" altLang="en-US" sz="1800" dirty="0"/>
              <a:t>1</a:t>
            </a:r>
          </a:p>
        </p:txBody>
      </p:sp>
      <p:sp>
        <p:nvSpPr>
          <p:cNvPr id="98382" name="Text Box 78"/>
          <p:cNvSpPr txBox="1">
            <a:spLocks noChangeArrowheads="1"/>
          </p:cNvSpPr>
          <p:nvPr/>
        </p:nvSpPr>
        <p:spPr bwMode="auto">
          <a:xfrm>
            <a:off x="9130506" y="2782887"/>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spcBef>
                <a:spcPct val="50000"/>
              </a:spcBef>
            </a:pPr>
            <a:r>
              <a:rPr lang="en-US" altLang="en-US" sz="1800"/>
              <a:t>2</a:t>
            </a:r>
          </a:p>
        </p:txBody>
      </p:sp>
      <p:sp>
        <p:nvSpPr>
          <p:cNvPr id="98383" name="Text Box 79"/>
          <p:cNvSpPr txBox="1">
            <a:spLocks noChangeArrowheads="1"/>
          </p:cNvSpPr>
          <p:nvPr/>
        </p:nvSpPr>
        <p:spPr bwMode="auto">
          <a:xfrm>
            <a:off x="9130506" y="36210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spcBef>
                <a:spcPct val="50000"/>
              </a:spcBef>
            </a:pPr>
            <a:r>
              <a:rPr lang="en-US" altLang="en-US" sz="1800"/>
              <a:t>3</a:t>
            </a:r>
          </a:p>
        </p:txBody>
      </p:sp>
      <p:sp>
        <p:nvSpPr>
          <p:cNvPr id="98384" name="Text Box 80"/>
          <p:cNvSpPr txBox="1">
            <a:spLocks noChangeArrowheads="1"/>
          </p:cNvSpPr>
          <p:nvPr/>
        </p:nvSpPr>
        <p:spPr bwMode="auto">
          <a:xfrm>
            <a:off x="9130506" y="4535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spcBef>
                <a:spcPct val="50000"/>
              </a:spcBef>
            </a:pPr>
            <a:r>
              <a:rPr lang="en-US" altLang="en-US" sz="1800"/>
              <a:t>4</a:t>
            </a:r>
          </a:p>
        </p:txBody>
      </p:sp>
      <p:sp>
        <p:nvSpPr>
          <p:cNvPr id="98385" name="Text Box 81"/>
          <p:cNvSpPr txBox="1">
            <a:spLocks noChangeArrowheads="1"/>
          </p:cNvSpPr>
          <p:nvPr/>
        </p:nvSpPr>
        <p:spPr bwMode="auto">
          <a:xfrm>
            <a:off x="5168106" y="5297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spcBef>
                <a:spcPct val="50000"/>
              </a:spcBef>
            </a:pPr>
            <a:r>
              <a:rPr lang="en-US" altLang="en-US" sz="1800"/>
              <a:t>5</a:t>
            </a:r>
          </a:p>
        </p:txBody>
      </p:sp>
      <p:sp>
        <p:nvSpPr>
          <p:cNvPr id="98351" name="Freeform 47"/>
          <p:cNvSpPr>
            <a:spLocks/>
          </p:cNvSpPr>
          <p:nvPr/>
        </p:nvSpPr>
        <p:spPr bwMode="auto">
          <a:xfrm rot="1701751">
            <a:off x="6592095" y="3065462"/>
            <a:ext cx="619125" cy="2827338"/>
          </a:xfrm>
          <a:custGeom>
            <a:avLst/>
            <a:gdLst>
              <a:gd name="T0" fmla="*/ 0 w 280"/>
              <a:gd name="T1" fmla="*/ 0 h 912"/>
              <a:gd name="T2" fmla="*/ 2147483647 w 280"/>
              <a:gd name="T3" fmla="*/ 2147483647 h 912"/>
              <a:gd name="T4" fmla="*/ 2147483647 w 280"/>
              <a:gd name="T5" fmla="*/ 2147483647 h 912"/>
              <a:gd name="T6" fmla="*/ 0 w 280"/>
              <a:gd name="T7" fmla="*/ 2147483647 h 912"/>
              <a:gd name="T8" fmla="*/ 0 60000 65536"/>
              <a:gd name="T9" fmla="*/ 0 60000 65536"/>
              <a:gd name="T10" fmla="*/ 0 60000 65536"/>
              <a:gd name="T11" fmla="*/ 0 60000 65536"/>
              <a:gd name="T12" fmla="*/ 0 w 280"/>
              <a:gd name="T13" fmla="*/ 0 h 912"/>
              <a:gd name="T14" fmla="*/ 280 w 280"/>
              <a:gd name="T15" fmla="*/ 912 h 912"/>
            </a:gdLst>
            <a:ahLst/>
            <a:cxnLst>
              <a:cxn ang="T8">
                <a:pos x="T0" y="T1"/>
              </a:cxn>
              <a:cxn ang="T9">
                <a:pos x="T2" y="T3"/>
              </a:cxn>
              <a:cxn ang="T10">
                <a:pos x="T4" y="T5"/>
              </a:cxn>
              <a:cxn ang="T11">
                <a:pos x="T6" y="T7"/>
              </a:cxn>
            </a:cxnLst>
            <a:rect l="T12" t="T13" r="T14" b="T15"/>
            <a:pathLst>
              <a:path w="280" h="912">
                <a:moveTo>
                  <a:pt x="0" y="0"/>
                </a:moveTo>
                <a:cubicBezTo>
                  <a:pt x="100" y="116"/>
                  <a:pt x="200" y="232"/>
                  <a:pt x="240" y="336"/>
                </a:cubicBezTo>
                <a:cubicBezTo>
                  <a:pt x="280" y="440"/>
                  <a:pt x="280" y="528"/>
                  <a:pt x="240" y="624"/>
                </a:cubicBezTo>
                <a:cubicBezTo>
                  <a:pt x="200" y="720"/>
                  <a:pt x="100" y="816"/>
                  <a:pt x="0" y="912"/>
                </a:cubicBezTo>
              </a:path>
            </a:pathLst>
          </a:custGeom>
          <a:noFill/>
          <a:ln w="635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81" name="Straight Arrow Connector 80"/>
          <p:cNvCxnSpPr>
            <a:cxnSpLocks noChangeShapeType="1"/>
          </p:cNvCxnSpPr>
          <p:nvPr/>
        </p:nvCxnSpPr>
        <p:spPr bwMode="auto">
          <a:xfrm rot="5400000" flipH="1" flipV="1">
            <a:off x="4877100" y="3289008"/>
            <a:ext cx="533400" cy="3175"/>
          </a:xfrm>
          <a:prstGeom prst="straightConnector1">
            <a:avLst/>
          </a:prstGeom>
          <a:noFill/>
          <a:ln w="28575" algn="ctr">
            <a:solidFill>
              <a:srgbClr val="0000FF"/>
            </a:solidFill>
            <a:round/>
            <a:headEnd type="triangle"/>
            <a:tailEnd type="none" w="med" len="med"/>
          </a:ln>
          <a:extLst>
            <a:ext uri="{909E8E84-426E-40DD-AFC4-6F175D3DCCD1}">
              <a14:hiddenFill xmlns:a14="http://schemas.microsoft.com/office/drawing/2010/main">
                <a:noFill/>
              </a14:hiddenFill>
            </a:ext>
          </a:extLst>
        </p:spPr>
      </p:cxnSp>
      <p:sp>
        <p:nvSpPr>
          <p:cNvPr id="15395" name="TextBox 86"/>
          <p:cNvSpPr txBox="1">
            <a:spLocks noChangeArrowheads="1"/>
          </p:cNvSpPr>
          <p:nvPr/>
        </p:nvSpPr>
        <p:spPr bwMode="auto">
          <a:xfrm>
            <a:off x="1586706" y="1868488"/>
            <a:ext cx="2743200" cy="2246313"/>
          </a:xfrm>
          <a:prstGeom prst="rect">
            <a:avLst/>
          </a:prstGeom>
          <a:solidFill>
            <a:schemeClr val="bg1"/>
          </a:solidFill>
          <a:ln w="38100">
            <a:solidFill>
              <a:srgbClr val="FF0000"/>
            </a:solidFill>
            <a:miter lim="800000"/>
            <a:headEnd/>
            <a:tailEnd/>
          </a:ln>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r>
              <a:rPr lang="en-US" altLang="en-US" sz="2000" dirty="0"/>
              <a:t>bar();</a:t>
            </a:r>
          </a:p>
          <a:p>
            <a:pPr eaLnBrk="1" hangingPunct="1"/>
            <a:r>
              <a:rPr lang="en-US" altLang="en-US" sz="2000" dirty="0"/>
              <a:t>s = (char*)</a:t>
            </a:r>
            <a:r>
              <a:rPr lang="en-US" altLang="en-US" sz="2000" dirty="0" err="1" smtClean="0"/>
              <a:t>malloc</a:t>
            </a:r>
            <a:r>
              <a:rPr lang="en-US" altLang="en-US" sz="2000" dirty="0" smtClean="0"/>
              <a:t>(5);</a:t>
            </a:r>
            <a:endParaRPr lang="en-US" altLang="en-US" sz="2000" dirty="0"/>
          </a:p>
          <a:p>
            <a:pPr eaLnBrk="1" hangingPunct="1"/>
            <a:r>
              <a:rPr lang="en-US" altLang="en-US" sz="2000" dirty="0"/>
              <a:t>x[10] = ‘\0’;</a:t>
            </a:r>
          </a:p>
          <a:p>
            <a:pPr eaLnBrk="1" hangingPunct="1"/>
            <a:r>
              <a:rPr lang="en-US" altLang="en-US" sz="2000" dirty="0" smtClean="0"/>
              <a:t>if(</a:t>
            </a:r>
            <a:r>
              <a:rPr lang="en-US" altLang="en-US" sz="2000" dirty="0" err="1" smtClean="0"/>
              <a:t>strlen</a:t>
            </a:r>
            <a:r>
              <a:rPr lang="en-US" altLang="en-US" sz="2000" dirty="0" smtClean="0"/>
              <a:t>(t)&gt;8</a:t>
            </a:r>
            <a:r>
              <a:rPr lang="en-US" altLang="en-US" sz="2000" dirty="0"/>
              <a:t>)</a:t>
            </a:r>
          </a:p>
          <a:p>
            <a:pPr eaLnBrk="1" hangingPunct="1"/>
            <a:r>
              <a:rPr lang="en-US" altLang="en-US" sz="2000" dirty="0"/>
              <a:t>   </a:t>
            </a:r>
            <a:r>
              <a:rPr lang="en-US" altLang="en-US" sz="2000" dirty="0" err="1"/>
              <a:t>strcpy</a:t>
            </a:r>
            <a:r>
              <a:rPr lang="en-US" altLang="en-US" sz="2000" dirty="0"/>
              <a:t>(</a:t>
            </a:r>
            <a:r>
              <a:rPr lang="en-US" altLang="en-US" sz="2000" dirty="0" err="1"/>
              <a:t>s,t</a:t>
            </a:r>
            <a:r>
              <a:rPr lang="en-US" altLang="en-US" sz="2000" dirty="0"/>
              <a:t>);</a:t>
            </a:r>
          </a:p>
          <a:p>
            <a:pPr eaLnBrk="1" hangingPunct="1"/>
            <a:r>
              <a:rPr lang="en-US" altLang="en-US" sz="2000" dirty="0"/>
              <a:t>else</a:t>
            </a:r>
          </a:p>
          <a:p>
            <a:pPr eaLnBrk="1" hangingPunct="1"/>
            <a:r>
              <a:rPr lang="en-US" altLang="en-US" sz="2000" dirty="0"/>
              <a:t>    </a:t>
            </a:r>
            <a:r>
              <a:rPr lang="en-US" altLang="en-US" sz="2000" dirty="0" err="1"/>
              <a:t>strcat</a:t>
            </a:r>
            <a:r>
              <a:rPr lang="en-US" altLang="en-US" sz="2000" dirty="0"/>
              <a:t>(</a:t>
            </a:r>
            <a:r>
              <a:rPr lang="en-US" altLang="en-US" sz="2000" dirty="0" err="1"/>
              <a:t>x,t</a:t>
            </a:r>
            <a:r>
              <a:rPr lang="en-US" altLang="en-US" sz="2000" dirty="0"/>
              <a:t>);</a:t>
            </a:r>
          </a:p>
        </p:txBody>
      </p:sp>
      <p:sp>
        <p:nvSpPr>
          <p:cNvPr id="15396" name="TextBox 89"/>
          <p:cNvSpPr txBox="1">
            <a:spLocks noChangeArrowheads="1"/>
          </p:cNvSpPr>
          <p:nvPr/>
        </p:nvSpPr>
        <p:spPr bwMode="auto">
          <a:xfrm>
            <a:off x="13106400" y="365760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endParaRPr lang="en-US" altLang="en-US"/>
          </a:p>
        </p:txBody>
      </p:sp>
      <p:graphicFrame>
        <p:nvGraphicFramePr>
          <p:cNvPr id="99" name="Table 98"/>
          <p:cNvGraphicFramePr>
            <a:graphicFrameLocks noGrp="1"/>
          </p:cNvGraphicFramePr>
          <p:nvPr>
            <p:extLst>
              <p:ext uri="{D42A27DB-BD31-4B8C-83A1-F6EECF244321}">
                <p14:modId xmlns:p14="http://schemas.microsoft.com/office/powerpoint/2010/main" val="1600019033"/>
              </p:ext>
            </p:extLst>
          </p:nvPr>
        </p:nvGraphicFramePr>
        <p:xfrm>
          <a:off x="2577306" y="6005990"/>
          <a:ext cx="8229600" cy="457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gridCol w="3200400">
                  <a:extLst>
                    <a:ext uri="{9D8B030D-6E8A-4147-A177-3AD203B41FA5}">
                      <a16:colId xmlns:a16="http://schemas.microsoft.com/office/drawing/2014/main" xmlns="" val="20002"/>
                    </a:ext>
                  </a:extLst>
                </a:gridCol>
              </a:tblGrid>
              <a:tr h="304800">
                <a:tc>
                  <a:txBody>
                    <a:bodyPr/>
                    <a:lstStyle/>
                    <a:p>
                      <a:pPr algn="l"/>
                      <a:r>
                        <a:rPr lang="en-US" sz="2400" b="0" dirty="0" smtClean="0">
                          <a:solidFill>
                            <a:schemeClr val="tx1"/>
                          </a:solidFill>
                          <a:latin typeface="Trebuchet MS" pitchFamily="34" charset="0"/>
                        </a:rPr>
                        <a:t>buffer overflow</a:t>
                      </a:r>
                      <a:endParaRPr lang="en-US" sz="2400" b="0" dirty="0">
                        <a:solidFill>
                          <a:schemeClr val="tx1"/>
                        </a:solidFill>
                        <a:latin typeface="Trebuchet MS" pitchFamily="34" charset="0"/>
                      </a:endParaRPr>
                    </a:p>
                  </a:txBody>
                  <a:tcPr/>
                </a:tc>
                <a:tc>
                  <a:txBody>
                    <a:bodyPr/>
                    <a:lstStyle/>
                    <a:p>
                      <a:pPr algn="l"/>
                      <a:r>
                        <a:rPr lang="en-US" sz="2400" b="0" dirty="0" smtClean="0">
                          <a:solidFill>
                            <a:srgbClr val="CC0000"/>
                          </a:solidFill>
                          <a:latin typeface="Trebuchet MS" pitchFamily="34" charset="0"/>
                        </a:rPr>
                        <a:t>buffer access</a:t>
                      </a:r>
                      <a:endParaRPr lang="en-US" sz="2400" b="0" dirty="0">
                        <a:latin typeface="Trebuchet MS" pitchFamily="34" charset="0"/>
                      </a:endParaRPr>
                    </a:p>
                  </a:txBody>
                  <a:tcPr/>
                </a:tc>
                <a:tc>
                  <a:txBody>
                    <a:bodyPr/>
                    <a:lstStyle/>
                    <a:p>
                      <a:pPr algn="l"/>
                      <a:r>
                        <a:rPr lang="en-US" sz="2400" b="0" dirty="0" smtClean="0">
                          <a:solidFill>
                            <a:srgbClr val="CC0000"/>
                          </a:solidFill>
                          <a:latin typeface="Trebuchet MS" pitchFamily="34" charset="0"/>
                        </a:rPr>
                        <a:t>size(</a:t>
                      </a:r>
                      <a:r>
                        <a:rPr lang="en-US" sz="2400" b="0" dirty="0" err="1" smtClean="0">
                          <a:solidFill>
                            <a:srgbClr val="CC0000"/>
                          </a:solidFill>
                          <a:latin typeface="Trebuchet MS" pitchFamily="34" charset="0"/>
                        </a:rPr>
                        <a:t>buf</a:t>
                      </a:r>
                      <a:r>
                        <a:rPr lang="en-US" sz="2400" b="0" dirty="0" smtClean="0">
                          <a:solidFill>
                            <a:srgbClr val="CC0000"/>
                          </a:solidFill>
                          <a:latin typeface="Trebuchet MS" pitchFamily="34" charset="0"/>
                        </a:rPr>
                        <a:t>)</a:t>
                      </a:r>
                      <a:r>
                        <a:rPr lang="en-US" sz="2400" b="0" baseline="0" dirty="0" smtClean="0">
                          <a:solidFill>
                            <a:srgbClr val="CC0000"/>
                          </a:solidFill>
                          <a:latin typeface="Trebuchet MS" pitchFamily="34" charset="0"/>
                        </a:rPr>
                        <a:t> &gt;=</a:t>
                      </a:r>
                      <a:r>
                        <a:rPr lang="en-US" sz="2400" b="0" dirty="0" smtClean="0">
                          <a:solidFill>
                            <a:srgbClr val="CC0000"/>
                          </a:solidFill>
                          <a:latin typeface="Trebuchet MS" pitchFamily="34" charset="0"/>
                        </a:rPr>
                        <a:t> </a:t>
                      </a:r>
                      <a:r>
                        <a:rPr lang="en-US" sz="2400" b="0" dirty="0" err="1" smtClean="0">
                          <a:solidFill>
                            <a:srgbClr val="CC0000"/>
                          </a:solidFill>
                          <a:latin typeface="Trebuchet MS" pitchFamily="34" charset="0"/>
                        </a:rPr>
                        <a:t>len</a:t>
                      </a:r>
                      <a:r>
                        <a:rPr lang="en-US" sz="2400" b="0" dirty="0" smtClean="0">
                          <a:solidFill>
                            <a:srgbClr val="CC0000"/>
                          </a:solidFill>
                          <a:latin typeface="Trebuchet MS" pitchFamily="34" charset="0"/>
                        </a:rPr>
                        <a:t>(</a:t>
                      </a:r>
                      <a:r>
                        <a:rPr lang="en-US" sz="2400" b="0" dirty="0" err="1" smtClean="0">
                          <a:solidFill>
                            <a:srgbClr val="CC0000"/>
                          </a:solidFill>
                          <a:latin typeface="Trebuchet MS" pitchFamily="34" charset="0"/>
                        </a:rPr>
                        <a:t>str</a:t>
                      </a:r>
                      <a:r>
                        <a:rPr lang="en-US" sz="2400" b="0" dirty="0" smtClean="0">
                          <a:solidFill>
                            <a:srgbClr val="CC0000"/>
                          </a:solidFill>
                          <a:latin typeface="Trebuchet MS" pitchFamily="34" charset="0"/>
                        </a:rPr>
                        <a:t>)</a:t>
                      </a:r>
                      <a:endParaRPr lang="en-US" sz="2400" b="0" dirty="0">
                        <a:latin typeface="Trebuchet MS" pitchFamily="34" charset="0"/>
                      </a:endParaRPr>
                    </a:p>
                  </a:txBody>
                  <a:tcPr/>
                </a:tc>
                <a:extLst>
                  <a:ext uri="{0D108BD9-81ED-4DB2-BD59-A6C34878D82A}">
                    <a16:rowId xmlns:a16="http://schemas.microsoft.com/office/drawing/2014/main" xmlns="" val="10000"/>
                  </a:ext>
                </a:extLst>
              </a:tr>
            </a:tbl>
          </a:graphicData>
        </a:graphic>
      </p:graphicFrame>
      <p:sp>
        <p:nvSpPr>
          <p:cNvPr id="4" name="Title 3"/>
          <p:cNvSpPr>
            <a:spLocks noGrp="1"/>
          </p:cNvSpPr>
          <p:nvPr>
            <p:ph type="title"/>
          </p:nvPr>
        </p:nvSpPr>
        <p:spPr/>
        <p:txBody>
          <a:bodyPr/>
          <a:lstStyle/>
          <a:p>
            <a:r>
              <a:rPr lang="en-US" dirty="0" smtClean="0">
                <a:solidFill>
                  <a:srgbClr val="FF0000"/>
                </a:solidFill>
              </a:rPr>
              <a:t>Fault signature example</a:t>
            </a:r>
            <a:endParaRPr lang="en-US" dirty="0">
              <a:solidFill>
                <a:srgbClr val="FF0000"/>
              </a:solidFill>
            </a:endParaRPr>
          </a:p>
        </p:txBody>
      </p:sp>
      <p:sp>
        <p:nvSpPr>
          <p:cNvPr id="5" name="Content Placeholder 4"/>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039545F9-EC91-4965-BC35-E1E983960FCA}" type="slidenum">
              <a:rPr lang="en-US" smtClean="0"/>
              <a:t>1</a:t>
            </a:fld>
            <a:endParaRPr lang="en-US"/>
          </a:p>
        </p:txBody>
      </p:sp>
      <p:cxnSp>
        <p:nvCxnSpPr>
          <p:cNvPr id="50" name="Straight Arrow Connector 49"/>
          <p:cNvCxnSpPr>
            <a:cxnSpLocks noChangeShapeType="1"/>
          </p:cNvCxnSpPr>
          <p:nvPr/>
        </p:nvCxnSpPr>
        <p:spPr bwMode="auto">
          <a:xfrm rot="5400000" flipH="1" flipV="1">
            <a:off x="4884553" y="4412992"/>
            <a:ext cx="533400" cy="3175"/>
          </a:xfrm>
          <a:prstGeom prst="straightConnector1">
            <a:avLst/>
          </a:prstGeom>
          <a:noFill/>
          <a:ln w="28575" algn="ctr">
            <a:solidFill>
              <a:srgbClr val="0000FF"/>
            </a:solidFill>
            <a:round/>
            <a:headEnd type="triangle"/>
            <a:tailEnd type="non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82086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3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83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3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3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83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83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3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3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3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3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83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3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3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83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83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838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83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83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837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83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mph" presetSubtype="2" fill="hold" nodeType="clickEffect">
                                  <p:stCondLst>
                                    <p:cond delay="0"/>
                                  </p:stCondLst>
                                  <p:childTnLst>
                                    <p:animClr clrSpc="rgb" dir="cw">
                                      <p:cBhvr>
                                        <p:cTn id="68" dur="2000" fill="hold"/>
                                        <p:tgtEl>
                                          <p:spTgt spid="98354"/>
                                        </p:tgtEl>
                                        <p:attrNameLst>
                                          <p:attrName>fillcolor</p:attrName>
                                        </p:attrNameLst>
                                      </p:cBhvr>
                                      <p:to>
                                        <a:schemeClr val="accent2"/>
                                      </p:to>
                                    </p:animClr>
                                    <p:set>
                                      <p:cBhvr>
                                        <p:cTn id="69" dur="2000" fill="hold"/>
                                        <p:tgtEl>
                                          <p:spTgt spid="98354"/>
                                        </p:tgtEl>
                                        <p:attrNameLst>
                                          <p:attrName>fill.type</p:attrName>
                                        </p:attrNameLst>
                                      </p:cBhvr>
                                      <p:to>
                                        <p:strVal val="solid"/>
                                      </p:to>
                                    </p:set>
                                    <p:set>
                                      <p:cBhvr>
                                        <p:cTn id="70" dur="2000" fill="hold"/>
                                        <p:tgtEl>
                                          <p:spTgt spid="9835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98354" grpId="0" animBg="1"/>
      <p:bldP spid="98355" grpId="0" animBg="1"/>
      <p:bldP spid="98357" grpId="0" animBg="1"/>
      <p:bldP spid="98358" grpId="0" animBg="1"/>
      <p:bldP spid="98359" grpId="0" animBg="1"/>
      <p:bldP spid="98361" grpId="0" animBg="1"/>
      <p:bldP spid="98369" grpId="0" animBg="1"/>
      <p:bldP spid="98370" grpId="0"/>
      <p:bldP spid="98371" grpId="0"/>
      <p:bldP spid="98373" grpId="0" animBg="1"/>
      <p:bldP spid="98375" grpId="0" animBg="1"/>
      <p:bldP spid="98381" grpId="0"/>
      <p:bldP spid="98382" grpId="0"/>
      <p:bldP spid="98383" grpId="0"/>
      <p:bldP spid="98384" grpId="0"/>
      <p:bldP spid="98385" grpId="0"/>
      <p:bldP spid="9835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401</Words>
  <Application>Microsoft Office PowerPoint</Application>
  <PresentationFormat>Widescreen</PresentationFormat>
  <Paragraphs>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Trebuchet MS</vt:lpstr>
      <vt:lpstr>Office Theme</vt:lpstr>
      <vt:lpstr>Fault signature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Demand-Driven, Symbolic Analysis [FSE08Le] [ISSTA11Le]</dc:title>
  <dc:creator>Le, Wei [COM S]</dc:creator>
  <cp:lastModifiedBy>Le, Wei [COM S]</cp:lastModifiedBy>
  <cp:revision>22</cp:revision>
  <dcterms:created xsi:type="dcterms:W3CDTF">2019-01-16T17:58:19Z</dcterms:created>
  <dcterms:modified xsi:type="dcterms:W3CDTF">2019-01-18T17:20:13Z</dcterms:modified>
</cp:coreProperties>
</file>