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7" r:id="rId6"/>
    <p:sldId id="268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E2F0D9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719"/>
  </p:normalViewPr>
  <p:slideViewPr>
    <p:cSldViewPr snapToGrid="0" snapToObjects="1">
      <p:cViewPr>
        <p:scale>
          <a:sx n="103" d="100"/>
          <a:sy n="103" d="100"/>
        </p:scale>
        <p:origin x="65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7FB87F-31C0-3A44-8EE0-8C2CA62E6FDD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43B210E-2CBA-674D-B57E-60953B24D51A}">
      <dgm:prSet phldrT="[Text]"/>
      <dgm:spPr/>
      <dgm:t>
        <a:bodyPr/>
        <a:lstStyle/>
        <a:p>
          <a:r>
            <a:rPr lang="en-GB" dirty="0"/>
            <a:t>Follow line for a given time dependent on cube number</a:t>
          </a:r>
        </a:p>
      </dgm:t>
    </dgm:pt>
    <dgm:pt modelId="{2F8FB491-F0ED-1944-9CBE-08C05358EE5B}" type="parTrans" cxnId="{9749CF55-BD81-C64F-A350-5BF63C0A6542}">
      <dgm:prSet/>
      <dgm:spPr/>
      <dgm:t>
        <a:bodyPr/>
        <a:lstStyle/>
        <a:p>
          <a:endParaRPr lang="en-GB"/>
        </a:p>
      </dgm:t>
    </dgm:pt>
    <dgm:pt modelId="{FE2BC512-6A07-FC44-AF15-F51302292DF9}" type="sibTrans" cxnId="{9749CF55-BD81-C64F-A350-5BF63C0A6542}">
      <dgm:prSet/>
      <dgm:spPr/>
      <dgm:t>
        <a:bodyPr/>
        <a:lstStyle/>
        <a:p>
          <a:endParaRPr lang="en-GB"/>
        </a:p>
      </dgm:t>
    </dgm:pt>
    <dgm:pt modelId="{C23B1032-F105-D84C-9AD8-518E1EB5DAB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Close arms around cube and determine cube type using infrared sensors</a:t>
          </a:r>
          <a:endParaRPr lang="en-GB" dirty="0"/>
        </a:p>
      </dgm:t>
    </dgm:pt>
    <dgm:pt modelId="{BFF64632-788D-314E-B77A-B17B2EC86BF0}" type="parTrans" cxnId="{9EE1ED5F-D912-B849-90F9-B21BBD558BB9}">
      <dgm:prSet/>
      <dgm:spPr/>
      <dgm:t>
        <a:bodyPr/>
        <a:lstStyle/>
        <a:p>
          <a:endParaRPr lang="en-GB"/>
        </a:p>
      </dgm:t>
    </dgm:pt>
    <dgm:pt modelId="{15EB36FB-FB98-B241-B777-8ADE97E077E7}" type="sibTrans" cxnId="{9EE1ED5F-D912-B849-90F9-B21BBD558BB9}">
      <dgm:prSet/>
      <dgm:spPr/>
      <dgm:t>
        <a:bodyPr/>
        <a:lstStyle/>
        <a:p>
          <a:endParaRPr lang="en-GB"/>
        </a:p>
      </dgm:t>
    </dgm:pt>
    <dgm:pt modelId="{BD07A17A-BAFF-7B4C-93B9-3E01F0129C6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Rotate robot on the spot and drive back over ramp with arms open, pushing cube along</a:t>
          </a:r>
          <a:endParaRPr lang="en-GB" dirty="0"/>
        </a:p>
      </dgm:t>
    </dgm:pt>
    <dgm:pt modelId="{43DB6958-938D-7C4D-AAA9-5E55E44DA5BB}" type="parTrans" cxnId="{819C654F-940F-E94D-8705-536A428736D2}">
      <dgm:prSet/>
      <dgm:spPr/>
      <dgm:t>
        <a:bodyPr/>
        <a:lstStyle/>
        <a:p>
          <a:endParaRPr lang="en-GB"/>
        </a:p>
      </dgm:t>
    </dgm:pt>
    <dgm:pt modelId="{EEAE89C2-E0D2-5B40-A07E-6793D217A281}" type="sibTrans" cxnId="{819C654F-940F-E94D-8705-536A428736D2}">
      <dgm:prSet/>
      <dgm:spPr/>
      <dgm:t>
        <a:bodyPr/>
        <a:lstStyle/>
        <a:p>
          <a:endParaRPr lang="en-GB"/>
        </a:p>
      </dgm:t>
    </dgm:pt>
    <dgm:pt modelId="{92EE0F09-BC84-824F-BA56-EDBC9D09A14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Steer cube into appropriate box, return to first intersection and repeat for next cubes, changing values for time</a:t>
          </a:r>
          <a:endParaRPr lang="en-GB" dirty="0"/>
        </a:p>
      </dgm:t>
    </dgm:pt>
    <dgm:pt modelId="{ECAFB72D-9B7B-0544-90D1-F713647929FE}" type="parTrans" cxnId="{1F6B5A12-64EC-DC46-98F5-0EE78C200868}">
      <dgm:prSet/>
      <dgm:spPr/>
      <dgm:t>
        <a:bodyPr/>
        <a:lstStyle/>
        <a:p>
          <a:endParaRPr lang="en-GB"/>
        </a:p>
      </dgm:t>
    </dgm:pt>
    <dgm:pt modelId="{101C916F-5B1F-1D45-8A2A-0FB19C73DF8E}" type="sibTrans" cxnId="{1F6B5A12-64EC-DC46-98F5-0EE78C200868}">
      <dgm:prSet/>
      <dgm:spPr/>
      <dgm:t>
        <a:bodyPr/>
        <a:lstStyle/>
        <a:p>
          <a:endParaRPr lang="en-GB"/>
        </a:p>
      </dgm:t>
    </dgm:pt>
    <dgm:pt modelId="{7D546905-CA74-8F4B-9D7C-80E12939913E}" type="pres">
      <dgm:prSet presAssocID="{F97FB87F-31C0-3A44-8EE0-8C2CA62E6FDD}" presName="Name0" presStyleCnt="0">
        <dgm:presLayoutVars>
          <dgm:dir/>
          <dgm:animLvl val="lvl"/>
          <dgm:resizeHandles val="exact"/>
        </dgm:presLayoutVars>
      </dgm:prSet>
      <dgm:spPr/>
    </dgm:pt>
    <dgm:pt modelId="{BA47A5FF-8D3E-A042-A4E4-2B1DE3C4FF3A}" type="pres">
      <dgm:prSet presAssocID="{92EE0F09-BC84-824F-BA56-EDBC9D09A142}" presName="boxAndChildren" presStyleCnt="0"/>
      <dgm:spPr/>
    </dgm:pt>
    <dgm:pt modelId="{57E823BF-C48E-BB44-810F-0A0A9DFC32D6}" type="pres">
      <dgm:prSet presAssocID="{92EE0F09-BC84-824F-BA56-EDBC9D09A142}" presName="parentTextBox" presStyleLbl="node1" presStyleIdx="0" presStyleCnt="4"/>
      <dgm:spPr/>
    </dgm:pt>
    <dgm:pt modelId="{7C74B654-3AFB-AF4E-8338-84A308AA108D}" type="pres">
      <dgm:prSet presAssocID="{EEAE89C2-E0D2-5B40-A07E-6793D217A281}" presName="sp" presStyleCnt="0"/>
      <dgm:spPr/>
    </dgm:pt>
    <dgm:pt modelId="{5C76122F-5114-E649-ADE9-250F6FEC9935}" type="pres">
      <dgm:prSet presAssocID="{BD07A17A-BAFF-7B4C-93B9-3E01F0129C6E}" presName="arrowAndChildren" presStyleCnt="0"/>
      <dgm:spPr/>
    </dgm:pt>
    <dgm:pt modelId="{52CA1A4B-90B9-5549-A9BE-DC7C0D286E22}" type="pres">
      <dgm:prSet presAssocID="{BD07A17A-BAFF-7B4C-93B9-3E01F0129C6E}" presName="parentTextArrow" presStyleLbl="node1" presStyleIdx="1" presStyleCnt="4"/>
      <dgm:spPr/>
    </dgm:pt>
    <dgm:pt modelId="{AB0FAF3F-03E5-5C48-980E-2DC7CC99F204}" type="pres">
      <dgm:prSet presAssocID="{15EB36FB-FB98-B241-B777-8ADE97E077E7}" presName="sp" presStyleCnt="0"/>
      <dgm:spPr/>
    </dgm:pt>
    <dgm:pt modelId="{2B7EC05F-2C1E-C544-84E0-CA6658C5C586}" type="pres">
      <dgm:prSet presAssocID="{C23B1032-F105-D84C-9AD8-518E1EB5DAB0}" presName="arrowAndChildren" presStyleCnt="0"/>
      <dgm:spPr/>
    </dgm:pt>
    <dgm:pt modelId="{45543370-E747-9D4E-86AE-A9C87C79CA3E}" type="pres">
      <dgm:prSet presAssocID="{C23B1032-F105-D84C-9AD8-518E1EB5DAB0}" presName="parentTextArrow" presStyleLbl="node1" presStyleIdx="2" presStyleCnt="4"/>
      <dgm:spPr/>
    </dgm:pt>
    <dgm:pt modelId="{6E9A96E8-5915-314D-B117-4D12B3215941}" type="pres">
      <dgm:prSet presAssocID="{FE2BC512-6A07-FC44-AF15-F51302292DF9}" presName="sp" presStyleCnt="0"/>
      <dgm:spPr/>
    </dgm:pt>
    <dgm:pt modelId="{702545B8-F03A-3E4A-9B04-2AC2C487A7EC}" type="pres">
      <dgm:prSet presAssocID="{643B210E-2CBA-674D-B57E-60953B24D51A}" presName="arrowAndChildren" presStyleCnt="0"/>
      <dgm:spPr/>
    </dgm:pt>
    <dgm:pt modelId="{C4D3410E-088A-E545-B96A-00A407236B03}" type="pres">
      <dgm:prSet presAssocID="{643B210E-2CBA-674D-B57E-60953B24D51A}" presName="parentTextArrow" presStyleLbl="node1" presStyleIdx="3" presStyleCnt="4" custLinFactX="-20155" custLinFactY="-46979" custLinFactNeighborX="-100000" custLinFactNeighborY="-100000"/>
      <dgm:spPr/>
    </dgm:pt>
  </dgm:ptLst>
  <dgm:cxnLst>
    <dgm:cxn modelId="{1F6B5A12-64EC-DC46-98F5-0EE78C200868}" srcId="{F97FB87F-31C0-3A44-8EE0-8C2CA62E6FDD}" destId="{92EE0F09-BC84-824F-BA56-EDBC9D09A142}" srcOrd="3" destOrd="0" parTransId="{ECAFB72D-9B7B-0544-90D1-F713647929FE}" sibTransId="{101C916F-5B1F-1D45-8A2A-0FB19C73DF8E}"/>
    <dgm:cxn modelId="{80D48615-11AF-884C-B41F-D2FFBF6A9C77}" type="presOf" srcId="{C23B1032-F105-D84C-9AD8-518E1EB5DAB0}" destId="{45543370-E747-9D4E-86AE-A9C87C79CA3E}" srcOrd="0" destOrd="0" presId="urn:microsoft.com/office/officeart/2005/8/layout/process4"/>
    <dgm:cxn modelId="{819C654F-940F-E94D-8705-536A428736D2}" srcId="{F97FB87F-31C0-3A44-8EE0-8C2CA62E6FDD}" destId="{BD07A17A-BAFF-7B4C-93B9-3E01F0129C6E}" srcOrd="2" destOrd="0" parTransId="{43DB6958-938D-7C4D-AAA9-5E55E44DA5BB}" sibTransId="{EEAE89C2-E0D2-5B40-A07E-6793D217A281}"/>
    <dgm:cxn modelId="{24E55853-868D-CE44-A5D1-7D583B9FDB87}" type="presOf" srcId="{92EE0F09-BC84-824F-BA56-EDBC9D09A142}" destId="{57E823BF-C48E-BB44-810F-0A0A9DFC32D6}" srcOrd="0" destOrd="0" presId="urn:microsoft.com/office/officeart/2005/8/layout/process4"/>
    <dgm:cxn modelId="{9749CF55-BD81-C64F-A350-5BF63C0A6542}" srcId="{F97FB87F-31C0-3A44-8EE0-8C2CA62E6FDD}" destId="{643B210E-2CBA-674D-B57E-60953B24D51A}" srcOrd="0" destOrd="0" parTransId="{2F8FB491-F0ED-1944-9CBE-08C05358EE5B}" sibTransId="{FE2BC512-6A07-FC44-AF15-F51302292DF9}"/>
    <dgm:cxn modelId="{9EE1ED5F-D912-B849-90F9-B21BBD558BB9}" srcId="{F97FB87F-31C0-3A44-8EE0-8C2CA62E6FDD}" destId="{C23B1032-F105-D84C-9AD8-518E1EB5DAB0}" srcOrd="1" destOrd="0" parTransId="{BFF64632-788D-314E-B77A-B17B2EC86BF0}" sibTransId="{15EB36FB-FB98-B241-B777-8ADE97E077E7}"/>
    <dgm:cxn modelId="{ECD86075-FF1C-AE4B-86C8-A99960AE6C3B}" type="presOf" srcId="{BD07A17A-BAFF-7B4C-93B9-3E01F0129C6E}" destId="{52CA1A4B-90B9-5549-A9BE-DC7C0D286E22}" srcOrd="0" destOrd="0" presId="urn:microsoft.com/office/officeart/2005/8/layout/process4"/>
    <dgm:cxn modelId="{100C61E3-DE3C-9F4C-AFEA-4935897E1C1B}" type="presOf" srcId="{F97FB87F-31C0-3A44-8EE0-8C2CA62E6FDD}" destId="{7D546905-CA74-8F4B-9D7C-80E12939913E}" srcOrd="0" destOrd="0" presId="urn:microsoft.com/office/officeart/2005/8/layout/process4"/>
    <dgm:cxn modelId="{8AAD0BFD-91EF-5144-B743-32005DA11074}" type="presOf" srcId="{643B210E-2CBA-674D-B57E-60953B24D51A}" destId="{C4D3410E-088A-E545-B96A-00A407236B03}" srcOrd="0" destOrd="0" presId="urn:microsoft.com/office/officeart/2005/8/layout/process4"/>
    <dgm:cxn modelId="{ED04D2B3-322E-E44A-A8AA-D3FD54C4FFA4}" type="presParOf" srcId="{7D546905-CA74-8F4B-9D7C-80E12939913E}" destId="{BA47A5FF-8D3E-A042-A4E4-2B1DE3C4FF3A}" srcOrd="0" destOrd="0" presId="urn:microsoft.com/office/officeart/2005/8/layout/process4"/>
    <dgm:cxn modelId="{06040C8C-80D5-A54B-9F14-B279681EF8D7}" type="presParOf" srcId="{BA47A5FF-8D3E-A042-A4E4-2B1DE3C4FF3A}" destId="{57E823BF-C48E-BB44-810F-0A0A9DFC32D6}" srcOrd="0" destOrd="0" presId="urn:microsoft.com/office/officeart/2005/8/layout/process4"/>
    <dgm:cxn modelId="{5CBBFFBE-8416-C241-B3D1-8AFCDC9229AF}" type="presParOf" srcId="{7D546905-CA74-8F4B-9D7C-80E12939913E}" destId="{7C74B654-3AFB-AF4E-8338-84A308AA108D}" srcOrd="1" destOrd="0" presId="urn:microsoft.com/office/officeart/2005/8/layout/process4"/>
    <dgm:cxn modelId="{0950507E-9668-7741-89D7-73B09D25BC1C}" type="presParOf" srcId="{7D546905-CA74-8F4B-9D7C-80E12939913E}" destId="{5C76122F-5114-E649-ADE9-250F6FEC9935}" srcOrd="2" destOrd="0" presId="urn:microsoft.com/office/officeart/2005/8/layout/process4"/>
    <dgm:cxn modelId="{7B226AB8-01D4-7E49-8972-4D3437632FD4}" type="presParOf" srcId="{5C76122F-5114-E649-ADE9-250F6FEC9935}" destId="{52CA1A4B-90B9-5549-A9BE-DC7C0D286E22}" srcOrd="0" destOrd="0" presId="urn:microsoft.com/office/officeart/2005/8/layout/process4"/>
    <dgm:cxn modelId="{843CF73E-8D78-9547-8E96-7D81997A89E2}" type="presParOf" srcId="{7D546905-CA74-8F4B-9D7C-80E12939913E}" destId="{AB0FAF3F-03E5-5C48-980E-2DC7CC99F204}" srcOrd="3" destOrd="0" presId="urn:microsoft.com/office/officeart/2005/8/layout/process4"/>
    <dgm:cxn modelId="{21127825-D001-744F-B074-13C895938126}" type="presParOf" srcId="{7D546905-CA74-8F4B-9D7C-80E12939913E}" destId="{2B7EC05F-2C1E-C544-84E0-CA6658C5C586}" srcOrd="4" destOrd="0" presId="urn:microsoft.com/office/officeart/2005/8/layout/process4"/>
    <dgm:cxn modelId="{5A83CEC8-1946-FA46-A4A3-E5FC6AE341A6}" type="presParOf" srcId="{2B7EC05F-2C1E-C544-84E0-CA6658C5C586}" destId="{45543370-E747-9D4E-86AE-A9C87C79CA3E}" srcOrd="0" destOrd="0" presId="urn:microsoft.com/office/officeart/2005/8/layout/process4"/>
    <dgm:cxn modelId="{E5E254E6-0AB4-3F49-ACB7-A4E687F8609B}" type="presParOf" srcId="{7D546905-CA74-8F4B-9D7C-80E12939913E}" destId="{6E9A96E8-5915-314D-B117-4D12B3215941}" srcOrd="5" destOrd="0" presId="urn:microsoft.com/office/officeart/2005/8/layout/process4"/>
    <dgm:cxn modelId="{A88C370D-F891-5348-B475-EB1943602E7B}" type="presParOf" srcId="{7D546905-CA74-8F4B-9D7C-80E12939913E}" destId="{702545B8-F03A-3E4A-9B04-2AC2C487A7EC}" srcOrd="6" destOrd="0" presId="urn:microsoft.com/office/officeart/2005/8/layout/process4"/>
    <dgm:cxn modelId="{E611AF13-05EB-544B-B4CE-927EB7ABCC30}" type="presParOf" srcId="{702545B8-F03A-3E4A-9B04-2AC2C487A7EC}" destId="{C4D3410E-088A-E545-B96A-00A407236B0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823BF-C48E-BB44-810F-0A0A9DFC32D6}">
      <dsp:nvSpPr>
        <dsp:cNvPr id="0" name=""/>
        <dsp:cNvSpPr/>
      </dsp:nvSpPr>
      <dsp:spPr>
        <a:xfrm>
          <a:off x="0" y="3183241"/>
          <a:ext cx="5403841" cy="696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Steer cube into appropriate box, return to first intersection and repeat for next cubes, changing values for time</a:t>
          </a:r>
          <a:endParaRPr lang="en-GB" sz="1600" kern="1200" dirty="0"/>
        </a:p>
      </dsp:txBody>
      <dsp:txXfrm>
        <a:off x="0" y="3183241"/>
        <a:ext cx="5403841" cy="696415"/>
      </dsp:txXfrm>
    </dsp:sp>
    <dsp:sp modelId="{52CA1A4B-90B9-5549-A9BE-DC7C0D286E22}">
      <dsp:nvSpPr>
        <dsp:cNvPr id="0" name=""/>
        <dsp:cNvSpPr/>
      </dsp:nvSpPr>
      <dsp:spPr>
        <a:xfrm rot="10800000">
          <a:off x="0" y="2122600"/>
          <a:ext cx="5403841" cy="10710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Rotate robot on the spot and drive back over ramp with arms open, pushing cube along</a:t>
          </a:r>
          <a:endParaRPr lang="en-GB" sz="1600" kern="1200" dirty="0"/>
        </a:p>
      </dsp:txBody>
      <dsp:txXfrm rot="10800000">
        <a:off x="0" y="2122600"/>
        <a:ext cx="5403841" cy="695960"/>
      </dsp:txXfrm>
    </dsp:sp>
    <dsp:sp modelId="{45543370-E747-9D4E-86AE-A9C87C79CA3E}">
      <dsp:nvSpPr>
        <dsp:cNvPr id="0" name=""/>
        <dsp:cNvSpPr/>
      </dsp:nvSpPr>
      <dsp:spPr>
        <a:xfrm rot="10800000">
          <a:off x="0" y="1061960"/>
          <a:ext cx="5403841" cy="10710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Close arms around cube and determine cube type using infrared sensors</a:t>
          </a:r>
          <a:endParaRPr lang="en-GB" sz="1600" kern="1200" dirty="0"/>
        </a:p>
      </dsp:txBody>
      <dsp:txXfrm rot="10800000">
        <a:off x="0" y="1061960"/>
        <a:ext cx="5403841" cy="695960"/>
      </dsp:txXfrm>
    </dsp:sp>
    <dsp:sp modelId="{C4D3410E-088A-E545-B96A-00A407236B03}">
      <dsp:nvSpPr>
        <dsp:cNvPr id="0" name=""/>
        <dsp:cNvSpPr/>
      </dsp:nvSpPr>
      <dsp:spPr>
        <a:xfrm rot="10800000">
          <a:off x="0" y="0"/>
          <a:ext cx="5403841" cy="10710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Follow line for a given time dependent on cube number</a:t>
          </a:r>
        </a:p>
      </dsp:txBody>
      <dsp:txXfrm rot="10800000">
        <a:off x="0" y="0"/>
        <a:ext cx="5403841" cy="695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4A4CE-E6F7-854C-806D-B482DC1A6F12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8D1EB-9C76-9C49-8FEF-C4BBA269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D1EB-9C76-9C49-8FEF-C4BBA269DD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D52-0692-EA4A-9DA8-69A957295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6F17-C5AC-C94E-B112-64B0038C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C8C37-7AFF-5346-9EB6-45383A2B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60A0-6D06-4F48-9C1F-02FD97916EC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A9C7-6942-D64D-9820-484AC22B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23EF-F30A-4241-955D-CC964F18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7F7E-7230-BD4A-B8DD-494B3587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8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6022-F76E-B84D-8FC5-F883FF79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3D7C3-C533-A64D-8102-7D6884BF1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7D114-5021-E64C-9B4F-5A9CD6C2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60A0-6D06-4F48-9C1F-02FD97916EC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2B17-39C5-B041-9D86-615C72AE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64C5-FBA2-D14F-86F0-54BE193C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7F7E-7230-BD4A-B8DD-494B3587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6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0BAEF-C00A-7945-A05C-F6C56B4CA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97FCE-4643-FA4F-8DF1-17F26F59A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55BC5-293D-6F4D-A090-2BF48C1D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60A0-6D06-4F48-9C1F-02FD97916EC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4E15D-1F2B-244B-A7EA-281CF6A2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5A1D6-BB18-1B48-ADE8-1A69FBAE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7F7E-7230-BD4A-B8DD-494B3587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4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F8EC-7E69-DF48-B502-3FCB6DD9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0984-75F6-0D4A-847D-D5C07473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77020-62E9-D448-AE78-1854D48C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60A0-6D06-4F48-9C1F-02FD97916EC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0560-0D84-EF48-BAAE-AE56FA36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251D-0625-474B-9E32-887BBEDF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7F7E-7230-BD4A-B8DD-494B3587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4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3946-48A3-6B4A-813E-860EB02D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BCF0A-95FF-2545-8729-6D94154D2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B9701-6DE9-9B46-B369-12BF68F7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60A0-6D06-4F48-9C1F-02FD97916EC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F0A94-586F-5A49-BC28-93313B4B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9B4A-161B-E041-AC58-F20125C9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7F7E-7230-BD4A-B8DD-494B3587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0BC1-C9D3-B141-8480-DAE05271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BEC51-501A-5C47-97F4-B24EB1C53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CDF7A-7EBE-F047-98F2-0AAA945B6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D034C-22D2-F247-B5B7-61C1B628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60A0-6D06-4F48-9C1F-02FD97916EC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2856F-EFD4-1942-AD1A-228E9446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EC9F1-F7AB-114B-A86D-73BF75EB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7F7E-7230-BD4A-B8DD-494B3587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4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A45F-9730-D84A-9264-4BDF80D6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7A179-7C96-4346-B48E-CECB75EF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8B1A3-065C-CA44-BE4B-B3EEA2DD8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D7091-4D05-7C49-8CFF-062C71D72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3868B-84CE-1D49-BAB0-A0A287169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6B11D-83C2-BC4B-BB87-FE5320A8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60A0-6D06-4F48-9C1F-02FD97916EC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AAC90-0C33-9D48-97C8-C506EF4B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528B3-BE4B-7843-A405-1EF2D1EA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7F7E-7230-BD4A-B8DD-494B3587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2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6968-9AC2-AA45-B84F-AC8A8463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9FD73-008D-8B40-8328-775258D7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60A0-6D06-4F48-9C1F-02FD97916EC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02040-40DF-9342-BAB4-117F3689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8E56D-FA47-5A45-9FF8-695FFA4C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7F7E-7230-BD4A-B8DD-494B3587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6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21C52-954D-DE48-9CF2-02B94978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60A0-6D06-4F48-9C1F-02FD97916EC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4B57E-0C54-7542-87D1-3E1EFE1B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CA4AE-906C-7F49-91F7-01011109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7F7E-7230-BD4A-B8DD-494B3587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7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2551-44DF-A54C-BCDF-FEC8723A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F3F48-6A4A-A549-A362-0631B8A46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98518-5E82-324D-83F3-104682450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735B6-2F72-0843-A23B-CA5EFF30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60A0-6D06-4F48-9C1F-02FD97916EC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8C99A-703A-8E49-BAA5-C6E5EA3C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FF626-A477-8E4D-93D4-EB9F6B94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7F7E-7230-BD4A-B8DD-494B3587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4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377D-9693-AA49-8918-F6ACFF66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FA91B-5CE9-6345-B0E7-083C3475C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1FC41-0E49-084A-84E8-191F1EFA1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967F7-4CD5-4148-B744-F14AEC63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60A0-6D06-4F48-9C1F-02FD97916EC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7627E-C24A-BB4D-85D6-564346F2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1A49A-9AA6-A24F-B72F-48CE3B25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7F7E-7230-BD4A-B8DD-494B3587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BD9D2-1CC3-3A47-828E-0CADCBB8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6F4D0-A834-6B48-81BC-AE57B4C86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5C55-1859-8F49-9F9F-35C560AAD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560A0-6D06-4F48-9C1F-02FD97916EC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DE84-6669-6347-A9B5-8D5CD98E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5A904-0195-8844-BF9E-36154CE64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7F7E-7230-BD4A-B8DD-494B3587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8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DFF91-07E5-2A44-8D58-84D0B7626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824" y="413363"/>
            <a:ext cx="5824097" cy="1713626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latin typeface="Trebuchet MS" panose="020B0703020202090204" pitchFamily="34" charset="0"/>
              </a:rPr>
              <a:t>IDP: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6A933-56CF-E547-8DCD-482114B38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933" y="2621507"/>
            <a:ext cx="3622876" cy="2523069"/>
          </a:xfrm>
        </p:spPr>
        <p:txBody>
          <a:bodyPr anchor="t">
            <a:noAutofit/>
          </a:bodyPr>
          <a:lstStyle/>
          <a:p>
            <a:r>
              <a:rPr lang="en-US" sz="1400" b="1" dirty="0">
                <a:latin typeface="Trebuchet MS" panose="020B0703020202090204" pitchFamily="34" charset="0"/>
              </a:rPr>
              <a:t>Team 4 (L104) aka “Porous a drink”</a:t>
            </a:r>
          </a:p>
          <a:p>
            <a:endParaRPr lang="en-US" sz="1400" dirty="0">
              <a:latin typeface="Trebuchet MS" panose="020B0703020202090204" pitchFamily="34" charset="0"/>
            </a:endParaRPr>
          </a:p>
          <a:p>
            <a:r>
              <a:rPr lang="en-US" sz="1400" dirty="0">
                <a:latin typeface="Trebuchet MS" panose="020B0703020202090204" pitchFamily="34" charset="0"/>
              </a:rPr>
              <a:t>Jan </a:t>
            </a:r>
            <a:r>
              <a:rPr lang="en-US" sz="1400" dirty="0" err="1">
                <a:latin typeface="Trebuchet MS" panose="020B0703020202090204" pitchFamily="34" charset="0"/>
              </a:rPr>
              <a:t>Derlatka</a:t>
            </a:r>
            <a:r>
              <a:rPr lang="en-US" sz="1400" dirty="0">
                <a:latin typeface="Trebuchet MS" panose="020B0703020202090204" pitchFamily="34" charset="0"/>
              </a:rPr>
              <a:t> (Leader, Info)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Jenny Hardwick (Mech)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Noah Barker (Elec)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Maya Roy Prabhakaran (Mech)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Lucca Pereira Martins (Info)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Szymon </a:t>
            </a:r>
            <a:r>
              <a:rPr lang="en-US" sz="1400" dirty="0" err="1">
                <a:latin typeface="Trebuchet MS" panose="020B0703020202090204" pitchFamily="34" charset="0"/>
              </a:rPr>
              <a:t>Piatek</a:t>
            </a:r>
            <a:r>
              <a:rPr lang="en-US" sz="1400" dirty="0">
                <a:latin typeface="Trebuchet MS" panose="020B0703020202090204" pitchFamily="34" charset="0"/>
              </a:rPr>
              <a:t> (Elec)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Robot outline">
            <a:extLst>
              <a:ext uri="{FF2B5EF4-FFF2-40B4-BE49-F238E27FC236}">
                <a16:creationId xmlns:a16="http://schemas.microsoft.com/office/drawing/2014/main" id="{C5476428-6120-204A-931A-8B4B2029B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9693" y="1633306"/>
            <a:ext cx="1257257" cy="1257257"/>
          </a:xfrm>
          <a:prstGeom prst="rect">
            <a:avLst/>
          </a:prstGeom>
        </p:spPr>
      </p:pic>
      <p:pic>
        <p:nvPicPr>
          <p:cNvPr id="13" name="Graphic 12" descr="Robot Hand outline">
            <a:extLst>
              <a:ext uri="{FF2B5EF4-FFF2-40B4-BE49-F238E27FC236}">
                <a16:creationId xmlns:a16="http://schemas.microsoft.com/office/drawing/2014/main" id="{EF9CFEB2-597C-824B-BB36-B7ABB8174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6639" y="2986480"/>
            <a:ext cx="1072097" cy="1072097"/>
          </a:xfrm>
          <a:prstGeom prst="rect">
            <a:avLst/>
          </a:prstGeom>
        </p:spPr>
      </p:pic>
      <p:pic>
        <p:nvPicPr>
          <p:cNvPr id="15" name="Graphic 14" descr="Plug with solid fill">
            <a:extLst>
              <a:ext uri="{FF2B5EF4-FFF2-40B4-BE49-F238E27FC236}">
                <a16:creationId xmlns:a16="http://schemas.microsoft.com/office/drawing/2014/main" id="{06F508CC-979F-B246-BC82-F76DF165F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0923" y="2722698"/>
            <a:ext cx="914400" cy="914400"/>
          </a:xfrm>
          <a:prstGeom prst="rect">
            <a:avLst/>
          </a:prstGeom>
        </p:spPr>
      </p:pic>
      <p:pic>
        <p:nvPicPr>
          <p:cNvPr id="17" name="Graphic 16" descr="Gears outline">
            <a:extLst>
              <a:ext uri="{FF2B5EF4-FFF2-40B4-BE49-F238E27FC236}">
                <a16:creationId xmlns:a16="http://schemas.microsoft.com/office/drawing/2014/main" id="{AA612264-322D-E147-ACD5-D439E3152E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2511" y="4007434"/>
            <a:ext cx="1072097" cy="1072097"/>
          </a:xfrm>
          <a:prstGeom prst="rect">
            <a:avLst/>
          </a:prstGeom>
        </p:spPr>
      </p:pic>
      <p:pic>
        <p:nvPicPr>
          <p:cNvPr id="21" name="Graphic 20" descr="Meeting outline">
            <a:extLst>
              <a:ext uri="{FF2B5EF4-FFF2-40B4-BE49-F238E27FC236}">
                <a16:creationId xmlns:a16="http://schemas.microsoft.com/office/drawing/2014/main" id="{5144B330-6955-8942-B419-4CB26FF10C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77002" y="2620672"/>
            <a:ext cx="1740887" cy="1740887"/>
          </a:xfrm>
          <a:prstGeom prst="rect">
            <a:avLst/>
          </a:prstGeom>
        </p:spPr>
      </p:pic>
      <p:pic>
        <p:nvPicPr>
          <p:cNvPr id="23" name="Graphic 22" descr="Nails with solid fill">
            <a:extLst>
              <a:ext uri="{FF2B5EF4-FFF2-40B4-BE49-F238E27FC236}">
                <a16:creationId xmlns:a16="http://schemas.microsoft.com/office/drawing/2014/main" id="{7C7E7CF3-1417-0E45-A283-5E06466F9A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25640" y="1669789"/>
            <a:ext cx="914400" cy="914400"/>
          </a:xfrm>
          <a:prstGeom prst="rect">
            <a:avLst/>
          </a:prstGeom>
        </p:spPr>
      </p:pic>
      <p:pic>
        <p:nvPicPr>
          <p:cNvPr id="25" name="Graphic 24" descr="Tools outline">
            <a:extLst>
              <a:ext uri="{FF2B5EF4-FFF2-40B4-BE49-F238E27FC236}">
                <a16:creationId xmlns:a16="http://schemas.microsoft.com/office/drawing/2014/main" id="{06AF117F-8A95-DF40-8F29-248E1C42C7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45573" y="4879339"/>
            <a:ext cx="914400" cy="914400"/>
          </a:xfrm>
          <a:prstGeom prst="rect">
            <a:avLst/>
          </a:prstGeom>
        </p:spPr>
      </p:pic>
      <p:pic>
        <p:nvPicPr>
          <p:cNvPr id="27" name="Graphic 26" descr="Processor outline">
            <a:extLst>
              <a:ext uri="{FF2B5EF4-FFF2-40B4-BE49-F238E27FC236}">
                <a16:creationId xmlns:a16="http://schemas.microsoft.com/office/drawing/2014/main" id="{7FB14B4F-E77B-014C-A339-C1F9D16A11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09815" y="4681964"/>
            <a:ext cx="1072097" cy="1072097"/>
          </a:xfrm>
          <a:prstGeom prst="rect">
            <a:avLst/>
          </a:prstGeom>
        </p:spPr>
      </p:pic>
      <p:pic>
        <p:nvPicPr>
          <p:cNvPr id="29" name="Graphic 28" descr="Internet Of Things outline">
            <a:extLst>
              <a:ext uri="{FF2B5EF4-FFF2-40B4-BE49-F238E27FC236}">
                <a16:creationId xmlns:a16="http://schemas.microsoft.com/office/drawing/2014/main" id="{9602652E-C241-A94E-91BA-1E52D818EE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84803" y="3830446"/>
            <a:ext cx="1086647" cy="1086647"/>
          </a:xfrm>
          <a:prstGeom prst="rect">
            <a:avLst/>
          </a:prstGeom>
        </p:spPr>
      </p:pic>
      <p:pic>
        <p:nvPicPr>
          <p:cNvPr id="35" name="Graphic 34" descr="Cube outline">
            <a:extLst>
              <a:ext uri="{FF2B5EF4-FFF2-40B4-BE49-F238E27FC236}">
                <a16:creationId xmlns:a16="http://schemas.microsoft.com/office/drawing/2014/main" id="{0AD5A06F-AE1C-0945-AE5E-13BC037A48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41460" y="22378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55F7-67AF-7044-9ED3-4773DACD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" y="100013"/>
            <a:ext cx="5643081" cy="847725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Project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A5A83-53A0-FF4E-957F-1D2D4140879C}"/>
              </a:ext>
            </a:extLst>
          </p:cNvPr>
          <p:cNvSpPr txBox="1"/>
          <p:nvPr/>
        </p:nvSpPr>
        <p:spPr>
          <a:xfrm>
            <a:off x="200720" y="1314885"/>
            <a:ext cx="5065759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Gantt chart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Kept track of deadlines and expected milestones, initial chart altered throughout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Accurate time estimation although integration of new parts took longer than expected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E58DC-1FDB-B74E-95EA-7BF537748302}"/>
              </a:ext>
            </a:extLst>
          </p:cNvPr>
          <p:cNvSpPr txBox="1"/>
          <p:nvPr/>
        </p:nvSpPr>
        <p:spPr>
          <a:xfrm>
            <a:off x="6749505" y="378134"/>
            <a:ext cx="364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</a:rPr>
              <a:t>what would you do differently if you do it again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A76B6-7C76-C34A-8D3C-D023DF7BB163}"/>
              </a:ext>
            </a:extLst>
          </p:cNvPr>
          <p:cNvSpPr txBox="1"/>
          <p:nvPr/>
        </p:nvSpPr>
        <p:spPr>
          <a:xfrm>
            <a:off x="200720" y="4870487"/>
            <a:ext cx="5065758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GitHub Repository: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Centralized location to share and store files across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Version control for all teams, although primarily software, improves coordination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21ECEF5-8ABE-B949-BE47-40C5A91E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78" y="1101490"/>
            <a:ext cx="6815985" cy="54397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C7E981-695F-1948-8482-25AF7F912829}"/>
              </a:ext>
            </a:extLst>
          </p:cNvPr>
          <p:cNvSpPr txBox="1"/>
          <p:nvPr/>
        </p:nvSpPr>
        <p:spPr>
          <a:xfrm>
            <a:off x="-153577" y="2844185"/>
            <a:ext cx="5420056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500" b="1" u="sng" dirty="0"/>
              <a:t>Management: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Minimal conflict between teams </a:t>
            </a:r>
            <a:r>
              <a:rPr lang="en-US" sz="1600" dirty="0" err="1"/>
              <a:t>ie</a:t>
            </a:r>
            <a:r>
              <a:rPr lang="en-US" sz="1600" dirty="0"/>
              <a:t>. waiting for parts or both needing robot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Adjustment time/small changes are frequent and hard to account for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Investigation of different methods and techniques took longer than expected</a:t>
            </a:r>
          </a:p>
        </p:txBody>
      </p:sp>
    </p:spTree>
    <p:extLst>
      <p:ext uri="{BB962C8B-B14F-4D97-AF65-F5344CB8AC3E}">
        <p14:creationId xmlns:p14="http://schemas.microsoft.com/office/powerpoint/2010/main" val="4375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A9E7FDF-34AD-9D40-A2FF-A532F389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0"/>
            <a:ext cx="6870842" cy="6858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2529BD-70FB-C845-8EBA-D922479AD70B}"/>
              </a:ext>
            </a:extLst>
          </p:cNvPr>
          <p:cNvCxnSpPr/>
          <p:nvPr/>
        </p:nvCxnSpPr>
        <p:spPr>
          <a:xfrm>
            <a:off x="7843234" y="4636393"/>
            <a:ext cx="309093" cy="31420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7E2363-C91B-4D49-8802-7DD7E02718AF}"/>
              </a:ext>
            </a:extLst>
          </p:cNvPr>
          <p:cNvCxnSpPr>
            <a:cxnSpLocks/>
          </p:cNvCxnSpPr>
          <p:nvPr/>
        </p:nvCxnSpPr>
        <p:spPr>
          <a:xfrm flipH="1" flipV="1">
            <a:off x="7160653" y="3940935"/>
            <a:ext cx="309093" cy="32197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F87BA69-FBFA-8A43-8D21-5D991B4242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68" t="11919" r="60627" b="78990"/>
          <a:stretch/>
        </p:blipFill>
        <p:spPr>
          <a:xfrm rot="13518543">
            <a:off x="9378444" y="1638149"/>
            <a:ext cx="1400535" cy="1010090"/>
          </a:xfrm>
          <a:prstGeom prst="rect">
            <a:avLst/>
          </a:prstGeom>
        </p:spPr>
      </p:pic>
      <p:pic>
        <p:nvPicPr>
          <p:cNvPr id="44" name="Picture 43" descr="Diagram&#10;&#10;Description automatically generated">
            <a:extLst>
              <a:ext uri="{FF2B5EF4-FFF2-40B4-BE49-F238E27FC236}">
                <a16:creationId xmlns:a16="http://schemas.microsoft.com/office/drawing/2014/main" id="{C7B0E775-2A69-9E48-A9B9-94BBB27A6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" t="813" r="76187" b="88417"/>
          <a:stretch/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E1B86F-D23C-FE4E-860C-4931483C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42875"/>
            <a:ext cx="10515600" cy="9048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Our approach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60735B-0C2E-8246-8DED-F9C6189D6520}"/>
              </a:ext>
            </a:extLst>
          </p:cNvPr>
          <p:cNvSpPr txBox="1"/>
          <p:nvPr/>
        </p:nvSpPr>
        <p:spPr>
          <a:xfrm>
            <a:off x="228279" y="5405953"/>
            <a:ext cx="512901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Innovation</a:t>
            </a:r>
            <a:r>
              <a:rPr lang="en-US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General, works for all approach removes the need for cube detection, reducing the chances of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Relatively small and compact makes it easily adaptable to different obstacles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Sweeping arms increases task flexibility, such as heavier or different shaped objects </a:t>
            </a:r>
          </a:p>
          <a:p>
            <a:endParaRPr lang="en-US" sz="9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392BAF-375B-1B41-A4DE-DFA4890D2D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68" t="11919" r="60627" b="78990"/>
          <a:stretch/>
        </p:blipFill>
        <p:spPr>
          <a:xfrm rot="2690067">
            <a:off x="5395731" y="5501073"/>
            <a:ext cx="1400535" cy="10100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55DA22-F184-D042-B417-61C87818D8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68" t="11919" r="60627" b="78990"/>
          <a:stretch/>
        </p:blipFill>
        <p:spPr>
          <a:xfrm rot="2690067">
            <a:off x="6735572" y="4288452"/>
            <a:ext cx="1400535" cy="10100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6E8F0F-1375-394C-BA93-9FD7FB878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68" t="11919" r="60627" b="78990"/>
          <a:stretch/>
        </p:blipFill>
        <p:spPr>
          <a:xfrm rot="13518543">
            <a:off x="10124692" y="876118"/>
            <a:ext cx="1400535" cy="10100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65273F-499C-BC41-9F3A-2B39CD7148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68" t="11919" r="60627" b="78990"/>
          <a:stretch/>
        </p:blipFill>
        <p:spPr>
          <a:xfrm rot="2690067">
            <a:off x="6735572" y="4287770"/>
            <a:ext cx="1400535" cy="10100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84F21E-506D-1D47-8F4B-CA053963FF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68" t="11919" r="60627" b="78990"/>
          <a:stretch/>
        </p:blipFill>
        <p:spPr>
          <a:xfrm rot="13518543">
            <a:off x="11009760" y="23101"/>
            <a:ext cx="1400535" cy="101009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D9807FF-BAD8-054D-B81B-5DE52F204B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22813"/>
              </p:ext>
            </p:extLst>
          </p:nvPr>
        </p:nvGraphicFramePr>
        <p:xfrm>
          <a:off x="228279" y="1147400"/>
          <a:ext cx="5403841" cy="3880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9598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-0.05185 L 0.28151 -0.4851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7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4 0.02083 L -0.19635 0.33981 " pathEditMode="relative" ptsTypes="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3 -0.05532 L 0.24244 -0.4226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7" y="-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5 0.02083 L -0.25169 0.4421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06" y="2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3 -0.05532 L 0.32317 -0.5671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-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5 0.02084 L -0.32422 0.5664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696 0.57153 L -0.4668 0.8199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2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DFBDE-2787-2A4F-9004-515EC7B3C57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77F97-4277-1C4A-AFC1-E70DAC52725E}"/>
              </a:ext>
            </a:extLst>
          </p:cNvPr>
          <p:cNvSpPr/>
          <p:nvPr/>
        </p:nvSpPr>
        <p:spPr>
          <a:xfrm>
            <a:off x="6096000" y="1"/>
            <a:ext cx="6096000" cy="40530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933D7-63A7-6848-870E-DDCD276EAC75}"/>
              </a:ext>
            </a:extLst>
          </p:cNvPr>
          <p:cNvSpPr txBox="1"/>
          <p:nvPr/>
        </p:nvSpPr>
        <p:spPr>
          <a:xfrm>
            <a:off x="468275" y="793553"/>
            <a:ext cx="53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Collecting &amp; Transporting Cube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A25F7-38EE-2349-92E4-9EDE3D43296F}"/>
              </a:ext>
            </a:extLst>
          </p:cNvPr>
          <p:cNvSpPr txBox="1"/>
          <p:nvPr/>
        </p:nvSpPr>
        <p:spPr>
          <a:xfrm>
            <a:off x="6344093" y="793553"/>
            <a:ext cx="5599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Identifying Cube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9579F3-60E6-2B4E-BA62-F9058C50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15" y="1452926"/>
            <a:ext cx="2774702" cy="276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F80CA59-E4D4-1948-ADA6-E589EE760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968" y="4221219"/>
            <a:ext cx="2602396" cy="25232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708BE3-0DD4-D340-9C44-22CC76310AF1}"/>
              </a:ext>
            </a:extLst>
          </p:cNvPr>
          <p:cNvSpPr txBox="1"/>
          <p:nvPr/>
        </p:nvSpPr>
        <p:spPr>
          <a:xfrm>
            <a:off x="173215" y="113511"/>
            <a:ext cx="1188698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OVERALL DESIGN STRATEGY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EAB82-C748-6844-9C1E-F19397175CBA}"/>
              </a:ext>
            </a:extLst>
          </p:cNvPr>
          <p:cNvSpPr/>
          <p:nvPr/>
        </p:nvSpPr>
        <p:spPr>
          <a:xfrm>
            <a:off x="9857310" y="1777122"/>
            <a:ext cx="2199503" cy="171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38271-D77E-AA40-9C2D-33E36A56EAF1}"/>
              </a:ext>
            </a:extLst>
          </p:cNvPr>
          <p:cNvSpPr txBox="1"/>
          <p:nvPr/>
        </p:nvSpPr>
        <p:spPr>
          <a:xfrm>
            <a:off x="3014904" y="1580681"/>
            <a:ext cx="3250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sections to sweep, corresponding to each cube and accounting for all possible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Arms close around cube, don’t squeeze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Robot rotates 180 degrees with closed arms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E8D4D-C98E-DD46-A1D0-5D062D88D3E1}"/>
              </a:ext>
            </a:extLst>
          </p:cNvPr>
          <p:cNvSpPr txBox="1"/>
          <p:nvPr/>
        </p:nvSpPr>
        <p:spPr>
          <a:xfrm>
            <a:off x="135187" y="4709844"/>
            <a:ext cx="31325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Robot opens arms and crosses ramp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Steers into box and reverses back to intersection, triggering new time-based function to collect next cube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0F8BEF-C531-6C42-945E-9907E92789D6}"/>
              </a:ext>
            </a:extLst>
          </p:cNvPr>
          <p:cNvSpPr txBox="1"/>
          <p:nvPr/>
        </p:nvSpPr>
        <p:spPr>
          <a:xfrm>
            <a:off x="6344093" y="4086728"/>
            <a:ext cx="5599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Following the Line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1C45D7-D155-B24C-B0B7-08A97E585080}"/>
              </a:ext>
            </a:extLst>
          </p:cNvPr>
          <p:cNvSpPr/>
          <p:nvPr/>
        </p:nvSpPr>
        <p:spPr>
          <a:xfrm>
            <a:off x="6092422" y="4053017"/>
            <a:ext cx="6095999" cy="28049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1D320D-3E15-4243-986C-E91D2D019A0C}"/>
              </a:ext>
            </a:extLst>
          </p:cNvPr>
          <p:cNvSpPr/>
          <p:nvPr/>
        </p:nvSpPr>
        <p:spPr>
          <a:xfrm>
            <a:off x="6348275" y="4880276"/>
            <a:ext cx="1900050" cy="141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BE5851-81EF-CC42-BB5E-B29004A1E31F}"/>
              </a:ext>
            </a:extLst>
          </p:cNvPr>
          <p:cNvSpPr txBox="1"/>
          <p:nvPr/>
        </p:nvSpPr>
        <p:spPr>
          <a:xfrm>
            <a:off x="6174457" y="1384361"/>
            <a:ext cx="3681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Robot collects cube at edge of arms where there’s an infrared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Receiver outputs an analogue signal depending on voltage measurement which relates to cube porosity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Shines correct LED whilst transporting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3B65C-6330-C045-92FA-C2DB51B1C613}"/>
              </a:ext>
            </a:extLst>
          </p:cNvPr>
          <p:cNvSpPr txBox="1"/>
          <p:nvPr/>
        </p:nvSpPr>
        <p:spPr>
          <a:xfrm>
            <a:off x="8282775" y="4621931"/>
            <a:ext cx="3774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line following sensors at the front, either side of the central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Robot will rotate on the spot and re-find line after turning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 following turned off when depositing the cubes into the boxes, done with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8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8" grpId="0" animBg="1"/>
      <p:bldP spid="9" grpId="0" build="p"/>
      <p:bldP spid="11" grpId="0" build="p"/>
      <p:bldP spid="26" grpId="0"/>
      <p:bldP spid="32" grpId="0" animBg="1"/>
      <p:bldP spid="14" grpId="0" build="p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E803EF-88BF-0E42-AD77-722EABAF3F9E}"/>
              </a:ext>
            </a:extLst>
          </p:cNvPr>
          <p:cNvSpPr/>
          <p:nvPr/>
        </p:nvSpPr>
        <p:spPr>
          <a:xfrm>
            <a:off x="109151" y="982363"/>
            <a:ext cx="11973698" cy="5764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47F00-1A60-E843-BC27-BEAA5247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1" y="0"/>
            <a:ext cx="10515600" cy="1325563"/>
          </a:xfrm>
        </p:spPr>
        <p:txBody>
          <a:bodyPr/>
          <a:lstStyle/>
          <a:p>
            <a:r>
              <a:rPr lang="en-US" dirty="0"/>
              <a:t>PROBLEMS ENCOUNTERED &amp; SOLUTIONS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9731C-6CE3-D14E-9051-705131EDA4FB}"/>
              </a:ext>
            </a:extLst>
          </p:cNvPr>
          <p:cNvSpPr txBox="1"/>
          <p:nvPr/>
        </p:nvSpPr>
        <p:spPr>
          <a:xfrm>
            <a:off x="236837" y="1155358"/>
            <a:ext cx="573147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Time based distance measurement:</a:t>
            </a:r>
          </a:p>
          <a:p>
            <a:r>
              <a:rPr lang="en-US" dirty="0"/>
              <a:t>How will the robot know how far to go?</a:t>
            </a:r>
          </a:p>
          <a:p>
            <a:r>
              <a:rPr lang="en-US" dirty="0"/>
              <a:t>How can we keep track of the robot’s current position?</a:t>
            </a:r>
          </a:p>
          <a:p>
            <a:r>
              <a:rPr lang="en-US" dirty="0">
                <a:solidFill>
                  <a:srgbClr val="FF0000"/>
                </a:solidFill>
              </a:rPr>
              <a:t>Obtain an average value for velocity on flats and rotation speed through manual experiments, and using the program run time we can keep track of distance covered.</a:t>
            </a:r>
          </a:p>
          <a:p>
            <a:r>
              <a:rPr lang="en-US" dirty="0">
                <a:solidFill>
                  <a:schemeClr val="tx1"/>
                </a:solidFill>
              </a:rPr>
              <a:t>Reducing inaccuracy of a time-based measurement</a:t>
            </a:r>
          </a:p>
          <a:p>
            <a:r>
              <a:rPr lang="en-US" dirty="0">
                <a:solidFill>
                  <a:srgbClr val="FF0000"/>
                </a:solidFill>
              </a:rPr>
              <a:t>Calibrate time at common intervals such as crossing intersections or reaching bottom of the ramp</a:t>
            </a:r>
            <a:r>
              <a:rPr lang="en-US" dirty="0"/>
              <a:t>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F05F2-C5BD-3A44-A5F0-2BD5B3081AB9}"/>
              </a:ext>
            </a:extLst>
          </p:cNvPr>
          <p:cNvSpPr txBox="1"/>
          <p:nvPr/>
        </p:nvSpPr>
        <p:spPr>
          <a:xfrm>
            <a:off x="236836" y="3913676"/>
            <a:ext cx="573147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Crossing the ramp with arms:</a:t>
            </a:r>
          </a:p>
          <a:p>
            <a:r>
              <a:rPr lang="en-US" dirty="0"/>
              <a:t>The arms are dragging against the ramp, will this stop the robot from crossing or affect the speed?</a:t>
            </a:r>
          </a:p>
          <a:p>
            <a:r>
              <a:rPr lang="en-US" dirty="0">
                <a:solidFill>
                  <a:srgbClr val="FF0000"/>
                </a:solidFill>
              </a:rPr>
              <a:t>Rotate the robot before crossing the ramp, driving forwards with open arms so they don’t drag</a:t>
            </a:r>
          </a:p>
          <a:p>
            <a:r>
              <a:rPr lang="en-US" dirty="0"/>
              <a:t>How can we make sure it doesn’t lose the cube?</a:t>
            </a:r>
          </a:p>
          <a:p>
            <a:r>
              <a:rPr lang="en-US" dirty="0">
                <a:solidFill>
                  <a:srgbClr val="FF0000"/>
                </a:solidFill>
              </a:rPr>
              <a:t>Put a plate at the front of the robot to help it push cube and ensure height of arms prevents it from going under</a:t>
            </a:r>
            <a:r>
              <a:rPr lang="en-US" dirty="0"/>
              <a:t>		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8FDF3-9512-6848-88B6-3710C046FCC7}"/>
              </a:ext>
            </a:extLst>
          </p:cNvPr>
          <p:cNvSpPr txBox="1"/>
          <p:nvPr/>
        </p:nvSpPr>
        <p:spPr>
          <a:xfrm>
            <a:off x="6095999" y="1155358"/>
            <a:ext cx="5859163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Returning to the start box:</a:t>
            </a:r>
          </a:p>
          <a:p>
            <a:r>
              <a:rPr lang="en-US" dirty="0"/>
              <a:t>How will it know when to return?</a:t>
            </a:r>
          </a:p>
          <a:p>
            <a:r>
              <a:rPr lang="en-US" dirty="0">
                <a:solidFill>
                  <a:srgbClr val="FF0000"/>
                </a:solidFill>
              </a:rPr>
              <a:t>Using the idea of resetting/calibrating the time at common intervals, we can send the robot back once it delivers the final cube and reverses out of the box</a:t>
            </a:r>
          </a:p>
          <a:p>
            <a:r>
              <a:rPr lang="en-US" dirty="0"/>
              <a:t>How can we ensure it returns entirely into the start box?</a:t>
            </a:r>
          </a:p>
          <a:p>
            <a:r>
              <a:rPr lang="en-US" dirty="0">
                <a:solidFill>
                  <a:srgbClr val="FF0000"/>
                </a:solidFill>
              </a:rPr>
              <a:t>Trial and error to find a value of time which returns it entirely into the box</a:t>
            </a:r>
          </a:p>
          <a:p>
            <a:r>
              <a:rPr lang="en-US" dirty="0"/>
              <a:t>					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2C7BD-30A5-7840-83A9-2C1E61026022}"/>
              </a:ext>
            </a:extLst>
          </p:cNvPr>
          <p:cNvSpPr txBox="1"/>
          <p:nvPr/>
        </p:nvSpPr>
        <p:spPr>
          <a:xfrm>
            <a:off x="6095996" y="3913676"/>
            <a:ext cx="5859163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Reversing line following:</a:t>
            </a:r>
          </a:p>
          <a:p>
            <a:r>
              <a:rPr lang="en-US" dirty="0"/>
              <a:t>Can we reverse over the ramp while holding the cube?</a:t>
            </a:r>
          </a:p>
          <a:p>
            <a:r>
              <a:rPr lang="en-US" dirty="0"/>
              <a:t>Can we follow the line in reverse?</a:t>
            </a:r>
          </a:p>
          <a:p>
            <a:r>
              <a:rPr lang="en-US" dirty="0">
                <a:solidFill>
                  <a:srgbClr val="FF0000"/>
                </a:solidFill>
              </a:rPr>
              <a:t>Using similar mechanics to going forward, we can easily detect the line in reverse and generate enough torque to cross the ramp</a:t>
            </a:r>
          </a:p>
          <a:p>
            <a:r>
              <a:rPr lang="en-US" dirty="0"/>
              <a:t>How can we adjust the angle correction of the robot?	</a:t>
            </a:r>
          </a:p>
          <a:p>
            <a:r>
              <a:rPr lang="en-US" dirty="0">
                <a:solidFill>
                  <a:srgbClr val="FF0000"/>
                </a:solidFill>
              </a:rPr>
              <a:t>There is no way of decreasing the angle correction since we are using a rear-axel robot, unless axel moved to middle</a:t>
            </a:r>
          </a:p>
        </p:txBody>
      </p:sp>
    </p:spTree>
    <p:extLst>
      <p:ext uri="{BB962C8B-B14F-4D97-AF65-F5344CB8AC3E}">
        <p14:creationId xmlns:p14="http://schemas.microsoft.com/office/powerpoint/2010/main" val="140600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8" grpId="0" build="p" animBg="1"/>
      <p:bldP spid="9" grpId="0" build="p" animBg="1"/>
      <p:bldP spid="10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4BEA6-1FA6-A84C-8DDA-F2CADFD1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393" y="147223"/>
            <a:ext cx="3150129" cy="15444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 &amp; Expectations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69CC1F-DA30-7246-80BE-177C006B0446}"/>
              </a:ext>
            </a:extLst>
          </p:cNvPr>
          <p:cNvSpPr txBox="1"/>
          <p:nvPr/>
        </p:nvSpPr>
        <p:spPr>
          <a:xfrm>
            <a:off x="305969" y="2008127"/>
            <a:ext cx="4202223" cy="4758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u="sng" dirty="0"/>
              <a:t>Achieved in 1</a:t>
            </a:r>
            <a:r>
              <a:rPr lang="en-US" sz="1500" u="sng" baseline="30000" dirty="0"/>
              <a:t>st</a:t>
            </a:r>
            <a:r>
              <a:rPr lang="en-US" sz="1500" u="sng" dirty="0"/>
              <a:t> Competition: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Robot reaches alternate diagonal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Flashing LED while moving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Block transported to other side of table (Only first cube)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Block delivered to an area (Cube determining not implemented yet)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Robot returns entirely to start area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u="sng" dirty="0"/>
              <a:t>Achievable in 2</a:t>
            </a:r>
            <a:r>
              <a:rPr lang="en-US" sz="1500" u="sng" baseline="30000" dirty="0"/>
              <a:t>nd</a:t>
            </a:r>
            <a:r>
              <a:rPr lang="en-US" sz="1500" u="sng" dirty="0"/>
              <a:t> Competition: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Transport 2</a:t>
            </a:r>
            <a:r>
              <a:rPr lang="en-US" sz="1500" baseline="30000" dirty="0"/>
              <a:t>nd</a:t>
            </a:r>
            <a:r>
              <a:rPr lang="en-US" sz="1500" dirty="0"/>
              <a:t> and 3</a:t>
            </a:r>
            <a:r>
              <a:rPr lang="en-US" sz="1500" baseline="30000" dirty="0"/>
              <a:t>rd</a:t>
            </a:r>
            <a:r>
              <a:rPr lang="en-US" sz="1500" dirty="0"/>
              <a:t> blocks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Cube detection and flashing correct LED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Deliver cube to correct area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General robot modifications (no sharp edges, modular construction etc.)</a:t>
            </a:r>
          </a:p>
        </p:txBody>
      </p:sp>
      <p:pic>
        <p:nvPicPr>
          <p:cNvPr id="8" name="Picture 7" descr="A model of a space ship&#10;&#10;Description automatically generated with low confidence">
            <a:extLst>
              <a:ext uri="{FF2B5EF4-FFF2-40B4-BE49-F238E27FC236}">
                <a16:creationId xmlns:a16="http://schemas.microsoft.com/office/drawing/2014/main" id="{6BECBD84-CCB2-1340-AF3A-0A53C4646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5" t="3006" r="7715" b="-1139"/>
          <a:stretch/>
        </p:blipFill>
        <p:spPr>
          <a:xfrm>
            <a:off x="4593785" y="4262597"/>
            <a:ext cx="3749040" cy="2359940"/>
          </a:xfrm>
          <a:prstGeom prst="rect">
            <a:avLst/>
          </a:prstGeom>
        </p:spPr>
      </p:pic>
      <p:pic>
        <p:nvPicPr>
          <p:cNvPr id="10" name="Picture 9" descr="A picture containing floor, yellow&#10;&#10;Description automatically generated">
            <a:extLst>
              <a:ext uri="{FF2B5EF4-FFF2-40B4-BE49-F238E27FC236}">
                <a16:creationId xmlns:a16="http://schemas.microsoft.com/office/drawing/2014/main" id="{79F232B0-17A3-4047-BE45-49C3334B1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50" t="-7233" r="19250" b="7233"/>
          <a:stretch/>
        </p:blipFill>
        <p:spPr>
          <a:xfrm>
            <a:off x="8442960" y="235464"/>
            <a:ext cx="3749040" cy="3383280"/>
          </a:xfrm>
          <a:prstGeom prst="rect">
            <a:avLst/>
          </a:prstGeom>
        </p:spPr>
      </p:pic>
      <p:pic>
        <p:nvPicPr>
          <p:cNvPr id="18" name="Picture 17" descr="A picture containing indoor&#10;&#10;Description automatically generated">
            <a:extLst>
              <a:ext uri="{FF2B5EF4-FFF2-40B4-BE49-F238E27FC236}">
                <a16:creationId xmlns:a16="http://schemas.microsoft.com/office/drawing/2014/main" id="{72250199-2617-8648-B1D7-7362D9C8DC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16" t="-1351" r="9416" b="1351"/>
          <a:stretch/>
        </p:blipFill>
        <p:spPr>
          <a:xfrm>
            <a:off x="4601056" y="439659"/>
            <a:ext cx="3749040" cy="33832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6F2186-E4C4-324D-A18E-034BB10C16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07" t="-18106" r="12406"/>
          <a:stretch/>
        </p:blipFill>
        <p:spPr>
          <a:xfrm>
            <a:off x="8435689" y="3239266"/>
            <a:ext cx="3749040" cy="338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7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C4512A6-B1DB-7C48-8908-66415F883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99" r="16626"/>
          <a:stretch/>
        </p:blipFill>
        <p:spPr>
          <a:xfrm>
            <a:off x="138113" y="3323967"/>
            <a:ext cx="6855811" cy="340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DFEBD9-9589-474E-9BC0-DE141338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3" y="-42863"/>
            <a:ext cx="6102049" cy="1325563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Final Design &amp; Changes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2238B-6CFC-9C47-9D0F-6791032C5B6E}"/>
              </a:ext>
            </a:extLst>
          </p:cNvPr>
          <p:cNvSpPr txBox="1"/>
          <p:nvPr/>
        </p:nvSpPr>
        <p:spPr>
          <a:xfrm>
            <a:off x="6993925" y="1172284"/>
            <a:ext cx="48828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latin typeface="Trebuchet MS" panose="020B0703020202090204" pitchFamily="34" charset="0"/>
              </a:rPr>
              <a:t>MDF chassis + shelving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latin typeface="Trebuchet MS" panose="020B0703020202090204" pitchFamily="34" charset="0"/>
              </a:rPr>
              <a:t>Aluminium motor mounts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latin typeface="Trebuchet MS" panose="020B0703020202090204" pitchFamily="34" charset="0"/>
              </a:rPr>
              <a:t>3D-printed pincer arms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latin typeface="Trebuchet MS" panose="020B0703020202090204" pitchFamily="34" charset="0"/>
              </a:rPr>
              <a:t>3D-printed servo mount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latin typeface="Trebuchet MS" panose="020B0703020202090204" pitchFamily="34" charset="0"/>
              </a:rPr>
              <a:t>Infrared sensors mounted in corner of arm where cube sits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>
              <a:latin typeface="Trebuchet MS" panose="020B0703020202090204" pitchFamily="34" charset="0"/>
            </a:endParaRPr>
          </a:p>
          <a:p>
            <a:r>
              <a:rPr lang="en-US" sz="2400" dirty="0">
                <a:latin typeface="Trebuchet MS" panose="020B0703020202090204" pitchFamily="34" charset="0"/>
              </a:rPr>
              <a:t>Discarded Ideas:</a:t>
            </a:r>
          </a:p>
          <a:p>
            <a:r>
              <a:rPr lang="en-US" sz="2400" dirty="0">
                <a:latin typeface="Trebuchet MS" panose="020B0703020202090204" pitchFamily="34" charset="0"/>
              </a:rPr>
              <a:t>Hinged arms to cross ramp closed</a:t>
            </a:r>
          </a:p>
          <a:p>
            <a:r>
              <a:rPr lang="en-US" sz="2400" dirty="0">
                <a:latin typeface="Trebuchet MS" panose="020B0703020202090204" pitchFamily="34" charset="0"/>
              </a:rPr>
              <a:t>Central axle and 4 ball bearings</a:t>
            </a:r>
          </a:p>
          <a:p>
            <a:r>
              <a:rPr lang="en-US" sz="2400" dirty="0">
                <a:latin typeface="Trebuchet MS" panose="020B0703020202090204" pitchFamily="34" charset="0"/>
              </a:rPr>
              <a:t>Squeezing of cube to determine porosity and also carry it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>
              <a:latin typeface="Trebuchet MS" panose="020B070302020209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7E780-BD13-D04E-BDA7-4015774C8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32" y="968063"/>
            <a:ext cx="3326634" cy="308610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4944F4A-9DFC-6742-9353-AE56F17AE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08" b="60209"/>
          <a:stretch/>
        </p:blipFill>
        <p:spPr>
          <a:xfrm>
            <a:off x="3804461" y="1420252"/>
            <a:ext cx="2088023" cy="187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0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844</Words>
  <Application>Microsoft Macintosh PowerPoint</Application>
  <PresentationFormat>Widescreen</PresentationFormat>
  <Paragraphs>96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Wingdings</vt:lpstr>
      <vt:lpstr>Office Theme</vt:lpstr>
      <vt:lpstr>IDP: Final Presentation</vt:lpstr>
      <vt:lpstr>Project Management</vt:lpstr>
      <vt:lpstr>Our approach</vt:lpstr>
      <vt:lpstr>PowerPoint Presentation</vt:lpstr>
      <vt:lpstr>PROBLEMS ENCOUNTERED &amp; SOLUTIONS</vt:lpstr>
      <vt:lpstr>Review &amp; Expectations</vt:lpstr>
      <vt:lpstr>Final Design &amp;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Hardwick</dc:creator>
  <cp:lastModifiedBy>Lucca Martins</cp:lastModifiedBy>
  <cp:revision>41</cp:revision>
  <dcterms:created xsi:type="dcterms:W3CDTF">2022-01-23T19:39:09Z</dcterms:created>
  <dcterms:modified xsi:type="dcterms:W3CDTF">2022-02-14T15:35:23Z</dcterms:modified>
</cp:coreProperties>
</file>