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69" r:id="rId14"/>
    <p:sldId id="271" r:id="rId15"/>
    <p:sldId id="272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7457" autoAdjust="0"/>
  </p:normalViewPr>
  <p:slideViewPr>
    <p:cSldViewPr snapToGrid="0">
      <p:cViewPr varScale="1">
        <p:scale>
          <a:sx n="100" d="100"/>
          <a:sy n="100" d="100"/>
        </p:scale>
        <p:origin x="192" y="72"/>
      </p:cViewPr>
      <p:guideLst/>
    </p:cSldViewPr>
  </p:slideViewPr>
  <p:outlineViewPr>
    <p:cViewPr>
      <p:scale>
        <a:sx n="33" d="100"/>
        <a:sy n="33" d="100"/>
      </p:scale>
      <p:origin x="0" y="-10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0D2B4-3B5D-40DA-93BE-C4D5E2164FB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3B7F1-ECE9-4AD9-8377-5918A2E8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5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55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0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6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05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75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3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7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5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2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6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8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9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8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55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josh.martin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Street Credibility for Cybersecurity Practitioners</a:t>
            </a:r>
          </a:p>
        </p:txBody>
      </p:sp>
    </p:spTree>
    <p:extLst>
      <p:ext uri="{BB962C8B-B14F-4D97-AF65-F5344CB8AC3E}">
        <p14:creationId xmlns:p14="http://schemas.microsoft.com/office/powerpoint/2010/main" val="389350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Web/Browser/Mobile</a:t>
            </a:r>
            <a:r>
              <a:rPr lang="en-US" baseline="0" dirty="0"/>
              <a:t>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HTML: Hypertext Markup Language – The Layout</a:t>
            </a:r>
          </a:p>
          <a:p>
            <a:pPr lvl="1"/>
            <a:r>
              <a:rPr lang="en-US" sz="2200" dirty="0"/>
              <a:t>HTML5 adds some good new features (Video, Workers, Data)</a:t>
            </a:r>
          </a:p>
          <a:p>
            <a:r>
              <a:rPr lang="en-US" sz="2400" dirty="0"/>
              <a:t>CSS: Cascading Style Sheet – The Look</a:t>
            </a:r>
          </a:p>
          <a:p>
            <a:pPr lvl="1"/>
            <a:r>
              <a:rPr lang="en-US" sz="2200" dirty="0"/>
              <a:t>Responsive Design</a:t>
            </a:r>
          </a:p>
          <a:p>
            <a:r>
              <a:rPr lang="en-US" sz="2400" dirty="0" err="1"/>
              <a:t>Javascript</a:t>
            </a:r>
            <a:r>
              <a:rPr lang="en-US" sz="2400" dirty="0"/>
              <a:t> – Dynamic behavior (without page Reloads)</a:t>
            </a:r>
          </a:p>
          <a:p>
            <a:pPr lvl="1"/>
            <a:r>
              <a:rPr lang="en-US" sz="2200" dirty="0"/>
              <a:t>Is </a:t>
            </a:r>
            <a:r>
              <a:rPr lang="en-US" sz="2200" dirty="0" err="1"/>
              <a:t>Javascript</a:t>
            </a:r>
            <a:r>
              <a:rPr lang="en-US" sz="2200" dirty="0"/>
              <a:t> a Programming Language?</a:t>
            </a:r>
          </a:p>
          <a:p>
            <a:pPr lvl="1"/>
            <a:endParaRPr lang="en-US" sz="2200" dirty="0"/>
          </a:p>
          <a:p>
            <a:r>
              <a:rPr lang="en-US" sz="2400" dirty="0"/>
              <a:t>For Mobile, Front-end is usually mobile web (responsive) or Native</a:t>
            </a:r>
          </a:p>
          <a:p>
            <a:pPr lvl="1"/>
            <a:r>
              <a:rPr lang="en-US" sz="2200" dirty="0"/>
              <a:t>Android is a Java-based Environment (with some C)</a:t>
            </a:r>
          </a:p>
          <a:p>
            <a:pPr lvl="1"/>
            <a:r>
              <a:rPr lang="en-US" sz="2200" dirty="0"/>
              <a:t>Apple uses Objective C or Swift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EE50C-D6BA-48BA-BD4F-0BC2A3027C0D}"/>
              </a:ext>
            </a:extLst>
          </p:cNvPr>
          <p:cNvSpPr/>
          <p:nvPr/>
        </p:nvSpPr>
        <p:spPr>
          <a:xfrm>
            <a:off x="10001250" y="1066800"/>
            <a:ext cx="1293811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Editors</a:t>
            </a:r>
          </a:p>
        </p:txBody>
      </p:sp>
    </p:spTree>
    <p:extLst>
      <p:ext uri="{BB962C8B-B14F-4D97-AF65-F5344CB8AC3E}">
        <p14:creationId xmlns:p14="http://schemas.microsoft.com/office/powerpoint/2010/main" val="315394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“Backend”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Traditionally, a relational database (e.g. Oracle, Postgres, </a:t>
            </a:r>
            <a:r>
              <a:rPr lang="en-US" sz="2400" dirty="0" err="1"/>
              <a:t>MySql</a:t>
            </a:r>
            <a:r>
              <a:rPr lang="en-US" sz="2400" dirty="0"/>
              <a:t>)</a:t>
            </a:r>
          </a:p>
          <a:p>
            <a:pPr lvl="1"/>
            <a:r>
              <a:rPr lang="en-US" sz="2200" dirty="0"/>
              <a:t>SQL: 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SELECT * FROM ITEMS WHERE ID = 17</a:t>
            </a:r>
          </a:p>
          <a:p>
            <a:r>
              <a:rPr lang="en-US" sz="2400" dirty="0"/>
              <a:t>Also have </a:t>
            </a:r>
            <a:r>
              <a:rPr lang="en-US" sz="2400" dirty="0" err="1"/>
              <a:t>NoSql</a:t>
            </a:r>
            <a:r>
              <a:rPr lang="en-US" sz="2400" dirty="0"/>
              <a:t> Options (Mongo, Dynamo, </a:t>
            </a:r>
            <a:r>
              <a:rPr lang="en-US" sz="2400" dirty="0" err="1"/>
              <a:t>Redis</a:t>
            </a:r>
            <a:r>
              <a:rPr lang="en-US" sz="2400" dirty="0"/>
              <a:t>)</a:t>
            </a:r>
          </a:p>
          <a:p>
            <a:pPr lvl="1"/>
            <a:r>
              <a:rPr lang="en-US" sz="2200" dirty="0"/>
              <a:t>Objects: </a:t>
            </a:r>
            <a:r>
              <a:rPr lang="en-US" sz="22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db.items.find</a:t>
            </a:r>
            <a:r>
              <a:rPr lang="en-US" sz="22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( { id: 17 } )</a:t>
            </a:r>
            <a:endParaRPr lang="en-US" sz="2200" cap="none" dirty="0"/>
          </a:p>
          <a:p>
            <a:r>
              <a:rPr lang="en-US" sz="2400" dirty="0"/>
              <a:t>Also Have Unstructured Data – Images, Files</a:t>
            </a:r>
          </a:p>
          <a:p>
            <a:pPr lvl="1"/>
            <a:r>
              <a:rPr lang="en-US" sz="2200" dirty="0"/>
              <a:t>Data mining, Natural Language Processing,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68349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Middleware – The Glue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Middleware resides on the server (not browser)</a:t>
            </a:r>
          </a:p>
          <a:p>
            <a:r>
              <a:rPr lang="en-US" sz="2400" dirty="0"/>
              <a:t>Talks to Data sources (databases, Files, Web Services)</a:t>
            </a:r>
          </a:p>
          <a:p>
            <a:pPr lvl="1"/>
            <a:r>
              <a:rPr lang="en-US" sz="2200" dirty="0"/>
              <a:t>Modern </a:t>
            </a:r>
            <a:r>
              <a:rPr lang="en-US" sz="2200" dirty="0" err="1"/>
              <a:t>Javascript</a:t>
            </a:r>
            <a:r>
              <a:rPr lang="en-US" sz="2200" dirty="0"/>
              <a:t> in Browsers can also call Web Services</a:t>
            </a:r>
          </a:p>
          <a:p>
            <a:r>
              <a:rPr lang="en-US" sz="2400" dirty="0"/>
              <a:t>Business Logic, Security, Integration, Services</a:t>
            </a:r>
          </a:p>
          <a:p>
            <a:r>
              <a:rPr lang="en-US" sz="2400" dirty="0"/>
              <a:t>Languages: Java, C#, Python, Ruby, C++, </a:t>
            </a:r>
            <a:r>
              <a:rPr lang="en-US" sz="2400" dirty="0" err="1"/>
              <a:t>Javascript</a:t>
            </a:r>
            <a:r>
              <a:rPr lang="en-US" sz="2400" dirty="0"/>
              <a:t>*</a:t>
            </a:r>
          </a:p>
          <a:p>
            <a:r>
              <a:rPr lang="en-US" sz="2400" dirty="0"/>
              <a:t>Need a Container to run code (Tomcat, Node,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F6E9EE-56AC-4C91-BCC8-B2AB79A38D83}"/>
              </a:ext>
            </a:extLst>
          </p:cNvPr>
          <p:cNvSpPr/>
          <p:nvPr/>
        </p:nvSpPr>
        <p:spPr>
          <a:xfrm>
            <a:off x="10001250" y="1066800"/>
            <a:ext cx="1293811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IDEs</a:t>
            </a:r>
          </a:p>
        </p:txBody>
      </p:sp>
    </p:spTree>
    <p:extLst>
      <p:ext uri="{BB962C8B-B14F-4D97-AF65-F5344CB8AC3E}">
        <p14:creationId xmlns:p14="http://schemas.microsoft.com/office/powerpoint/2010/main" val="102495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baseline="0" dirty="0"/>
              <a:t>Build and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Compile, Assemble, and (usually) Compress Code</a:t>
            </a:r>
          </a:p>
          <a:p>
            <a:pPr lvl="1"/>
            <a:r>
              <a:rPr lang="en-US" sz="2200" dirty="0"/>
              <a:t>Make, Ant, Maven, </a:t>
            </a:r>
            <a:r>
              <a:rPr lang="en-US" sz="2200" dirty="0" err="1"/>
              <a:t>Gradle</a:t>
            </a:r>
            <a:r>
              <a:rPr lang="en-US" sz="2200" dirty="0"/>
              <a:t>, </a:t>
            </a:r>
            <a:r>
              <a:rPr lang="en-US" sz="2200" dirty="0" err="1"/>
              <a:t>Distutils</a:t>
            </a:r>
            <a:r>
              <a:rPr lang="en-US" sz="2200" dirty="0"/>
              <a:t>, </a:t>
            </a:r>
            <a:r>
              <a:rPr lang="en-US" sz="2200" dirty="0" err="1"/>
              <a:t>Nant</a:t>
            </a:r>
            <a:endParaRPr lang="en-US" sz="2200" dirty="0"/>
          </a:p>
          <a:p>
            <a:r>
              <a:rPr lang="en-US" sz="2400" dirty="0"/>
              <a:t>Deploy Code (Different Environment)</a:t>
            </a:r>
          </a:p>
          <a:p>
            <a:pPr lvl="1"/>
            <a:r>
              <a:rPr lang="en-US" sz="2200" dirty="0"/>
              <a:t>Custom Scripts/Installers, Chef, Puppet</a:t>
            </a:r>
          </a:p>
          <a:p>
            <a:r>
              <a:rPr lang="en-US" sz="2400" dirty="0"/>
              <a:t>Test Code</a:t>
            </a:r>
          </a:p>
          <a:p>
            <a:pPr lvl="1"/>
            <a:r>
              <a:rPr lang="en-US" sz="2200" dirty="0"/>
              <a:t>Manual, Smoke, Unit, Regression, Security, Etc.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Continuous Integration/Deployment</a:t>
            </a:r>
          </a:p>
          <a:p>
            <a:pPr lvl="1"/>
            <a:r>
              <a:rPr lang="en-US" sz="2200" dirty="0">
                <a:solidFill>
                  <a:schemeClr val="accent2"/>
                </a:solidFill>
              </a:rPr>
              <a:t>DevOps: Jenkins, Bamboo, Etc.</a:t>
            </a:r>
          </a:p>
        </p:txBody>
      </p:sp>
    </p:spTree>
    <p:extLst>
      <p:ext uri="{BB962C8B-B14F-4D97-AF65-F5344CB8AC3E}">
        <p14:creationId xmlns:p14="http://schemas.microsoft.com/office/powerpoint/2010/main" val="36375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More About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Unit: Developers – Fast, Business Logic</a:t>
            </a:r>
          </a:p>
          <a:p>
            <a:r>
              <a:rPr lang="en-US" sz="2400" dirty="0"/>
              <a:t>Integration: Developers – Multiple Modules, Real Data Sources</a:t>
            </a:r>
          </a:p>
          <a:p>
            <a:r>
              <a:rPr lang="en-US" sz="2400" dirty="0"/>
              <a:t>Smoke: Developers/QA – Do major/key functions Work</a:t>
            </a:r>
          </a:p>
          <a:p>
            <a:r>
              <a:rPr lang="en-US" sz="2400" dirty="0"/>
              <a:t>Regression: QA – Test Everything to make sure nothing broke</a:t>
            </a:r>
          </a:p>
          <a:p>
            <a:r>
              <a:rPr lang="en-US" sz="2400" dirty="0"/>
              <a:t>New Feature: QA – Usually Manual until moved to regression</a:t>
            </a:r>
          </a:p>
          <a:p>
            <a:r>
              <a:rPr lang="en-US" sz="2400" dirty="0"/>
              <a:t>Load – Performance under likely/high load</a:t>
            </a:r>
          </a:p>
          <a:p>
            <a:r>
              <a:rPr lang="en-US" sz="2400" dirty="0"/>
              <a:t>Penetration – Against running system (usually URL manipulation)</a:t>
            </a:r>
          </a:p>
          <a:p>
            <a:r>
              <a:rPr lang="en-US" sz="2400" dirty="0"/>
              <a:t>Static Code Analysis – Security,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00292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 Buzz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Cloud: Someone else’s computer</a:t>
            </a:r>
          </a:p>
          <a:p>
            <a:r>
              <a:rPr lang="en-US" sz="2400" dirty="0"/>
              <a:t>Agile: See the Manifesto (watch out for too much formality)</a:t>
            </a:r>
          </a:p>
          <a:p>
            <a:r>
              <a:rPr lang="en-US" sz="2400" dirty="0"/>
              <a:t>DevOps: Reducing friction between coding and production</a:t>
            </a:r>
          </a:p>
          <a:p>
            <a:r>
              <a:rPr lang="en-US" sz="2400" dirty="0"/>
              <a:t>Big Data Analytics: Can a computer tell me what to do?</a:t>
            </a:r>
          </a:p>
          <a:p>
            <a:r>
              <a:rPr lang="en-US" sz="2400" dirty="0" err="1"/>
              <a:t>SecureDevOps</a:t>
            </a:r>
            <a:r>
              <a:rPr lang="en-US" sz="2400" dirty="0"/>
              <a:t>: ??? Shouldn’t security testing be part of it?</a:t>
            </a:r>
          </a:p>
          <a:p>
            <a:r>
              <a:rPr lang="en-US" sz="2400" dirty="0"/>
              <a:t>Artificial Intelligence: Often confused with plain old software</a:t>
            </a:r>
          </a:p>
          <a:p>
            <a:pPr lvl="1"/>
            <a:r>
              <a:rPr lang="en-US" sz="2200" dirty="0"/>
              <a:t>Machine learning – does the software improve itself independently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38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4659"/>
            <a:ext cx="7907337" cy="403654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Spin up server on Amazon</a:t>
            </a:r>
          </a:p>
          <a:p>
            <a:pPr lvl="1"/>
            <a:r>
              <a:rPr lang="en-US" sz="2200" dirty="0"/>
              <a:t>Python and GIT are pre-installed, but make sure to update</a:t>
            </a:r>
          </a:p>
          <a:p>
            <a:pPr lvl="1"/>
            <a:r>
              <a:rPr lang="en-US" sz="17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7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update</a:t>
            </a:r>
          </a:p>
          <a:p>
            <a:pPr lvl="1"/>
            <a:r>
              <a:rPr lang="en-US" sz="17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7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upgrade</a:t>
            </a:r>
            <a:endParaRPr lang="en-US" sz="2200" dirty="0"/>
          </a:p>
          <a:p>
            <a:r>
              <a:rPr lang="en-US" sz="2400" dirty="0"/>
              <a:t>Install Java </a:t>
            </a:r>
            <a:r>
              <a:rPr lang="en-US" sz="18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8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install default-</a:t>
            </a:r>
            <a:r>
              <a:rPr lang="en-US" sz="18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jdk</a:t>
            </a:r>
            <a:endParaRPr lang="en-US" sz="2400" dirty="0"/>
          </a:p>
          <a:p>
            <a:r>
              <a:rPr lang="en-US" sz="2400" dirty="0"/>
              <a:t>Install Maven </a:t>
            </a:r>
            <a:r>
              <a:rPr lang="en-US" sz="18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8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install maven</a:t>
            </a:r>
            <a:endParaRPr lang="en-US" sz="2400" dirty="0"/>
          </a:p>
          <a:p>
            <a:r>
              <a:rPr lang="en-US" sz="2400" dirty="0"/>
              <a:t>Configure Git</a:t>
            </a:r>
          </a:p>
          <a:p>
            <a:pPr lvl="1"/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mkdir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git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cd git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init</a:t>
            </a:r>
            <a:endParaRPr lang="en-US" sz="1600" cap="none" dirty="0">
              <a:solidFill>
                <a:schemeClr val="accent2">
                  <a:lumMod val="60000"/>
                  <a:lumOff val="4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clone https://github.com/jjdm/cissp-software.git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4E3BA5-B9E7-4C01-9F37-A4ECB2434A43}"/>
              </a:ext>
            </a:extLst>
          </p:cNvPr>
          <p:cNvSpPr txBox="1">
            <a:spLocks/>
          </p:cNvSpPr>
          <p:nvPr/>
        </p:nvSpPr>
        <p:spPr>
          <a:xfrm>
            <a:off x="6667500" y="2697634"/>
            <a:ext cx="5041799" cy="256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dirty="0"/>
              <a:t>Run The Software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cd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cissp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-software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config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credential.helper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store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pull</a:t>
            </a:r>
          </a:p>
          <a:p>
            <a:pPr lvl="1"/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mvn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test</a:t>
            </a:r>
          </a:p>
          <a:p>
            <a:pPr lvl="1"/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mvn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jetty:run</a:t>
            </a:r>
            <a:endParaRPr lang="en-US" sz="1600" cap="none" dirty="0">
              <a:solidFill>
                <a:schemeClr val="accent2">
                  <a:lumMod val="60000"/>
                  <a:lumOff val="4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http://34.239.7.109:8080/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34FCDB-F4C3-4BE3-BD04-7944106B39DD}"/>
              </a:ext>
            </a:extLst>
          </p:cNvPr>
          <p:cNvCxnSpPr/>
          <p:nvPr/>
        </p:nvCxnSpPr>
        <p:spPr>
          <a:xfrm>
            <a:off x="6915150" y="2695575"/>
            <a:ext cx="0" cy="2581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77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Vulnerability</a:t>
            </a:r>
            <a:r>
              <a:rPr lang="en-US" baseline="0" dirty="0"/>
              <a:t> Hunt / Bug Bounty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Did anyone notice security flaws in the code?</a:t>
            </a:r>
          </a:p>
          <a:p>
            <a:r>
              <a:rPr lang="en-US" sz="2400" dirty="0"/>
              <a:t>Prizes</a:t>
            </a:r>
          </a:p>
        </p:txBody>
      </p:sp>
    </p:spTree>
    <p:extLst>
      <p:ext uri="{BB962C8B-B14F-4D97-AF65-F5344CB8AC3E}">
        <p14:creationId xmlns:p14="http://schemas.microsoft.com/office/powerpoint/2010/main" val="149241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Pitch for What to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200" dirty="0"/>
              <a:t>Regular Expressions: Quick data manipulation</a:t>
            </a:r>
          </a:p>
          <a:p>
            <a:r>
              <a:rPr lang="en-US" sz="2200" dirty="0"/>
              <a:t>Basic Shell Scripting (Bash, </a:t>
            </a:r>
            <a:r>
              <a:rPr lang="en-US" sz="2200" dirty="0" err="1"/>
              <a:t>Powershell</a:t>
            </a:r>
            <a:r>
              <a:rPr lang="en-US" sz="2200" dirty="0"/>
              <a:t>): Getting around</a:t>
            </a:r>
          </a:p>
          <a:p>
            <a:r>
              <a:rPr lang="en-US" sz="2200" dirty="0"/>
              <a:t>Python (or Perl): Just about anything – Files, Web, Logic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Excel: Helps with Analysis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2955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Real world skills are just as (more) important than a certification</a:t>
            </a:r>
          </a:p>
          <a:p>
            <a:r>
              <a:rPr lang="en-US" sz="2400" dirty="0"/>
              <a:t>Be part of the larger team, and hit the gas!</a:t>
            </a:r>
          </a:p>
          <a:p>
            <a:r>
              <a:rPr lang="en-US" sz="2400" dirty="0"/>
              <a:t>Programming is a great skill to have across professions</a:t>
            </a:r>
          </a:p>
          <a:p>
            <a:pPr lvl="1"/>
            <a:r>
              <a:rPr lang="en-US" sz="2200" dirty="0" err="1"/>
              <a:t>RegEx</a:t>
            </a:r>
            <a:r>
              <a:rPr lang="en-US" sz="2200" dirty="0"/>
              <a:t>, Shell, Python, [Excel]</a:t>
            </a:r>
          </a:p>
          <a:p>
            <a:pPr lvl="1"/>
            <a:r>
              <a:rPr lang="en-US" sz="2200" dirty="0"/>
              <a:t>AWS (or others) is a great place to Experiment</a:t>
            </a:r>
          </a:p>
        </p:txBody>
      </p:sp>
    </p:spTree>
    <p:extLst>
      <p:ext uri="{BB962C8B-B14F-4D97-AF65-F5344CB8AC3E}">
        <p14:creationId xmlns:p14="http://schemas.microsoft.com/office/powerpoint/2010/main" val="411292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We Will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Provide developer perspective – what security looks like</a:t>
            </a:r>
          </a:p>
          <a:p>
            <a:r>
              <a:rPr lang="en-US" sz="2400" dirty="0"/>
              <a:t>What can help – “Street Credibility”</a:t>
            </a:r>
          </a:p>
          <a:p>
            <a:pPr lvl="1"/>
            <a:r>
              <a:rPr lang="en-US" sz="2200" dirty="0"/>
              <a:t>“lay of the land” in software technologies</a:t>
            </a:r>
          </a:p>
          <a:p>
            <a:pPr lvl="1"/>
            <a:r>
              <a:rPr lang="en-US" sz="2200" dirty="0"/>
              <a:t>Code examples, including exploits</a:t>
            </a:r>
          </a:p>
          <a:p>
            <a:r>
              <a:rPr lang="en-US" sz="2400" dirty="0"/>
              <a:t>Add real world context to the CISSP section on software</a:t>
            </a:r>
          </a:p>
        </p:txBody>
      </p:sp>
    </p:spTree>
    <p:extLst>
      <p:ext uri="{BB962C8B-B14F-4D97-AF65-F5344CB8AC3E}">
        <p14:creationId xmlns:p14="http://schemas.microsoft.com/office/powerpoint/2010/main" val="293034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~20 years of experience in software… By way of finance</a:t>
            </a:r>
          </a:p>
          <a:p>
            <a:r>
              <a:rPr lang="en-US" sz="2400" dirty="0"/>
              <a:t>Big, Small, and In Between – GE, My own “social network”</a:t>
            </a:r>
          </a:p>
          <a:p>
            <a:r>
              <a:rPr lang="en-US" sz="2400" dirty="0"/>
              <a:t>Most Professional Work – Java/Oracle/Web</a:t>
            </a:r>
          </a:p>
          <a:p>
            <a:r>
              <a:rPr lang="en-US" sz="2400" dirty="0"/>
              <a:t>Favorite: Python/Data</a:t>
            </a:r>
          </a:p>
          <a:p>
            <a:r>
              <a:rPr lang="en-US" sz="2400" dirty="0"/>
              <a:t>Now: Not my day job, but a fun hobby</a:t>
            </a:r>
          </a:p>
        </p:txBody>
      </p:sp>
    </p:spTree>
    <p:extLst>
      <p:ext uri="{BB962C8B-B14F-4D97-AF65-F5344CB8AC3E}">
        <p14:creationId xmlns:p14="http://schemas.microsoft.com/office/powerpoint/2010/main" val="145921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Results: CISSP – Chapter 8 Practice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70%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(Fail)</a:t>
            </a:r>
          </a:p>
        </p:txBody>
      </p:sp>
    </p:spTree>
    <p:extLst>
      <p:ext uri="{BB962C8B-B14F-4D97-AF65-F5344CB8AC3E}">
        <p14:creationId xmlns:p14="http://schemas.microsoft.com/office/powerpoint/2010/main" val="419056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A Few 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Notes are optional – not sure how much this will help on the test</a:t>
            </a:r>
          </a:p>
          <a:p>
            <a:pPr lvl="1"/>
            <a:r>
              <a:rPr lang="en-US" sz="2200" dirty="0"/>
              <a:t>I hope it helps when you are out there working</a:t>
            </a:r>
          </a:p>
          <a:p>
            <a:r>
              <a:rPr lang="en-US" sz="2400" dirty="0"/>
              <a:t>Please ask questions at any time</a:t>
            </a:r>
          </a:p>
          <a:p>
            <a:r>
              <a:rPr lang="en-US" sz="2400" dirty="0"/>
              <a:t>The test will take some real study</a:t>
            </a:r>
          </a:p>
          <a:p>
            <a:pPr lvl="1"/>
            <a:r>
              <a:rPr lang="en-US" sz="2200" dirty="0"/>
              <a:t>Good breadth and background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(Mixed with nitpicking)</a:t>
            </a:r>
          </a:p>
          <a:p>
            <a:r>
              <a:rPr lang="en-US" sz="2400" dirty="0"/>
              <a:t>Feel free to email me (</a:t>
            </a:r>
            <a:r>
              <a:rPr lang="en-US" sz="2400" dirty="0">
                <a:hlinkClick r:id="rId2"/>
              </a:rPr>
              <a:t>josh.martin@gmail.com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278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Software Perceptions of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Want to be involved early in the process</a:t>
            </a:r>
          </a:p>
          <a:p>
            <a:r>
              <a:rPr lang="en-US" sz="2400" dirty="0"/>
              <a:t>Why not?</a:t>
            </a:r>
          </a:p>
          <a:p>
            <a:pPr lvl="1"/>
            <a:r>
              <a:rPr lang="en-US" sz="2200" dirty="0"/>
              <a:t>Gas versus Brakes</a:t>
            </a:r>
          </a:p>
          <a:p>
            <a:pPr lvl="1"/>
            <a:r>
              <a:rPr lang="en-US" sz="2200" dirty="0"/>
              <a:t>“No machine”</a:t>
            </a:r>
          </a:p>
          <a:p>
            <a:pPr lvl="1"/>
            <a:r>
              <a:rPr lang="en-US" sz="2200" dirty="0"/>
              <a:t>Checklists without understanding</a:t>
            </a:r>
          </a:p>
          <a:p>
            <a:pPr lvl="1"/>
            <a:r>
              <a:rPr lang="en-US" sz="2200" dirty="0"/>
              <a:t>Slow, Manual Processes</a:t>
            </a:r>
          </a:p>
        </p:txBody>
      </p:sp>
    </p:spTree>
    <p:extLst>
      <p:ext uri="{BB962C8B-B14F-4D97-AF65-F5344CB8AC3E}">
        <p14:creationId xmlns:p14="http://schemas.microsoft.com/office/powerpoint/2010/main" val="360328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COULD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Technical Know-How</a:t>
            </a:r>
          </a:p>
          <a:p>
            <a:pPr lvl="1"/>
            <a:r>
              <a:rPr lang="en-US" sz="2200" dirty="0"/>
              <a:t>Side projects, Open Source, Hobby (Raspberry Pi Network)</a:t>
            </a:r>
          </a:p>
          <a:p>
            <a:r>
              <a:rPr lang="en-US" sz="2400" dirty="0"/>
              <a:t>Helping team get to Yes</a:t>
            </a:r>
          </a:p>
          <a:p>
            <a:r>
              <a:rPr lang="en-US" sz="2400" dirty="0"/>
              <a:t>Automation (more on this later)</a:t>
            </a:r>
          </a:p>
          <a:p>
            <a:r>
              <a:rPr lang="en-US" sz="2400" dirty="0"/>
              <a:t>No Waiting Lists</a:t>
            </a:r>
          </a:p>
          <a:p>
            <a:r>
              <a:rPr lang="en-US" sz="2400" dirty="0"/>
              <a:t>Light Touch</a:t>
            </a:r>
          </a:p>
        </p:txBody>
      </p:sp>
    </p:spTree>
    <p:extLst>
      <p:ext uri="{BB962C8B-B14F-4D97-AF65-F5344CB8AC3E}">
        <p14:creationId xmlns:p14="http://schemas.microsoft.com/office/powerpoint/2010/main" val="224020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“Street Credibility”</a:t>
            </a:r>
          </a:p>
        </p:txBody>
      </p:sp>
      <p:pic>
        <p:nvPicPr>
          <p:cNvPr id="1030" name="Picture 6" descr="Image result for programmer frustrate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7425" y="2010032"/>
            <a:ext cx="2915646" cy="388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rogrammer frustrated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5993" y="1800267"/>
            <a:ext cx="3446163" cy="258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rogrammer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4634" y="3953796"/>
            <a:ext cx="4696102" cy="26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0529" y="863675"/>
            <a:ext cx="2921027" cy="35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447999" y="879625"/>
            <a:ext cx="2163273" cy="1899936"/>
          </a:xfrm>
        </p:spPr>
        <p:txBody>
          <a:bodyPr>
            <a:normAutofit/>
          </a:bodyPr>
          <a:lstStyle/>
          <a:p>
            <a:r>
              <a:rPr lang="en-US" sz="2400" dirty="0"/>
              <a:t>Failure</a:t>
            </a:r>
          </a:p>
          <a:p>
            <a:r>
              <a:rPr lang="en-US" sz="2400" dirty="0"/>
              <a:t>Success</a:t>
            </a:r>
          </a:p>
          <a:p>
            <a:r>
              <a:rPr lang="en-US" sz="2400" dirty="0"/>
              <a:t>Nostalgia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79" t="5756" r="5503" b="5984"/>
          <a:stretch/>
        </p:blipFill>
        <p:spPr>
          <a:xfrm>
            <a:off x="5632092" y="3193878"/>
            <a:ext cx="5207342" cy="2745689"/>
          </a:xfrm>
          <a:prstGeom prst="rect">
            <a:avLst/>
          </a:prstGeom>
        </p:spPr>
      </p:pic>
      <p:pic>
        <p:nvPicPr>
          <p:cNvPr id="1038" name="Picture 14" descr="Image result for software developer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03187" y="4049197"/>
            <a:ext cx="2905125" cy="25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2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Software Development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Decide What To Build (Requirements, Stories)</a:t>
            </a:r>
          </a:p>
          <a:p>
            <a:r>
              <a:rPr lang="en-US" sz="2400" dirty="0"/>
              <a:t>Build It (Coding, Compiling, Testing, Packaging)</a:t>
            </a:r>
          </a:p>
          <a:p>
            <a:pPr lvl="1"/>
            <a:r>
              <a:rPr lang="en-US" sz="2200" dirty="0"/>
              <a:t>Web and Mobile are main modern interfaces</a:t>
            </a:r>
          </a:p>
          <a:p>
            <a:pPr lvl="1"/>
            <a:r>
              <a:rPr lang="en-US" sz="2200" dirty="0"/>
              <a:t>Still Have Client / [Server], Too</a:t>
            </a:r>
          </a:p>
          <a:p>
            <a:r>
              <a:rPr lang="en-US" sz="2400" dirty="0"/>
              <a:t>Deploy It (No Longer on Laptop)</a:t>
            </a:r>
          </a:p>
          <a:p>
            <a:r>
              <a:rPr lang="en-US" sz="2400" dirty="0"/>
              <a:t>Test More</a:t>
            </a:r>
          </a:p>
          <a:p>
            <a:r>
              <a:rPr lang="en-US" sz="2400" dirty="0"/>
              <a:t>Promote It (to Production)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261343" y="2045111"/>
            <a:ext cx="0" cy="1828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483377" y="2705101"/>
            <a:ext cx="14748" cy="28206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400000">
            <a:off x="10093523" y="3884583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DevOps</a:t>
            </a:r>
          </a:p>
        </p:txBody>
      </p:sp>
      <p:sp>
        <p:nvSpPr>
          <p:cNvPr id="11" name="TextBox 10"/>
          <p:cNvSpPr txBox="1"/>
          <p:nvPr/>
        </p:nvSpPr>
        <p:spPr>
          <a:xfrm rot="5400000">
            <a:off x="9088069" y="2728679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2935131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1475</TotalTime>
  <Words>947</Words>
  <Application>Microsoft Office PowerPoint</Application>
  <PresentationFormat>Widescreen</PresentationFormat>
  <Paragraphs>142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Mesh</vt:lpstr>
      <vt:lpstr>Software Development</vt:lpstr>
      <vt:lpstr>What We Will Discuss</vt:lpstr>
      <vt:lpstr>My Background</vt:lpstr>
      <vt:lpstr>My Results: CISSP – Chapter 8 Practice Test</vt:lpstr>
      <vt:lpstr>A Few Other Things</vt:lpstr>
      <vt:lpstr>Software Perceptions of Cybersecurity</vt:lpstr>
      <vt:lpstr>What COULD help</vt:lpstr>
      <vt:lpstr>“Street Credibility”</vt:lpstr>
      <vt:lpstr>Software Development 101</vt:lpstr>
      <vt:lpstr>Web/Browser/Mobile Technologies</vt:lpstr>
      <vt:lpstr>The “Backend”</vt:lpstr>
      <vt:lpstr>Middleware – The Glue</vt:lpstr>
      <vt:lpstr>Build and Deployment</vt:lpstr>
      <vt:lpstr>More About Testing</vt:lpstr>
      <vt:lpstr>The Buzz</vt:lpstr>
      <vt:lpstr>Putting It Together</vt:lpstr>
      <vt:lpstr>Vulnerability Hunt / Bug Bounty</vt:lpstr>
      <vt:lpstr>My Pitch for What to Learn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Josh Martin</dc:creator>
  <cp:lastModifiedBy>Josh Martin</cp:lastModifiedBy>
  <cp:revision>115</cp:revision>
  <dcterms:created xsi:type="dcterms:W3CDTF">2017-11-13T18:58:09Z</dcterms:created>
  <dcterms:modified xsi:type="dcterms:W3CDTF">2017-11-24T16:02:37Z</dcterms:modified>
</cp:coreProperties>
</file>