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1" r:id="rId1"/>
  </p:sldMasterIdLst>
  <p:notesMasterIdLst>
    <p:notesMasterId r:id="rId31"/>
  </p:notesMasterIdLst>
  <p:handoutMasterIdLst>
    <p:handoutMasterId r:id="rId32"/>
  </p:handoutMasterIdLst>
  <p:sldIdLst>
    <p:sldId id="429" r:id="rId2"/>
    <p:sldId id="396" r:id="rId3"/>
    <p:sldId id="398" r:id="rId4"/>
    <p:sldId id="428" r:id="rId5"/>
    <p:sldId id="403" r:id="rId6"/>
    <p:sldId id="400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390" r:id="rId29"/>
    <p:sldId id="426" r:id="rId30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9" autoAdjust="0"/>
    <p:restoredTop sz="92403" autoAdjust="0"/>
  </p:normalViewPr>
  <p:slideViewPr>
    <p:cSldViewPr>
      <p:cViewPr>
        <p:scale>
          <a:sx n="108" d="100"/>
          <a:sy n="108" d="100"/>
        </p:scale>
        <p:origin x="144" y="520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4F0C6-E7E7-4726-A536-55866DB2F3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C1535-C84E-446C-9469-A14CD211ED96}">
      <dgm:prSet custT="1"/>
      <dgm:spPr/>
      <dgm:t>
        <a:bodyPr/>
        <a:lstStyle/>
        <a:p>
          <a:pPr rtl="0"/>
          <a:r>
            <a:rPr lang="en-US" sz="2200" smtClean="0"/>
            <a:t>Database design must conform to design standards</a:t>
          </a:r>
          <a:endParaRPr lang="en-US" sz="2200" dirty="0"/>
        </a:p>
      </dgm:t>
    </dgm:pt>
    <dgm:pt modelId="{08BC9ECA-25DF-496F-B0E5-2FD525290899}" type="parTrans" cxnId="{A52F6931-CF86-4D54-AB0D-F63EC43D66DD}">
      <dgm:prSet/>
      <dgm:spPr/>
      <dgm:t>
        <a:bodyPr/>
        <a:lstStyle/>
        <a:p>
          <a:endParaRPr lang="en-US"/>
        </a:p>
      </dgm:t>
    </dgm:pt>
    <dgm:pt modelId="{8B512486-F912-447F-885A-D4253C527644}" type="sibTrans" cxnId="{A52F6931-CF86-4D54-AB0D-F63EC43D66DD}">
      <dgm:prSet/>
      <dgm:spPr/>
      <dgm:t>
        <a:bodyPr/>
        <a:lstStyle/>
        <a:p>
          <a:endParaRPr lang="en-US"/>
        </a:p>
      </dgm:t>
    </dgm:pt>
    <dgm:pt modelId="{99C91E71-1482-4BF8-A329-AC41E42EE0A3}">
      <dgm:prSet custT="1"/>
      <dgm:spPr/>
      <dgm:t>
        <a:bodyPr/>
        <a:lstStyle/>
        <a:p>
          <a:pPr rtl="0"/>
          <a:r>
            <a:rPr lang="en-US" sz="2200" smtClean="0"/>
            <a:t>Need for high processing speed may limit the number and complexity of logically desirable relationships</a:t>
          </a:r>
          <a:endParaRPr lang="en-US" sz="2200" dirty="0"/>
        </a:p>
      </dgm:t>
    </dgm:pt>
    <dgm:pt modelId="{BBCD7EF1-5207-4C41-86AD-68A40B614019}" type="parTrans" cxnId="{173EAA57-8D2E-4FF1-B080-6EF3A5C6A099}">
      <dgm:prSet/>
      <dgm:spPr/>
      <dgm:t>
        <a:bodyPr/>
        <a:lstStyle/>
        <a:p>
          <a:endParaRPr lang="en-US"/>
        </a:p>
      </dgm:t>
    </dgm:pt>
    <dgm:pt modelId="{595AD742-EAE4-42E1-A94C-69CFED1D832C}" type="sibTrans" cxnId="{173EAA57-8D2E-4FF1-B080-6EF3A5C6A099}">
      <dgm:prSet/>
      <dgm:spPr/>
      <dgm:t>
        <a:bodyPr/>
        <a:lstStyle/>
        <a:p>
          <a:endParaRPr lang="en-US"/>
        </a:p>
      </dgm:t>
    </dgm:pt>
    <dgm:pt modelId="{D078E4C2-76DE-4772-9242-DD13C3EB224E}">
      <dgm:prSet custT="1"/>
      <dgm:spPr/>
      <dgm:t>
        <a:bodyPr/>
        <a:lstStyle/>
        <a:p>
          <a:pPr rtl="0"/>
          <a:r>
            <a:rPr lang="en-US" sz="2200" dirty="0" smtClean="0"/>
            <a:t>Need for maximum information generation may lead to loss of clean design structures and high transaction speed</a:t>
          </a:r>
          <a:endParaRPr lang="en-US" sz="2200" dirty="0"/>
        </a:p>
      </dgm:t>
    </dgm:pt>
    <dgm:pt modelId="{AB55A249-E43A-4B8F-9B26-1A925E038D57}" type="parTrans" cxnId="{ABF35FE2-FAA1-44F3-9191-ECC31D8A68F5}">
      <dgm:prSet/>
      <dgm:spPr/>
      <dgm:t>
        <a:bodyPr/>
        <a:lstStyle/>
        <a:p>
          <a:endParaRPr lang="en-US"/>
        </a:p>
      </dgm:t>
    </dgm:pt>
    <dgm:pt modelId="{47227767-62C1-44B0-84D6-E36156F2F0B6}" type="sibTrans" cxnId="{ABF35FE2-FAA1-44F3-9191-ECC31D8A68F5}">
      <dgm:prSet/>
      <dgm:spPr/>
      <dgm:t>
        <a:bodyPr/>
        <a:lstStyle/>
        <a:p>
          <a:endParaRPr lang="en-US"/>
        </a:p>
      </dgm:t>
    </dgm:pt>
    <dgm:pt modelId="{53993926-4E28-49BA-A717-1D4A95367F76}" type="pres">
      <dgm:prSet presAssocID="{7DC4F0C6-E7E7-4726-A536-55866DB2F3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9400C0-D3D8-4202-8DF0-D822EFF9377C}" type="pres">
      <dgm:prSet presAssocID="{86EC1535-C84E-446C-9469-A14CD211ED96}" presName="parentLin" presStyleCnt="0"/>
      <dgm:spPr/>
      <dgm:t>
        <a:bodyPr/>
        <a:lstStyle/>
        <a:p>
          <a:endParaRPr lang="en-US"/>
        </a:p>
      </dgm:t>
    </dgm:pt>
    <dgm:pt modelId="{0FA5AEFB-E9B4-4845-96F7-3AC7F4B9A1BE}" type="pres">
      <dgm:prSet presAssocID="{86EC1535-C84E-446C-9469-A14CD211ED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DA116F-51D3-496F-9C3F-759058E7234C}" type="pres">
      <dgm:prSet presAssocID="{86EC1535-C84E-446C-9469-A14CD211ED96}" presName="parentText" presStyleLbl="node1" presStyleIdx="0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422C8-B791-47CC-93DF-DC2351F8EC1E}" type="pres">
      <dgm:prSet presAssocID="{86EC1535-C84E-446C-9469-A14CD211ED96}" presName="negativeSpace" presStyleCnt="0"/>
      <dgm:spPr/>
      <dgm:t>
        <a:bodyPr/>
        <a:lstStyle/>
        <a:p>
          <a:endParaRPr lang="en-US"/>
        </a:p>
      </dgm:t>
    </dgm:pt>
    <dgm:pt modelId="{1DA2F57F-0272-482D-8E29-2A92EA730204}" type="pres">
      <dgm:prSet presAssocID="{86EC1535-C84E-446C-9469-A14CD211ED9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95FF-48E7-48DC-8612-B3490D617979}" type="pres">
      <dgm:prSet presAssocID="{8B512486-F912-447F-885A-D4253C527644}" presName="spaceBetweenRectangles" presStyleCnt="0"/>
      <dgm:spPr/>
      <dgm:t>
        <a:bodyPr/>
        <a:lstStyle/>
        <a:p>
          <a:endParaRPr lang="en-US"/>
        </a:p>
      </dgm:t>
    </dgm:pt>
    <dgm:pt modelId="{1F930D40-C423-454A-9D3B-9FE8DC18568E}" type="pres">
      <dgm:prSet presAssocID="{99C91E71-1482-4BF8-A329-AC41E42EE0A3}" presName="parentLin" presStyleCnt="0"/>
      <dgm:spPr/>
      <dgm:t>
        <a:bodyPr/>
        <a:lstStyle/>
        <a:p>
          <a:endParaRPr lang="en-US"/>
        </a:p>
      </dgm:t>
    </dgm:pt>
    <dgm:pt modelId="{CCFFA86A-CBC2-4EFF-85EB-78D4FEF1C1E3}" type="pres">
      <dgm:prSet presAssocID="{99C91E71-1482-4BF8-A329-AC41E42EE0A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4285EE-B824-472C-B66F-2B19B9D98C27}" type="pres">
      <dgm:prSet presAssocID="{99C91E71-1482-4BF8-A329-AC41E42EE0A3}" presName="parentText" presStyleLbl="node1" presStyleIdx="1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14DD8-BD8E-4417-B9E0-280CCABB5ACF}" type="pres">
      <dgm:prSet presAssocID="{99C91E71-1482-4BF8-A329-AC41E42EE0A3}" presName="negativeSpace" presStyleCnt="0"/>
      <dgm:spPr/>
      <dgm:t>
        <a:bodyPr/>
        <a:lstStyle/>
        <a:p>
          <a:endParaRPr lang="en-US"/>
        </a:p>
      </dgm:t>
    </dgm:pt>
    <dgm:pt modelId="{641803C6-765F-4C09-982B-83789EEE5C66}" type="pres">
      <dgm:prSet presAssocID="{99C91E71-1482-4BF8-A329-AC41E42EE0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1582E-F414-4169-A515-D18769FAB036}" type="pres">
      <dgm:prSet presAssocID="{595AD742-EAE4-42E1-A94C-69CFED1D832C}" presName="spaceBetweenRectangles" presStyleCnt="0"/>
      <dgm:spPr/>
      <dgm:t>
        <a:bodyPr/>
        <a:lstStyle/>
        <a:p>
          <a:endParaRPr lang="en-US"/>
        </a:p>
      </dgm:t>
    </dgm:pt>
    <dgm:pt modelId="{6CC11F38-C9B3-460B-B53B-E1F5A3953F02}" type="pres">
      <dgm:prSet presAssocID="{D078E4C2-76DE-4772-9242-DD13C3EB224E}" presName="parentLin" presStyleCnt="0"/>
      <dgm:spPr/>
      <dgm:t>
        <a:bodyPr/>
        <a:lstStyle/>
        <a:p>
          <a:endParaRPr lang="en-US"/>
        </a:p>
      </dgm:t>
    </dgm:pt>
    <dgm:pt modelId="{F845E446-B5A0-47F2-A6C9-6B84915DF7A6}" type="pres">
      <dgm:prSet presAssocID="{D078E4C2-76DE-4772-9242-DD13C3EB224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AED79C-97F2-43FA-967D-1C4B0376BC51}" type="pres">
      <dgm:prSet presAssocID="{D078E4C2-76DE-4772-9242-DD13C3EB224E}" presName="parentText" presStyleLbl="node1" presStyleIdx="2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FE144-0595-4EF7-8012-2C93684E981F}" type="pres">
      <dgm:prSet presAssocID="{D078E4C2-76DE-4772-9242-DD13C3EB224E}" presName="negativeSpace" presStyleCnt="0"/>
      <dgm:spPr/>
      <dgm:t>
        <a:bodyPr/>
        <a:lstStyle/>
        <a:p>
          <a:endParaRPr lang="en-US"/>
        </a:p>
      </dgm:t>
    </dgm:pt>
    <dgm:pt modelId="{2C117E69-691B-4C66-97A0-DF425D152FAC}" type="pres">
      <dgm:prSet presAssocID="{D078E4C2-76DE-4772-9242-DD13C3EB224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1AC1E-A339-471D-AC18-B321E504D131}" type="presOf" srcId="{D078E4C2-76DE-4772-9242-DD13C3EB224E}" destId="{66AED79C-97F2-43FA-967D-1C4B0376BC51}" srcOrd="1" destOrd="0" presId="urn:microsoft.com/office/officeart/2005/8/layout/list1"/>
    <dgm:cxn modelId="{27363ADA-7376-4A51-8673-2C53AF6276ED}" type="presOf" srcId="{D078E4C2-76DE-4772-9242-DD13C3EB224E}" destId="{F845E446-B5A0-47F2-A6C9-6B84915DF7A6}" srcOrd="0" destOrd="0" presId="urn:microsoft.com/office/officeart/2005/8/layout/list1"/>
    <dgm:cxn modelId="{80B0C8AD-E63E-47E0-98AC-89D7FAA5D415}" type="presOf" srcId="{99C91E71-1482-4BF8-A329-AC41E42EE0A3}" destId="{694285EE-B824-472C-B66F-2B19B9D98C27}" srcOrd="1" destOrd="0" presId="urn:microsoft.com/office/officeart/2005/8/layout/list1"/>
    <dgm:cxn modelId="{727F1AD4-4829-4BFB-8353-8C760F58250B}" type="presOf" srcId="{7DC4F0C6-E7E7-4726-A536-55866DB2F349}" destId="{53993926-4E28-49BA-A717-1D4A95367F76}" srcOrd="0" destOrd="0" presId="urn:microsoft.com/office/officeart/2005/8/layout/list1"/>
    <dgm:cxn modelId="{173EAA57-8D2E-4FF1-B080-6EF3A5C6A099}" srcId="{7DC4F0C6-E7E7-4726-A536-55866DB2F349}" destId="{99C91E71-1482-4BF8-A329-AC41E42EE0A3}" srcOrd="1" destOrd="0" parTransId="{BBCD7EF1-5207-4C41-86AD-68A40B614019}" sibTransId="{595AD742-EAE4-42E1-A94C-69CFED1D832C}"/>
    <dgm:cxn modelId="{ABF35FE2-FAA1-44F3-9191-ECC31D8A68F5}" srcId="{7DC4F0C6-E7E7-4726-A536-55866DB2F349}" destId="{D078E4C2-76DE-4772-9242-DD13C3EB224E}" srcOrd="2" destOrd="0" parTransId="{AB55A249-E43A-4B8F-9B26-1A925E038D57}" sibTransId="{47227767-62C1-44B0-84D6-E36156F2F0B6}"/>
    <dgm:cxn modelId="{1E494776-788C-4F8E-B55D-7AEA982566CD}" type="presOf" srcId="{86EC1535-C84E-446C-9469-A14CD211ED96}" destId="{23DA116F-51D3-496F-9C3F-759058E7234C}" srcOrd="1" destOrd="0" presId="urn:microsoft.com/office/officeart/2005/8/layout/list1"/>
    <dgm:cxn modelId="{CC8BDB86-3794-4426-9AB0-08D2E477E1CA}" type="presOf" srcId="{99C91E71-1482-4BF8-A329-AC41E42EE0A3}" destId="{CCFFA86A-CBC2-4EFF-85EB-78D4FEF1C1E3}" srcOrd="0" destOrd="0" presId="urn:microsoft.com/office/officeart/2005/8/layout/list1"/>
    <dgm:cxn modelId="{A52F6931-CF86-4D54-AB0D-F63EC43D66DD}" srcId="{7DC4F0C6-E7E7-4726-A536-55866DB2F349}" destId="{86EC1535-C84E-446C-9469-A14CD211ED96}" srcOrd="0" destOrd="0" parTransId="{08BC9ECA-25DF-496F-B0E5-2FD525290899}" sibTransId="{8B512486-F912-447F-885A-D4253C527644}"/>
    <dgm:cxn modelId="{ADE47CCB-20E2-4885-AC8C-EE4CC0CF3668}" type="presOf" srcId="{86EC1535-C84E-446C-9469-A14CD211ED96}" destId="{0FA5AEFB-E9B4-4845-96F7-3AC7F4B9A1BE}" srcOrd="0" destOrd="0" presId="urn:microsoft.com/office/officeart/2005/8/layout/list1"/>
    <dgm:cxn modelId="{A5CDD7B6-A22C-45DD-94BE-9F450D18D8A8}" type="presParOf" srcId="{53993926-4E28-49BA-A717-1D4A95367F76}" destId="{E09400C0-D3D8-4202-8DF0-D822EFF9377C}" srcOrd="0" destOrd="0" presId="urn:microsoft.com/office/officeart/2005/8/layout/list1"/>
    <dgm:cxn modelId="{8E3204D0-9A92-48D7-ACCD-B1D1506AA69A}" type="presParOf" srcId="{E09400C0-D3D8-4202-8DF0-D822EFF9377C}" destId="{0FA5AEFB-E9B4-4845-96F7-3AC7F4B9A1BE}" srcOrd="0" destOrd="0" presId="urn:microsoft.com/office/officeart/2005/8/layout/list1"/>
    <dgm:cxn modelId="{A99BB34F-18AF-40BA-B82A-C2B707F4D3AB}" type="presParOf" srcId="{E09400C0-D3D8-4202-8DF0-D822EFF9377C}" destId="{23DA116F-51D3-496F-9C3F-759058E7234C}" srcOrd="1" destOrd="0" presId="urn:microsoft.com/office/officeart/2005/8/layout/list1"/>
    <dgm:cxn modelId="{A60BCCF0-2B55-4560-A03A-6333599CDA4A}" type="presParOf" srcId="{53993926-4E28-49BA-A717-1D4A95367F76}" destId="{2CC422C8-B791-47CC-93DF-DC2351F8EC1E}" srcOrd="1" destOrd="0" presId="urn:microsoft.com/office/officeart/2005/8/layout/list1"/>
    <dgm:cxn modelId="{E47D159B-557F-4157-A3F0-FD73B3CECC97}" type="presParOf" srcId="{53993926-4E28-49BA-A717-1D4A95367F76}" destId="{1DA2F57F-0272-482D-8E29-2A92EA730204}" srcOrd="2" destOrd="0" presId="urn:microsoft.com/office/officeart/2005/8/layout/list1"/>
    <dgm:cxn modelId="{A97624F8-D9AC-45E2-961D-538F5FAADE15}" type="presParOf" srcId="{53993926-4E28-49BA-A717-1D4A95367F76}" destId="{3EBB95FF-48E7-48DC-8612-B3490D617979}" srcOrd="3" destOrd="0" presId="urn:microsoft.com/office/officeart/2005/8/layout/list1"/>
    <dgm:cxn modelId="{5177DBF6-4E8A-4245-8B26-43A8C9A71742}" type="presParOf" srcId="{53993926-4E28-49BA-A717-1D4A95367F76}" destId="{1F930D40-C423-454A-9D3B-9FE8DC18568E}" srcOrd="4" destOrd="0" presId="urn:microsoft.com/office/officeart/2005/8/layout/list1"/>
    <dgm:cxn modelId="{BFD82D95-CE4D-4B38-8C8C-AB8212685E02}" type="presParOf" srcId="{1F930D40-C423-454A-9D3B-9FE8DC18568E}" destId="{CCFFA86A-CBC2-4EFF-85EB-78D4FEF1C1E3}" srcOrd="0" destOrd="0" presId="urn:microsoft.com/office/officeart/2005/8/layout/list1"/>
    <dgm:cxn modelId="{655019A3-AD3F-4DC1-8525-205B5D1E249D}" type="presParOf" srcId="{1F930D40-C423-454A-9D3B-9FE8DC18568E}" destId="{694285EE-B824-472C-B66F-2B19B9D98C27}" srcOrd="1" destOrd="0" presId="urn:microsoft.com/office/officeart/2005/8/layout/list1"/>
    <dgm:cxn modelId="{C5A02C27-6D5B-4469-AB70-2000A500C24A}" type="presParOf" srcId="{53993926-4E28-49BA-A717-1D4A95367F76}" destId="{65B14DD8-BD8E-4417-B9E0-280CCABB5ACF}" srcOrd="5" destOrd="0" presId="urn:microsoft.com/office/officeart/2005/8/layout/list1"/>
    <dgm:cxn modelId="{008CBDB5-4EC1-425C-8AE2-FB7083E7F895}" type="presParOf" srcId="{53993926-4E28-49BA-A717-1D4A95367F76}" destId="{641803C6-765F-4C09-982B-83789EEE5C66}" srcOrd="6" destOrd="0" presId="urn:microsoft.com/office/officeart/2005/8/layout/list1"/>
    <dgm:cxn modelId="{FEB6A4C3-F734-4F1C-8B32-73116B425087}" type="presParOf" srcId="{53993926-4E28-49BA-A717-1D4A95367F76}" destId="{DFA1582E-F414-4169-A515-D18769FAB036}" srcOrd="7" destOrd="0" presId="urn:microsoft.com/office/officeart/2005/8/layout/list1"/>
    <dgm:cxn modelId="{8B5565C5-C890-48CD-BE1D-F9DACD2449D5}" type="presParOf" srcId="{53993926-4E28-49BA-A717-1D4A95367F76}" destId="{6CC11F38-C9B3-460B-B53B-E1F5A3953F02}" srcOrd="8" destOrd="0" presId="urn:microsoft.com/office/officeart/2005/8/layout/list1"/>
    <dgm:cxn modelId="{B6D81936-F616-4B15-9332-64B2C462E23D}" type="presParOf" srcId="{6CC11F38-C9B3-460B-B53B-E1F5A3953F02}" destId="{F845E446-B5A0-47F2-A6C9-6B84915DF7A6}" srcOrd="0" destOrd="0" presId="urn:microsoft.com/office/officeart/2005/8/layout/list1"/>
    <dgm:cxn modelId="{0217EC60-23D5-4996-9BDB-0A260485F7BD}" type="presParOf" srcId="{6CC11F38-C9B3-460B-B53B-E1F5A3953F02}" destId="{66AED79C-97F2-43FA-967D-1C4B0376BC51}" srcOrd="1" destOrd="0" presId="urn:microsoft.com/office/officeart/2005/8/layout/list1"/>
    <dgm:cxn modelId="{9F77B49A-6516-4D62-85DC-20139C7B130C}" type="presParOf" srcId="{53993926-4E28-49BA-A717-1D4A95367F76}" destId="{8A3FE144-0595-4EF7-8012-2C93684E981F}" srcOrd="9" destOrd="0" presId="urn:microsoft.com/office/officeart/2005/8/layout/list1"/>
    <dgm:cxn modelId="{9982971B-F5E9-4021-9ED9-976A85619BC3}" type="presParOf" srcId="{53993926-4E28-49BA-A717-1D4A95367F76}" destId="{2C117E69-691B-4C66-97A0-DF425D152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F57F-0272-482D-8E29-2A92EA730204}">
      <dsp:nvSpPr>
        <dsp:cNvPr id="0" name=""/>
        <dsp:cNvSpPr/>
      </dsp:nvSpPr>
      <dsp:spPr>
        <a:xfrm>
          <a:off x="0" y="51504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116F-51D3-496F-9C3F-759058E7234C}">
      <dsp:nvSpPr>
        <dsp:cNvPr id="0" name=""/>
        <dsp:cNvSpPr/>
      </dsp:nvSpPr>
      <dsp:spPr>
        <a:xfrm>
          <a:off x="213362" y="42720"/>
          <a:ext cx="7302566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Database design must conform to design standards</a:t>
          </a:r>
          <a:endParaRPr lang="en-US" sz="2200" kern="1200" dirty="0"/>
        </a:p>
      </dsp:txBody>
      <dsp:txXfrm>
        <a:off x="259476" y="88834"/>
        <a:ext cx="7210338" cy="852412"/>
      </dsp:txXfrm>
    </dsp:sp>
    <dsp:sp modelId="{641803C6-765F-4C09-982B-83789EEE5C66}">
      <dsp:nvSpPr>
        <dsp:cNvPr id="0" name=""/>
        <dsp:cNvSpPr/>
      </dsp:nvSpPr>
      <dsp:spPr>
        <a:xfrm>
          <a:off x="0" y="196656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285EE-B824-472C-B66F-2B19B9D98C27}">
      <dsp:nvSpPr>
        <dsp:cNvPr id="0" name=""/>
        <dsp:cNvSpPr/>
      </dsp:nvSpPr>
      <dsp:spPr>
        <a:xfrm>
          <a:off x="213362" y="1494240"/>
          <a:ext cx="7302566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Need for high processing speed may limit the number and complexity of logically desirable relationships</a:t>
          </a:r>
          <a:endParaRPr lang="en-US" sz="2200" kern="1200" dirty="0"/>
        </a:p>
      </dsp:txBody>
      <dsp:txXfrm>
        <a:off x="259476" y="1540354"/>
        <a:ext cx="7210338" cy="852412"/>
      </dsp:txXfrm>
    </dsp:sp>
    <dsp:sp modelId="{2C117E69-691B-4C66-97A0-DF425D152FAC}">
      <dsp:nvSpPr>
        <dsp:cNvPr id="0" name=""/>
        <dsp:cNvSpPr/>
      </dsp:nvSpPr>
      <dsp:spPr>
        <a:xfrm>
          <a:off x="0" y="341808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D79C-97F2-43FA-967D-1C4B0376BC51}">
      <dsp:nvSpPr>
        <dsp:cNvPr id="0" name=""/>
        <dsp:cNvSpPr/>
      </dsp:nvSpPr>
      <dsp:spPr>
        <a:xfrm>
          <a:off x="213362" y="2945760"/>
          <a:ext cx="7302566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Need for maximum information generation may lead to loss of clean design structures and high transaction speed</a:t>
          </a:r>
          <a:endParaRPr lang="en-US" sz="2200" kern="1200" dirty="0"/>
        </a:p>
      </dsp:txBody>
      <dsp:txXfrm>
        <a:off x="259476" y="2991874"/>
        <a:ext cx="7210338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m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25"/>
          <p:cNvSpPr txBox="1">
            <a:spLocks noChangeArrowheads="1"/>
          </p:cNvSpPr>
          <p:nvPr userDrawn="1"/>
        </p:nvSpPr>
        <p:spPr bwMode="auto">
          <a:xfrm>
            <a:off x="533400" y="583184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Cengage Learning®. May not be scanned, copied or duplicated, or posted to a publicly accessible website, in whole or in part,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78ACD6D-0222-4101-83B6-9823F10564C5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7E06B-CB4C-4B2F-A305-D57404AC7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6" y="463763"/>
            <a:ext cx="3063875" cy="2667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26720"/>
            <a:ext cx="8229600" cy="9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93520"/>
            <a:ext cx="8229600" cy="4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116320"/>
            <a:ext cx="457200" cy="2844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20" smtClean="0"/>
            </a:lvl1pPr>
          </a:lstStyle>
          <a:p>
            <a:pPr>
              <a:defRPr/>
            </a:pPr>
            <a:fld id="{DEF1EF42-B1D2-4191-B29B-37B46D44C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590296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5pPr>
      <a:lvl6pPr marL="426705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6pPr>
      <a:lvl7pPr marL="853410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7pPr>
      <a:lvl8pPr marL="1280114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8pPr>
      <a:lvl9pPr marL="1706819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0771" indent="-238540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613" kern="1200">
          <a:solidFill>
            <a:srgbClr val="002060"/>
          </a:solidFill>
          <a:latin typeface="+mn-lt"/>
          <a:ea typeface="+mn-ea"/>
          <a:cs typeface="+mn-cs"/>
        </a:defRPr>
      </a:lvl1pPr>
      <a:lvl2pPr marL="613388" indent="-229651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427" kern="1200">
          <a:solidFill>
            <a:srgbClr val="002060"/>
          </a:solidFill>
          <a:latin typeface="+mn-lt"/>
          <a:ea typeface="+mn-ea"/>
          <a:cs typeface="+mn-cs"/>
        </a:defRPr>
      </a:lvl2pPr>
      <a:lvl3pPr marL="860818" indent="-20446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240" kern="1200">
          <a:solidFill>
            <a:srgbClr val="002060"/>
          </a:solidFill>
          <a:latin typeface="+mn-lt"/>
          <a:ea typeface="+mn-ea"/>
          <a:cs typeface="+mn-cs"/>
        </a:defRPr>
      </a:lvl3pPr>
      <a:lvl4pPr marL="1100839" indent="-18668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053" kern="1200">
          <a:solidFill>
            <a:srgbClr val="002060"/>
          </a:solidFill>
          <a:latin typeface="+mn-lt"/>
          <a:ea typeface="+mn-ea"/>
          <a:cs typeface="+mn-cs"/>
        </a:defRPr>
      </a:lvl4pPr>
      <a:lvl5pPr marL="1296412" indent="-170386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1867" kern="1200">
          <a:solidFill>
            <a:srgbClr val="002060"/>
          </a:solidFill>
          <a:latin typeface="+mn-lt"/>
          <a:ea typeface="+mn-ea"/>
          <a:cs typeface="+mn-cs"/>
        </a:defRPr>
      </a:lvl5pPr>
      <a:lvl6pPr marL="1502001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68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681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493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9456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90853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30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Chen’s Type Guidance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642394"/>
            <a:ext cx="7683500" cy="2273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7E06B-CB4C-4B2F-A305-D57404AC743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57200" y="5562600"/>
            <a:ext cx="7696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4.11 - A Weak Entity in a Strong Relationship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C29A57-7A9B-4FFA-9FB4-2AC10339B48E}" type="slidenum">
              <a:rPr lang="en-US" altLang="en-US" sz="1307">
                <a:latin typeface="Times New Roman" panose="02020603050405020304" pitchFamily="18" charset="0"/>
              </a:rPr>
              <a:pPr/>
              <a:t>10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957653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Table 4.3 - Crow’s Foot Symbols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7EA2456-547B-441D-A1A4-F8D07E33B5D6}" type="slidenum">
              <a:rPr lang="en-US" altLang="en-US" sz="1307">
                <a:latin typeface="Times New Roman" panose="02020603050405020304" pitchFamily="18" charset="0"/>
              </a:rPr>
              <a:pPr/>
              <a:t>11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164818" cy="225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4.13 - CLASS is Optional to COURSE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E687ABC-FEA0-4BE1-9C9B-F4E6A42CCADF}" type="slidenum">
              <a:rPr lang="en-US" altLang="en-US" sz="1307">
                <a:latin typeface="Times New Roman" panose="02020603050405020304" pitchFamily="18" charset="0"/>
              </a:rPr>
              <a:pPr/>
              <a:t>12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621328" cy="269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4.14 - COURSE and CLASS in a Mandatory Relationship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FB86C6-1027-4D32-9025-8AB813D5660E}" type="slidenum">
              <a:rPr lang="en-US" altLang="en-US" sz="1307">
                <a:latin typeface="Times New Roman" panose="02020603050405020304" pitchFamily="18" charset="0"/>
              </a:rPr>
              <a:pPr/>
              <a:t>13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716591" cy="255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2438400" cy="3962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Figure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4.15 - Three 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Types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of 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Relationship Degree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23760" y="6002553"/>
            <a:ext cx="1920240" cy="3704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F8197E4-DC38-47BE-91F3-EE9F9FB85AAF}" type="slidenum">
              <a:rPr lang="en-US" altLang="en-US" sz="1307">
                <a:latin typeface="Times New Roman" panose="02020603050405020304" pitchFamily="18" charset="0"/>
              </a:rPr>
              <a:pPr/>
              <a:t>14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535100" cy="536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4.17 - An ER Representation of Recursive Relationships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472736C-0673-48B5-BF06-2B740C213107}" type="slidenum">
              <a:rPr lang="en-US" altLang="en-US" sz="1307">
                <a:latin typeface="Times New Roman" panose="02020603050405020304" pitchFamily="18" charset="0"/>
              </a:rPr>
              <a:pPr/>
              <a:t>15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840434" cy="2857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Figure 4.23 - Converting the M:N Relationship into Two 1:M Relationships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B946636-0A8F-462B-BF96-7636C23DE15B}" type="slidenum">
              <a:rPr lang="en-US" altLang="en-US" sz="1307">
                <a:latin typeface="Times New Roman" panose="02020603050405020304" pitchFamily="18" charset="0"/>
              </a:rPr>
              <a:pPr/>
              <a:t>16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6019800" cy="386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4.25 - A Composite Entity in an ERD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A960506-156F-4502-AD73-ECE9B9594D40}" type="slidenum">
              <a:rPr lang="en-US" altLang="en-US" sz="1307">
                <a:latin typeface="Times New Roman" panose="02020603050405020304" pitchFamily="18" charset="0"/>
              </a:rPr>
              <a:pPr/>
              <a:t>17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928588" cy="2159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4.26 - The First Tiny College ERD Segment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429AE8-2E0D-4017-9729-CEC7CDC16F55}" type="slidenum">
              <a:rPr lang="en-US" altLang="en-US" sz="1307">
                <a:latin typeface="Times New Roman" panose="02020603050405020304" pitchFamily="18" charset="0"/>
              </a:rPr>
              <a:pPr/>
              <a:t>18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86600" cy="3838771"/>
          </a:xfrm>
          <a:prstGeom prst="rect">
            <a:avLst/>
          </a:prstGeom>
        </p:spPr>
      </p:pic>
      <p:pic>
        <p:nvPicPr>
          <p:cNvPr id="6" name="Picture 5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1066800" y="5562600"/>
            <a:ext cx="4086225" cy="30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4267200" y="5638800"/>
            <a:ext cx="38862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7543800" y="5334000"/>
            <a:ext cx="304800" cy="352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4.27 - The Second Tiny College ERD Segment 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73E993-F6D2-4CDB-A73E-8B0E2D5C750B}" type="slidenum">
              <a:rPr lang="en-US" altLang="en-US" sz="1307">
                <a:latin typeface="Times New Roman" panose="02020603050405020304" pitchFamily="18" charset="0"/>
              </a:rPr>
              <a:pPr/>
              <a:t>19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59433" cy="2876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4.3 - A Multivalued Attribute in an Entity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4AD555-F256-4EA5-B2A7-B66B54961628}" type="slidenum">
              <a:rPr lang="en-US" altLang="en-US" sz="1307">
                <a:latin typeface="Times New Roman" panose="02020603050405020304" pitchFamily="18" charset="0"/>
              </a:rPr>
              <a:pPr/>
              <a:t>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543800" cy="206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2895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Figure 4.28 - The Third Tiny College ERD Segment 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16A222B-FA04-4F64-AB80-1047BE005D4E}" type="slidenum">
              <a:rPr lang="en-US" altLang="en-US" sz="1307">
                <a:latin typeface="Times New Roman" panose="02020603050405020304" pitchFamily="18" charset="0"/>
              </a:rPr>
              <a:pPr/>
              <a:t>20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5795663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4.29 - The Fourth Tiny College ERD Segment 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C9DDAE9-8AAA-4E5B-A5DD-DDFC76F285B6}" type="slidenum">
              <a:rPr lang="en-US" altLang="en-US" sz="1307">
                <a:latin typeface="Times New Roman" panose="02020603050405020304" pitchFamily="18" charset="0"/>
              </a:rPr>
              <a:pPr/>
              <a:t>21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668960" cy="341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4.30 - The Fifth Tiny College ERD Segment 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0F77320-CB57-462D-AF34-0146D0664134}" type="slidenum">
              <a:rPr lang="en-US" altLang="en-US" sz="1307">
                <a:latin typeface="Times New Roman" panose="02020603050405020304" pitchFamily="18" charset="0"/>
              </a:rPr>
              <a:pPr/>
              <a:t>22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35644" cy="318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4.31 - The Sixth Tiny College ERD Segment 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31C428-6859-4788-9DEA-AFCB70BF2B1B}" type="slidenum">
              <a:rPr lang="en-US" altLang="en-US" sz="1307">
                <a:latin typeface="Times New Roman" panose="02020603050405020304" pitchFamily="18" charset="0"/>
              </a:rPr>
              <a:pPr/>
              <a:t>23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772400" cy="1929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4.32 - The Seventh Tiny College ERD Segment 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E1ADA2-89B5-43C7-AADF-6A433EFB72F4}" type="slidenum">
              <a:rPr lang="en-US" altLang="en-US" sz="1307">
                <a:latin typeface="Times New Roman" panose="02020603050405020304" pitchFamily="18" charset="0"/>
              </a:rPr>
              <a:pPr/>
              <a:t>24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68960" cy="295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4.33 - The Eighth Tiny College ERD Segment 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67C8108-B0F2-46FD-9B0F-ED8424E5D6A4}" type="slidenum">
              <a:rPr lang="en-US" altLang="en-US" sz="1307">
                <a:latin typeface="Times New Roman" panose="02020603050405020304" pitchFamily="18" charset="0"/>
              </a:rPr>
              <a:pPr/>
              <a:t>25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64170" cy="359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4.34 - The Ninth Tiny College ERD Segment 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AD66C1-34AC-47BB-9F2C-B468B1E813D6}" type="slidenum">
              <a:rPr lang="en-US" altLang="en-US" sz="1307">
                <a:latin typeface="Times New Roman" panose="02020603050405020304" pitchFamily="18" charset="0"/>
              </a:rPr>
              <a:pPr/>
              <a:t>26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699223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Table 4.4 - Components of the ERM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50E2378-1FA1-4286-A2E4-2A2CFBA8F652}" type="slidenum">
              <a:rPr lang="en-US" altLang="en-US" sz="1307">
                <a:latin typeface="Times New Roman" panose="02020603050405020304" pitchFamily="18" charset="0"/>
              </a:rPr>
              <a:pPr/>
              <a:t>27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5867400" cy="3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Database Design Challenges: </a:t>
            </a:r>
            <a:b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Conflicting Goals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E95C86-01C5-492F-85A0-1015795EA362}" type="slidenum">
              <a:rPr lang="en-US" altLang="en-US" sz="1307">
                <a:latin typeface="Times New Roman" panose="02020603050405020304" pitchFamily="18" charset="0"/>
              </a:rPr>
              <a:pPr/>
              <a:t>28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0251595"/>
              </p:ext>
            </p:extLst>
          </p:nvPr>
        </p:nvGraphicFramePr>
        <p:xfrm>
          <a:off x="660400" y="1564640"/>
          <a:ext cx="7823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313" y="2514600"/>
            <a:ext cx="28194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600" dirty="0" smtClean="0">
                <a:solidFill>
                  <a:schemeClr val="accent3">
                    <a:lumMod val="75000"/>
                  </a:schemeClr>
                </a:solidFill>
              </a:rPr>
              <a:t>Figure 4.38 - Various Implementations  of the 1:1 Recursive Relationship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081ED8A-1B54-4EE0-A6A3-62EB8DD85CED}" type="slidenum">
              <a:rPr lang="en-US" altLang="en-US" sz="1307">
                <a:latin typeface="Times New Roman" panose="02020603050405020304" pitchFamily="18" charset="0"/>
              </a:rPr>
              <a:pPr/>
              <a:t>29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6331527" cy="491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4.4 – Splitting the Multivalued Attributes into New Attributes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7510526" cy="2531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4.6 - Depiction of a Derived Attribute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53005" cy="23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68096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Table 4.2 - Advantages and Disadvantages of Storing Derived Attributes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10E093-8A9C-48C1-9049-2D54BF61825D}" type="slidenum">
              <a:rPr lang="en-US" altLang="en-US" sz="1307">
                <a:latin typeface="Times New Roman" panose="02020603050405020304" pitchFamily="18" charset="0"/>
              </a:rPr>
              <a:pPr/>
              <a:t>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899607" cy="2532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4.7 - Connectivity and Cardinality in an ERD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3E3D5E1-E838-481D-9B39-A5833157F493}" type="slidenum">
              <a:rPr lang="en-US" altLang="en-US" sz="1307">
                <a:latin typeface="Times New Roman" panose="02020603050405020304" pitchFamily="18" charset="0"/>
              </a:rPr>
              <a:pPr/>
              <a:t>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68960" cy="262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/>
              <a:t>Figure 4.8 - </a:t>
            </a:r>
            <a:r>
              <a:rPr lang="en-US" sz="4000" dirty="0"/>
              <a:t>A </a:t>
            </a:r>
            <a:r>
              <a:rPr lang="en-US" sz="4000" dirty="0" smtClean="0"/>
              <a:t>Weak (Non-Identifying</a:t>
            </a:r>
            <a:r>
              <a:rPr lang="en-US" sz="4000" dirty="0"/>
              <a:t>) </a:t>
            </a:r>
            <a:r>
              <a:rPr lang="en-US" sz="4000" dirty="0" smtClean="0"/>
              <a:t>Relationship </a:t>
            </a:r>
            <a:r>
              <a:rPr lang="en-US" sz="4000" dirty="0"/>
              <a:t>b</a:t>
            </a:r>
            <a:r>
              <a:rPr lang="en-US" sz="4000" dirty="0" smtClean="0"/>
              <a:t>etween </a:t>
            </a:r>
            <a:r>
              <a:rPr lang="en-US" sz="4000" dirty="0"/>
              <a:t>COURSE and CLASS</a:t>
            </a:r>
            <a:endParaRPr lang="en-US" altLang="en-US" sz="4000" dirty="0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36B6B9F-068F-476C-842E-DDEB3CDF33F9}" type="slidenum">
              <a:rPr lang="en-US" altLang="en-US" sz="1307">
                <a:latin typeface="Times New Roman" panose="02020603050405020304" pitchFamily="18" charset="0"/>
              </a:rPr>
              <a:pPr/>
              <a:t>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7086600" cy="3023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4.9 - A </a:t>
            </a: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Strong (Identifying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between COURSE and CLASS</a:t>
            </a:r>
            <a:endParaRPr lang="en-US" altLang="en-US" sz="4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82BBF4B-1527-4D23-B659-6675C471B65C}" type="slidenum">
              <a:rPr lang="en-US" altLang="en-US" sz="1307">
                <a:latin typeface="Times New Roman" panose="02020603050405020304" pitchFamily="18" charset="0"/>
              </a:rPr>
              <a:pPr/>
              <a:t>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73644" cy="271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4.10 - A Weak Entity in an ERD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74A9A6F-F97F-437A-B38D-D520043ECDB0}" type="slidenum">
              <a:rPr lang="en-US" altLang="en-US" sz="1307">
                <a:latin typeface="Times New Roman" panose="02020603050405020304" pitchFamily="18" charset="0"/>
              </a:rPr>
              <a:pPr/>
              <a:t>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172200" cy="384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Macintosh PowerPoint</Application>
  <PresentationFormat>Custom</PresentationFormat>
  <Paragraphs>61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Chen’s Type Guidance</vt:lpstr>
      <vt:lpstr>Figure 4.3 - A Multivalued Attribute in an Entity </vt:lpstr>
      <vt:lpstr>Figure 4.4 – Splitting the Multivalued Attributes into New Attributes</vt:lpstr>
      <vt:lpstr>Figure 4.6 - Depiction of a Derived Attribute</vt:lpstr>
      <vt:lpstr>Table 4.2 - Advantages and Disadvantages of Storing Derived Attributes</vt:lpstr>
      <vt:lpstr>Figure 4.7 - Connectivity and Cardinality in an ERD</vt:lpstr>
      <vt:lpstr>Figure 4.8 - A Weak (Non-Identifying) Relationship between COURSE and CLASS</vt:lpstr>
      <vt:lpstr>Figure 4.9 - A Strong (Identifying) Relationship between COURSE and CLASS</vt:lpstr>
      <vt:lpstr>Figure 4.10 - A Weak Entity in an ERD</vt:lpstr>
      <vt:lpstr>Figure 4.11 - A Weak Entity in a Strong Relationship</vt:lpstr>
      <vt:lpstr>Table 4.3 - Crow’s Foot Symbols</vt:lpstr>
      <vt:lpstr>Figure 4.13 - CLASS is Optional to COURSE</vt:lpstr>
      <vt:lpstr>Figure 4.14 - COURSE and CLASS in a Mandatory Relationship</vt:lpstr>
      <vt:lpstr>Figure 4.15 - Three Types of Relationship Degree</vt:lpstr>
      <vt:lpstr>Figure 4.17 - An ER Representation of Recursive Relationships</vt:lpstr>
      <vt:lpstr>Figure 4.23 - Converting the M:N Relationship into Two 1:M Relationships</vt:lpstr>
      <vt:lpstr>Figure 4.25 - A Composite Entity in an ERD</vt:lpstr>
      <vt:lpstr>Figure 4.26 - The First Tiny College ERD Segment</vt:lpstr>
      <vt:lpstr>Figure 4.27 - The Second Tiny College ERD Segment </vt:lpstr>
      <vt:lpstr>Figure 4.28 - The Third Tiny College ERD Segment </vt:lpstr>
      <vt:lpstr>Figure 4.29 - The Fourth Tiny College ERD Segment </vt:lpstr>
      <vt:lpstr>Figure 4.30 - The Fifth Tiny College ERD Segment </vt:lpstr>
      <vt:lpstr>Figure 4.31 - The Sixth Tiny College ERD Segment </vt:lpstr>
      <vt:lpstr>Figure 4.32 - The Seventh Tiny College ERD Segment </vt:lpstr>
      <vt:lpstr>Figure 4.33 - The Eighth Tiny College ERD Segment </vt:lpstr>
      <vt:lpstr>Figure 4.34 - The Ninth Tiny College ERD Segment </vt:lpstr>
      <vt:lpstr>Table 4.4 - Components of the ERM</vt:lpstr>
      <vt:lpstr>Database Design Challenges:  Conflicting Goals</vt:lpstr>
      <vt:lpstr>Figure 4.38 - Various Implementations  of the 1:1 Recursive Relationship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420</cp:revision>
  <dcterms:created xsi:type="dcterms:W3CDTF">2009-10-31T16:00:02Z</dcterms:created>
  <dcterms:modified xsi:type="dcterms:W3CDTF">2017-04-04T16:16:46Z</dcterms:modified>
</cp:coreProperties>
</file>