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Динамика</a:t>
            </a:r>
            <a:r>
              <a:rPr lang="ru-RU" baseline="0"/>
              <a:t> просроченных кредитов во 2 полугодии 2021 г.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Лист1!$B$3</c:f>
              <c:strCache>
                <c:ptCount val="1"/>
                <c:pt idx="0">
                  <c:v>Просрочено кредитов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Лист1!$A$4:$A$9</c:f>
              <c:numCache>
                <c:formatCode>mmm\-yy</c:formatCode>
                <c:ptCount val="6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  <c:pt idx="5">
                  <c:v>44440</c:v>
                </c:pt>
              </c:numCache>
            </c:numRef>
          </c:cat>
          <c:val>
            <c:numRef>
              <c:f>Лист1!$B$4:$B$9</c:f>
              <c:numCache>
                <c:formatCode>0.00%</c:formatCode>
                <c:ptCount val="6"/>
                <c:pt idx="0">
                  <c:v>8.9300000000000004E-2</c:v>
                </c:pt>
                <c:pt idx="1">
                  <c:v>8.8200000000000001E-2</c:v>
                </c:pt>
                <c:pt idx="2">
                  <c:v>9.01E-2</c:v>
                </c:pt>
                <c:pt idx="3">
                  <c:v>9.4600000000000004E-2</c:v>
                </c:pt>
                <c:pt idx="4">
                  <c:v>9.5200000000000007E-2</c:v>
                </c:pt>
                <c:pt idx="5">
                  <c:v>9.5000000000000001E-2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19-43FE-B784-83D6C28FB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542496"/>
        <c:axId val="562542168"/>
      </c:lineChart>
      <c:dateAx>
        <c:axId val="56254249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2542168"/>
        <c:crosses val="autoZero"/>
        <c:auto val="1"/>
        <c:lblOffset val="100"/>
        <c:baseTimeUnit val="months"/>
      </c:dateAx>
      <c:valAx>
        <c:axId val="562542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254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CA01B-D7A4-4914-B30E-14B7DB626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B1EB70-4BEA-42D0-9E14-ECCE6958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E96D8-67FF-459D-8F27-CFDE6FD0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43D18-470F-4778-9473-CE00CFA0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7686A-1503-4264-B0BE-AD2EC1A9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2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737CA-D597-49F1-AAC4-6F7D0AA0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732BF-55E2-4269-8CED-9CB0E7FF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AE835-98F7-4F62-9685-FDDF03EF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C4EF18-109A-4381-97FE-FD17FDF1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69089-6404-4F61-A4A0-8C97CE70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2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11DBAA-7725-4387-9346-8B108931A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95CB2-80F2-493D-B88B-B573AC69E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D81A7-DDFF-4A9E-AEE0-62492A31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3300F8-0CD6-48A7-A30B-9E1D61BF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3A8CD-92F8-4043-B365-DD5CA0FD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F466C-B6E8-40CB-A549-BF9A0659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39F39-EA37-4E4F-8648-7812BBCC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8CCB2-F93A-4379-A84F-07563D61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13E940-A9E1-4BC4-8976-9D4F31C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27464B-2C82-4C79-A82C-9DFCC10B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E09DD-0737-4E3C-B4E5-7D6EB346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E76F85-0B69-488E-A975-1E49D216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D0DED-F4C6-4C27-A11D-DFECFED3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21520-671B-4575-B85B-AAEC1E4B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B4722-DF35-466A-A020-678E740C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7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8963B-2B3D-413A-BA79-CA387E9D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881D14-6357-40B2-A7AA-5B5FDC6A7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686352-0369-4340-999A-C9F43071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F002AD-4CD9-4CDA-9C75-BD545223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6A42D7-8C9B-4E25-B30A-F5DCF87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8DF6CE-30A2-435B-8D0B-679EFF60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63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B2414-100B-4038-8A7B-05315B20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A70705-E932-42F6-A8A6-485D646C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DE84F8-61DE-4D87-9DA5-4B4E6302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A08D0A-0151-4B02-80CA-6304D2FE5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790C51-5B04-427A-9B45-DA4DC3BC0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8BAA90-2D41-40BF-A9C9-CCDE8B80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8E5617-AADF-46FC-A893-B234D79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4C8AA3-B330-4E26-BF88-D77189A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8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8104D-B6A8-4BF6-BF6E-B93CA31F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E05E7C-D118-47E7-B7C6-6977A311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B5155E-A3A1-427E-8873-14E2EFC6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5D08D8-2BBD-4B80-83B2-DE5F0414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529A39-572E-489F-897B-D58E229A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76B96F-D7CD-485D-9191-B762127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5CD7-8E8D-4E15-B8B4-EA060F3A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5B8E3-5808-49EA-A568-24A468B8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A8F01-5E05-4B0C-8395-4CEA5D10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492C8E-84A8-419B-8544-B1EC34CD7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FF269F-90C1-4EE5-94BE-2E73245C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2255BA-01BA-4102-914A-04C18310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FEAD5C-5485-4EA8-86EA-CC2C863D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1EAE-5850-428C-BEBD-7C4537E1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681DD3-1BFF-4D19-80C8-2D8CACE2B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4ACEFA-C367-4E14-A6DB-E39B4454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25A18F-7A0B-4206-AFC2-26099C30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720C37-BFA5-48FD-8BB3-E2A34F3E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2C23EC-F08B-410A-A24D-F9DBD3F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58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4AED4-6A22-4DF5-9CE2-1C7288A7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9AF3CE-C9B3-47BE-905A-361F2454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931C1-22F0-4FD0-9439-EB0776BB7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FE48-0117-4632-A309-4941B5EC620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F5070-8A40-45BB-AF9F-F2FFA2342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2031A-29E1-46E3-90C9-2F24886A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318E-F800-4E7D-BF4C-DD5D9A817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D49EA-B2BD-45BE-8EA0-1D4B387FD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3929"/>
          </a:xfrm>
        </p:spPr>
        <p:txBody>
          <a:bodyPr>
            <a:normAutofit fontScale="90000"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Задание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7F9537-FEFB-4422-8486-511AC6037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384" y="83412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   Вы работаете аналитиком данных в банке и занимаетесь клиентской аналитикой. К вам пришел менеджер и сообщил о следующей ситуации: кажется, новые поколения (когорты) клиентов стали платить хуже, чем предыдущие.</a:t>
            </a:r>
          </a:p>
          <a:p>
            <a:pPr algn="just"/>
            <a:r>
              <a:rPr lang="ru-RU" dirty="0">
                <a:solidFill>
                  <a:srgbClr val="002060"/>
                </a:solidFill>
              </a:rPr>
              <a:t>   Менеджер сделал этот вывод, основываясь на метрике «% клиентов, которые провалились в просрочку в течение первых 3 месяцев после выдачи кредита». На новых поколениях (июль, август и сентябрь 2021 года) эта метрика на 5 процентных пунктов выше, чем на старых поколениях (апрель, май, июнь 2021 года).</a:t>
            </a:r>
          </a:p>
          <a:p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CC900AE-2E57-4D6F-917D-FCEAABB5A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2889"/>
              </p:ext>
            </p:extLst>
          </p:nvPr>
        </p:nvGraphicFramePr>
        <p:xfrm>
          <a:off x="2150076" y="2611436"/>
          <a:ext cx="7825946" cy="357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232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BFF23-48A8-4428-AD5B-8D6C4DE3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u="sng" dirty="0">
                <a:solidFill>
                  <a:srgbClr val="002060"/>
                </a:solidFill>
              </a:rPr>
              <a:t>Гипотеза 1 о происхождении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7B3CF-6733-40BD-8088-4B0CC2CA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</a:rPr>
              <a:t>Дело в данных, таблицы не обновились, туда не залилась часть данных.</a:t>
            </a:r>
          </a:p>
          <a:p>
            <a:pPr marL="0" indent="0">
              <a:buNone/>
            </a:pPr>
            <a:r>
              <a:rPr lang="ru-RU" sz="2000" u="sng" dirty="0">
                <a:solidFill>
                  <a:srgbClr val="002060"/>
                </a:solidFill>
              </a:rPr>
              <a:t>Валидация гипотезы:</a:t>
            </a:r>
          </a:p>
          <a:p>
            <a:pPr lvl="0"/>
            <a:r>
              <a:rPr lang="ru-RU" sz="2000" i="1" dirty="0">
                <a:solidFill>
                  <a:srgbClr val="002060"/>
                </a:solidFill>
              </a:rPr>
              <a:t>Проверяем данные в таблицах.</a:t>
            </a:r>
          </a:p>
          <a:p>
            <a:pPr lvl="0"/>
            <a:r>
              <a:rPr lang="ru-RU" sz="2000" i="1" dirty="0">
                <a:solidFill>
                  <a:srgbClr val="002060"/>
                </a:solidFill>
              </a:rPr>
              <a:t>Общаемся с аналитиками.</a:t>
            </a:r>
          </a:p>
          <a:p>
            <a:pPr lvl="0"/>
            <a:r>
              <a:rPr lang="ru-RU" sz="2000" i="1" dirty="0">
                <a:solidFill>
                  <a:srgbClr val="002060"/>
                </a:solidFill>
              </a:rPr>
              <a:t>Сравниваем различные источники данных друг с другом и ищем проблемы в репликации данных.</a:t>
            </a:r>
          </a:p>
          <a:p>
            <a:pPr marL="0" indent="0">
              <a:buNone/>
            </a:pPr>
            <a:r>
              <a:rPr lang="ru-RU" sz="2000" u="sng" dirty="0">
                <a:solidFill>
                  <a:srgbClr val="002060"/>
                </a:solidFill>
              </a:rPr>
              <a:t>Результат валидации:</a:t>
            </a:r>
          </a:p>
          <a:p>
            <a:pPr marL="0" indent="0">
              <a:buNone/>
            </a:pPr>
            <a:r>
              <a:rPr lang="ru-RU" sz="2000" i="1" dirty="0">
                <a:solidFill>
                  <a:srgbClr val="FF0000"/>
                </a:solidFill>
              </a:rPr>
              <a:t>Гипотеза не подтверждается.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2060"/>
                </a:solidFill>
              </a:rPr>
              <a:t>Проблем в данных нет, информация о падении корректна.</a:t>
            </a:r>
            <a:endParaRPr lang="ru-RU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1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D936E-6C52-4F1E-995F-D8580BC5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u="sng" dirty="0">
                <a:solidFill>
                  <a:srgbClr val="002060"/>
                </a:solidFill>
              </a:rPr>
              <a:t>Гипотеза 2 о происхождении проблемы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07C38-2A37-475D-A90F-5CA86621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</a:rPr>
              <a:t>Сократилось количество людей, которые взяли кредиты во второй когорте.</a:t>
            </a:r>
          </a:p>
          <a:p>
            <a:pPr marL="0" indent="0">
              <a:buNone/>
            </a:pPr>
            <a:r>
              <a:rPr lang="ru-RU" sz="2000" u="sng" dirty="0">
                <a:solidFill>
                  <a:srgbClr val="002060"/>
                </a:solidFill>
              </a:rPr>
              <a:t>Валидация гипотезы: </a:t>
            </a:r>
          </a:p>
          <a:p>
            <a:pPr lvl="0"/>
            <a:r>
              <a:rPr lang="ru-RU" sz="2000" i="1" dirty="0">
                <a:solidFill>
                  <a:srgbClr val="002060"/>
                </a:solidFill>
              </a:rPr>
              <a:t>Проверка данных за предыдущий месяц</a:t>
            </a:r>
          </a:p>
          <a:p>
            <a:pPr lvl="0"/>
            <a:r>
              <a:rPr lang="ru-RU" sz="2000" i="1" dirty="0">
                <a:solidFill>
                  <a:srgbClr val="002060"/>
                </a:solidFill>
              </a:rPr>
              <a:t>Сравнение показателей</a:t>
            </a:r>
          </a:p>
          <a:p>
            <a:pPr marL="0" indent="0">
              <a:buNone/>
            </a:pPr>
            <a:r>
              <a:rPr lang="ru-RU" sz="2000" u="sng" dirty="0">
                <a:solidFill>
                  <a:srgbClr val="002060"/>
                </a:solidFill>
              </a:rPr>
              <a:t>Результат валидации:</a:t>
            </a:r>
            <a:r>
              <a:rPr lang="ru-RU" sz="20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i="1" dirty="0">
                <a:solidFill>
                  <a:srgbClr val="FF0000"/>
                </a:solidFill>
              </a:rPr>
              <a:t>Гипотеза не подтверждается.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2060"/>
                </a:solidFill>
              </a:rPr>
              <a:t>Видим рост количества клиентов: люди взяли кредиты перед сезоном отпусков.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83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D7312-4639-4962-9920-247258F6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u="sng" dirty="0">
                <a:solidFill>
                  <a:srgbClr val="002060"/>
                </a:solidFill>
              </a:rPr>
              <a:t>Гипотеза 3 о происхождении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D1A3B-EFFB-4463-9CB5-6D657E0A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</a:rPr>
              <a:t>Произошло какое-то событие, в связи с которым наблюдается увеличение просрочки в течение первых трех месяцев после выдачи кредита.</a:t>
            </a:r>
            <a:r>
              <a:rPr lang="ru-RU" sz="20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u="sng" dirty="0">
                <a:solidFill>
                  <a:srgbClr val="002060"/>
                </a:solidFill>
              </a:rPr>
              <a:t>Валидация гипотезы:</a:t>
            </a:r>
          </a:p>
          <a:p>
            <a:pPr lvl="0"/>
            <a:r>
              <a:rPr lang="ru-RU" sz="2000" i="1" dirty="0">
                <a:solidFill>
                  <a:srgbClr val="002060"/>
                </a:solidFill>
              </a:rPr>
              <a:t>Пройдемся по различным отделам с запросом на перечень недавних коммуникаций/акций/экспериментов.</a:t>
            </a:r>
          </a:p>
          <a:p>
            <a:pPr marL="0" indent="0">
              <a:buNone/>
            </a:pPr>
            <a:r>
              <a:rPr lang="ru-RU" sz="2000" u="sng" dirty="0">
                <a:solidFill>
                  <a:srgbClr val="002060"/>
                </a:solidFill>
              </a:rPr>
              <a:t>Результат валидации:</a:t>
            </a:r>
          </a:p>
          <a:p>
            <a:pPr marL="0" indent="0">
              <a:buNone/>
            </a:pPr>
            <a:r>
              <a:rPr lang="ru-RU" sz="2000" i="1" dirty="0">
                <a:solidFill>
                  <a:srgbClr val="00B050"/>
                </a:solidFill>
              </a:rPr>
              <a:t>Гипотеза подтверждается.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2060"/>
                </a:solidFill>
              </a:rPr>
              <a:t>Мы обнаружили, что в июне маркетинговый отдел для увеличения объема выданных кредитов подготовил специальное предложение:  при оформлении кредита клиенты получали отсрочку платежа 60 дней.</a:t>
            </a:r>
          </a:p>
          <a:p>
            <a:pPr marL="0" indent="0">
              <a:buNone/>
            </a:pPr>
            <a:endParaRPr lang="ru-RU" sz="2000" i="1" dirty="0">
              <a:solidFill>
                <a:srgbClr val="00B050"/>
              </a:solidFill>
            </a:endParaRPr>
          </a:p>
          <a:p>
            <a:endParaRPr lang="ru-RU" dirty="0"/>
          </a:p>
        </p:txBody>
      </p:sp>
      <p:pic>
        <p:nvPicPr>
          <p:cNvPr id="5" name="Рисунок 4" descr="Скачивание из облака">
            <a:extLst>
              <a:ext uri="{FF2B5EF4-FFF2-40B4-BE49-F238E27FC236}">
                <a16:creationId xmlns:a16="http://schemas.microsoft.com/office/drawing/2014/main" id="{45F84F2F-A732-4951-A7D5-77ACD40B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935" y="5397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CCA23-BD95-43D4-8E96-A1799C0B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                           Ключ ко всему — коммуникация!          </a:t>
            </a:r>
            <a:br>
              <a:rPr lang="ru-RU" sz="2800" b="1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4FE0B-9660-4406-93C1-151A13B5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</a:rPr>
              <a:t>Гипотезы: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i="1" dirty="0">
                <a:solidFill>
                  <a:srgbClr val="002060"/>
                </a:solidFill>
              </a:rPr>
              <a:t>Завести канал в </a:t>
            </a:r>
            <a:r>
              <a:rPr lang="ru-RU" sz="2000" i="1" dirty="0" err="1">
                <a:solidFill>
                  <a:srgbClr val="002060"/>
                </a:solidFill>
              </a:rPr>
              <a:t>Slack</a:t>
            </a:r>
            <a:r>
              <a:rPr lang="ru-RU" sz="2000" i="1" dirty="0">
                <a:solidFill>
                  <a:srgbClr val="002060"/>
                </a:solidFill>
              </a:rPr>
              <a:t>, в котором аналитики из CRM смогут уведомлять своих коллег из других отделов о всех действиях по отношению к клиенту.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i="1" dirty="0">
                <a:solidFill>
                  <a:srgbClr val="002060"/>
                </a:solidFill>
              </a:rPr>
              <a:t>Собрать рабочую группу, которая будет составлять и одобрять перечень коммуникаций, учитывать мнение разных отделов.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i="1" dirty="0">
                <a:solidFill>
                  <a:srgbClr val="002060"/>
                </a:solidFill>
              </a:rPr>
              <a:t> Добавить клиентов, которые оформляли кредит в указанный период, в специальную группу наблюдений для оценки  того как они будут выплачивать кредит после окончания льготного периода. </a:t>
            </a:r>
          </a:p>
          <a:p>
            <a:endParaRPr lang="ru-RU" dirty="0"/>
          </a:p>
        </p:txBody>
      </p:sp>
      <p:pic>
        <p:nvPicPr>
          <p:cNvPr id="8" name="Рисунок 7" descr="Свинья-копилка">
            <a:extLst>
              <a:ext uri="{FF2B5EF4-FFF2-40B4-BE49-F238E27FC236}">
                <a16:creationId xmlns:a16="http://schemas.microsoft.com/office/drawing/2014/main" id="{19528E03-C089-4040-808D-0CDD4170D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508" y="5113638"/>
            <a:ext cx="914400" cy="914400"/>
          </a:xfrm>
          <a:prstGeom prst="rect">
            <a:avLst/>
          </a:prstGeom>
        </p:spPr>
      </p:pic>
      <p:pic>
        <p:nvPicPr>
          <p:cNvPr id="9" name="Рисунок 8" descr="Чат">
            <a:extLst>
              <a:ext uri="{FF2B5EF4-FFF2-40B4-BE49-F238E27FC236}">
                <a16:creationId xmlns:a16="http://schemas.microsoft.com/office/drawing/2014/main" id="{F30E6C1E-F1CC-4361-8C45-FB88019A4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174" y="3865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78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370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Задание </vt:lpstr>
      <vt:lpstr>Гипотеза 1 о происхождении проблемы</vt:lpstr>
      <vt:lpstr>Гипотеза 2 о происхождении проблемы </vt:lpstr>
      <vt:lpstr>Гипотеза 3 о происхождении проблемы</vt:lpstr>
      <vt:lpstr>                           Ключ ко всему — коммуникация!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</dc:title>
  <dc:creator>User</dc:creator>
  <cp:lastModifiedBy>User</cp:lastModifiedBy>
  <cp:revision>7</cp:revision>
  <dcterms:created xsi:type="dcterms:W3CDTF">2023-02-10T18:46:11Z</dcterms:created>
  <dcterms:modified xsi:type="dcterms:W3CDTF">2023-02-10T20:10:44Z</dcterms:modified>
</cp:coreProperties>
</file>