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817F75B7-75EC-4A8A-9E77-C181FB7F9115}">
          <p14:sldIdLst>
            <p14:sldId id="256"/>
            <p14:sldId id="257"/>
          </p14:sldIdLst>
        </p14:section>
        <p14:section name="Раздел без заголовка" id="{D49C14DB-6DE7-4A37-9AAD-5C9DE4551EF7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&#1050;&#1091;&#1088;&#1089;&#1099;\Skypro\Home%20works\hw_7_&#1057;&#1073;&#1086;&#1088;&#1082;&#1072;%20&#1082;&#1072;&#1083;&#1100;&#1082;&#1091;&#1083;&#1103;&#1090;&#1086;&#1088;&#1072;%20&#1102;&#1085;&#1080;&#1090;-&#1101;&#1082;&#1086;&#1085;&#1086;&#1084;&#1080;&#1082;&#1080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&#1050;&#1091;&#1088;&#1089;&#1099;\Skypro\Home%20works\hw_7_&#1057;&#1073;&#1086;&#1088;&#1082;&#1072;%20&#1082;&#1072;&#1083;&#1100;&#1082;&#1091;&#1083;&#1103;&#1090;&#1086;&#1088;&#1072;%20&#1102;&#1085;&#1080;&#1090;-&#1101;&#1082;&#1086;&#1085;&#1086;&#1084;&#1080;&#1082;&#1080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&#1050;&#1091;&#1088;&#1089;&#1099;\Skypro\Home%20works\hw_7_&#1057;&#1073;&#1086;&#1088;&#1082;&#1072;%20&#1082;&#1072;&#1083;&#1100;&#1082;&#1091;&#1083;&#1103;&#1090;&#1086;&#1088;&#1072;%20&#1102;&#1085;&#1080;&#1090;-&#1101;&#1082;&#1086;&#1085;&#1086;&#1084;&#1080;&#1082;&#1080;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1200"/>
              <a:t>05.2020</a:t>
            </a:r>
            <a:r>
              <a:rPr lang="ru-RU" sz="1200" baseline="0"/>
              <a:t> - 04.2021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171E-4255-82F0-71A8D3A267B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171E-4255-82F0-71A8D3A267B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171E-4255-82F0-71A8D3A267B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171E-4255-82F0-71A8D3A267B3}"/>
              </c:ext>
            </c:extLst>
          </c:dPt>
          <c:dLbls>
            <c:dLbl>
              <c:idx val="3"/>
              <c:numFmt formatCode="0.0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dLblPos val="inEnd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7-171E-4255-82F0-71A8D3A267B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Главный!$A$19:$A$22</c:f>
              <c:strCache>
                <c:ptCount val="4"/>
                <c:pt idx="0">
                  <c:v>CAC%</c:v>
                </c:pt>
                <c:pt idx="1">
                  <c:v>ЗП Учителей%</c:v>
                </c:pt>
                <c:pt idx="2">
                  <c:v>ФОТ%</c:v>
                </c:pt>
                <c:pt idx="3">
                  <c:v>Маржа%</c:v>
                </c:pt>
              </c:strCache>
            </c:strRef>
          </c:cat>
          <c:val>
            <c:numRef>
              <c:f>Главный!$B$19:$B$22</c:f>
              <c:numCache>
                <c:formatCode>0.00%</c:formatCode>
                <c:ptCount val="4"/>
                <c:pt idx="0">
                  <c:v>0.20133631989898962</c:v>
                </c:pt>
                <c:pt idx="1">
                  <c:v>0.56063855825217701</c:v>
                </c:pt>
                <c:pt idx="2">
                  <c:v>0.14311041119183798</c:v>
                </c:pt>
                <c:pt idx="3">
                  <c:v>9.4914710656995416E-2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71E-4255-82F0-71A8D3A267B3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1200" b="1" i="0" baseline="0">
                <a:effectLst/>
              </a:rPr>
              <a:t>05.2021 - 04.2022</a:t>
            </a:r>
            <a:endParaRPr lang="ru-RU" sz="120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285D-4E15-9E28-4EEF681232F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285D-4E15-9E28-4EEF681232F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285D-4E15-9E28-4EEF681232F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285D-4E15-9E28-4EEF681232F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'Задача 1'!$A$19:$A$22</c:f>
              <c:strCache>
                <c:ptCount val="4"/>
                <c:pt idx="0">
                  <c:v>CAC%</c:v>
                </c:pt>
                <c:pt idx="1">
                  <c:v>ЗП Учителей%</c:v>
                </c:pt>
                <c:pt idx="2">
                  <c:v>ФОТ%</c:v>
                </c:pt>
                <c:pt idx="3">
                  <c:v>Маржа%</c:v>
                </c:pt>
              </c:strCache>
            </c:strRef>
          </c:cat>
          <c:val>
            <c:numRef>
              <c:f>'Задача 1'!$D$19:$D$22</c:f>
              <c:numCache>
                <c:formatCode>0.00%</c:formatCode>
                <c:ptCount val="4"/>
                <c:pt idx="0">
                  <c:v>0.10737653206613472</c:v>
                </c:pt>
                <c:pt idx="1">
                  <c:v>0.62122156432609021</c:v>
                </c:pt>
                <c:pt idx="2">
                  <c:v>8.2038730895350118E-2</c:v>
                </c:pt>
                <c:pt idx="3">
                  <c:v>0.18936317271242492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285D-4E15-9E28-4EEF681232F3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/>
              <a:t>Анализ зависимости</a:t>
            </a:r>
            <a:r>
              <a:rPr lang="ru-RU" baseline="0"/>
              <a:t> выручки от количества студентов.</a:t>
            </a:r>
            <a:endParaRPr lang="ru-RU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'Задача 1'!$C$24</c:f>
              <c:strCache>
                <c:ptCount val="1"/>
                <c:pt idx="0">
                  <c:v>Студенты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27"/>
              <c:layout>
                <c:manualLayout>
                  <c:x val="-1.6995523831203813E-2"/>
                  <c:y val="1.0644958773834836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9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43839691-C121-4468-80B2-805D12C83938}" type="VALUE">
                      <a:rPr lang="en-US" sz="1050" b="1"/>
                      <a:pPr>
                        <a:defRPr/>
                      </a:pPr>
                      <a:t>[ЗНАЧЕНИЕ]</a:t>
                    </a:fld>
                    <a:endParaRPr lang="ru-RU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7.3778463452510004E-2"/>
                      <c:h val="6.3816667546761671E-2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39CF-469E-B5E2-3DD8ECE4727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'Задача 1'!$A$25:$A$52</c:f>
              <c:numCache>
                <c:formatCode>m/d/yyyy</c:formatCode>
                <c:ptCount val="28"/>
                <c:pt idx="0">
                  <c:v>43831</c:v>
                </c:pt>
                <c:pt idx="1">
                  <c:v>43862</c:v>
                </c:pt>
                <c:pt idx="2">
                  <c:v>43891</c:v>
                </c:pt>
                <c:pt idx="3">
                  <c:v>43922</c:v>
                </c:pt>
                <c:pt idx="4">
                  <c:v>43952</c:v>
                </c:pt>
                <c:pt idx="5">
                  <c:v>43983</c:v>
                </c:pt>
                <c:pt idx="6">
                  <c:v>44013</c:v>
                </c:pt>
                <c:pt idx="7">
                  <c:v>44044</c:v>
                </c:pt>
                <c:pt idx="8">
                  <c:v>44075</c:v>
                </c:pt>
                <c:pt idx="9">
                  <c:v>44105</c:v>
                </c:pt>
                <c:pt idx="10">
                  <c:v>44136</c:v>
                </c:pt>
                <c:pt idx="11">
                  <c:v>44166</c:v>
                </c:pt>
                <c:pt idx="12">
                  <c:v>44197</c:v>
                </c:pt>
                <c:pt idx="13">
                  <c:v>44228</c:v>
                </c:pt>
                <c:pt idx="14">
                  <c:v>44256</c:v>
                </c:pt>
                <c:pt idx="15">
                  <c:v>44287</c:v>
                </c:pt>
                <c:pt idx="16">
                  <c:v>44317</c:v>
                </c:pt>
                <c:pt idx="17">
                  <c:v>44348</c:v>
                </c:pt>
                <c:pt idx="18">
                  <c:v>44378</c:v>
                </c:pt>
                <c:pt idx="19">
                  <c:v>44409</c:v>
                </c:pt>
                <c:pt idx="20">
                  <c:v>44440</c:v>
                </c:pt>
                <c:pt idx="21">
                  <c:v>44470</c:v>
                </c:pt>
                <c:pt idx="22">
                  <c:v>44501</c:v>
                </c:pt>
                <c:pt idx="23">
                  <c:v>44531</c:v>
                </c:pt>
                <c:pt idx="24">
                  <c:v>44562</c:v>
                </c:pt>
                <c:pt idx="25">
                  <c:v>44593</c:v>
                </c:pt>
                <c:pt idx="26">
                  <c:v>44621</c:v>
                </c:pt>
                <c:pt idx="27">
                  <c:v>44652</c:v>
                </c:pt>
              </c:numCache>
            </c:numRef>
          </c:cat>
          <c:val>
            <c:numRef>
              <c:f>'Задача 1'!$C$25:$C$52</c:f>
              <c:numCache>
                <c:formatCode>0</c:formatCode>
                <c:ptCount val="28"/>
                <c:pt idx="0">
                  <c:v>146</c:v>
                </c:pt>
                <c:pt idx="1">
                  <c:v>316</c:v>
                </c:pt>
                <c:pt idx="2">
                  <c:v>517</c:v>
                </c:pt>
                <c:pt idx="3">
                  <c:v>662</c:v>
                </c:pt>
                <c:pt idx="4">
                  <c:v>809</c:v>
                </c:pt>
                <c:pt idx="5">
                  <c:v>797</c:v>
                </c:pt>
                <c:pt idx="6">
                  <c:v>895</c:v>
                </c:pt>
                <c:pt idx="7">
                  <c:v>925</c:v>
                </c:pt>
                <c:pt idx="8">
                  <c:v>1087</c:v>
                </c:pt>
                <c:pt idx="9">
                  <c:v>1237</c:v>
                </c:pt>
                <c:pt idx="10">
                  <c:v>1333</c:v>
                </c:pt>
                <c:pt idx="11">
                  <c:v>1415</c:v>
                </c:pt>
                <c:pt idx="12">
                  <c:v>1434</c:v>
                </c:pt>
                <c:pt idx="13">
                  <c:v>1525</c:v>
                </c:pt>
                <c:pt idx="14">
                  <c:v>1611</c:v>
                </c:pt>
                <c:pt idx="15">
                  <c:v>1681</c:v>
                </c:pt>
                <c:pt idx="16">
                  <c:v>1793.2719033232629</c:v>
                </c:pt>
                <c:pt idx="17">
                  <c:v>1573.3428995178861</c:v>
                </c:pt>
                <c:pt idx="18">
                  <c:v>1633.0795837476435</c:v>
                </c:pt>
                <c:pt idx="19">
                  <c:v>1724.8840075544065</c:v>
                </c:pt>
                <c:pt idx="20">
                  <c:v>2184.59644519828</c:v>
                </c:pt>
                <c:pt idx="21">
                  <c:v>2625.7918095842542</c:v>
                </c:pt>
                <c:pt idx="22">
                  <c:v>3021.8761721258097</c:v>
                </c:pt>
                <c:pt idx="23">
                  <c:v>3378.3245881084231</c:v>
                </c:pt>
                <c:pt idx="24">
                  <c:v>3401.4196927404682</c:v>
                </c:pt>
                <c:pt idx="25">
                  <c:v>3726.501221733904</c:v>
                </c:pt>
                <c:pt idx="26">
                  <c:v>4159.189278355323</c:v>
                </c:pt>
                <c:pt idx="27">
                  <c:v>4453.0631263920295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9CF-469E-B5E2-3DD8ECE4727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03008832"/>
        <c:axId val="1403003912"/>
      </c:barChart>
      <c:lineChart>
        <c:grouping val="standard"/>
        <c:varyColors val="0"/>
        <c:ser>
          <c:idx val="1"/>
          <c:order val="1"/>
          <c:tx>
            <c:strRef>
              <c:f>'Задача 1'!$K$24</c:f>
              <c:strCache>
                <c:ptCount val="1"/>
                <c:pt idx="0">
                  <c:v>Выручка (признанная)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'Задача 1'!$A$25:$A$52</c:f>
              <c:numCache>
                <c:formatCode>m/d/yyyy</c:formatCode>
                <c:ptCount val="28"/>
                <c:pt idx="0">
                  <c:v>43831</c:v>
                </c:pt>
                <c:pt idx="1">
                  <c:v>43862</c:v>
                </c:pt>
                <c:pt idx="2">
                  <c:v>43891</c:v>
                </c:pt>
                <c:pt idx="3">
                  <c:v>43922</c:v>
                </c:pt>
                <c:pt idx="4">
                  <c:v>43952</c:v>
                </c:pt>
                <c:pt idx="5">
                  <c:v>43983</c:v>
                </c:pt>
                <c:pt idx="6">
                  <c:v>44013</c:v>
                </c:pt>
                <c:pt idx="7">
                  <c:v>44044</c:v>
                </c:pt>
                <c:pt idx="8">
                  <c:v>44075</c:v>
                </c:pt>
                <c:pt idx="9">
                  <c:v>44105</c:v>
                </c:pt>
                <c:pt idx="10">
                  <c:v>44136</c:v>
                </c:pt>
                <c:pt idx="11">
                  <c:v>44166</c:v>
                </c:pt>
                <c:pt idx="12">
                  <c:v>44197</c:v>
                </c:pt>
                <c:pt idx="13">
                  <c:v>44228</c:v>
                </c:pt>
                <c:pt idx="14">
                  <c:v>44256</c:v>
                </c:pt>
                <c:pt idx="15">
                  <c:v>44287</c:v>
                </c:pt>
                <c:pt idx="16">
                  <c:v>44317</c:v>
                </c:pt>
                <c:pt idx="17">
                  <c:v>44348</c:v>
                </c:pt>
                <c:pt idx="18">
                  <c:v>44378</c:v>
                </c:pt>
                <c:pt idx="19">
                  <c:v>44409</c:v>
                </c:pt>
                <c:pt idx="20">
                  <c:v>44440</c:v>
                </c:pt>
                <c:pt idx="21">
                  <c:v>44470</c:v>
                </c:pt>
                <c:pt idx="22">
                  <c:v>44501</c:v>
                </c:pt>
                <c:pt idx="23">
                  <c:v>44531</c:v>
                </c:pt>
                <c:pt idx="24">
                  <c:v>44562</c:v>
                </c:pt>
                <c:pt idx="25">
                  <c:v>44593</c:v>
                </c:pt>
                <c:pt idx="26">
                  <c:v>44621</c:v>
                </c:pt>
                <c:pt idx="27">
                  <c:v>44652</c:v>
                </c:pt>
              </c:numCache>
            </c:numRef>
          </c:cat>
          <c:val>
            <c:numRef>
              <c:f>'Задача 1'!$K$25:$K$52</c:f>
              <c:numCache>
                <c:formatCode>_-* #,##0.00\ "₽"_-;\-* #,##0.00\ "₽"_-;_-* "-"??\ "₽"_-;_-@_-</c:formatCode>
                <c:ptCount val="28"/>
                <c:pt idx="0">
                  <c:v>363600</c:v>
                </c:pt>
                <c:pt idx="1">
                  <c:v>1906560</c:v>
                </c:pt>
                <c:pt idx="2">
                  <c:v>3086160</c:v>
                </c:pt>
                <c:pt idx="3">
                  <c:v>4036320</c:v>
                </c:pt>
                <c:pt idx="4">
                  <c:v>4953360</c:v>
                </c:pt>
                <c:pt idx="5">
                  <c:v>4454880</c:v>
                </c:pt>
                <c:pt idx="6">
                  <c:v>5027520</c:v>
                </c:pt>
                <c:pt idx="7">
                  <c:v>5588160</c:v>
                </c:pt>
                <c:pt idx="8">
                  <c:v>7974240</c:v>
                </c:pt>
                <c:pt idx="9">
                  <c:v>9486720</c:v>
                </c:pt>
                <c:pt idx="10">
                  <c:v>10096080</c:v>
                </c:pt>
                <c:pt idx="11">
                  <c:v>10566000</c:v>
                </c:pt>
                <c:pt idx="12">
                  <c:v>9177840</c:v>
                </c:pt>
                <c:pt idx="13">
                  <c:v>11614560</c:v>
                </c:pt>
                <c:pt idx="14">
                  <c:v>7872720</c:v>
                </c:pt>
                <c:pt idx="15">
                  <c:v>12551760</c:v>
                </c:pt>
                <c:pt idx="16">
                  <c:v>12329556.848573172</c:v>
                </c:pt>
                <c:pt idx="17">
                  <c:v>9872664.9381131958</c:v>
                </c:pt>
                <c:pt idx="18">
                  <c:v>10345353.712746626</c:v>
                </c:pt>
                <c:pt idx="19">
                  <c:v>11735352.383517502</c:v>
                </c:pt>
                <c:pt idx="20">
                  <c:v>18020043.481213596</c:v>
                </c:pt>
                <c:pt idx="21">
                  <c:v>22685613.703286819</c:v>
                </c:pt>
                <c:pt idx="22">
                  <c:v>25703346.821160115</c:v>
                </c:pt>
                <c:pt idx="23">
                  <c:v>28370829.399110224</c:v>
                </c:pt>
                <c:pt idx="24">
                  <c:v>24531482.981187355</c:v>
                </c:pt>
                <c:pt idx="25">
                  <c:v>31914020.716998871</c:v>
                </c:pt>
                <c:pt idx="26">
                  <c:v>35124780.424343675</c:v>
                </c:pt>
                <c:pt idx="27">
                  <c:v>37411081.552790098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9CF-469E-B5E2-3DD8ECE4727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03009160"/>
        <c:axId val="1403003584"/>
      </c:lineChart>
      <c:dateAx>
        <c:axId val="1403008832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403003912"/>
        <c:crosses val="autoZero"/>
        <c:auto val="1"/>
        <c:lblOffset val="100"/>
        <c:baseTimeUnit val="months"/>
      </c:dateAx>
      <c:valAx>
        <c:axId val="14030039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403008832"/>
        <c:crosses val="autoZero"/>
        <c:crossBetween val="between"/>
      </c:valAx>
      <c:valAx>
        <c:axId val="1403003584"/>
        <c:scaling>
          <c:orientation val="minMax"/>
        </c:scaling>
        <c:delete val="0"/>
        <c:axPos val="r"/>
        <c:numFmt formatCode="_-* #,##0.00\ &quot;₽&quot;_-;\-* #,##0.00\ &quot;₽&quot;_-;_-* &quot;-&quot;??\ &quot;₽&quot;_-;_-@_-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403009160"/>
        <c:crosses val="max"/>
        <c:crossBetween val="between"/>
      </c:valAx>
      <c:dateAx>
        <c:axId val="1403009160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1403003584"/>
        <c:crosses val="autoZero"/>
        <c:auto val="1"/>
        <c:lblOffset val="100"/>
        <c:baseTimeUnit val="months"/>
      </c:date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FD8200-D7C5-44B2-BED4-A0BE7029DC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AD6153E-4611-46A9-BDD8-E056D8036A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5912169-4206-4A4C-A518-EAAA9392E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78E61-1578-4F20-954F-054C4685356E}" type="datetimeFigureOut">
              <a:rPr lang="ru-RU" smtClean="0"/>
              <a:t>19.05.2023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9B44430-5C9F-4C02-8C51-F60932805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B268DD3-3790-490F-89F7-7F6F2FF2B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FF6DE-113D-431A-BFEE-F356CFE343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108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E9FAE5-E82E-4576-882C-982E05372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7306979-8D4F-4410-8415-59858B29AA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430A991-9305-4327-B9CC-BE9868BE8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78E61-1578-4F20-954F-054C4685356E}" type="datetimeFigureOut">
              <a:rPr lang="ru-RU" smtClean="0"/>
              <a:t>19.05.2023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44075B6-CBC1-4342-BCB1-0514153FF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FA01A60-39C0-4927-B2E4-1CEAF6221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FF6DE-113D-431A-BFEE-F356CFE343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5133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EAEB465-59AB-4CC1-9711-C5E96E0E58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48E8B59-BBD7-4401-86F7-44B66F57F6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44EE8B0-B1C3-4A1E-824D-A65D7FD8A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78E61-1578-4F20-954F-054C4685356E}" type="datetimeFigureOut">
              <a:rPr lang="ru-RU" smtClean="0"/>
              <a:t>19.05.2023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0013295-8D16-456A-8177-AA37E103A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8549C4E-027A-4245-9B7E-0BE50C979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FF6DE-113D-431A-BFEE-F356CFE343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3346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95A10B-7359-4D43-95BA-70E9BEA98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D5B363-420D-4B6A-A8DC-AED791156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97B8DA4-9C50-41D6-A646-6B227EB28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78E61-1578-4F20-954F-054C4685356E}" type="datetimeFigureOut">
              <a:rPr lang="ru-RU" smtClean="0"/>
              <a:t>19.05.2023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49A4C9A-AB1B-4369-B1DE-0242BFAE3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C130449-9B33-47C7-84F0-70E05C1A7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FF6DE-113D-431A-BFEE-F356CFE343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2612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0F6203-7228-4A06-8DA8-4193A1365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AF249B7-722B-45F5-A13A-3CE1FB64E0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DF8A147-E6F2-4942-A783-4AE9732CF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78E61-1578-4F20-954F-054C4685356E}" type="datetimeFigureOut">
              <a:rPr lang="ru-RU" smtClean="0"/>
              <a:t>19.05.2023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1EA915C-5E5D-491D-8B42-6FC6237C5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7740130-A62B-4888-A475-0BF08C52B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FF6DE-113D-431A-BFEE-F356CFE343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8898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CC479E-AEC0-4985-968D-6E8E28429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0A65ED2-6112-403D-91C7-B3E9504916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0BDF92E-2E94-4009-AADA-197684A493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EA283D9-0CBC-42EF-BD51-F2DA1528D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78E61-1578-4F20-954F-054C4685356E}" type="datetimeFigureOut">
              <a:rPr lang="ru-RU" smtClean="0"/>
              <a:t>19.05.2023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EFF97FF-6813-4620-8FFD-00A14B9E2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58EC454-DCE0-4D59-9348-C7B12A41C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FF6DE-113D-431A-BFEE-F356CFE343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5813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F4060E-F872-44EF-8620-28D9B45A5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969250F-6DD9-46ED-B959-CB681A08DA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29D40F4-052F-41B9-B245-F7D207C079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D4485C5-DBA6-4498-BE71-3CF11BF57D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848F9B4-A49C-45A7-A7A0-47CF32DAEE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0533C72-29D8-4344-86D0-D5A069922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78E61-1578-4F20-954F-054C4685356E}" type="datetimeFigureOut">
              <a:rPr lang="ru-RU" smtClean="0"/>
              <a:t>19.05.2023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D10FC47-21E5-4C98-8AAC-0E8D4C88F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C6CC54A-DBA8-4F87-8FFA-A2EB08A4D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FF6DE-113D-431A-BFEE-F356CFE343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3527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74190B-DDA2-4DC9-98E1-D7EC6F7BC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5237781-5F77-46E7-B01C-FAFED88D3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78E61-1578-4F20-954F-054C4685356E}" type="datetimeFigureOut">
              <a:rPr lang="ru-RU" smtClean="0"/>
              <a:t>19.05.2023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510B46F-7CB4-4784-B557-B2F00C948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0F15D78-7E0D-479F-934B-51407F362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FF6DE-113D-431A-BFEE-F356CFE343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1768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9F36D2E-DBED-4174-88A5-9B51BB3F2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78E61-1578-4F20-954F-054C4685356E}" type="datetimeFigureOut">
              <a:rPr lang="ru-RU" smtClean="0"/>
              <a:t>19.05.2023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33AA7DF-6CEF-4FD4-8D00-41CC5BDA9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E5FE282-CE2C-46AE-B92F-E78601E35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FF6DE-113D-431A-BFEE-F356CFE343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2381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976C67-1F1A-48AD-B25D-E18612C78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ED6D54D-0B9C-42E3-8534-FDC8C0D96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2AE1B37-94A6-453B-9A45-550FA528B1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6917F07-2006-48C0-9FE2-C1220487F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78E61-1578-4F20-954F-054C4685356E}" type="datetimeFigureOut">
              <a:rPr lang="ru-RU" smtClean="0"/>
              <a:t>19.05.2023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96B727B-36A1-43A6-B86C-AF14B29D7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66E6AD9-0F09-4504-8572-3BF7F8BFE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FF6DE-113D-431A-BFEE-F356CFE343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7791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AFB0E6-8870-46A5-BC55-3DF91B5A1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A6F9951-236C-401D-A388-BDDF531F3D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8FF189F-878E-483D-8AFE-71337491E2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F099B26-89F8-4716-965D-551D03CD9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78E61-1578-4F20-954F-054C4685356E}" type="datetimeFigureOut">
              <a:rPr lang="ru-RU" smtClean="0"/>
              <a:t>19.05.2023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7A26EF8-0FE0-45A2-9B19-053355E29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5B0B75A-5151-4E06-8502-06934F621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FF6DE-113D-431A-BFEE-F356CFE343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6366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0AD2E7-AF0D-434C-965B-9C5E75694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A973EE0-B5DA-4D9C-8F09-D235341782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B7371F4-ECA9-499A-AFA3-90FEBCA140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578E61-1578-4F20-954F-054C4685356E}" type="datetimeFigureOut">
              <a:rPr lang="ru-RU" smtClean="0"/>
              <a:t>19.05.2023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33BA795-EB24-4971-8E06-00EEBC4AE2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587411F-396D-4846-A1E8-557229A87D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1FF6DE-113D-431A-BFEE-F356CFE343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341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5FA84A-68A0-42D2-A1DC-6399F3268F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86033"/>
            <a:ext cx="9144000" cy="519367"/>
          </a:xfrm>
        </p:spPr>
        <p:txBody>
          <a:bodyPr>
            <a:normAutofit/>
          </a:bodyPr>
          <a:lstStyle/>
          <a:p>
            <a:r>
              <a:rPr lang="ru-RU" sz="1600" dirty="0"/>
              <a:t>Калькулятор юнит-экономики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F0CD930-59D5-4433-95EF-6A73ADCC3C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20561"/>
            <a:ext cx="9144000" cy="4629665"/>
          </a:xfrm>
        </p:spPr>
        <p:txBody>
          <a:bodyPr/>
          <a:lstStyle/>
          <a:p>
            <a:endParaRPr lang="ru-RU" dirty="0"/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2D797207-11BD-4B2A-A476-CD73B3DB12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2993188"/>
              </p:ext>
            </p:extLst>
          </p:nvPr>
        </p:nvGraphicFramePr>
        <p:xfrm>
          <a:off x="3820996" y="1952366"/>
          <a:ext cx="4550007" cy="39002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47759">
                  <a:extLst>
                    <a:ext uri="{9D8B030D-6E8A-4147-A177-3AD203B41FA5}">
                      <a16:colId xmlns:a16="http://schemas.microsoft.com/office/drawing/2014/main" val="398743253"/>
                    </a:ext>
                  </a:extLst>
                </a:gridCol>
                <a:gridCol w="840364">
                  <a:extLst>
                    <a:ext uri="{9D8B030D-6E8A-4147-A177-3AD203B41FA5}">
                      <a16:colId xmlns:a16="http://schemas.microsoft.com/office/drawing/2014/main" val="3066916184"/>
                    </a:ext>
                  </a:extLst>
                </a:gridCol>
                <a:gridCol w="701612">
                  <a:extLst>
                    <a:ext uri="{9D8B030D-6E8A-4147-A177-3AD203B41FA5}">
                      <a16:colId xmlns:a16="http://schemas.microsoft.com/office/drawing/2014/main" val="3146278925"/>
                    </a:ext>
                  </a:extLst>
                </a:gridCol>
                <a:gridCol w="1060272">
                  <a:extLst>
                    <a:ext uri="{9D8B030D-6E8A-4147-A177-3AD203B41FA5}">
                      <a16:colId xmlns:a16="http://schemas.microsoft.com/office/drawing/2014/main" val="3183974993"/>
                    </a:ext>
                  </a:extLst>
                </a:gridCol>
              </a:tblGrid>
              <a:tr h="240451"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>
                          <a:effectLst/>
                        </a:rPr>
                        <a:t>Показатели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3" marR="7863" marT="78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 dirty="0">
                          <a:effectLst/>
                        </a:rPr>
                        <a:t>Факт 05.20-04.21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3" marR="7863" marT="78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>
                          <a:effectLst/>
                        </a:rPr>
                        <a:t> Изменение 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3" marR="7863" marT="78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>
                          <a:effectLst/>
                        </a:rPr>
                        <a:t>План для 05.21-04.22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3" marR="7863" marT="7863" marB="0" anchor="b"/>
                </a:tc>
                <a:extLst>
                  <a:ext uri="{0D108BD9-81ED-4DB2-BD59-A6C34878D82A}">
                    <a16:rowId xmlns:a16="http://schemas.microsoft.com/office/drawing/2014/main" val="674581703"/>
                  </a:ext>
                </a:extLst>
              </a:tr>
              <a:tr h="240451"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>
                          <a:effectLst/>
                        </a:rPr>
                        <a:t>Средний </a:t>
                      </a:r>
                      <a:r>
                        <a:rPr lang="en-US" sz="900" u="none" strike="noStrike">
                          <a:effectLst/>
                        </a:rPr>
                        <a:t>CPA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3" marR="7863" marT="78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 dirty="0">
                          <a:effectLst/>
                        </a:rPr>
                        <a:t>             2 710,05 ₽ </a:t>
                      </a:r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3" marR="7863" marT="78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-10,0%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3" marR="7863" marT="78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>
                          <a:effectLst/>
                        </a:rPr>
                        <a:t>                      2 439,04 ₽ 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3" marR="7863" marT="7863" marB="0" anchor="b"/>
                </a:tc>
                <a:extLst>
                  <a:ext uri="{0D108BD9-81ED-4DB2-BD59-A6C34878D82A}">
                    <a16:rowId xmlns:a16="http://schemas.microsoft.com/office/drawing/2014/main" val="149832001"/>
                  </a:ext>
                </a:extLst>
              </a:tr>
              <a:tr h="132845"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>
                          <a:effectLst/>
                        </a:rPr>
                        <a:t>Конверсия в покупку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3" marR="7863" marT="78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 dirty="0">
                          <a:effectLst/>
                        </a:rPr>
                        <a:t>23,39%</a:t>
                      </a:r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3" marR="7863" marT="78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10,5%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3" marR="7863" marT="78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25,85%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3" marR="7863" marT="7863" marB="0" anchor="b"/>
                </a:tc>
                <a:extLst>
                  <a:ext uri="{0D108BD9-81ED-4DB2-BD59-A6C34878D82A}">
                    <a16:rowId xmlns:a16="http://schemas.microsoft.com/office/drawing/2014/main" val="1965295647"/>
                  </a:ext>
                </a:extLst>
              </a:tr>
              <a:tr h="240451"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>
                          <a:effectLst/>
                        </a:rPr>
                        <a:t>Средний </a:t>
                      </a:r>
                      <a:r>
                        <a:rPr lang="en-US" sz="900" u="none" strike="noStrike">
                          <a:effectLst/>
                        </a:rPr>
                        <a:t>CAC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3" marR="7863" marT="78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>
                          <a:effectLst/>
                        </a:rPr>
                        <a:t>          11 585,76 ₽ 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3" marR="7863" marT="78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>
                          <a:effectLst/>
                        </a:rPr>
                        <a:t> 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3" marR="7863" marT="78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>
                          <a:effectLst/>
                        </a:rPr>
                        <a:t>                      9 436,37 ₽ 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3" marR="7863" marT="7863" marB="0" anchor="b"/>
                </a:tc>
                <a:extLst>
                  <a:ext uri="{0D108BD9-81ED-4DB2-BD59-A6C34878D82A}">
                    <a16:rowId xmlns:a16="http://schemas.microsoft.com/office/drawing/2014/main" val="2079375463"/>
                  </a:ext>
                </a:extLst>
              </a:tr>
              <a:tr h="132845"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>
                          <a:effectLst/>
                        </a:rPr>
                        <a:t> 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3" marR="7863" marT="78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>
                          <a:effectLst/>
                        </a:rPr>
                        <a:t> 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3" marR="7863" marT="78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 dirty="0">
                          <a:effectLst/>
                        </a:rPr>
                        <a:t> </a:t>
                      </a:r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3" marR="7863" marT="78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>
                          <a:effectLst/>
                        </a:rPr>
                        <a:t> 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3" marR="7863" marT="7863" marB="0" anchor="b"/>
                </a:tc>
                <a:extLst>
                  <a:ext uri="{0D108BD9-81ED-4DB2-BD59-A6C34878D82A}">
                    <a16:rowId xmlns:a16="http://schemas.microsoft.com/office/drawing/2014/main" val="922022267"/>
                  </a:ext>
                </a:extLst>
              </a:tr>
              <a:tr h="13284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Retention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3" marR="7863" marT="78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88,55%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3" marR="7863" marT="78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3,0%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3" marR="7863" marT="78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91,21%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3" marR="7863" marT="7863" marB="0" anchor="b"/>
                </a:tc>
                <a:extLst>
                  <a:ext uri="{0D108BD9-81ED-4DB2-BD59-A6C34878D82A}">
                    <a16:rowId xmlns:a16="http://schemas.microsoft.com/office/drawing/2014/main" val="896086372"/>
                  </a:ext>
                </a:extLst>
              </a:tr>
              <a:tr h="13284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LT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3" marR="7863" marT="78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8,74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3" marR="7863" marT="78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>
                          <a:effectLst/>
                        </a:rPr>
                        <a:t> 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3" marR="7863" marT="78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 dirty="0">
                          <a:effectLst/>
                        </a:rPr>
                        <a:t>11,38</a:t>
                      </a:r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3" marR="7863" marT="7863" marB="0" anchor="b"/>
                </a:tc>
                <a:extLst>
                  <a:ext uri="{0D108BD9-81ED-4DB2-BD59-A6C34878D82A}">
                    <a16:rowId xmlns:a16="http://schemas.microsoft.com/office/drawing/2014/main" val="301135408"/>
                  </a:ext>
                </a:extLst>
              </a:tr>
              <a:tr h="132845"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>
                          <a:effectLst/>
                        </a:rPr>
                        <a:t> 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3" marR="7863" marT="78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>
                          <a:effectLst/>
                        </a:rPr>
                        <a:t> 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3" marR="7863" marT="78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>
                          <a:effectLst/>
                        </a:rPr>
                        <a:t> 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3" marR="7863" marT="78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 dirty="0">
                          <a:effectLst/>
                        </a:rPr>
                        <a:t> </a:t>
                      </a:r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3" marR="7863" marT="7863" marB="0" anchor="b"/>
                </a:tc>
                <a:extLst>
                  <a:ext uri="{0D108BD9-81ED-4DB2-BD59-A6C34878D82A}">
                    <a16:rowId xmlns:a16="http://schemas.microsoft.com/office/drawing/2014/main" val="1823623124"/>
                  </a:ext>
                </a:extLst>
              </a:tr>
              <a:tr h="132845"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>
                          <a:effectLst/>
                        </a:rPr>
                        <a:t>Интенсивность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3" marR="7863" marT="78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6,18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3" marR="7863" marT="78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13,0%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3" marR="7863" marT="78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6,99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3" marR="7863" marT="7863" marB="0" anchor="b"/>
                </a:tc>
                <a:extLst>
                  <a:ext uri="{0D108BD9-81ED-4DB2-BD59-A6C34878D82A}">
                    <a16:rowId xmlns:a16="http://schemas.microsoft.com/office/drawing/2014/main" val="724636040"/>
                  </a:ext>
                </a:extLst>
              </a:tr>
              <a:tr h="13284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LT (</a:t>
                      </a:r>
                      <a:r>
                        <a:rPr lang="ru-RU" sz="900" u="none" strike="noStrike">
                          <a:effectLst/>
                        </a:rPr>
                        <a:t>уроки)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3" marR="7863" marT="78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54,00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3" marR="7863" marT="78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>
                          <a:effectLst/>
                        </a:rPr>
                        <a:t> 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3" marR="7863" marT="78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79,47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3" marR="7863" marT="7863" marB="0" anchor="b"/>
                </a:tc>
                <a:extLst>
                  <a:ext uri="{0D108BD9-81ED-4DB2-BD59-A6C34878D82A}">
                    <a16:rowId xmlns:a16="http://schemas.microsoft.com/office/drawing/2014/main" val="1048796089"/>
                  </a:ext>
                </a:extLst>
              </a:tr>
              <a:tr h="132845"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>
                          <a:effectLst/>
                        </a:rPr>
                        <a:t> 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3" marR="7863" marT="78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>
                          <a:effectLst/>
                        </a:rPr>
                        <a:t> 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3" marR="7863" marT="78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>
                          <a:effectLst/>
                        </a:rPr>
                        <a:t> 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3" marR="7863" marT="78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>
                          <a:effectLst/>
                        </a:rPr>
                        <a:t> 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3" marR="7863" marT="7863" marB="0" anchor="b"/>
                </a:tc>
                <a:extLst>
                  <a:ext uri="{0D108BD9-81ED-4DB2-BD59-A6C34878D82A}">
                    <a16:rowId xmlns:a16="http://schemas.microsoft.com/office/drawing/2014/main" val="1565823248"/>
                  </a:ext>
                </a:extLst>
              </a:tr>
              <a:tr h="240451"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>
                          <a:effectLst/>
                        </a:rPr>
                        <a:t>Стандартная Цена 1 урока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3" marR="7863" marT="78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>
                          <a:effectLst/>
                        </a:rPr>
                        <a:t>             1 200,00 ₽ 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3" marR="7863" marT="78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0,0%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3" marR="7863" marT="78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>
                          <a:effectLst/>
                        </a:rPr>
                        <a:t>                      1 200,00 ₽ 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3" marR="7863" marT="7863" marB="0" anchor="b"/>
                </a:tc>
                <a:extLst>
                  <a:ext uri="{0D108BD9-81ED-4DB2-BD59-A6C34878D82A}">
                    <a16:rowId xmlns:a16="http://schemas.microsoft.com/office/drawing/2014/main" val="266227596"/>
                  </a:ext>
                </a:extLst>
              </a:tr>
              <a:tr h="132845"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>
                          <a:effectLst/>
                        </a:rPr>
                        <a:t>Доля скидок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3" marR="7863" marT="78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11,20%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3" marR="7863" marT="78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-30,0%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3" marR="7863" marT="78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7,84%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3" marR="7863" marT="7863" marB="0" anchor="b"/>
                </a:tc>
                <a:extLst>
                  <a:ext uri="{0D108BD9-81ED-4DB2-BD59-A6C34878D82A}">
                    <a16:rowId xmlns:a16="http://schemas.microsoft.com/office/drawing/2014/main" val="4228631260"/>
                  </a:ext>
                </a:extLst>
              </a:tr>
              <a:tr h="240451"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>
                          <a:effectLst/>
                        </a:rPr>
                        <a:t>Фактическая Цена 1 урока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3" marR="7863" marT="78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>
                          <a:effectLst/>
                        </a:rPr>
                        <a:t>             1 065,56 ₽ 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3" marR="7863" marT="78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>
                          <a:effectLst/>
                        </a:rPr>
                        <a:t> 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3" marR="7863" marT="78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>
                          <a:effectLst/>
                        </a:rPr>
                        <a:t>                      1 105,89 ₽ 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3" marR="7863" marT="7863" marB="0" anchor="b"/>
                </a:tc>
                <a:extLst>
                  <a:ext uri="{0D108BD9-81ED-4DB2-BD59-A6C34878D82A}">
                    <a16:rowId xmlns:a16="http://schemas.microsoft.com/office/drawing/2014/main" val="140736184"/>
                  </a:ext>
                </a:extLst>
              </a:tr>
              <a:tr h="240451"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>
                          <a:effectLst/>
                        </a:rPr>
                        <a:t>Плата учителю за 1 урок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3" marR="7863" marT="78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>
                          <a:effectLst/>
                        </a:rPr>
                        <a:t>                597,40 ₽ 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3" marR="7863" marT="78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15,0%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3" marR="7863" marT="78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>
                          <a:effectLst/>
                        </a:rPr>
                        <a:t>                         687,01 ₽ 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3" marR="7863" marT="7863" marB="0" anchor="b"/>
                </a:tc>
                <a:extLst>
                  <a:ext uri="{0D108BD9-81ED-4DB2-BD59-A6C34878D82A}">
                    <a16:rowId xmlns:a16="http://schemas.microsoft.com/office/drawing/2014/main" val="414316966"/>
                  </a:ext>
                </a:extLst>
              </a:tr>
              <a:tr h="132845"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>
                          <a:effectLst/>
                        </a:rPr>
                        <a:t>К на привлечение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3" marR="7863" marT="78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100%</a:t>
                      </a:r>
                      <a:endParaRPr lang="ru-RU" sz="9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3" marR="7863" marT="78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12,0%</a:t>
                      </a:r>
                      <a:endParaRPr lang="ru-RU" sz="9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3" marR="7863" marT="78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112%</a:t>
                      </a:r>
                      <a:endParaRPr lang="ru-RU" sz="9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3" marR="7863" marT="7863" marB="0" anchor="b"/>
                </a:tc>
                <a:extLst>
                  <a:ext uri="{0D108BD9-81ED-4DB2-BD59-A6C34878D82A}">
                    <a16:rowId xmlns:a16="http://schemas.microsoft.com/office/drawing/2014/main" val="3403009291"/>
                  </a:ext>
                </a:extLst>
              </a:tr>
              <a:tr h="132845"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>
                          <a:effectLst/>
                        </a:rPr>
                        <a:t> 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3" marR="7863" marT="78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>
                          <a:effectLst/>
                        </a:rPr>
                        <a:t> 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3" marR="7863" marT="78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>
                          <a:effectLst/>
                        </a:rPr>
                        <a:t> 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3" marR="7863" marT="78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>
                          <a:effectLst/>
                        </a:rPr>
                        <a:t> 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3" marR="7863" marT="7863" marB="0" anchor="b"/>
                </a:tc>
                <a:extLst>
                  <a:ext uri="{0D108BD9-81ED-4DB2-BD59-A6C34878D82A}">
                    <a16:rowId xmlns:a16="http://schemas.microsoft.com/office/drawing/2014/main" val="2710850721"/>
                  </a:ext>
                </a:extLst>
              </a:tr>
              <a:tr h="24045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LTR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3" marR="7863" marT="78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>
                          <a:effectLst/>
                        </a:rPr>
                        <a:t>          57 544,32 ₽ 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3" marR="7863" marT="78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>
                          <a:effectLst/>
                        </a:rPr>
                        <a:t> 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3" marR="7863" marT="78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>
                          <a:effectLst/>
                        </a:rPr>
                        <a:t>                    87 881,10 ₽ 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3" marR="7863" marT="7863" marB="0" anchor="b"/>
                </a:tc>
                <a:extLst>
                  <a:ext uri="{0D108BD9-81ED-4DB2-BD59-A6C34878D82A}">
                    <a16:rowId xmlns:a16="http://schemas.microsoft.com/office/drawing/2014/main" val="650230066"/>
                  </a:ext>
                </a:extLst>
              </a:tr>
              <a:tr h="13284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CAC%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3" marR="7863" marT="78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20,13%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3" marR="7863" marT="78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>
                          <a:effectLst/>
                        </a:rPr>
                        <a:t> 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3" marR="7863" marT="78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10,74%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3" marR="7863" marT="7863" marB="0" anchor="b"/>
                </a:tc>
                <a:extLst>
                  <a:ext uri="{0D108BD9-81ED-4DB2-BD59-A6C34878D82A}">
                    <a16:rowId xmlns:a16="http://schemas.microsoft.com/office/drawing/2014/main" val="2601917679"/>
                  </a:ext>
                </a:extLst>
              </a:tr>
              <a:tr h="132845"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>
                          <a:effectLst/>
                        </a:rPr>
                        <a:t>ЗП Учителей%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3" marR="7863" marT="78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56,06%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3" marR="7863" marT="78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>
                          <a:effectLst/>
                        </a:rPr>
                        <a:t> 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3" marR="7863" marT="78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62,12%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3" marR="7863" marT="7863" marB="0" anchor="b"/>
                </a:tc>
                <a:extLst>
                  <a:ext uri="{0D108BD9-81ED-4DB2-BD59-A6C34878D82A}">
                    <a16:rowId xmlns:a16="http://schemas.microsoft.com/office/drawing/2014/main" val="3011200802"/>
                  </a:ext>
                </a:extLst>
              </a:tr>
              <a:tr h="132845"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>
                          <a:effectLst/>
                        </a:rPr>
                        <a:t>ФОТ%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3" marR="7863" marT="78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14,31%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3" marR="7863" marT="78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>
                          <a:effectLst/>
                        </a:rPr>
                        <a:t> 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3" marR="7863" marT="78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8,20%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3" marR="7863" marT="7863" marB="0" anchor="b"/>
                </a:tc>
                <a:extLst>
                  <a:ext uri="{0D108BD9-81ED-4DB2-BD59-A6C34878D82A}">
                    <a16:rowId xmlns:a16="http://schemas.microsoft.com/office/drawing/2014/main" val="1649300683"/>
                  </a:ext>
                </a:extLst>
              </a:tr>
              <a:tr h="132845"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>
                          <a:effectLst/>
                        </a:rPr>
                        <a:t>Маржа%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3" marR="7863" marT="78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9,49%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3" marR="7863" marT="78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>
                          <a:effectLst/>
                        </a:rPr>
                        <a:t> 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3" marR="7863" marT="78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 dirty="0">
                          <a:effectLst/>
                        </a:rPr>
                        <a:t>18,94%</a:t>
                      </a:r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3" marR="7863" marT="7863" marB="0" anchor="b"/>
                </a:tc>
                <a:extLst>
                  <a:ext uri="{0D108BD9-81ED-4DB2-BD59-A6C34878D82A}">
                    <a16:rowId xmlns:a16="http://schemas.microsoft.com/office/drawing/2014/main" val="7436286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344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A944CD-177A-45DA-B2C3-D49044F99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1600" dirty="0"/>
              <a:t>Визуализация юнит –экономики 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5CDF6379-9F05-48A4-B10B-BE96B907B2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3877273"/>
              </p:ext>
            </p:extLst>
          </p:nvPr>
        </p:nvGraphicFramePr>
        <p:xfrm>
          <a:off x="838200" y="1825625"/>
          <a:ext cx="1970903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Диаграмма 4">
            <a:extLst>
              <a:ext uri="{FF2B5EF4-FFF2-40B4-BE49-F238E27FC236}">
                <a16:creationId xmlns:a16="http://schemas.microsoft.com/office/drawing/2014/main" id="{4E6F8916-9224-4F02-BA35-F04F4082C41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24554222"/>
              </p:ext>
            </p:extLst>
          </p:nvPr>
        </p:nvGraphicFramePr>
        <p:xfrm>
          <a:off x="3092900" y="1847164"/>
          <a:ext cx="1953183" cy="43297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Диаграмма 5">
            <a:extLst>
              <a:ext uri="{FF2B5EF4-FFF2-40B4-BE49-F238E27FC236}">
                <a16:creationId xmlns:a16="http://schemas.microsoft.com/office/drawing/2014/main" id="{073B8406-25F6-4DBC-ACDF-16FB9B4C34A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96943404"/>
              </p:ext>
            </p:extLst>
          </p:nvPr>
        </p:nvGraphicFramePr>
        <p:xfrm>
          <a:off x="5528633" y="1847164"/>
          <a:ext cx="6078480" cy="43297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86439374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198</Words>
  <Application>Microsoft Office PowerPoint</Application>
  <PresentationFormat>Широкоэкранный</PresentationFormat>
  <Paragraphs>95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Тема Office</vt:lpstr>
      <vt:lpstr>Калькулятор юнит-экономики</vt:lpstr>
      <vt:lpstr>Визуализация юнит –экономики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Калькулятор юнит-экономики</dc:title>
  <dc:creator>User</dc:creator>
  <cp:lastModifiedBy>User</cp:lastModifiedBy>
  <cp:revision>3</cp:revision>
  <dcterms:created xsi:type="dcterms:W3CDTF">2023-05-19T13:32:24Z</dcterms:created>
  <dcterms:modified xsi:type="dcterms:W3CDTF">2023-05-19T13:49:59Z</dcterms:modified>
</cp:coreProperties>
</file>