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2" r:id="rId4"/>
    <p:sldId id="273" r:id="rId5"/>
    <p:sldId id="260" r:id="rId6"/>
    <p:sldId id="261" r:id="rId7"/>
    <p:sldId id="296" r:id="rId8"/>
    <p:sldId id="274" r:id="rId9"/>
    <p:sldId id="297" r:id="rId10"/>
    <p:sldId id="275" r:id="rId11"/>
    <p:sldId id="295" r:id="rId12"/>
    <p:sldId id="262" r:id="rId13"/>
    <p:sldId id="263" r:id="rId14"/>
    <p:sldId id="299" r:id="rId15"/>
    <p:sldId id="300" r:id="rId16"/>
    <p:sldId id="301" r:id="rId17"/>
    <p:sldId id="302" r:id="rId18"/>
    <p:sldId id="303" r:id="rId19"/>
    <p:sldId id="304" r:id="rId20"/>
    <p:sldId id="305" r:id="rId21"/>
    <p:sldId id="306" r:id="rId22"/>
    <p:sldId id="307" r:id="rId23"/>
    <p:sldId id="308" r:id="rId24"/>
    <p:sldId id="309" r:id="rId25"/>
    <p:sldId id="265" r:id="rId26"/>
    <p:sldId id="310" r:id="rId27"/>
    <p:sldId id="314" r:id="rId28"/>
    <p:sldId id="315" r:id="rId29"/>
    <p:sldId id="283" r:id="rId30"/>
    <p:sldId id="319" r:id="rId31"/>
    <p:sldId id="316" r:id="rId32"/>
    <p:sldId id="317" r:id="rId33"/>
    <p:sldId id="318" r:id="rId34"/>
    <p:sldId id="287" r:id="rId35"/>
    <p:sldId id="27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229719-3C1B-456D-83D0-D6E0496BCA5C}" type="doc">
      <dgm:prSet loTypeId="urn:microsoft.com/office/officeart/2005/8/layout/arrow2" loCatId="process" qsTypeId="urn:microsoft.com/office/officeart/2005/8/quickstyle/simple1" qsCatId="simple" csTypeId="urn:microsoft.com/office/officeart/2005/8/colors/accent2_2" csCatId="accent2" phldr="1"/>
      <dgm:spPr/>
      <dgm:t>
        <a:bodyPr/>
        <a:lstStyle/>
        <a:p>
          <a:endParaRPr lang="en-IN"/>
        </a:p>
      </dgm:t>
    </dgm:pt>
    <dgm:pt modelId="{EF52BC25-5DDF-4E64-BCA8-B1C122A79A0E}">
      <dgm:prSet phldrT="[Text]" custT="1"/>
      <dgm:spPr/>
      <dgm:t>
        <a:bodyPr/>
        <a:lstStyle/>
        <a:p>
          <a:endParaRPr lang="en-US" sz="1800" dirty="0"/>
        </a:p>
      </dgm:t>
    </dgm:pt>
    <dgm:pt modelId="{9A246AAB-BDCA-4F9D-8D10-AC700D675210}" type="parTrans" cxnId="{6FC34142-823A-499A-B8AD-16962808ECE3}">
      <dgm:prSet/>
      <dgm:spPr/>
      <dgm:t>
        <a:bodyPr/>
        <a:lstStyle/>
        <a:p>
          <a:endParaRPr lang="en-US"/>
        </a:p>
      </dgm:t>
    </dgm:pt>
    <dgm:pt modelId="{0A7CA721-4411-49B2-8D67-C96780FC1861}" type="sibTrans" cxnId="{6FC34142-823A-499A-B8AD-16962808ECE3}">
      <dgm:prSet/>
      <dgm:spPr/>
      <dgm:t>
        <a:bodyPr/>
        <a:lstStyle/>
        <a:p>
          <a:endParaRPr lang="en-US"/>
        </a:p>
      </dgm:t>
    </dgm:pt>
    <dgm:pt modelId="{1E31DA55-F8A1-4B52-8855-7C4A2253343A}">
      <dgm:prSet phldrT="[Text]"/>
      <dgm:spPr/>
      <dgm:t>
        <a:bodyPr/>
        <a:lstStyle/>
        <a:p>
          <a:r>
            <a:rPr lang="en-US" dirty="0">
              <a:solidFill>
                <a:schemeClr val="accent2">
                  <a:lumMod val="50000"/>
                </a:schemeClr>
              </a:solidFill>
              <a:effectLst>
                <a:outerShdw blurRad="38100" dist="38100" dir="2700000" algn="tl">
                  <a:srgbClr val="000000">
                    <a:alpha val="43137"/>
                  </a:srgbClr>
                </a:outerShdw>
              </a:effectLst>
            </a:rPr>
            <a:t>Data</a:t>
          </a:r>
          <a:r>
            <a:rPr lang="en-US" dirty="0">
              <a:effectLst>
                <a:outerShdw blurRad="38100" dist="38100" dir="2700000" algn="tl">
                  <a:srgbClr val="000000">
                    <a:alpha val="43137"/>
                  </a:srgbClr>
                </a:outerShdw>
              </a:effectLst>
            </a:rPr>
            <a:t> </a:t>
          </a:r>
          <a:r>
            <a:rPr lang="en-US" dirty="0">
              <a:solidFill>
                <a:schemeClr val="accent2">
                  <a:lumMod val="50000"/>
                </a:schemeClr>
              </a:solidFill>
              <a:effectLst>
                <a:outerShdw blurRad="38100" dist="38100" dir="2700000" algn="tl">
                  <a:srgbClr val="000000">
                    <a:alpha val="43137"/>
                  </a:srgbClr>
                </a:outerShdw>
              </a:effectLst>
            </a:rPr>
            <a:t>Preprocessing</a:t>
          </a:r>
        </a:p>
      </dgm:t>
    </dgm:pt>
    <dgm:pt modelId="{0788BD04-3C13-453E-A45A-50B4434D176F}" type="parTrans" cxnId="{748A4183-6663-4EE6-BDA2-E19E276EC832}">
      <dgm:prSet/>
      <dgm:spPr/>
      <dgm:t>
        <a:bodyPr/>
        <a:lstStyle/>
        <a:p>
          <a:endParaRPr lang="en-US"/>
        </a:p>
      </dgm:t>
    </dgm:pt>
    <dgm:pt modelId="{87A66989-1AB2-4D10-A53B-7FE1D1C86285}" type="sibTrans" cxnId="{748A4183-6663-4EE6-BDA2-E19E276EC832}">
      <dgm:prSet/>
      <dgm:spPr/>
      <dgm:t>
        <a:bodyPr/>
        <a:lstStyle/>
        <a:p>
          <a:endParaRPr lang="en-US"/>
        </a:p>
      </dgm:t>
    </dgm:pt>
    <dgm:pt modelId="{AE762578-9A56-4228-B3A4-B65EA9995CAC}">
      <dgm:prSet phldrT="[Text]" custT="1"/>
      <dgm:spPr/>
      <dgm:t>
        <a:bodyPr/>
        <a:lstStyle/>
        <a:p>
          <a:r>
            <a:rPr lang="en-IN" sz="1600" kern="1200" dirty="0">
              <a:solidFill>
                <a:srgbClr val="ED7D31">
                  <a:lumMod val="50000"/>
                </a:srgbClr>
              </a:solidFill>
              <a:effectLst>
                <a:outerShdw blurRad="38100" dist="38100" dir="2700000" algn="tl">
                  <a:srgbClr val="000000">
                    <a:alpha val="43137"/>
                  </a:srgbClr>
                </a:outerShdw>
              </a:effectLst>
              <a:latin typeface="Calibri" panose="020F0502020204030204"/>
              <a:ea typeface="+mn-ea"/>
              <a:cs typeface="+mn-cs"/>
            </a:rPr>
            <a:t>Exploratory data analysis (EDA) </a:t>
          </a:r>
          <a:endParaRPr lang="en-US" sz="1600" kern="1200" dirty="0">
            <a:solidFill>
              <a:srgbClr val="ED7D31">
                <a:lumMod val="50000"/>
              </a:srgbClr>
            </a:solidFill>
            <a:effectLst>
              <a:outerShdw blurRad="38100" dist="38100" dir="2700000" algn="tl">
                <a:srgbClr val="000000">
                  <a:alpha val="43137"/>
                </a:srgbClr>
              </a:outerShdw>
            </a:effectLst>
            <a:latin typeface="Calibri" panose="020F0502020204030204"/>
            <a:ea typeface="+mn-ea"/>
            <a:cs typeface="+mn-cs"/>
          </a:endParaRPr>
        </a:p>
      </dgm:t>
    </dgm:pt>
    <dgm:pt modelId="{E60C16C4-AC3E-46E1-8FF2-72947749FF99}" type="parTrans" cxnId="{ABAB832D-9CFF-4C6C-9E7E-72137DF26A6B}">
      <dgm:prSet/>
      <dgm:spPr/>
      <dgm:t>
        <a:bodyPr/>
        <a:lstStyle/>
        <a:p>
          <a:endParaRPr lang="en-US"/>
        </a:p>
      </dgm:t>
    </dgm:pt>
    <dgm:pt modelId="{CB9844F2-6EAC-4A87-888D-6B2D948F4FB5}" type="sibTrans" cxnId="{ABAB832D-9CFF-4C6C-9E7E-72137DF26A6B}">
      <dgm:prSet/>
      <dgm:spPr/>
      <dgm:t>
        <a:bodyPr/>
        <a:lstStyle/>
        <a:p>
          <a:endParaRPr lang="en-US"/>
        </a:p>
      </dgm:t>
    </dgm:pt>
    <dgm:pt modelId="{B4178B79-ED9B-41A8-80EE-30CB833FE608}">
      <dgm:prSet phldrT="[Text]"/>
      <dgm:spPr/>
      <dgm:t>
        <a:bodyPr/>
        <a:lstStyle/>
        <a:p>
          <a:endParaRPr lang="en-US" dirty="0"/>
        </a:p>
      </dgm:t>
    </dgm:pt>
    <dgm:pt modelId="{90A1F318-3432-46BA-B1A4-85B1FE69122D}" type="parTrans" cxnId="{F5A05047-1EAA-4BA9-A22D-5D5E6B099F90}">
      <dgm:prSet/>
      <dgm:spPr/>
      <dgm:t>
        <a:bodyPr/>
        <a:lstStyle/>
        <a:p>
          <a:endParaRPr lang="en-US"/>
        </a:p>
      </dgm:t>
    </dgm:pt>
    <dgm:pt modelId="{70476322-0F98-4926-92CE-0EDCDD0DB928}" type="sibTrans" cxnId="{F5A05047-1EAA-4BA9-A22D-5D5E6B099F90}">
      <dgm:prSet/>
      <dgm:spPr/>
      <dgm:t>
        <a:bodyPr/>
        <a:lstStyle/>
        <a:p>
          <a:endParaRPr lang="en-US"/>
        </a:p>
      </dgm:t>
    </dgm:pt>
    <dgm:pt modelId="{B7A1A825-AA50-4C27-872D-B63D7C020EBB}">
      <dgm:prSet phldrT="[Text]" custT="1"/>
      <dgm:spPr/>
      <dgm:t>
        <a:bodyPr/>
        <a:lstStyle/>
        <a:p>
          <a:pPr algn="ctr"/>
          <a:r>
            <a:rPr lang="en-US" sz="1600" kern="1200" dirty="0">
              <a:solidFill>
                <a:srgbClr val="ED7D31">
                  <a:lumMod val="50000"/>
                </a:srgbClr>
              </a:solidFill>
              <a:effectLst>
                <a:outerShdw blurRad="38100" dist="38100" dir="2700000" algn="tl">
                  <a:srgbClr val="000000">
                    <a:alpha val="43137"/>
                  </a:srgbClr>
                </a:outerShdw>
              </a:effectLst>
              <a:latin typeface="Calibri" panose="020F0502020204030204"/>
              <a:ea typeface="+mn-ea"/>
              <a:cs typeface="+mn-cs"/>
            </a:rPr>
            <a:t>Converting to CSV</a:t>
          </a:r>
        </a:p>
      </dgm:t>
    </dgm:pt>
    <dgm:pt modelId="{4ACAC4DA-6CC9-41DD-931A-771ABBFA9518}" type="sibTrans" cxnId="{A787C009-0D82-47BA-B3BE-7145302F86D5}">
      <dgm:prSet/>
      <dgm:spPr/>
      <dgm:t>
        <a:bodyPr/>
        <a:lstStyle/>
        <a:p>
          <a:endParaRPr lang="en-US"/>
        </a:p>
      </dgm:t>
    </dgm:pt>
    <dgm:pt modelId="{5473A150-4C12-421B-8379-FDB506277B48}" type="parTrans" cxnId="{A787C009-0D82-47BA-B3BE-7145302F86D5}">
      <dgm:prSet/>
      <dgm:spPr/>
      <dgm:t>
        <a:bodyPr/>
        <a:lstStyle/>
        <a:p>
          <a:endParaRPr lang="en-US"/>
        </a:p>
      </dgm:t>
    </dgm:pt>
    <dgm:pt modelId="{873E7791-A646-4EDF-BDC4-6CB37A20C066}" type="pres">
      <dgm:prSet presAssocID="{74229719-3C1B-456D-83D0-D6E0496BCA5C}" presName="arrowDiagram" presStyleCnt="0">
        <dgm:presLayoutVars>
          <dgm:chMax val="5"/>
          <dgm:dir/>
          <dgm:resizeHandles val="exact"/>
        </dgm:presLayoutVars>
      </dgm:prSet>
      <dgm:spPr/>
    </dgm:pt>
    <dgm:pt modelId="{0D407A10-3B57-4049-90DC-15AD74BBCCDC}" type="pres">
      <dgm:prSet presAssocID="{74229719-3C1B-456D-83D0-D6E0496BCA5C}" presName="arrow" presStyleLbl="bgShp" presStyleIdx="0" presStyleCnt="1" custAng="20887623" custScaleX="80837" custScaleY="74145" custLinFactNeighborX="11784" custLinFactNeighborY="9066"/>
      <dgm:spPr/>
    </dgm:pt>
    <dgm:pt modelId="{84A7CBCF-CEA7-43CC-9BA2-B5E0B22EEE61}" type="pres">
      <dgm:prSet presAssocID="{74229719-3C1B-456D-83D0-D6E0496BCA5C}" presName="arrowDiagram5" presStyleCnt="0"/>
      <dgm:spPr/>
    </dgm:pt>
    <dgm:pt modelId="{94FAD860-4C42-4331-A4D3-5934026AE2F1}" type="pres">
      <dgm:prSet presAssocID="{EF52BC25-5DDF-4E64-BCA8-B1C122A79A0E}" presName="bullet5a" presStyleLbl="node1" presStyleIdx="0" presStyleCnt="5" custScaleX="151002" custScaleY="151658" custLinFactX="705049" custLinFactY="-100000" custLinFactNeighborX="800000" custLinFactNeighborY="-153625"/>
      <dgm:spPr/>
    </dgm:pt>
    <dgm:pt modelId="{13D90318-3867-4AA8-86B0-9661464CC225}" type="pres">
      <dgm:prSet presAssocID="{EF52BC25-5DDF-4E64-BCA8-B1C122A79A0E}" presName="textBox5a" presStyleLbl="revTx" presStyleIdx="0" presStyleCnt="5" custScaleX="197939" custLinFactX="21501" custLinFactY="-100000" custLinFactNeighborX="100000" custLinFactNeighborY="-150131">
        <dgm:presLayoutVars>
          <dgm:bulletEnabled val="1"/>
        </dgm:presLayoutVars>
      </dgm:prSet>
      <dgm:spPr/>
    </dgm:pt>
    <dgm:pt modelId="{6C02B034-E7FE-42DD-A011-9DF5579F8237}" type="pres">
      <dgm:prSet presAssocID="{1E31DA55-F8A1-4B52-8855-7C4A2253343A}" presName="bullet5b" presStyleLbl="node1" presStyleIdx="1" presStyleCnt="5" custScaleX="82645" custScaleY="82645" custLinFactX="200000" custLinFactY="119190" custLinFactNeighborX="225826" custLinFactNeighborY="200000"/>
      <dgm:spPr>
        <a:blipFill rotWithShape="0">
          <a:blip xmlns:r="http://schemas.openxmlformats.org/officeDocument/2006/relationships" r:embed="rId1"/>
          <a:srcRect/>
          <a:stretch>
            <a:fillRect/>
          </a:stretch>
        </a:blipFill>
      </dgm:spPr>
    </dgm:pt>
    <dgm:pt modelId="{8FD18A58-4E2D-4AE6-836C-CD7E14713312}" type="pres">
      <dgm:prSet presAssocID="{1E31DA55-F8A1-4B52-8855-7C4A2253343A}" presName="textBox5b" presStyleLbl="revTx" presStyleIdx="1" presStyleCnt="5" custScaleY="13112" custLinFactNeighborX="50577" custLinFactNeighborY="-64204">
        <dgm:presLayoutVars>
          <dgm:bulletEnabled val="1"/>
        </dgm:presLayoutVars>
      </dgm:prSet>
      <dgm:spPr/>
    </dgm:pt>
    <dgm:pt modelId="{2E3028E9-DE3F-4679-A6D4-EE8770DCB47E}" type="pres">
      <dgm:prSet presAssocID="{AE762578-9A56-4228-B3A4-B65EA9995CAC}" presName="bullet5c" presStyleLbl="node1" presStyleIdx="2" presStyleCnt="5" custScaleX="105814" custScaleY="104235" custLinFactX="100000" custLinFactY="73462" custLinFactNeighborX="174248" custLinFactNeighborY="100000"/>
      <dgm:spPr/>
    </dgm:pt>
    <dgm:pt modelId="{89501141-CA77-4AD6-AD10-0150521B6304}" type="pres">
      <dgm:prSet presAssocID="{AE762578-9A56-4228-B3A4-B65EA9995CAC}" presName="textBox5c" presStyleLbl="revTx" presStyleIdx="2" presStyleCnt="5" custScaleX="141383" custScaleY="8651" custLinFactNeighborX="-13803" custLinFactNeighborY="-54615">
        <dgm:presLayoutVars>
          <dgm:bulletEnabled val="1"/>
        </dgm:presLayoutVars>
      </dgm:prSet>
      <dgm:spPr/>
    </dgm:pt>
    <dgm:pt modelId="{01C34243-2BAA-470D-BFA9-3F61D81E2D41}" type="pres">
      <dgm:prSet presAssocID="{B4178B79-ED9B-41A8-80EE-30CB833FE608}" presName="bullet5d" presStyleLbl="node1" presStyleIdx="3" presStyleCnt="5" custScaleX="97943" custScaleY="97697" custLinFactY="51386" custLinFactNeighborX="63686" custLinFactNeighborY="100000"/>
      <dgm:spPr/>
    </dgm:pt>
    <dgm:pt modelId="{D14536AD-0127-4B7E-B5E9-2F5CCE304B6C}" type="pres">
      <dgm:prSet presAssocID="{B4178B79-ED9B-41A8-80EE-30CB833FE608}" presName="textBox5d" presStyleLbl="revTx" presStyleIdx="3" presStyleCnt="5" custScaleY="90159" custLinFactX="-100000" custLinFactNeighborX="-168574" custLinFactNeighborY="-11820">
        <dgm:presLayoutVars>
          <dgm:bulletEnabled val="1"/>
        </dgm:presLayoutVars>
      </dgm:prSet>
      <dgm:spPr/>
    </dgm:pt>
    <dgm:pt modelId="{3D878B3A-CF03-4142-B5B7-B53542137355}" type="pres">
      <dgm:prSet presAssocID="{B7A1A825-AA50-4C27-872D-B63D7C020EBB}" presName="bullet5e" presStyleLbl="node1" presStyleIdx="4" presStyleCnt="5" custScaleX="92211" custScaleY="89141" custLinFactY="2151" custLinFactNeighborX="-64643" custLinFactNeighborY="100000"/>
      <dgm:spPr/>
    </dgm:pt>
    <dgm:pt modelId="{6105FBC3-B44C-435D-BBA6-D4B89A4383D8}" type="pres">
      <dgm:prSet presAssocID="{B7A1A825-AA50-4C27-872D-B63D7C020EBB}" presName="textBox5e" presStyleLbl="revTx" presStyleIdx="4" presStyleCnt="5" custFlipVert="0" custScaleX="95426" custScaleY="7856" custLinFactX="-100000" custLinFactNeighborX="-189779" custLinFactNeighborY="-707">
        <dgm:presLayoutVars>
          <dgm:bulletEnabled val="1"/>
        </dgm:presLayoutVars>
      </dgm:prSet>
      <dgm:spPr/>
    </dgm:pt>
  </dgm:ptLst>
  <dgm:cxnLst>
    <dgm:cxn modelId="{A787C009-0D82-47BA-B3BE-7145302F86D5}" srcId="{74229719-3C1B-456D-83D0-D6E0496BCA5C}" destId="{B7A1A825-AA50-4C27-872D-B63D7C020EBB}" srcOrd="4" destOrd="0" parTransId="{5473A150-4C12-421B-8379-FDB506277B48}" sibTransId="{4ACAC4DA-6CC9-41DD-931A-771ABBFA9518}"/>
    <dgm:cxn modelId="{5623792D-88BA-47DE-AFE3-D33DFE5B4A1C}" type="presOf" srcId="{AE762578-9A56-4228-B3A4-B65EA9995CAC}" destId="{89501141-CA77-4AD6-AD10-0150521B6304}" srcOrd="0" destOrd="0" presId="urn:microsoft.com/office/officeart/2005/8/layout/arrow2"/>
    <dgm:cxn modelId="{ABAB832D-9CFF-4C6C-9E7E-72137DF26A6B}" srcId="{74229719-3C1B-456D-83D0-D6E0496BCA5C}" destId="{AE762578-9A56-4228-B3A4-B65EA9995CAC}" srcOrd="2" destOrd="0" parTransId="{E60C16C4-AC3E-46E1-8FF2-72947749FF99}" sibTransId="{CB9844F2-6EAC-4A87-888D-6B2D948F4FB5}"/>
    <dgm:cxn modelId="{E6E0212F-8511-46EE-B7F0-914924A96A87}" type="presOf" srcId="{EF52BC25-5DDF-4E64-BCA8-B1C122A79A0E}" destId="{13D90318-3867-4AA8-86B0-9661464CC225}" srcOrd="0" destOrd="0" presId="urn:microsoft.com/office/officeart/2005/8/layout/arrow2"/>
    <dgm:cxn modelId="{6FC34142-823A-499A-B8AD-16962808ECE3}" srcId="{74229719-3C1B-456D-83D0-D6E0496BCA5C}" destId="{EF52BC25-5DDF-4E64-BCA8-B1C122A79A0E}" srcOrd="0" destOrd="0" parTransId="{9A246AAB-BDCA-4F9D-8D10-AC700D675210}" sibTransId="{0A7CA721-4411-49B2-8D67-C96780FC1861}"/>
    <dgm:cxn modelId="{F5A05047-1EAA-4BA9-A22D-5D5E6B099F90}" srcId="{74229719-3C1B-456D-83D0-D6E0496BCA5C}" destId="{B4178B79-ED9B-41A8-80EE-30CB833FE608}" srcOrd="3" destOrd="0" parTransId="{90A1F318-3432-46BA-B1A4-85B1FE69122D}" sibTransId="{70476322-0F98-4926-92CE-0EDCDD0DB928}"/>
    <dgm:cxn modelId="{1064A848-A687-424E-8C24-EF8316C36935}" type="presOf" srcId="{B4178B79-ED9B-41A8-80EE-30CB833FE608}" destId="{D14536AD-0127-4B7E-B5E9-2F5CCE304B6C}" srcOrd="0" destOrd="0" presId="urn:microsoft.com/office/officeart/2005/8/layout/arrow2"/>
    <dgm:cxn modelId="{C42C014F-A747-469F-A064-2DDDB94693B1}" type="presOf" srcId="{74229719-3C1B-456D-83D0-D6E0496BCA5C}" destId="{873E7791-A646-4EDF-BDC4-6CB37A20C066}" srcOrd="0" destOrd="0" presId="urn:microsoft.com/office/officeart/2005/8/layout/arrow2"/>
    <dgm:cxn modelId="{748A4183-6663-4EE6-BDA2-E19E276EC832}" srcId="{74229719-3C1B-456D-83D0-D6E0496BCA5C}" destId="{1E31DA55-F8A1-4B52-8855-7C4A2253343A}" srcOrd="1" destOrd="0" parTransId="{0788BD04-3C13-453E-A45A-50B4434D176F}" sibTransId="{87A66989-1AB2-4D10-A53B-7FE1D1C86285}"/>
    <dgm:cxn modelId="{C0FD978F-0FE7-4A42-BCB1-81DFF60E25A1}" type="presOf" srcId="{1E31DA55-F8A1-4B52-8855-7C4A2253343A}" destId="{8FD18A58-4E2D-4AE6-836C-CD7E14713312}" srcOrd="0" destOrd="0" presId="urn:microsoft.com/office/officeart/2005/8/layout/arrow2"/>
    <dgm:cxn modelId="{6C1AD7E5-0B2D-4FC6-AC8D-B2C5FB6F33CB}" type="presOf" srcId="{B7A1A825-AA50-4C27-872D-B63D7C020EBB}" destId="{6105FBC3-B44C-435D-BBA6-D4B89A4383D8}" srcOrd="0" destOrd="0" presId="urn:microsoft.com/office/officeart/2005/8/layout/arrow2"/>
    <dgm:cxn modelId="{481CBE3C-8388-4603-B539-4A10A041BF18}" type="presParOf" srcId="{873E7791-A646-4EDF-BDC4-6CB37A20C066}" destId="{0D407A10-3B57-4049-90DC-15AD74BBCCDC}" srcOrd="0" destOrd="0" presId="urn:microsoft.com/office/officeart/2005/8/layout/arrow2"/>
    <dgm:cxn modelId="{1395D635-36AB-4C60-BA08-2729FFC09999}" type="presParOf" srcId="{873E7791-A646-4EDF-BDC4-6CB37A20C066}" destId="{84A7CBCF-CEA7-43CC-9BA2-B5E0B22EEE61}" srcOrd="1" destOrd="0" presId="urn:microsoft.com/office/officeart/2005/8/layout/arrow2"/>
    <dgm:cxn modelId="{CBF431BB-1818-43CF-9C82-C884F3F23368}" type="presParOf" srcId="{84A7CBCF-CEA7-43CC-9BA2-B5E0B22EEE61}" destId="{94FAD860-4C42-4331-A4D3-5934026AE2F1}" srcOrd="0" destOrd="0" presId="urn:microsoft.com/office/officeart/2005/8/layout/arrow2"/>
    <dgm:cxn modelId="{23734F9A-83D6-42B2-B3B4-44A9F03F42BF}" type="presParOf" srcId="{84A7CBCF-CEA7-43CC-9BA2-B5E0B22EEE61}" destId="{13D90318-3867-4AA8-86B0-9661464CC225}" srcOrd="1" destOrd="0" presId="urn:microsoft.com/office/officeart/2005/8/layout/arrow2"/>
    <dgm:cxn modelId="{E8864BE0-8D25-4BA9-9F0D-EED84780EC53}" type="presParOf" srcId="{84A7CBCF-CEA7-43CC-9BA2-B5E0B22EEE61}" destId="{6C02B034-E7FE-42DD-A011-9DF5579F8237}" srcOrd="2" destOrd="0" presId="urn:microsoft.com/office/officeart/2005/8/layout/arrow2"/>
    <dgm:cxn modelId="{52C316EF-CF86-4DFD-A4AB-759F064F8F2A}" type="presParOf" srcId="{84A7CBCF-CEA7-43CC-9BA2-B5E0B22EEE61}" destId="{8FD18A58-4E2D-4AE6-836C-CD7E14713312}" srcOrd="3" destOrd="0" presId="urn:microsoft.com/office/officeart/2005/8/layout/arrow2"/>
    <dgm:cxn modelId="{919F5D76-79A9-40C6-9D1B-DD645D41DF6C}" type="presParOf" srcId="{84A7CBCF-CEA7-43CC-9BA2-B5E0B22EEE61}" destId="{2E3028E9-DE3F-4679-A6D4-EE8770DCB47E}" srcOrd="4" destOrd="0" presId="urn:microsoft.com/office/officeart/2005/8/layout/arrow2"/>
    <dgm:cxn modelId="{AC6A1F8D-0977-41D7-9FC5-E1EF6AC0A18E}" type="presParOf" srcId="{84A7CBCF-CEA7-43CC-9BA2-B5E0B22EEE61}" destId="{89501141-CA77-4AD6-AD10-0150521B6304}" srcOrd="5" destOrd="0" presId="urn:microsoft.com/office/officeart/2005/8/layout/arrow2"/>
    <dgm:cxn modelId="{A5FDA24A-85FC-4322-8173-7570895306C1}" type="presParOf" srcId="{84A7CBCF-CEA7-43CC-9BA2-B5E0B22EEE61}" destId="{01C34243-2BAA-470D-BFA9-3F61D81E2D41}" srcOrd="6" destOrd="0" presId="urn:microsoft.com/office/officeart/2005/8/layout/arrow2"/>
    <dgm:cxn modelId="{C6D7B76D-B88D-4F2E-A229-A534CE5B7305}" type="presParOf" srcId="{84A7CBCF-CEA7-43CC-9BA2-B5E0B22EEE61}" destId="{D14536AD-0127-4B7E-B5E9-2F5CCE304B6C}" srcOrd="7" destOrd="0" presId="urn:microsoft.com/office/officeart/2005/8/layout/arrow2"/>
    <dgm:cxn modelId="{510FB214-2637-4B02-A130-EA6E0C32AAD3}" type="presParOf" srcId="{84A7CBCF-CEA7-43CC-9BA2-B5E0B22EEE61}" destId="{3D878B3A-CF03-4142-B5B7-B53542137355}" srcOrd="8" destOrd="0" presId="urn:microsoft.com/office/officeart/2005/8/layout/arrow2"/>
    <dgm:cxn modelId="{C7122446-A06A-4B40-BC38-09CDFB6DA280}" type="presParOf" srcId="{84A7CBCF-CEA7-43CC-9BA2-B5E0B22EEE61}" destId="{6105FBC3-B44C-435D-BBA6-D4B89A4383D8}" srcOrd="9" destOrd="0" presId="urn:microsoft.com/office/officeart/2005/8/layout/arrow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07A10-3B57-4049-90DC-15AD74BBCCDC}">
      <dsp:nvSpPr>
        <dsp:cNvPr id="0" name=""/>
        <dsp:cNvSpPr/>
      </dsp:nvSpPr>
      <dsp:spPr>
        <a:xfrm rot="20887623">
          <a:off x="2727537" y="1065030"/>
          <a:ext cx="8870082" cy="5084864"/>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FAD860-4C42-4331-A4D3-5934026AE2F1}">
      <dsp:nvSpPr>
        <dsp:cNvPr id="0" name=""/>
        <dsp:cNvSpPr/>
      </dsp:nvSpPr>
      <dsp:spPr>
        <a:xfrm>
          <a:off x="5197964" y="3951054"/>
          <a:ext cx="381090" cy="38274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D90318-3867-4AA8-86B0-9661464CC225}">
      <dsp:nvSpPr>
        <dsp:cNvPr id="0" name=""/>
        <dsp:cNvSpPr/>
      </dsp:nvSpPr>
      <dsp:spPr>
        <a:xfrm>
          <a:off x="2632746" y="699863"/>
          <a:ext cx="2845248" cy="1632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728" tIns="0" rIns="0" bIns="0" numCol="1" spcCol="1270" anchor="t" anchorCtr="0">
          <a:noAutofit/>
        </a:bodyPr>
        <a:lstStyle/>
        <a:p>
          <a:pPr marL="0" lvl="0" indent="0" algn="l" defTabSz="800100">
            <a:lnSpc>
              <a:spcPct val="90000"/>
            </a:lnSpc>
            <a:spcBef>
              <a:spcPct val="0"/>
            </a:spcBef>
            <a:spcAft>
              <a:spcPct val="35000"/>
            </a:spcAft>
            <a:buNone/>
          </a:pPr>
          <a:endParaRPr lang="en-US" sz="1800" kern="1200" dirty="0"/>
        </a:p>
      </dsp:txBody>
      <dsp:txXfrm>
        <a:off x="2632746" y="699863"/>
        <a:ext cx="2845248" cy="1632204"/>
      </dsp:txXfrm>
    </dsp:sp>
    <dsp:sp modelId="{6C02B034-E7FE-42DD-A011-9DF5579F8237}">
      <dsp:nvSpPr>
        <dsp:cNvPr id="0" name=""/>
        <dsp:cNvSpPr/>
      </dsp:nvSpPr>
      <dsp:spPr>
        <a:xfrm>
          <a:off x="4546457" y="4638848"/>
          <a:ext cx="326464" cy="326464"/>
        </a:xfrm>
        <a:prstGeom prst="ellipse">
          <a:avLst/>
        </a:prstGeom>
        <a:blipFill rotWithShape="0">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D18A58-4E2D-4AE6-836C-CD7E14713312}">
      <dsp:nvSpPr>
        <dsp:cNvPr id="0" name=""/>
        <dsp:cNvSpPr/>
      </dsp:nvSpPr>
      <dsp:spPr>
        <a:xfrm>
          <a:off x="3948840" y="2944675"/>
          <a:ext cx="1821484" cy="376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313"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accent2">
                  <a:lumMod val="50000"/>
                </a:schemeClr>
              </a:solidFill>
              <a:effectLst>
                <a:outerShdw blurRad="38100" dist="38100" dir="2700000" algn="tl">
                  <a:srgbClr val="000000">
                    <a:alpha val="43137"/>
                  </a:srgbClr>
                </a:outerShdw>
              </a:effectLst>
            </a:rPr>
            <a:t>Data</a:t>
          </a:r>
          <a:r>
            <a:rPr lang="en-US" sz="1600" kern="1200" dirty="0">
              <a:effectLst>
                <a:outerShdw blurRad="38100" dist="38100" dir="2700000" algn="tl">
                  <a:srgbClr val="000000">
                    <a:alpha val="43137"/>
                  </a:srgbClr>
                </a:outerShdw>
              </a:effectLst>
            </a:rPr>
            <a:t> </a:t>
          </a:r>
          <a:r>
            <a:rPr lang="en-US" sz="1600" kern="1200" dirty="0">
              <a:solidFill>
                <a:schemeClr val="accent2">
                  <a:lumMod val="50000"/>
                </a:schemeClr>
              </a:solidFill>
              <a:effectLst>
                <a:outerShdw blurRad="38100" dist="38100" dir="2700000" algn="tl">
                  <a:srgbClr val="000000">
                    <a:alpha val="43137"/>
                  </a:srgbClr>
                </a:outerShdw>
              </a:effectLst>
            </a:rPr>
            <a:t>Preprocessing</a:t>
          </a:r>
        </a:p>
      </dsp:txBody>
      <dsp:txXfrm>
        <a:off x="3948840" y="2944675"/>
        <a:ext cx="1821484" cy="376773"/>
      </dsp:txXfrm>
    </dsp:sp>
    <dsp:sp modelId="{2E3028E9-DE3F-4679-A6D4-EE8770DCB47E}">
      <dsp:nvSpPr>
        <dsp:cNvPr id="0" name=""/>
        <dsp:cNvSpPr/>
      </dsp:nvSpPr>
      <dsp:spPr>
        <a:xfrm>
          <a:off x="6014863" y="3199634"/>
          <a:ext cx="557316" cy="54899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501141-CA77-4AD6-AD10-0150521B6304}">
      <dsp:nvSpPr>
        <dsp:cNvPr id="0" name=""/>
        <dsp:cNvSpPr/>
      </dsp:nvSpPr>
      <dsp:spPr>
        <a:xfrm>
          <a:off x="4118565" y="2215935"/>
          <a:ext cx="2994139" cy="333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084" tIns="0" rIns="0" bIns="0" numCol="1" spcCol="1270" anchor="t" anchorCtr="0">
          <a:noAutofit/>
        </a:bodyPr>
        <a:lstStyle/>
        <a:p>
          <a:pPr marL="0" lvl="0" indent="0" algn="l" defTabSz="711200">
            <a:lnSpc>
              <a:spcPct val="90000"/>
            </a:lnSpc>
            <a:spcBef>
              <a:spcPct val="0"/>
            </a:spcBef>
            <a:spcAft>
              <a:spcPct val="35000"/>
            </a:spcAft>
            <a:buNone/>
          </a:pPr>
          <a:r>
            <a:rPr lang="en-IN" sz="1600" kern="1200" dirty="0">
              <a:solidFill>
                <a:srgbClr val="ED7D31">
                  <a:lumMod val="50000"/>
                </a:srgbClr>
              </a:solidFill>
              <a:effectLst>
                <a:outerShdw blurRad="38100" dist="38100" dir="2700000" algn="tl">
                  <a:srgbClr val="000000">
                    <a:alpha val="43137"/>
                  </a:srgbClr>
                </a:outerShdw>
              </a:effectLst>
              <a:latin typeface="Calibri" panose="020F0502020204030204"/>
              <a:ea typeface="+mn-ea"/>
              <a:cs typeface="+mn-cs"/>
            </a:rPr>
            <a:t>Exploratory data analysis (EDA) </a:t>
          </a:r>
          <a:endParaRPr lang="en-US" sz="1600" kern="1200" dirty="0">
            <a:solidFill>
              <a:srgbClr val="ED7D31">
                <a:lumMod val="50000"/>
              </a:srgbClr>
            </a:solidFill>
            <a:effectLst>
              <a:outerShdw blurRad="38100" dist="38100" dir="2700000" algn="tl">
                <a:srgbClr val="000000">
                  <a:alpha val="43137"/>
                </a:srgbClr>
              </a:outerShdw>
            </a:effectLst>
            <a:latin typeface="Calibri" panose="020F0502020204030204"/>
            <a:ea typeface="+mn-ea"/>
            <a:cs typeface="+mn-cs"/>
          </a:endParaRPr>
        </a:p>
      </dsp:txBody>
      <dsp:txXfrm>
        <a:off x="4118565" y="2215935"/>
        <a:ext cx="2994139" cy="333426"/>
      </dsp:txXfrm>
    </dsp:sp>
    <dsp:sp modelId="{01C34243-2BAA-470D-BFA9-3F61D81E2D41}">
      <dsp:nvSpPr>
        <dsp:cNvPr id="0" name=""/>
        <dsp:cNvSpPr/>
      </dsp:nvSpPr>
      <dsp:spPr>
        <a:xfrm>
          <a:off x="7066928" y="2517432"/>
          <a:ext cx="666319" cy="66464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4536AD-0127-4B7E-B5E9-2F5CCE304B6C}">
      <dsp:nvSpPr>
        <dsp:cNvPr id="0" name=""/>
        <dsp:cNvSpPr/>
      </dsp:nvSpPr>
      <dsp:spPr>
        <a:xfrm>
          <a:off x="1072806" y="1502833"/>
          <a:ext cx="2194560" cy="4142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484" tIns="0" rIns="0" bIns="0" numCol="1" spcCol="1270" anchor="t" anchorCtr="0">
          <a:noAutofit/>
        </a:bodyPr>
        <a:lstStyle/>
        <a:p>
          <a:pPr marL="0" lvl="0" indent="0" algn="l" defTabSz="711200">
            <a:lnSpc>
              <a:spcPct val="90000"/>
            </a:lnSpc>
            <a:spcBef>
              <a:spcPct val="0"/>
            </a:spcBef>
            <a:spcAft>
              <a:spcPct val="35000"/>
            </a:spcAft>
            <a:buNone/>
          </a:pPr>
          <a:endParaRPr lang="en-US" sz="1600" kern="1200" dirty="0"/>
        </a:p>
      </dsp:txBody>
      <dsp:txXfrm>
        <a:off x="1072806" y="1502833"/>
        <a:ext cx="2194560" cy="4142679"/>
      </dsp:txXfrm>
    </dsp:sp>
    <dsp:sp modelId="{3D878B3A-CF03-4142-B5B7-B53542137355}">
      <dsp:nvSpPr>
        <dsp:cNvPr id="0" name=""/>
        <dsp:cNvSpPr/>
      </dsp:nvSpPr>
      <dsp:spPr>
        <a:xfrm>
          <a:off x="8201358" y="1866365"/>
          <a:ext cx="799332" cy="77271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05FBC3-B44C-435D-BBA6-D4B89A4383D8}">
      <dsp:nvSpPr>
        <dsp:cNvPr id="0" name=""/>
        <dsp:cNvSpPr/>
      </dsp:nvSpPr>
      <dsp:spPr>
        <a:xfrm>
          <a:off x="2852199" y="3657020"/>
          <a:ext cx="2094180" cy="396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9326"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solidFill>
                <a:srgbClr val="ED7D31">
                  <a:lumMod val="50000"/>
                </a:srgbClr>
              </a:solidFill>
              <a:effectLst>
                <a:outerShdw blurRad="38100" dist="38100" dir="2700000" algn="tl">
                  <a:srgbClr val="000000">
                    <a:alpha val="43137"/>
                  </a:srgbClr>
                </a:outerShdw>
              </a:effectLst>
              <a:latin typeface="Calibri" panose="020F0502020204030204"/>
              <a:ea typeface="+mn-ea"/>
              <a:cs typeface="+mn-cs"/>
            </a:rPr>
            <a:t>Converting to CSV</a:t>
          </a:r>
        </a:p>
      </dsp:txBody>
      <dsp:txXfrm>
        <a:off x="2852199" y="3657020"/>
        <a:ext cx="2094180" cy="39653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E83ED3A-22A8-4004-AF42-E1E8B5F18492}" type="datetimeFigureOut">
              <a:rPr lang="en-IN" smtClean="0"/>
              <a:t>24-06-2023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4D56AF-5B7D-42D2-8584-A2EE38AD9F67}" type="slidenum">
              <a:rPr lang="en-IN" smtClean="0"/>
              <a:t>‹#›</a:t>
            </a:fld>
            <a:endParaRPr lang="en-IN" dirty="0"/>
          </a:p>
        </p:txBody>
      </p:sp>
    </p:spTree>
    <p:extLst>
      <p:ext uri="{BB962C8B-B14F-4D97-AF65-F5344CB8AC3E}">
        <p14:creationId xmlns:p14="http://schemas.microsoft.com/office/powerpoint/2010/main" val="4019628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E83ED3A-22A8-4004-AF42-E1E8B5F18492}" type="datetimeFigureOut">
              <a:rPr lang="en-IN" smtClean="0"/>
              <a:t>24-06-2023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4D56AF-5B7D-42D2-8584-A2EE38AD9F67}" type="slidenum">
              <a:rPr lang="en-IN" smtClean="0"/>
              <a:t>‹#›</a:t>
            </a:fld>
            <a:endParaRPr lang="en-IN" dirty="0"/>
          </a:p>
        </p:txBody>
      </p:sp>
    </p:spTree>
    <p:extLst>
      <p:ext uri="{BB962C8B-B14F-4D97-AF65-F5344CB8AC3E}">
        <p14:creationId xmlns:p14="http://schemas.microsoft.com/office/powerpoint/2010/main" val="973582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E83ED3A-22A8-4004-AF42-E1E8B5F18492}" type="datetimeFigureOut">
              <a:rPr lang="en-IN" smtClean="0"/>
              <a:t>24-06-2023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4D56AF-5B7D-42D2-8584-A2EE38AD9F67}" type="slidenum">
              <a:rPr lang="en-IN" smtClean="0"/>
              <a:t>‹#›</a:t>
            </a:fld>
            <a:endParaRPr lang="en-IN" dirty="0"/>
          </a:p>
        </p:txBody>
      </p:sp>
    </p:spTree>
    <p:extLst>
      <p:ext uri="{BB962C8B-B14F-4D97-AF65-F5344CB8AC3E}">
        <p14:creationId xmlns:p14="http://schemas.microsoft.com/office/powerpoint/2010/main" val="211203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E83ED3A-22A8-4004-AF42-E1E8B5F18492}" type="datetimeFigureOut">
              <a:rPr lang="en-IN" smtClean="0"/>
              <a:t>24-06-2023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4D56AF-5B7D-42D2-8584-A2EE38AD9F67}" type="slidenum">
              <a:rPr lang="en-IN" smtClean="0"/>
              <a:t>‹#›</a:t>
            </a:fld>
            <a:endParaRPr lang="en-IN" dirty="0"/>
          </a:p>
        </p:txBody>
      </p:sp>
    </p:spTree>
    <p:extLst>
      <p:ext uri="{BB962C8B-B14F-4D97-AF65-F5344CB8AC3E}">
        <p14:creationId xmlns:p14="http://schemas.microsoft.com/office/powerpoint/2010/main" val="71452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83ED3A-22A8-4004-AF42-E1E8B5F18492}" type="datetimeFigureOut">
              <a:rPr lang="en-IN" smtClean="0"/>
              <a:t>24-06-2023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4D56AF-5B7D-42D2-8584-A2EE38AD9F67}" type="slidenum">
              <a:rPr lang="en-IN" smtClean="0"/>
              <a:t>‹#›</a:t>
            </a:fld>
            <a:endParaRPr lang="en-IN" dirty="0"/>
          </a:p>
        </p:txBody>
      </p:sp>
    </p:spTree>
    <p:extLst>
      <p:ext uri="{BB962C8B-B14F-4D97-AF65-F5344CB8AC3E}">
        <p14:creationId xmlns:p14="http://schemas.microsoft.com/office/powerpoint/2010/main" val="281926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E83ED3A-22A8-4004-AF42-E1E8B5F18492}" type="datetimeFigureOut">
              <a:rPr lang="en-IN" smtClean="0"/>
              <a:t>24-06-2023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C4D56AF-5B7D-42D2-8584-A2EE38AD9F67}" type="slidenum">
              <a:rPr lang="en-IN" smtClean="0"/>
              <a:t>‹#›</a:t>
            </a:fld>
            <a:endParaRPr lang="en-IN" dirty="0"/>
          </a:p>
        </p:txBody>
      </p:sp>
    </p:spTree>
    <p:extLst>
      <p:ext uri="{BB962C8B-B14F-4D97-AF65-F5344CB8AC3E}">
        <p14:creationId xmlns:p14="http://schemas.microsoft.com/office/powerpoint/2010/main" val="3156134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E83ED3A-22A8-4004-AF42-E1E8B5F18492}" type="datetimeFigureOut">
              <a:rPr lang="en-IN" smtClean="0"/>
              <a:t>24-06-2023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C4D56AF-5B7D-42D2-8584-A2EE38AD9F67}" type="slidenum">
              <a:rPr lang="en-IN" smtClean="0"/>
              <a:t>‹#›</a:t>
            </a:fld>
            <a:endParaRPr lang="en-IN" dirty="0"/>
          </a:p>
        </p:txBody>
      </p:sp>
    </p:spTree>
    <p:extLst>
      <p:ext uri="{BB962C8B-B14F-4D97-AF65-F5344CB8AC3E}">
        <p14:creationId xmlns:p14="http://schemas.microsoft.com/office/powerpoint/2010/main" val="364042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E83ED3A-22A8-4004-AF42-E1E8B5F18492}" type="datetimeFigureOut">
              <a:rPr lang="en-IN" smtClean="0"/>
              <a:t>24-06-2023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C4D56AF-5B7D-42D2-8584-A2EE38AD9F67}" type="slidenum">
              <a:rPr lang="en-IN" smtClean="0"/>
              <a:t>‹#›</a:t>
            </a:fld>
            <a:endParaRPr lang="en-IN" dirty="0"/>
          </a:p>
        </p:txBody>
      </p:sp>
    </p:spTree>
    <p:extLst>
      <p:ext uri="{BB962C8B-B14F-4D97-AF65-F5344CB8AC3E}">
        <p14:creationId xmlns:p14="http://schemas.microsoft.com/office/powerpoint/2010/main" val="142170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83ED3A-22A8-4004-AF42-E1E8B5F18492}" type="datetimeFigureOut">
              <a:rPr lang="en-IN" smtClean="0"/>
              <a:t>24-06-2023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C4D56AF-5B7D-42D2-8584-A2EE38AD9F67}" type="slidenum">
              <a:rPr lang="en-IN" smtClean="0"/>
              <a:t>‹#›</a:t>
            </a:fld>
            <a:endParaRPr lang="en-IN" dirty="0"/>
          </a:p>
        </p:txBody>
      </p:sp>
    </p:spTree>
    <p:extLst>
      <p:ext uri="{BB962C8B-B14F-4D97-AF65-F5344CB8AC3E}">
        <p14:creationId xmlns:p14="http://schemas.microsoft.com/office/powerpoint/2010/main" val="335115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83ED3A-22A8-4004-AF42-E1E8B5F18492}" type="datetimeFigureOut">
              <a:rPr lang="en-IN" smtClean="0"/>
              <a:t>24-06-2023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C4D56AF-5B7D-42D2-8584-A2EE38AD9F67}" type="slidenum">
              <a:rPr lang="en-IN" smtClean="0"/>
              <a:t>‹#›</a:t>
            </a:fld>
            <a:endParaRPr lang="en-IN" dirty="0"/>
          </a:p>
        </p:txBody>
      </p:sp>
    </p:spTree>
    <p:extLst>
      <p:ext uri="{BB962C8B-B14F-4D97-AF65-F5344CB8AC3E}">
        <p14:creationId xmlns:p14="http://schemas.microsoft.com/office/powerpoint/2010/main" val="2751053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83ED3A-22A8-4004-AF42-E1E8B5F18492}" type="datetimeFigureOut">
              <a:rPr lang="en-IN" smtClean="0"/>
              <a:t>24-06-2023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C4D56AF-5B7D-42D2-8584-A2EE38AD9F67}" type="slidenum">
              <a:rPr lang="en-IN" smtClean="0"/>
              <a:t>‹#›</a:t>
            </a:fld>
            <a:endParaRPr lang="en-IN" dirty="0"/>
          </a:p>
        </p:txBody>
      </p:sp>
    </p:spTree>
    <p:extLst>
      <p:ext uri="{BB962C8B-B14F-4D97-AF65-F5344CB8AC3E}">
        <p14:creationId xmlns:p14="http://schemas.microsoft.com/office/powerpoint/2010/main" val="1663293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3ED3A-22A8-4004-AF42-E1E8B5F18492}" type="datetimeFigureOut">
              <a:rPr lang="en-IN" smtClean="0"/>
              <a:t>24-06-2023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D56AF-5B7D-42D2-8584-A2EE38AD9F67}" type="slidenum">
              <a:rPr lang="en-IN" smtClean="0"/>
              <a:t>‹#›</a:t>
            </a:fld>
            <a:endParaRPr lang="en-IN" dirty="0"/>
          </a:p>
        </p:txBody>
      </p:sp>
    </p:spTree>
    <p:extLst>
      <p:ext uri="{BB962C8B-B14F-4D97-AF65-F5344CB8AC3E}">
        <p14:creationId xmlns:p14="http://schemas.microsoft.com/office/powerpoint/2010/main" val="228949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15240"/>
            <a:ext cx="12192000" cy="6827520"/>
          </a:xfrm>
          <a:prstGeom prst="rect">
            <a:avLst/>
          </a:prstGeom>
        </p:spPr>
      </p:pic>
      <p:sp>
        <p:nvSpPr>
          <p:cNvPr id="3" name="Title 1"/>
          <p:cNvSpPr txBox="1">
            <a:spLocks/>
          </p:cNvSpPr>
          <p:nvPr/>
        </p:nvSpPr>
        <p:spPr>
          <a:xfrm>
            <a:off x="3655358" y="313293"/>
            <a:ext cx="5017995" cy="17774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00" b="1" dirty="0">
                <a:solidFill>
                  <a:schemeClr val="tx1">
                    <a:lumMod val="95000"/>
                    <a:lumOff val="5000"/>
                  </a:schemeClr>
                </a:solidFill>
                <a:latin typeface="Arial Rounded MT Bold" panose="020F0704030504030204" pitchFamily="34" charset="0"/>
              </a:rPr>
              <a:t>P-247	 GROUP-6</a:t>
            </a:r>
            <a:br>
              <a:rPr lang="en-IN" sz="4800" b="1" dirty="0">
                <a:solidFill>
                  <a:schemeClr val="tx1">
                    <a:lumMod val="95000"/>
                    <a:lumOff val="5000"/>
                  </a:schemeClr>
                </a:solidFill>
                <a:latin typeface="Arial Rounded MT Bold" panose="020F0704030504030204" pitchFamily="34" charset="0"/>
              </a:rPr>
            </a:br>
            <a:r>
              <a:rPr lang="en-IN" sz="3600" b="1" dirty="0">
                <a:solidFill>
                  <a:schemeClr val="tx1">
                    <a:lumMod val="95000"/>
                    <a:lumOff val="5000"/>
                  </a:schemeClr>
                </a:solidFill>
                <a:latin typeface="Arial Rounded MT Bold" panose="020F0704030504030204" pitchFamily="34" charset="0"/>
              </a:rPr>
              <a:t>Presenting</a:t>
            </a:r>
            <a:endParaRPr lang="en-IN" sz="4800" b="1" dirty="0">
              <a:solidFill>
                <a:schemeClr val="tx1">
                  <a:lumMod val="95000"/>
                  <a:lumOff val="5000"/>
                </a:schemeClr>
              </a:solidFill>
              <a:latin typeface="Arial Rounded MT Bold" panose="020F0704030504030204" pitchFamily="34" charset="0"/>
            </a:endParaRPr>
          </a:p>
        </p:txBody>
      </p:sp>
      <p:sp>
        <p:nvSpPr>
          <p:cNvPr id="4" name="Subtitle 2"/>
          <p:cNvSpPr txBox="1">
            <a:spLocks/>
          </p:cNvSpPr>
          <p:nvPr/>
        </p:nvSpPr>
        <p:spPr>
          <a:xfrm>
            <a:off x="1" y="2298312"/>
            <a:ext cx="12191999" cy="7132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400" b="1" dirty="0">
                <a:latin typeface="Arial Rounded MT Bold" panose="020F0704030504030204" pitchFamily="34" charset="0"/>
              </a:rPr>
              <a:t>Resume Classification</a:t>
            </a:r>
            <a:endParaRPr lang="en-IN" sz="5400" dirty="0">
              <a:solidFill>
                <a:schemeClr val="accent4">
                  <a:lumMod val="50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6" name="TextBox 5"/>
          <p:cNvSpPr txBox="1"/>
          <p:nvPr/>
        </p:nvSpPr>
        <p:spPr>
          <a:xfrm>
            <a:off x="8175675" y="3132624"/>
            <a:ext cx="4016325" cy="892552"/>
          </a:xfrm>
          <a:prstGeom prst="rect">
            <a:avLst/>
          </a:prstGeom>
          <a:noFill/>
        </p:spPr>
        <p:txBody>
          <a:bodyPr wrap="square" rtlCol="0">
            <a:spAutoFit/>
          </a:bodyPr>
          <a:lstStyle/>
          <a:p>
            <a:pPr algn="ctr"/>
            <a:r>
              <a:rPr lang="en-IN" sz="2800" dirty="0">
                <a:latin typeface="Arial Rounded MT Bold" panose="020F0704030504030204" pitchFamily="34" charset="0"/>
              </a:rPr>
              <a:t>Project Mentor</a:t>
            </a:r>
          </a:p>
          <a:p>
            <a:pPr algn="ctr"/>
            <a:r>
              <a:rPr lang="en-IN" sz="2400" dirty="0">
                <a:solidFill>
                  <a:schemeClr val="accent5">
                    <a:lumMod val="50000"/>
                  </a:schemeClr>
                </a:solidFill>
                <a:effectLst>
                  <a:outerShdw blurRad="38100" dist="38100" dir="2700000" algn="tl">
                    <a:srgbClr val="000000">
                      <a:alpha val="43137"/>
                    </a:srgbClr>
                  </a:outerShdw>
                </a:effectLst>
              </a:rPr>
              <a:t>Mr </a:t>
            </a:r>
            <a:r>
              <a:rPr lang="en-IN" sz="2400" dirty="0" err="1">
                <a:solidFill>
                  <a:schemeClr val="accent5">
                    <a:lumMod val="50000"/>
                  </a:schemeClr>
                </a:solidFill>
                <a:effectLst>
                  <a:outerShdw blurRad="38100" dist="38100" dir="2700000" algn="tl">
                    <a:srgbClr val="000000">
                      <a:alpha val="43137"/>
                    </a:srgbClr>
                  </a:outerShdw>
                </a:effectLst>
              </a:rPr>
              <a:t>Madishetti</a:t>
            </a:r>
            <a:r>
              <a:rPr lang="en-IN" sz="2400" dirty="0">
                <a:solidFill>
                  <a:schemeClr val="accent5">
                    <a:lumMod val="50000"/>
                  </a:schemeClr>
                </a:solidFill>
                <a:effectLst>
                  <a:outerShdw blurRad="38100" dist="38100" dir="2700000" algn="tl">
                    <a:srgbClr val="000000">
                      <a:alpha val="43137"/>
                    </a:srgbClr>
                  </a:outerShdw>
                </a:effectLst>
              </a:rPr>
              <a:t> </a:t>
            </a:r>
            <a:r>
              <a:rPr lang="en-IN" sz="2400" dirty="0" err="1">
                <a:solidFill>
                  <a:schemeClr val="accent5">
                    <a:lumMod val="50000"/>
                  </a:schemeClr>
                </a:solidFill>
                <a:effectLst>
                  <a:outerShdw blurRad="38100" dist="38100" dir="2700000" algn="tl">
                    <a:srgbClr val="000000">
                      <a:alpha val="43137"/>
                    </a:srgbClr>
                  </a:outerShdw>
                </a:effectLst>
              </a:rPr>
              <a:t>Rajashekar</a:t>
            </a:r>
            <a:endParaRPr lang="en-IN" sz="2400" dirty="0">
              <a:solidFill>
                <a:schemeClr val="accent5">
                  <a:lumMod val="50000"/>
                </a:schemeClr>
              </a:solidFill>
              <a:effectLst>
                <a:outerShdw blurRad="38100" dist="38100" dir="2700000" algn="tl">
                  <a:srgbClr val="000000">
                    <a:alpha val="43137"/>
                  </a:srgbClr>
                </a:outerShdw>
              </a:effectLst>
            </a:endParaRPr>
          </a:p>
        </p:txBody>
      </p:sp>
      <p:sp>
        <p:nvSpPr>
          <p:cNvPr id="7" name="TextBox 6"/>
          <p:cNvSpPr txBox="1"/>
          <p:nvPr/>
        </p:nvSpPr>
        <p:spPr>
          <a:xfrm>
            <a:off x="1197386" y="4794124"/>
            <a:ext cx="5015153" cy="142032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sz="2000" b="1" dirty="0">
                <a:solidFill>
                  <a:srgbClr val="002060"/>
                </a:solidFill>
                <a:latin typeface="Arial" panose="020B0604020202020204" pitchFamily="34" charset="0"/>
                <a:cs typeface="Arial" panose="020B0604020202020204" pitchFamily="34" charset="0"/>
              </a:rPr>
              <a:t>Ms. Sonal Chandrakant </a:t>
            </a:r>
            <a:r>
              <a:rPr lang="en-IN" sz="2000" b="1" dirty="0" err="1">
                <a:solidFill>
                  <a:srgbClr val="002060"/>
                </a:solidFill>
                <a:latin typeface="Arial" panose="020B0604020202020204" pitchFamily="34" charset="0"/>
                <a:cs typeface="Arial" panose="020B0604020202020204" pitchFamily="34" charset="0"/>
              </a:rPr>
              <a:t>Sonawane</a:t>
            </a:r>
            <a:endParaRPr lang="en-IN" sz="2000" b="1" dirty="0">
              <a:solidFill>
                <a:srgbClr val="00206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en-IN" sz="2000" b="1" dirty="0">
                <a:solidFill>
                  <a:srgbClr val="002060"/>
                </a:solidFill>
                <a:latin typeface="Arial" panose="020B0604020202020204" pitchFamily="34" charset="0"/>
                <a:cs typeface="Arial" panose="020B0604020202020204" pitchFamily="34" charset="0"/>
              </a:rPr>
              <a:t>Ms. Sowmya </a:t>
            </a:r>
            <a:r>
              <a:rPr lang="en-IN" sz="2000" b="1" dirty="0" err="1">
                <a:solidFill>
                  <a:srgbClr val="002060"/>
                </a:solidFill>
                <a:latin typeface="Arial" panose="020B0604020202020204" pitchFamily="34" charset="0"/>
                <a:cs typeface="Arial" panose="020B0604020202020204" pitchFamily="34" charset="0"/>
              </a:rPr>
              <a:t>Dontha</a:t>
            </a:r>
            <a:endParaRPr lang="en-IN" sz="2000" b="1" dirty="0">
              <a:solidFill>
                <a:srgbClr val="00206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en-IN" sz="2000" b="1" dirty="0">
                <a:solidFill>
                  <a:srgbClr val="002060"/>
                </a:solidFill>
                <a:latin typeface="Arial" panose="020B0604020202020204" pitchFamily="34" charset="0"/>
                <a:cs typeface="Arial" panose="020B0604020202020204" pitchFamily="34" charset="0"/>
              </a:rPr>
              <a:t>Mr. </a:t>
            </a:r>
            <a:r>
              <a:rPr lang="en-IN" sz="2000" b="1" dirty="0" err="1">
                <a:solidFill>
                  <a:srgbClr val="002060"/>
                </a:solidFill>
                <a:latin typeface="Arial" panose="020B0604020202020204" pitchFamily="34" charset="0"/>
                <a:cs typeface="Arial" panose="020B0604020202020204" pitchFamily="34" charset="0"/>
              </a:rPr>
              <a:t>jiban</a:t>
            </a:r>
            <a:r>
              <a:rPr lang="en-IN" sz="2000" b="1" dirty="0">
                <a:solidFill>
                  <a:srgbClr val="002060"/>
                </a:solidFill>
                <a:latin typeface="Arial" panose="020B0604020202020204" pitchFamily="34" charset="0"/>
                <a:cs typeface="Arial" panose="020B0604020202020204" pitchFamily="34" charset="0"/>
              </a:rPr>
              <a:t> </a:t>
            </a:r>
            <a:r>
              <a:rPr lang="en-IN" sz="2000" b="1" dirty="0" err="1">
                <a:solidFill>
                  <a:srgbClr val="002060"/>
                </a:solidFill>
                <a:latin typeface="Arial" panose="020B0604020202020204" pitchFamily="34" charset="0"/>
                <a:cs typeface="Arial" panose="020B0604020202020204" pitchFamily="34" charset="0"/>
              </a:rPr>
              <a:t>jyoti</a:t>
            </a:r>
            <a:r>
              <a:rPr lang="en-IN" sz="2000" b="1" dirty="0">
                <a:solidFill>
                  <a:srgbClr val="002060"/>
                </a:solidFill>
                <a:latin typeface="Arial" panose="020B0604020202020204" pitchFamily="34" charset="0"/>
                <a:cs typeface="Arial" panose="020B0604020202020204" pitchFamily="34" charset="0"/>
              </a:rPr>
              <a:t> </a:t>
            </a:r>
            <a:r>
              <a:rPr lang="en-IN" sz="2000" b="1" dirty="0" err="1">
                <a:solidFill>
                  <a:srgbClr val="002060"/>
                </a:solidFill>
                <a:latin typeface="Arial" panose="020B0604020202020204" pitchFamily="34" charset="0"/>
                <a:cs typeface="Arial" panose="020B0604020202020204" pitchFamily="34" charset="0"/>
              </a:rPr>
              <a:t>dwibedi</a:t>
            </a:r>
            <a:endParaRPr lang="en-IN" sz="2000" b="1" dirty="0">
              <a:solidFill>
                <a:srgbClr val="002060"/>
              </a:solidFill>
              <a:latin typeface="Arial" panose="020B0604020202020204" pitchFamily="34" charset="0"/>
              <a:cs typeface="Arial" panose="020B0604020202020204" pitchFamily="34" charset="0"/>
            </a:endParaRPr>
          </a:p>
        </p:txBody>
      </p:sp>
      <p:sp>
        <p:nvSpPr>
          <p:cNvPr id="5" name="TextBox 4"/>
          <p:cNvSpPr txBox="1"/>
          <p:nvPr/>
        </p:nvSpPr>
        <p:spPr>
          <a:xfrm>
            <a:off x="4475693" y="4098098"/>
            <a:ext cx="3240614" cy="400110"/>
          </a:xfrm>
          <a:prstGeom prst="rect">
            <a:avLst/>
          </a:prstGeom>
          <a:noFill/>
        </p:spPr>
        <p:txBody>
          <a:bodyPr wrap="square" rtlCol="0">
            <a:spAutoFit/>
          </a:bodyPr>
          <a:lstStyle/>
          <a:p>
            <a:pPr algn="ctr"/>
            <a:r>
              <a:rPr lang="en-IN" sz="2000" dirty="0">
                <a:effectLst>
                  <a:outerShdw blurRad="38100" dist="38100" dir="2700000" algn="tl">
                    <a:srgbClr val="000000">
                      <a:alpha val="43137"/>
                    </a:srgbClr>
                  </a:outerShdw>
                </a:effectLst>
                <a:latin typeface="Arial Rounded MT Bold" panose="020F0704030504030204" pitchFamily="34" charset="0"/>
              </a:rPr>
              <a:t>Presented By</a:t>
            </a:r>
          </a:p>
        </p:txBody>
      </p:sp>
      <p:sp>
        <p:nvSpPr>
          <p:cNvPr id="8" name="TextBox 7"/>
          <p:cNvSpPr txBox="1"/>
          <p:nvPr/>
        </p:nvSpPr>
        <p:spPr>
          <a:xfrm>
            <a:off x="6446967" y="4831633"/>
            <a:ext cx="4552726" cy="178510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sz="2000" b="1" dirty="0">
                <a:solidFill>
                  <a:srgbClr val="002060"/>
                </a:solidFill>
                <a:latin typeface="Arial" panose="020B0604020202020204" pitchFamily="34" charset="0"/>
                <a:cs typeface="Arial" panose="020B0604020202020204" pitchFamily="34" charset="0"/>
              </a:rPr>
              <a:t>Mr. Anmol Dewangan</a:t>
            </a:r>
          </a:p>
          <a:p>
            <a:pPr marL="285750" indent="-285750">
              <a:lnSpc>
                <a:spcPct val="150000"/>
              </a:lnSpc>
              <a:buFont typeface="Wingdings" panose="05000000000000000000" pitchFamily="2" charset="2"/>
              <a:buChar char="§"/>
            </a:pPr>
            <a:r>
              <a:rPr lang="en-IN" sz="2000" b="1" dirty="0">
                <a:solidFill>
                  <a:srgbClr val="002060"/>
                </a:solidFill>
                <a:latin typeface="Arial" panose="020B0604020202020204" pitchFamily="34" charset="0"/>
                <a:cs typeface="Arial" panose="020B0604020202020204" pitchFamily="34" charset="0"/>
              </a:rPr>
              <a:t>Mr. Prathamesh Sandip Jadhav</a:t>
            </a:r>
          </a:p>
          <a:p>
            <a:pPr marL="285750" indent="-285750">
              <a:lnSpc>
                <a:spcPct val="150000"/>
              </a:lnSpc>
              <a:buFont typeface="Wingdings" panose="05000000000000000000" pitchFamily="2" charset="2"/>
              <a:buChar char="§"/>
            </a:pPr>
            <a:r>
              <a:rPr lang="en-IN" sz="2000" b="1" dirty="0">
                <a:solidFill>
                  <a:srgbClr val="002060"/>
                </a:solidFill>
                <a:latin typeface="Arial" panose="020B0604020202020204" pitchFamily="34" charset="0"/>
                <a:cs typeface="Arial" panose="020B0604020202020204" pitchFamily="34" charset="0"/>
              </a:rPr>
              <a:t>Ms. Deshmukh Roshni Rajaram</a:t>
            </a:r>
          </a:p>
          <a:p>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429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223" y="134035"/>
            <a:ext cx="10128738" cy="523220"/>
          </a:xfrm>
          <a:prstGeom prst="rect">
            <a:avLst/>
          </a:prstGeom>
        </p:spPr>
        <p:txBody>
          <a:bodyPr wrap="square">
            <a:spAutoFit/>
          </a:bodyPr>
          <a:lstStyle/>
          <a:p>
            <a:pPr lvl="0">
              <a:buClr>
                <a:srgbClr val="000000"/>
              </a:buClr>
              <a:buSzPts val="2800"/>
            </a:pPr>
            <a:r>
              <a:rPr lang="en-US" sz="2800" b="1" dirty="0">
                <a:solidFill>
                  <a:schemeClr val="accent1">
                    <a:lumMod val="75000"/>
                  </a:schemeClr>
                </a:solidFill>
                <a:latin typeface="Calisto MT" panose="02040603050505030304" pitchFamily="18" charset="0"/>
                <a:cs typeface="Arial"/>
                <a:sym typeface="Arial"/>
              </a:rPr>
              <a:t>Feature Engineering</a:t>
            </a:r>
          </a:p>
        </p:txBody>
      </p:sp>
      <p:pic>
        <p:nvPicPr>
          <p:cNvPr id="4" name="Picture 4" descr="Feature engineering blue gradient concept icon. Artificial intelligence.  Problem solving in machine learning abstract idea thin line illustration.  Isolated outline drawing. 9725030 Vector Art at Vecteez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252" t="9669" r="9566" b="10399"/>
          <a:stretch/>
        </p:blipFill>
        <p:spPr bwMode="auto">
          <a:xfrm>
            <a:off x="289366" y="633864"/>
            <a:ext cx="1666756" cy="17040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DA, Data Preprocessing, Feature Engineering: We are different! | by Leah  Nguyen | Medium"/>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 r="6776" b="5205"/>
          <a:stretch/>
        </p:blipFill>
        <p:spPr bwMode="auto">
          <a:xfrm>
            <a:off x="8293725" y="9537"/>
            <a:ext cx="3841497" cy="22988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b="8512"/>
          <a:stretch/>
        </p:blipFill>
        <p:spPr>
          <a:xfrm>
            <a:off x="9858984" y="3908763"/>
            <a:ext cx="1836312" cy="1747204"/>
          </a:xfrm>
          <a:prstGeom prst="rect">
            <a:avLst/>
          </a:prstGeom>
        </p:spPr>
      </p:pic>
      <p:sp>
        <p:nvSpPr>
          <p:cNvPr id="9" name="TextBox 8"/>
          <p:cNvSpPr txBox="1"/>
          <p:nvPr/>
        </p:nvSpPr>
        <p:spPr>
          <a:xfrm>
            <a:off x="2592066" y="1131956"/>
            <a:ext cx="5457335" cy="1015663"/>
          </a:xfrm>
          <a:prstGeom prst="rect">
            <a:avLst/>
          </a:prstGeom>
          <a:noFill/>
        </p:spPr>
        <p:txBody>
          <a:bodyPr wrap="square" rtlCol="0">
            <a:spAutoFit/>
          </a:bodyPr>
          <a:lstStyle/>
          <a:p>
            <a:pPr algn="ctr">
              <a:buClr>
                <a:srgbClr val="000000"/>
              </a:buClr>
              <a:buSzPts val="1400"/>
            </a:pPr>
            <a:r>
              <a:rPr lang="en-IN" sz="2000" b="1" dirty="0">
                <a:solidFill>
                  <a:schemeClr val="accent2">
                    <a:lumMod val="75000"/>
                  </a:schemeClr>
                </a:solidFill>
                <a:latin typeface="Calisto MT" panose="02040603050505030304" pitchFamily="18" charset="0"/>
              </a:rPr>
              <a:t>We Have Extracted Data And Created A New </a:t>
            </a:r>
            <a:r>
              <a:rPr lang="en-IN" sz="2000" b="1" dirty="0" err="1">
                <a:solidFill>
                  <a:schemeClr val="accent2">
                    <a:lumMod val="75000"/>
                  </a:schemeClr>
                </a:solidFill>
                <a:latin typeface="Calisto MT" panose="02040603050505030304" pitchFamily="18" charset="0"/>
              </a:rPr>
              <a:t>DataFrame</a:t>
            </a:r>
            <a:r>
              <a:rPr lang="en-IN" sz="2000" b="1" dirty="0">
                <a:solidFill>
                  <a:schemeClr val="accent2">
                    <a:lumMod val="75000"/>
                  </a:schemeClr>
                </a:solidFill>
                <a:latin typeface="Calisto MT" panose="02040603050505030304" pitchFamily="18" charset="0"/>
              </a:rPr>
              <a:t> With Multiple Features As Shown Below</a:t>
            </a:r>
          </a:p>
        </p:txBody>
      </p:sp>
      <p:pic>
        <p:nvPicPr>
          <p:cNvPr id="11" name="Picture 10">
            <a:extLst>
              <a:ext uri="{FF2B5EF4-FFF2-40B4-BE49-F238E27FC236}">
                <a16:creationId xmlns:a16="http://schemas.microsoft.com/office/drawing/2014/main" id="{2A22F86A-6A57-1BC4-8195-CB44B41BF0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543" y="2337935"/>
            <a:ext cx="9244599" cy="4386030"/>
          </a:xfrm>
          <a:prstGeom prst="rect">
            <a:avLst/>
          </a:prstGeom>
        </p:spPr>
      </p:pic>
    </p:spTree>
    <p:extLst>
      <p:ext uri="{BB962C8B-B14F-4D97-AF65-F5344CB8AC3E}">
        <p14:creationId xmlns:p14="http://schemas.microsoft.com/office/powerpoint/2010/main" val="2879384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24D70D-E3B5-79B3-9430-1DE8B34D6CC5}"/>
              </a:ext>
            </a:extLst>
          </p:cNvPr>
          <p:cNvSpPr txBox="1"/>
          <p:nvPr/>
        </p:nvSpPr>
        <p:spPr>
          <a:xfrm>
            <a:off x="319368" y="164957"/>
            <a:ext cx="6888256" cy="523220"/>
          </a:xfrm>
          <a:prstGeom prst="rect">
            <a:avLst/>
          </a:prstGeom>
          <a:noFill/>
        </p:spPr>
        <p:txBody>
          <a:bodyPr wrap="square">
            <a:spAutoFit/>
          </a:bodyPr>
          <a:lstStyle/>
          <a:p>
            <a:r>
              <a:rPr lang="en-US" sz="2800" b="1" dirty="0">
                <a:solidFill>
                  <a:schemeClr val="accent1">
                    <a:lumMod val="75000"/>
                  </a:schemeClr>
                </a:solidFill>
                <a:latin typeface="Calisto MT" panose="02040603050505030304" pitchFamily="18" charset="0"/>
                <a:cs typeface="Arial"/>
                <a:sym typeface="Arial"/>
              </a:rPr>
              <a:t>Conversion Of </a:t>
            </a:r>
            <a:r>
              <a:rPr lang="en-US" sz="2800" b="1" dirty="0" err="1">
                <a:solidFill>
                  <a:schemeClr val="accent1">
                    <a:lumMod val="75000"/>
                  </a:schemeClr>
                </a:solidFill>
                <a:latin typeface="Calisto MT" panose="02040603050505030304" pitchFamily="18" charset="0"/>
                <a:cs typeface="Arial"/>
                <a:sym typeface="Arial"/>
              </a:rPr>
              <a:t>DataFrame</a:t>
            </a:r>
            <a:r>
              <a:rPr lang="en-US" sz="2800" b="1" dirty="0">
                <a:solidFill>
                  <a:schemeClr val="accent1">
                    <a:lumMod val="75000"/>
                  </a:schemeClr>
                </a:solidFill>
                <a:latin typeface="Calisto MT" panose="02040603050505030304" pitchFamily="18" charset="0"/>
                <a:cs typeface="Arial"/>
                <a:sym typeface="Arial"/>
              </a:rPr>
              <a:t> Into CSV File</a:t>
            </a:r>
            <a:endParaRPr lang="en-IN" sz="2800" b="1" dirty="0">
              <a:solidFill>
                <a:schemeClr val="accent1">
                  <a:lumMod val="75000"/>
                </a:schemeClr>
              </a:solidFill>
              <a:latin typeface="Calisto MT" panose="02040603050505030304" pitchFamily="18" charset="0"/>
              <a:cs typeface="Arial"/>
            </a:endParaRPr>
          </a:p>
        </p:txBody>
      </p:sp>
      <p:sp>
        <p:nvSpPr>
          <p:cNvPr id="4" name="TextBox 3">
            <a:extLst>
              <a:ext uri="{FF2B5EF4-FFF2-40B4-BE49-F238E27FC236}">
                <a16:creationId xmlns:a16="http://schemas.microsoft.com/office/drawing/2014/main" id="{9450503E-82FE-7F11-CC29-1BCB343F4F4B}"/>
              </a:ext>
            </a:extLst>
          </p:cNvPr>
          <p:cNvSpPr txBox="1"/>
          <p:nvPr/>
        </p:nvSpPr>
        <p:spPr>
          <a:xfrm>
            <a:off x="3367332" y="759744"/>
            <a:ext cx="5457335" cy="707886"/>
          </a:xfrm>
          <a:prstGeom prst="rect">
            <a:avLst/>
          </a:prstGeom>
          <a:noFill/>
        </p:spPr>
        <p:txBody>
          <a:bodyPr wrap="square" rtlCol="0">
            <a:spAutoFit/>
          </a:bodyPr>
          <a:lstStyle/>
          <a:p>
            <a:pPr algn="ctr">
              <a:buClr>
                <a:srgbClr val="000000"/>
              </a:buClr>
              <a:buSzPts val="1400"/>
            </a:pPr>
            <a:r>
              <a:rPr lang="en-IN" sz="2000" b="1" dirty="0">
                <a:solidFill>
                  <a:schemeClr val="accent2">
                    <a:lumMod val="75000"/>
                  </a:schemeClr>
                </a:solidFill>
                <a:latin typeface="Calisto MT" panose="02040603050505030304" pitchFamily="18" charset="0"/>
              </a:rPr>
              <a:t>We Have Converted Our </a:t>
            </a:r>
            <a:r>
              <a:rPr lang="en-IN" sz="2000" b="1" dirty="0" err="1">
                <a:solidFill>
                  <a:schemeClr val="accent2">
                    <a:lumMod val="75000"/>
                  </a:schemeClr>
                </a:solidFill>
                <a:latin typeface="Calisto MT" panose="02040603050505030304" pitchFamily="18" charset="0"/>
              </a:rPr>
              <a:t>DataFrame</a:t>
            </a:r>
            <a:r>
              <a:rPr lang="en-IN" sz="2000" b="1" dirty="0">
                <a:solidFill>
                  <a:schemeClr val="accent2">
                    <a:lumMod val="75000"/>
                  </a:schemeClr>
                </a:solidFill>
                <a:latin typeface="Calisto MT" panose="02040603050505030304" pitchFamily="18" charset="0"/>
              </a:rPr>
              <a:t> Into CSV File Which Is “Resume raw_dataset.csv”</a:t>
            </a:r>
          </a:p>
        </p:txBody>
      </p:sp>
      <p:pic>
        <p:nvPicPr>
          <p:cNvPr id="7" name="Picture 6">
            <a:extLst>
              <a:ext uri="{FF2B5EF4-FFF2-40B4-BE49-F238E27FC236}">
                <a16:creationId xmlns:a16="http://schemas.microsoft.com/office/drawing/2014/main" id="{A38A2135-4C8A-BB1B-23FC-58CA11555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06" y="1678477"/>
            <a:ext cx="10340788" cy="5082987"/>
          </a:xfrm>
          <a:prstGeom prst="rect">
            <a:avLst/>
          </a:prstGeom>
        </p:spPr>
      </p:pic>
    </p:spTree>
    <p:extLst>
      <p:ext uri="{BB962C8B-B14F-4D97-AF65-F5344CB8AC3E}">
        <p14:creationId xmlns:p14="http://schemas.microsoft.com/office/powerpoint/2010/main" val="2743506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0;p6"/>
          <p:cNvSpPr txBox="1"/>
          <p:nvPr/>
        </p:nvSpPr>
        <p:spPr>
          <a:xfrm>
            <a:off x="0" y="0"/>
            <a:ext cx="8503149" cy="8585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dirty="0">
                <a:solidFill>
                  <a:schemeClr val="accent1">
                    <a:lumMod val="75000"/>
                  </a:schemeClr>
                </a:solidFill>
                <a:latin typeface="Calisto MT" panose="02040603050505030304" pitchFamily="18" charset="0"/>
                <a:cs typeface="Arial"/>
                <a:sym typeface="Arial"/>
              </a:rPr>
              <a:t>Exploratory Data Analysis (EDA)</a:t>
            </a:r>
            <a:endParaRPr sz="2800" b="1" dirty="0">
              <a:solidFill>
                <a:schemeClr val="accent1">
                  <a:lumMod val="75000"/>
                </a:schemeClr>
              </a:solidFill>
              <a:latin typeface="Calisto MT" panose="02040603050505030304" pitchFamily="18" charset="0"/>
              <a:cs typeface="Arial"/>
              <a:sym typeface="Aria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532" y="1690688"/>
            <a:ext cx="4143375" cy="23241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3842" y="1690688"/>
            <a:ext cx="2717442" cy="242095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5488" y="4154204"/>
            <a:ext cx="2871988" cy="2537138"/>
          </a:xfrm>
          <a:prstGeom prst="rect">
            <a:avLst/>
          </a:prstGeom>
        </p:spPr>
      </p:pic>
    </p:spTree>
    <p:extLst>
      <p:ext uri="{BB962C8B-B14F-4D97-AF65-F5344CB8AC3E}">
        <p14:creationId xmlns:p14="http://schemas.microsoft.com/office/powerpoint/2010/main" val="323105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8;p7"/>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dirty="0">
                <a:solidFill>
                  <a:schemeClr val="accent1">
                    <a:lumMod val="75000"/>
                  </a:schemeClr>
                </a:solidFill>
                <a:latin typeface="Calisto MT" panose="02040603050505030304" pitchFamily="18" charset="0"/>
                <a:cs typeface="Arial"/>
                <a:sym typeface="Arial"/>
              </a:rPr>
              <a:t>EDA</a:t>
            </a:r>
            <a:endParaRPr sz="2800" b="1" dirty="0">
              <a:solidFill>
                <a:schemeClr val="accent1">
                  <a:lumMod val="75000"/>
                </a:schemeClr>
              </a:solidFill>
              <a:latin typeface="Calisto MT" panose="02040603050505030304" pitchFamily="18" charset="0"/>
              <a:cs typeface="Arial"/>
              <a:sym typeface="Arial"/>
            </a:endParaRPr>
          </a:p>
        </p:txBody>
      </p:sp>
      <p:sp>
        <p:nvSpPr>
          <p:cNvPr id="4" name="TextBox 3"/>
          <p:cNvSpPr txBox="1"/>
          <p:nvPr/>
        </p:nvSpPr>
        <p:spPr>
          <a:xfrm>
            <a:off x="2942729" y="900781"/>
            <a:ext cx="6306541" cy="400110"/>
          </a:xfrm>
          <a:prstGeom prst="rect">
            <a:avLst/>
          </a:prstGeom>
          <a:noFill/>
        </p:spPr>
        <p:txBody>
          <a:bodyPr wrap="square" rtlCol="0">
            <a:spAutoFit/>
          </a:bodyPr>
          <a:lstStyle/>
          <a:p>
            <a:r>
              <a:rPr lang="en-IN" sz="2000" b="1" dirty="0">
                <a:solidFill>
                  <a:schemeClr val="accent2">
                    <a:lumMod val="75000"/>
                  </a:schemeClr>
                </a:solidFill>
                <a:latin typeface="Calisto MT" panose="02040603050505030304" pitchFamily="18" charset="0"/>
              </a:rPr>
              <a:t>Analysing Category Column (Category Distribution)</a:t>
            </a:r>
          </a:p>
        </p:txBody>
      </p:sp>
      <p:pic>
        <p:nvPicPr>
          <p:cNvPr id="9" name="Picture 8">
            <a:extLst>
              <a:ext uri="{FF2B5EF4-FFF2-40B4-BE49-F238E27FC236}">
                <a16:creationId xmlns:a16="http://schemas.microsoft.com/office/drawing/2014/main" id="{C43EB589-9F64-8739-D305-4F26B1146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459" y="1525863"/>
            <a:ext cx="8681891" cy="4727192"/>
          </a:xfrm>
          <a:prstGeom prst="rect">
            <a:avLst/>
          </a:prstGeom>
        </p:spPr>
      </p:pic>
    </p:spTree>
    <p:extLst>
      <p:ext uri="{BB962C8B-B14F-4D97-AF65-F5344CB8AC3E}">
        <p14:creationId xmlns:p14="http://schemas.microsoft.com/office/powerpoint/2010/main" val="400663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8;p7"/>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dirty="0">
                <a:solidFill>
                  <a:schemeClr val="accent1">
                    <a:lumMod val="75000"/>
                  </a:schemeClr>
                </a:solidFill>
                <a:latin typeface="Calisto MT" panose="02040603050505030304" pitchFamily="18" charset="0"/>
                <a:cs typeface="Arial"/>
                <a:sym typeface="Arial"/>
              </a:rPr>
              <a:t>EDA</a:t>
            </a:r>
            <a:endParaRPr sz="2800" b="1" dirty="0">
              <a:solidFill>
                <a:schemeClr val="accent1">
                  <a:lumMod val="75000"/>
                </a:schemeClr>
              </a:solidFill>
              <a:latin typeface="Calisto MT" panose="02040603050505030304" pitchFamily="18" charset="0"/>
              <a:cs typeface="Arial"/>
              <a:sym typeface="Arial"/>
            </a:endParaRPr>
          </a:p>
        </p:txBody>
      </p:sp>
      <p:sp>
        <p:nvSpPr>
          <p:cNvPr id="4" name="TextBox 3"/>
          <p:cNvSpPr txBox="1"/>
          <p:nvPr/>
        </p:nvSpPr>
        <p:spPr>
          <a:xfrm>
            <a:off x="4421905" y="725969"/>
            <a:ext cx="3269813" cy="400110"/>
          </a:xfrm>
          <a:prstGeom prst="rect">
            <a:avLst/>
          </a:prstGeom>
          <a:noFill/>
        </p:spPr>
        <p:txBody>
          <a:bodyPr wrap="square" rtlCol="0">
            <a:spAutoFit/>
          </a:bodyPr>
          <a:lstStyle/>
          <a:p>
            <a:r>
              <a:rPr lang="en-IN" sz="2000" b="1" dirty="0">
                <a:solidFill>
                  <a:schemeClr val="accent2">
                    <a:lumMod val="75000"/>
                  </a:schemeClr>
                </a:solidFill>
                <a:latin typeface="Calisto MT" panose="02040603050505030304" pitchFamily="18" charset="0"/>
              </a:rPr>
              <a:t>Analysing Resume Column</a:t>
            </a:r>
          </a:p>
        </p:txBody>
      </p:sp>
      <p:pic>
        <p:nvPicPr>
          <p:cNvPr id="7" name="Picture 6">
            <a:extLst>
              <a:ext uri="{FF2B5EF4-FFF2-40B4-BE49-F238E27FC236}">
                <a16:creationId xmlns:a16="http://schemas.microsoft.com/office/drawing/2014/main" id="{5563A9A4-783A-D74F-16FE-714D029D7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05127"/>
            <a:ext cx="6095999" cy="4382112"/>
          </a:xfrm>
          <a:prstGeom prst="rect">
            <a:avLst/>
          </a:prstGeom>
        </p:spPr>
      </p:pic>
      <p:pic>
        <p:nvPicPr>
          <p:cNvPr id="10" name="Picture 9">
            <a:extLst>
              <a:ext uri="{FF2B5EF4-FFF2-40B4-BE49-F238E27FC236}">
                <a16:creationId xmlns:a16="http://schemas.microsoft.com/office/drawing/2014/main" id="{BB5557DD-A3D1-BF90-91CD-653390E2B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69" y="1962285"/>
            <a:ext cx="5887731" cy="4324954"/>
          </a:xfrm>
          <a:prstGeom prst="rect">
            <a:avLst/>
          </a:prstGeom>
        </p:spPr>
      </p:pic>
    </p:spTree>
    <p:extLst>
      <p:ext uri="{BB962C8B-B14F-4D97-AF65-F5344CB8AC3E}">
        <p14:creationId xmlns:p14="http://schemas.microsoft.com/office/powerpoint/2010/main" val="3855612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8;p7"/>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dirty="0">
                <a:solidFill>
                  <a:schemeClr val="accent1">
                    <a:lumMod val="75000"/>
                  </a:schemeClr>
                </a:solidFill>
                <a:latin typeface="Calisto MT" panose="02040603050505030304" pitchFamily="18" charset="0"/>
                <a:cs typeface="Arial"/>
                <a:sym typeface="Arial"/>
              </a:rPr>
              <a:t>EDA</a:t>
            </a:r>
            <a:endParaRPr sz="2800" b="1" dirty="0">
              <a:solidFill>
                <a:schemeClr val="accent1">
                  <a:lumMod val="75000"/>
                </a:schemeClr>
              </a:solidFill>
              <a:latin typeface="Calisto MT" panose="02040603050505030304" pitchFamily="18" charset="0"/>
              <a:cs typeface="Arial"/>
              <a:sym typeface="Arial"/>
            </a:endParaRPr>
          </a:p>
        </p:txBody>
      </p:sp>
      <p:sp>
        <p:nvSpPr>
          <p:cNvPr id="4" name="TextBox 3"/>
          <p:cNvSpPr txBox="1"/>
          <p:nvPr/>
        </p:nvSpPr>
        <p:spPr>
          <a:xfrm>
            <a:off x="4408457" y="457029"/>
            <a:ext cx="6306541" cy="400110"/>
          </a:xfrm>
          <a:prstGeom prst="rect">
            <a:avLst/>
          </a:prstGeom>
          <a:noFill/>
        </p:spPr>
        <p:txBody>
          <a:bodyPr wrap="square" rtlCol="0">
            <a:spAutoFit/>
          </a:bodyPr>
          <a:lstStyle/>
          <a:p>
            <a:pPr algn="l"/>
            <a:r>
              <a:rPr lang="en-IN" sz="2000" b="1" dirty="0">
                <a:solidFill>
                  <a:schemeClr val="accent2">
                    <a:lumMod val="75000"/>
                  </a:schemeClr>
                </a:solidFill>
                <a:latin typeface="Calisto MT" panose="02040603050505030304" pitchFamily="18" charset="0"/>
              </a:rPr>
              <a:t>Lemmatization</a:t>
            </a:r>
            <a:r>
              <a:rPr lang="en-IN" sz="2000" b="1" i="0" dirty="0">
                <a:solidFill>
                  <a:srgbClr val="000000"/>
                </a:solidFill>
                <a:effectLst/>
                <a:latin typeface="Helvetica Neue"/>
              </a:rPr>
              <a:t> </a:t>
            </a:r>
            <a:r>
              <a:rPr lang="en-IN" sz="2000" b="1" dirty="0">
                <a:solidFill>
                  <a:schemeClr val="accent2">
                    <a:lumMod val="75000"/>
                  </a:schemeClr>
                </a:solidFill>
                <a:latin typeface="Calisto MT" panose="02040603050505030304" pitchFamily="18" charset="0"/>
              </a:rPr>
              <a:t>&amp; Stemming</a:t>
            </a:r>
          </a:p>
        </p:txBody>
      </p:sp>
      <p:sp>
        <p:nvSpPr>
          <p:cNvPr id="3" name="Rectangle 2">
            <a:extLst>
              <a:ext uri="{FF2B5EF4-FFF2-40B4-BE49-F238E27FC236}">
                <a16:creationId xmlns:a16="http://schemas.microsoft.com/office/drawing/2014/main" id="{00198E90-8EA6-6557-1ABC-4810CEFEB965}"/>
              </a:ext>
            </a:extLst>
          </p:cNvPr>
          <p:cNvSpPr/>
          <p:nvPr/>
        </p:nvSpPr>
        <p:spPr>
          <a:xfrm>
            <a:off x="267054" y="1070044"/>
            <a:ext cx="11405937" cy="913263"/>
          </a:xfrm>
          <a:prstGeom prst="rect">
            <a:avLst/>
          </a:prstGeom>
        </p:spPr>
        <p:txBody>
          <a:bodyPr wrap="square">
            <a:spAutoFit/>
          </a:bodyPr>
          <a:lstStyle/>
          <a:p>
            <a:pPr>
              <a:lnSpc>
                <a:spcPct val="115000"/>
              </a:lnSpc>
            </a:pPr>
            <a:r>
              <a:rPr lang="en-IN" sz="1600"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Here we have removed stop words and p</a:t>
            </a:r>
            <a:r>
              <a:rPr lang="en-IN" sz="1600"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rPr>
              <a:t>unctuations. After that we convert all letters into small case and tokenized with regular expressions in resume column.</a:t>
            </a:r>
          </a:p>
          <a:p>
            <a:pPr>
              <a:lnSpc>
                <a:spcPct val="115000"/>
              </a:lnSpc>
              <a:spcAft>
                <a:spcPts val="0"/>
              </a:spcAft>
            </a:pPr>
            <a:endParaRPr lang="en-IN" sz="1600"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endParaRPr>
          </a:p>
        </p:txBody>
      </p:sp>
      <p:pic>
        <p:nvPicPr>
          <p:cNvPr id="6" name="Picture 5">
            <a:extLst>
              <a:ext uri="{FF2B5EF4-FFF2-40B4-BE49-F238E27FC236}">
                <a16:creationId xmlns:a16="http://schemas.microsoft.com/office/drawing/2014/main" id="{48E90AA9-920E-B0EC-D942-0CF716FB5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559" y="1983307"/>
            <a:ext cx="8538882" cy="4753669"/>
          </a:xfrm>
          <a:prstGeom prst="rect">
            <a:avLst/>
          </a:prstGeom>
        </p:spPr>
      </p:pic>
    </p:spTree>
    <p:extLst>
      <p:ext uri="{BB962C8B-B14F-4D97-AF65-F5344CB8AC3E}">
        <p14:creationId xmlns:p14="http://schemas.microsoft.com/office/powerpoint/2010/main" val="1561071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8;p7"/>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dirty="0">
                <a:solidFill>
                  <a:schemeClr val="accent1">
                    <a:lumMod val="75000"/>
                  </a:schemeClr>
                </a:solidFill>
                <a:latin typeface="Calisto MT" panose="02040603050505030304" pitchFamily="18" charset="0"/>
                <a:cs typeface="Arial"/>
                <a:sym typeface="Arial"/>
              </a:rPr>
              <a:t>EDA</a:t>
            </a:r>
            <a:endParaRPr sz="2800" b="1" dirty="0">
              <a:solidFill>
                <a:schemeClr val="accent1">
                  <a:lumMod val="75000"/>
                </a:schemeClr>
              </a:solidFill>
              <a:latin typeface="Calisto MT" panose="02040603050505030304" pitchFamily="18" charset="0"/>
              <a:cs typeface="Arial"/>
              <a:sym typeface="Arial"/>
            </a:endParaRPr>
          </a:p>
        </p:txBody>
      </p:sp>
      <p:sp>
        <p:nvSpPr>
          <p:cNvPr id="4" name="TextBox 3"/>
          <p:cNvSpPr txBox="1"/>
          <p:nvPr/>
        </p:nvSpPr>
        <p:spPr>
          <a:xfrm>
            <a:off x="3870575" y="523220"/>
            <a:ext cx="6306541" cy="400110"/>
          </a:xfrm>
          <a:prstGeom prst="rect">
            <a:avLst/>
          </a:prstGeom>
          <a:noFill/>
        </p:spPr>
        <p:txBody>
          <a:bodyPr wrap="square" rtlCol="0">
            <a:spAutoFit/>
          </a:bodyPr>
          <a:lstStyle/>
          <a:p>
            <a:pPr algn="l"/>
            <a:r>
              <a:rPr lang="en-IN" sz="2000" b="1" dirty="0">
                <a:solidFill>
                  <a:schemeClr val="accent2">
                    <a:lumMod val="75000"/>
                  </a:schemeClr>
                </a:solidFill>
                <a:latin typeface="Calisto MT" panose="02040603050505030304" pitchFamily="18" charset="0"/>
              </a:rPr>
              <a:t>Word Cloud (Most Used Words)</a:t>
            </a:r>
          </a:p>
        </p:txBody>
      </p:sp>
      <p:pic>
        <p:nvPicPr>
          <p:cNvPr id="7" name="Picture 6">
            <a:extLst>
              <a:ext uri="{FF2B5EF4-FFF2-40B4-BE49-F238E27FC236}">
                <a16:creationId xmlns:a16="http://schemas.microsoft.com/office/drawing/2014/main" id="{7F5492DA-B513-64F2-0BB3-A85DAAA46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706" y="1177256"/>
            <a:ext cx="8606118" cy="5157523"/>
          </a:xfrm>
          <a:prstGeom prst="rect">
            <a:avLst/>
          </a:prstGeom>
        </p:spPr>
      </p:pic>
    </p:spTree>
    <p:extLst>
      <p:ext uri="{BB962C8B-B14F-4D97-AF65-F5344CB8AC3E}">
        <p14:creationId xmlns:p14="http://schemas.microsoft.com/office/powerpoint/2010/main" val="668778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8;p7"/>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dirty="0">
                <a:solidFill>
                  <a:schemeClr val="accent1">
                    <a:lumMod val="75000"/>
                  </a:schemeClr>
                </a:solidFill>
                <a:latin typeface="Calisto MT" panose="02040603050505030304" pitchFamily="18" charset="0"/>
                <a:cs typeface="Arial"/>
                <a:sym typeface="Arial"/>
              </a:rPr>
              <a:t>EDA</a:t>
            </a:r>
            <a:endParaRPr sz="2800" b="1" dirty="0">
              <a:solidFill>
                <a:schemeClr val="accent1">
                  <a:lumMod val="75000"/>
                </a:schemeClr>
              </a:solidFill>
              <a:latin typeface="Calisto MT" panose="02040603050505030304" pitchFamily="18" charset="0"/>
              <a:cs typeface="Arial"/>
              <a:sym typeface="Arial"/>
            </a:endParaRPr>
          </a:p>
        </p:txBody>
      </p:sp>
      <p:sp>
        <p:nvSpPr>
          <p:cNvPr id="4" name="TextBox 3"/>
          <p:cNvSpPr txBox="1"/>
          <p:nvPr/>
        </p:nvSpPr>
        <p:spPr>
          <a:xfrm>
            <a:off x="3805647" y="523220"/>
            <a:ext cx="6306541" cy="400110"/>
          </a:xfrm>
          <a:prstGeom prst="rect">
            <a:avLst/>
          </a:prstGeom>
          <a:noFill/>
        </p:spPr>
        <p:txBody>
          <a:bodyPr wrap="square" rtlCol="0">
            <a:spAutoFit/>
          </a:bodyPr>
          <a:lstStyle/>
          <a:p>
            <a:pPr algn="l"/>
            <a:r>
              <a:rPr lang="en-US" sz="2000" b="1" dirty="0">
                <a:solidFill>
                  <a:schemeClr val="accent2">
                    <a:lumMod val="75000"/>
                  </a:schemeClr>
                </a:solidFill>
                <a:latin typeface="Calisto MT" panose="02040603050505030304" pitchFamily="18" charset="0"/>
              </a:rPr>
              <a:t>Most Frequent Words For Each Job Category</a:t>
            </a:r>
          </a:p>
        </p:txBody>
      </p:sp>
      <p:pic>
        <p:nvPicPr>
          <p:cNvPr id="8" name="Picture 7">
            <a:extLst>
              <a:ext uri="{FF2B5EF4-FFF2-40B4-BE49-F238E27FC236}">
                <a16:creationId xmlns:a16="http://schemas.microsoft.com/office/drawing/2014/main" id="{7929A20A-79C4-1C73-291F-F1A9A85C5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706" y="1379159"/>
            <a:ext cx="8740588" cy="5353032"/>
          </a:xfrm>
          <a:prstGeom prst="rect">
            <a:avLst/>
          </a:prstGeom>
        </p:spPr>
      </p:pic>
    </p:spTree>
    <p:extLst>
      <p:ext uri="{BB962C8B-B14F-4D97-AF65-F5344CB8AC3E}">
        <p14:creationId xmlns:p14="http://schemas.microsoft.com/office/powerpoint/2010/main" val="2793420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8;p7"/>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dirty="0">
                <a:solidFill>
                  <a:schemeClr val="accent1">
                    <a:lumMod val="75000"/>
                  </a:schemeClr>
                </a:solidFill>
                <a:latin typeface="Calisto MT" panose="02040603050505030304" pitchFamily="18" charset="0"/>
                <a:cs typeface="Arial"/>
                <a:sym typeface="Arial"/>
              </a:rPr>
              <a:t>EDA</a:t>
            </a:r>
            <a:endParaRPr sz="2800" b="1" dirty="0">
              <a:solidFill>
                <a:schemeClr val="accent1">
                  <a:lumMod val="75000"/>
                </a:schemeClr>
              </a:solidFill>
              <a:latin typeface="Calisto MT" panose="02040603050505030304" pitchFamily="18" charset="0"/>
              <a:cs typeface="Arial"/>
              <a:sym typeface="Arial"/>
            </a:endParaRPr>
          </a:p>
        </p:txBody>
      </p:sp>
      <p:sp>
        <p:nvSpPr>
          <p:cNvPr id="4" name="TextBox 3"/>
          <p:cNvSpPr txBox="1"/>
          <p:nvPr/>
        </p:nvSpPr>
        <p:spPr>
          <a:xfrm>
            <a:off x="3805647" y="523220"/>
            <a:ext cx="6306541" cy="400110"/>
          </a:xfrm>
          <a:prstGeom prst="rect">
            <a:avLst/>
          </a:prstGeom>
          <a:noFill/>
        </p:spPr>
        <p:txBody>
          <a:bodyPr wrap="square" rtlCol="0">
            <a:spAutoFit/>
          </a:bodyPr>
          <a:lstStyle/>
          <a:p>
            <a:pPr algn="l"/>
            <a:r>
              <a:rPr lang="en-US" sz="2000" b="1" dirty="0">
                <a:solidFill>
                  <a:schemeClr val="accent2">
                    <a:lumMod val="75000"/>
                  </a:schemeClr>
                </a:solidFill>
                <a:latin typeface="Calisto MT" panose="02040603050505030304" pitchFamily="18" charset="0"/>
              </a:rPr>
              <a:t>Most Frequent Words For Each Job Category</a:t>
            </a:r>
          </a:p>
        </p:txBody>
      </p:sp>
      <p:pic>
        <p:nvPicPr>
          <p:cNvPr id="10" name="Picture 9">
            <a:extLst>
              <a:ext uri="{FF2B5EF4-FFF2-40B4-BE49-F238E27FC236}">
                <a16:creationId xmlns:a16="http://schemas.microsoft.com/office/drawing/2014/main" id="{9FDDF403-C55E-18E4-5B7A-BF1AB9684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709" y="1200184"/>
            <a:ext cx="9062731" cy="5554194"/>
          </a:xfrm>
          <a:prstGeom prst="rect">
            <a:avLst/>
          </a:prstGeom>
        </p:spPr>
      </p:pic>
    </p:spTree>
    <p:extLst>
      <p:ext uri="{BB962C8B-B14F-4D97-AF65-F5344CB8AC3E}">
        <p14:creationId xmlns:p14="http://schemas.microsoft.com/office/powerpoint/2010/main" val="2488849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8;p7"/>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dirty="0">
                <a:solidFill>
                  <a:schemeClr val="accent1">
                    <a:lumMod val="75000"/>
                  </a:schemeClr>
                </a:solidFill>
                <a:latin typeface="Calisto MT" panose="02040603050505030304" pitchFamily="18" charset="0"/>
                <a:cs typeface="Arial"/>
                <a:sym typeface="Arial"/>
              </a:rPr>
              <a:t>EDA</a:t>
            </a:r>
            <a:endParaRPr sz="2800" b="1" dirty="0">
              <a:solidFill>
                <a:schemeClr val="accent1">
                  <a:lumMod val="75000"/>
                </a:schemeClr>
              </a:solidFill>
              <a:latin typeface="Calisto MT" panose="02040603050505030304" pitchFamily="18" charset="0"/>
              <a:cs typeface="Arial"/>
              <a:sym typeface="Arial"/>
            </a:endParaRPr>
          </a:p>
        </p:txBody>
      </p:sp>
      <p:sp>
        <p:nvSpPr>
          <p:cNvPr id="4" name="TextBox 3"/>
          <p:cNvSpPr txBox="1"/>
          <p:nvPr/>
        </p:nvSpPr>
        <p:spPr>
          <a:xfrm>
            <a:off x="4464553" y="523220"/>
            <a:ext cx="6306541" cy="400110"/>
          </a:xfrm>
          <a:prstGeom prst="rect">
            <a:avLst/>
          </a:prstGeom>
          <a:noFill/>
        </p:spPr>
        <p:txBody>
          <a:bodyPr wrap="square" rtlCol="0">
            <a:spAutoFit/>
          </a:bodyPr>
          <a:lstStyle/>
          <a:p>
            <a:pPr algn="l"/>
            <a:r>
              <a:rPr lang="en-IN" sz="2000" b="1" dirty="0">
                <a:solidFill>
                  <a:schemeClr val="accent2">
                    <a:lumMod val="75000"/>
                  </a:schemeClr>
                </a:solidFill>
                <a:latin typeface="Calisto MT" panose="02040603050505030304" pitchFamily="18" charset="0"/>
              </a:rPr>
              <a:t>Count Vectorizer On N-Grams</a:t>
            </a:r>
          </a:p>
        </p:txBody>
      </p:sp>
      <p:pic>
        <p:nvPicPr>
          <p:cNvPr id="5" name="Picture 4">
            <a:extLst>
              <a:ext uri="{FF2B5EF4-FFF2-40B4-BE49-F238E27FC236}">
                <a16:creationId xmlns:a16="http://schemas.microsoft.com/office/drawing/2014/main" id="{7A240283-18F7-5E89-B8DB-B1CB7098C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17" y="1419818"/>
            <a:ext cx="10765900" cy="5290263"/>
          </a:xfrm>
          <a:prstGeom prst="rect">
            <a:avLst/>
          </a:prstGeom>
        </p:spPr>
      </p:pic>
    </p:spTree>
    <p:extLst>
      <p:ext uri="{BB962C8B-B14F-4D97-AF65-F5344CB8AC3E}">
        <p14:creationId xmlns:p14="http://schemas.microsoft.com/office/powerpoint/2010/main" val="1551806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39;p2"/>
          <p:cNvSpPr txBox="1"/>
          <p:nvPr/>
        </p:nvSpPr>
        <p:spPr>
          <a:xfrm>
            <a:off x="0" y="112649"/>
            <a:ext cx="350712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sng" strike="noStrike" cap="none" dirty="0">
                <a:solidFill>
                  <a:schemeClr val="accent1">
                    <a:lumMod val="75000"/>
                  </a:schemeClr>
                </a:solidFill>
                <a:latin typeface="Calisto MT" panose="02040603050505030304" pitchFamily="18" charset="0"/>
                <a:ea typeface="Arial"/>
                <a:cs typeface="Arial"/>
                <a:sym typeface="Arial"/>
              </a:rPr>
              <a:t>Business Problem:</a:t>
            </a:r>
            <a:endParaRPr sz="1400" b="0" i="0" u="sng" strike="noStrike" cap="none" dirty="0">
              <a:solidFill>
                <a:schemeClr val="accent1">
                  <a:lumMod val="75000"/>
                </a:schemeClr>
              </a:solidFill>
              <a:latin typeface="Calisto MT" panose="02040603050505030304" pitchFamily="18" charset="0"/>
              <a:ea typeface="Arial"/>
              <a:cs typeface="Arial"/>
              <a:sym typeface="Arial"/>
            </a:endParaRPr>
          </a:p>
        </p:txBody>
      </p:sp>
      <p:sp>
        <p:nvSpPr>
          <p:cNvPr id="3" name="Google Shape;342;p2"/>
          <p:cNvSpPr txBox="1"/>
          <p:nvPr/>
        </p:nvSpPr>
        <p:spPr>
          <a:xfrm>
            <a:off x="0" y="2903091"/>
            <a:ext cx="2569579"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chemeClr val="accent2">
                    <a:lumMod val="75000"/>
                  </a:schemeClr>
                </a:solidFill>
                <a:latin typeface="Calisto MT" panose="02040603050505030304" pitchFamily="18" charset="0"/>
                <a:ea typeface="Century Gothic"/>
                <a:cs typeface="Century Gothic"/>
                <a:sym typeface="Century Gothic"/>
              </a:rPr>
              <a:t>Objective</a:t>
            </a:r>
            <a:r>
              <a:rPr lang="en-US" sz="2000" b="1" i="0" u="none" strike="noStrike" cap="none" dirty="0">
                <a:solidFill>
                  <a:schemeClr val="accent2">
                    <a:lumMod val="75000"/>
                  </a:schemeClr>
                </a:solidFill>
                <a:latin typeface="Century Gothic"/>
                <a:ea typeface="Century Gothic"/>
                <a:cs typeface="Century Gothic"/>
                <a:sym typeface="Century Gothic"/>
              </a:rPr>
              <a:t>:</a:t>
            </a:r>
            <a:endParaRPr sz="2000" b="0" i="0" u="none" strike="noStrike" cap="none" dirty="0">
              <a:solidFill>
                <a:schemeClr val="accent2">
                  <a:lumMod val="75000"/>
                </a:schemeClr>
              </a:solidFill>
              <a:latin typeface="Arial"/>
              <a:ea typeface="Arial"/>
              <a:cs typeface="Arial"/>
              <a:sym typeface="Arial"/>
            </a:endParaRPr>
          </a:p>
        </p:txBody>
      </p:sp>
      <p:sp>
        <p:nvSpPr>
          <p:cNvPr id="5" name="Rectangle 4"/>
          <p:cNvSpPr/>
          <p:nvPr/>
        </p:nvSpPr>
        <p:spPr>
          <a:xfrm>
            <a:off x="320843" y="3692220"/>
            <a:ext cx="11405937" cy="700256"/>
          </a:xfrm>
          <a:prstGeom prst="rect">
            <a:avLst/>
          </a:prstGeom>
        </p:spPr>
        <p:txBody>
          <a:bodyPr wrap="square">
            <a:spAutoFit/>
          </a:bodyPr>
          <a:lstStyle/>
          <a:p>
            <a:pPr>
              <a:lnSpc>
                <a:spcPct val="115000"/>
              </a:lnSpc>
              <a:spcAft>
                <a:spcPts val="0"/>
              </a:spcAft>
            </a:pPr>
            <a:r>
              <a:rPr lang="en-IN"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The document classification solution should significantly reduce the manual human effort in the HRM. It should achieve a higher level of accuracy and automation with minimal human intervention</a:t>
            </a:r>
            <a:endParaRPr lang="en-IN" sz="1600"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ea typeface="Arial" panose="020B0604020202020204" pitchFamily="34" charset="0"/>
            </a:endParaRPr>
          </a:p>
        </p:txBody>
      </p:sp>
      <p:pic>
        <p:nvPicPr>
          <p:cNvPr id="4" name="Picture 3">
            <a:extLst>
              <a:ext uri="{FF2B5EF4-FFF2-40B4-BE49-F238E27FC236}">
                <a16:creationId xmlns:a16="http://schemas.microsoft.com/office/drawing/2014/main" id="{CC97B72B-676F-FF56-9A1C-57EFB33395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60869" y="360252"/>
            <a:ext cx="2478024" cy="1858517"/>
          </a:xfrm>
          <a:prstGeom prst="rect">
            <a:avLst/>
          </a:prstGeom>
        </p:spPr>
      </p:pic>
    </p:spTree>
    <p:extLst>
      <p:ext uri="{BB962C8B-B14F-4D97-AF65-F5344CB8AC3E}">
        <p14:creationId xmlns:p14="http://schemas.microsoft.com/office/powerpoint/2010/main" val="135067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8;p7"/>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dirty="0">
                <a:solidFill>
                  <a:schemeClr val="accent1">
                    <a:lumMod val="75000"/>
                  </a:schemeClr>
                </a:solidFill>
                <a:latin typeface="Calisto MT" panose="02040603050505030304" pitchFamily="18" charset="0"/>
                <a:cs typeface="Arial"/>
                <a:sym typeface="Arial"/>
              </a:rPr>
              <a:t>EDA</a:t>
            </a:r>
            <a:endParaRPr sz="2800" b="1" dirty="0">
              <a:solidFill>
                <a:schemeClr val="accent1">
                  <a:lumMod val="75000"/>
                </a:schemeClr>
              </a:solidFill>
              <a:latin typeface="Calisto MT" panose="02040603050505030304" pitchFamily="18" charset="0"/>
              <a:cs typeface="Arial"/>
              <a:sym typeface="Arial"/>
            </a:endParaRPr>
          </a:p>
        </p:txBody>
      </p:sp>
      <p:sp>
        <p:nvSpPr>
          <p:cNvPr id="4" name="TextBox 3"/>
          <p:cNvSpPr txBox="1"/>
          <p:nvPr/>
        </p:nvSpPr>
        <p:spPr>
          <a:xfrm>
            <a:off x="4356976" y="523220"/>
            <a:ext cx="6306541" cy="400110"/>
          </a:xfrm>
          <a:prstGeom prst="rect">
            <a:avLst/>
          </a:prstGeom>
          <a:noFill/>
        </p:spPr>
        <p:txBody>
          <a:bodyPr wrap="square" rtlCol="0">
            <a:spAutoFit/>
          </a:bodyPr>
          <a:lstStyle/>
          <a:p>
            <a:pPr algn="l"/>
            <a:r>
              <a:rPr lang="en-IN" sz="2000" b="1" dirty="0">
                <a:solidFill>
                  <a:schemeClr val="accent2">
                    <a:lumMod val="75000"/>
                  </a:schemeClr>
                </a:solidFill>
                <a:latin typeface="Calisto MT" panose="02040603050505030304" pitchFamily="18" charset="0"/>
              </a:rPr>
              <a:t>Named Entity Recognition</a:t>
            </a:r>
          </a:p>
        </p:txBody>
      </p:sp>
      <p:pic>
        <p:nvPicPr>
          <p:cNvPr id="6" name="Picture 5">
            <a:extLst>
              <a:ext uri="{FF2B5EF4-FFF2-40B4-BE49-F238E27FC236}">
                <a16:creationId xmlns:a16="http://schemas.microsoft.com/office/drawing/2014/main" id="{8E8C9882-D508-95CF-CE33-00C690835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709" y="1136856"/>
            <a:ext cx="9607909" cy="5668900"/>
          </a:xfrm>
          <a:prstGeom prst="rect">
            <a:avLst/>
          </a:prstGeom>
        </p:spPr>
      </p:pic>
    </p:spTree>
    <p:extLst>
      <p:ext uri="{BB962C8B-B14F-4D97-AF65-F5344CB8AC3E}">
        <p14:creationId xmlns:p14="http://schemas.microsoft.com/office/powerpoint/2010/main" val="3356648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8;p7"/>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dirty="0">
                <a:solidFill>
                  <a:schemeClr val="accent1">
                    <a:lumMod val="75000"/>
                  </a:schemeClr>
                </a:solidFill>
                <a:latin typeface="Calisto MT" panose="02040603050505030304" pitchFamily="18" charset="0"/>
                <a:cs typeface="Arial"/>
                <a:sym typeface="Arial"/>
              </a:rPr>
              <a:t>EDA</a:t>
            </a:r>
            <a:endParaRPr sz="2800" b="1" dirty="0">
              <a:solidFill>
                <a:schemeClr val="accent1">
                  <a:lumMod val="75000"/>
                </a:schemeClr>
              </a:solidFill>
              <a:latin typeface="Calisto MT" panose="02040603050505030304" pitchFamily="18" charset="0"/>
              <a:cs typeface="Arial"/>
              <a:sym typeface="Arial"/>
            </a:endParaRPr>
          </a:p>
        </p:txBody>
      </p:sp>
      <p:sp>
        <p:nvSpPr>
          <p:cNvPr id="4" name="TextBox 3"/>
          <p:cNvSpPr txBox="1"/>
          <p:nvPr/>
        </p:nvSpPr>
        <p:spPr>
          <a:xfrm>
            <a:off x="1600201" y="523220"/>
            <a:ext cx="9170894" cy="707886"/>
          </a:xfrm>
          <a:prstGeom prst="rect">
            <a:avLst/>
          </a:prstGeom>
          <a:noFill/>
        </p:spPr>
        <p:txBody>
          <a:bodyPr wrap="square" rtlCol="0">
            <a:spAutoFit/>
          </a:bodyPr>
          <a:lstStyle/>
          <a:p>
            <a:pPr algn="ctr"/>
            <a:r>
              <a:rPr lang="en-US" sz="2000" b="1" dirty="0">
                <a:solidFill>
                  <a:schemeClr val="accent2">
                    <a:lumMod val="75000"/>
                  </a:schemeClr>
                </a:solidFill>
                <a:latin typeface="Calisto MT" panose="02040603050505030304" pitchFamily="18" charset="0"/>
              </a:rPr>
              <a:t>Visualizing The Result Of Top 10 Nouns And Verbs Most Frequently Present In The Resumes</a:t>
            </a:r>
          </a:p>
        </p:txBody>
      </p:sp>
      <p:pic>
        <p:nvPicPr>
          <p:cNvPr id="6" name="Picture 5">
            <a:extLst>
              <a:ext uri="{FF2B5EF4-FFF2-40B4-BE49-F238E27FC236}">
                <a16:creationId xmlns:a16="http://schemas.microsoft.com/office/drawing/2014/main" id="{B60D0349-AC5E-A42D-4384-02A743BD3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648" y="1507759"/>
            <a:ext cx="10403125" cy="5188876"/>
          </a:xfrm>
          <a:prstGeom prst="rect">
            <a:avLst/>
          </a:prstGeom>
        </p:spPr>
      </p:pic>
    </p:spTree>
    <p:extLst>
      <p:ext uri="{BB962C8B-B14F-4D97-AF65-F5344CB8AC3E}">
        <p14:creationId xmlns:p14="http://schemas.microsoft.com/office/powerpoint/2010/main" val="1573510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8;p7"/>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dirty="0">
                <a:solidFill>
                  <a:schemeClr val="accent1">
                    <a:lumMod val="75000"/>
                  </a:schemeClr>
                </a:solidFill>
                <a:latin typeface="Calisto MT" panose="02040603050505030304" pitchFamily="18" charset="0"/>
                <a:cs typeface="Arial"/>
                <a:sym typeface="Arial"/>
              </a:rPr>
              <a:t>EDA</a:t>
            </a:r>
            <a:endParaRPr sz="2800" b="1" dirty="0">
              <a:solidFill>
                <a:schemeClr val="accent1">
                  <a:lumMod val="75000"/>
                </a:schemeClr>
              </a:solidFill>
              <a:latin typeface="Calisto MT" panose="02040603050505030304" pitchFamily="18" charset="0"/>
              <a:cs typeface="Arial"/>
              <a:sym typeface="Arial"/>
            </a:endParaRPr>
          </a:p>
        </p:txBody>
      </p:sp>
      <p:sp>
        <p:nvSpPr>
          <p:cNvPr id="4" name="TextBox 3"/>
          <p:cNvSpPr txBox="1"/>
          <p:nvPr/>
        </p:nvSpPr>
        <p:spPr>
          <a:xfrm>
            <a:off x="4867835" y="523220"/>
            <a:ext cx="5903260" cy="400110"/>
          </a:xfrm>
          <a:prstGeom prst="rect">
            <a:avLst/>
          </a:prstGeom>
          <a:noFill/>
        </p:spPr>
        <p:txBody>
          <a:bodyPr wrap="square" rtlCol="0">
            <a:spAutoFit/>
          </a:bodyPr>
          <a:lstStyle/>
          <a:p>
            <a:pPr algn="l"/>
            <a:r>
              <a:rPr lang="en-IN" sz="2000" b="1" dirty="0">
                <a:solidFill>
                  <a:schemeClr val="accent2">
                    <a:lumMod val="75000"/>
                  </a:schemeClr>
                </a:solidFill>
                <a:latin typeface="Calisto MT" panose="02040603050505030304" pitchFamily="18" charset="0"/>
              </a:rPr>
              <a:t>TF-IDF Vectorizer</a:t>
            </a:r>
          </a:p>
        </p:txBody>
      </p:sp>
      <p:pic>
        <p:nvPicPr>
          <p:cNvPr id="5" name="Picture 4">
            <a:extLst>
              <a:ext uri="{FF2B5EF4-FFF2-40B4-BE49-F238E27FC236}">
                <a16:creationId xmlns:a16="http://schemas.microsoft.com/office/drawing/2014/main" id="{16C8C024-A9B6-1B6F-9BF1-625FACA6D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698" y="1235125"/>
            <a:ext cx="9192205" cy="5448063"/>
          </a:xfrm>
          <a:prstGeom prst="rect">
            <a:avLst/>
          </a:prstGeom>
        </p:spPr>
      </p:pic>
    </p:spTree>
    <p:extLst>
      <p:ext uri="{BB962C8B-B14F-4D97-AF65-F5344CB8AC3E}">
        <p14:creationId xmlns:p14="http://schemas.microsoft.com/office/powerpoint/2010/main" val="2302252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24D70D-E3B5-79B3-9430-1DE8B34D6CC5}"/>
              </a:ext>
            </a:extLst>
          </p:cNvPr>
          <p:cNvSpPr txBox="1"/>
          <p:nvPr/>
        </p:nvSpPr>
        <p:spPr>
          <a:xfrm>
            <a:off x="158003" y="25677"/>
            <a:ext cx="6888256" cy="523220"/>
          </a:xfrm>
          <a:prstGeom prst="rect">
            <a:avLst/>
          </a:prstGeom>
          <a:noFill/>
        </p:spPr>
        <p:txBody>
          <a:bodyPr wrap="square">
            <a:spAutoFit/>
          </a:bodyPr>
          <a:lstStyle/>
          <a:p>
            <a:r>
              <a:rPr lang="en-US" sz="2800" b="1" dirty="0">
                <a:solidFill>
                  <a:schemeClr val="accent1">
                    <a:lumMod val="75000"/>
                  </a:schemeClr>
                </a:solidFill>
                <a:latin typeface="Calisto MT" panose="02040603050505030304" pitchFamily="18" charset="0"/>
                <a:cs typeface="Arial"/>
                <a:sym typeface="Arial"/>
              </a:rPr>
              <a:t>Cleaned Resume CSV File</a:t>
            </a:r>
            <a:endParaRPr lang="en-IN" sz="2800" b="1" dirty="0">
              <a:solidFill>
                <a:schemeClr val="accent1">
                  <a:lumMod val="75000"/>
                </a:schemeClr>
              </a:solidFill>
              <a:latin typeface="Calisto MT" panose="02040603050505030304" pitchFamily="18" charset="0"/>
              <a:cs typeface="Arial"/>
            </a:endParaRPr>
          </a:p>
        </p:txBody>
      </p:sp>
      <p:sp>
        <p:nvSpPr>
          <p:cNvPr id="4" name="TextBox 3">
            <a:extLst>
              <a:ext uri="{FF2B5EF4-FFF2-40B4-BE49-F238E27FC236}">
                <a16:creationId xmlns:a16="http://schemas.microsoft.com/office/drawing/2014/main" id="{9450503E-82FE-7F11-CC29-1BCB343F4F4B}"/>
              </a:ext>
            </a:extLst>
          </p:cNvPr>
          <p:cNvSpPr txBox="1"/>
          <p:nvPr/>
        </p:nvSpPr>
        <p:spPr>
          <a:xfrm>
            <a:off x="2944906" y="625274"/>
            <a:ext cx="6306670" cy="707886"/>
          </a:xfrm>
          <a:prstGeom prst="rect">
            <a:avLst/>
          </a:prstGeom>
          <a:noFill/>
        </p:spPr>
        <p:txBody>
          <a:bodyPr wrap="square" rtlCol="0">
            <a:spAutoFit/>
          </a:bodyPr>
          <a:lstStyle/>
          <a:p>
            <a:pPr algn="ctr">
              <a:buClr>
                <a:srgbClr val="000000"/>
              </a:buClr>
              <a:buSzPts val="1400"/>
            </a:pPr>
            <a:r>
              <a:rPr lang="en-IN" sz="2000" b="1" dirty="0">
                <a:solidFill>
                  <a:schemeClr val="accent2">
                    <a:lumMod val="75000"/>
                  </a:schemeClr>
                </a:solidFill>
                <a:latin typeface="Calisto MT" panose="02040603050505030304" pitchFamily="18" charset="0"/>
              </a:rPr>
              <a:t>We Have Obtain New CSV File Which Is “Resume cleaned.csv” After Cleaning Raw File</a:t>
            </a:r>
          </a:p>
        </p:txBody>
      </p:sp>
      <p:pic>
        <p:nvPicPr>
          <p:cNvPr id="8" name="Picture 7">
            <a:extLst>
              <a:ext uri="{FF2B5EF4-FFF2-40B4-BE49-F238E27FC236}">
                <a16:creationId xmlns:a16="http://schemas.microsoft.com/office/drawing/2014/main" id="{6BE8B776-B84E-1CBD-7FAC-8577511BF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480" y="1440736"/>
            <a:ext cx="10477038" cy="5338227"/>
          </a:xfrm>
          <a:prstGeom prst="rect">
            <a:avLst/>
          </a:prstGeom>
        </p:spPr>
      </p:pic>
    </p:spTree>
    <p:extLst>
      <p:ext uri="{BB962C8B-B14F-4D97-AF65-F5344CB8AC3E}">
        <p14:creationId xmlns:p14="http://schemas.microsoft.com/office/powerpoint/2010/main" val="4075732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55;p4"/>
          <p:cNvSpPr txBox="1"/>
          <p:nvPr/>
        </p:nvSpPr>
        <p:spPr>
          <a:xfrm>
            <a:off x="183163" y="3167410"/>
            <a:ext cx="11639869"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u="sng" dirty="0">
                <a:solidFill>
                  <a:schemeClr val="accent1">
                    <a:lumMod val="75000"/>
                  </a:schemeClr>
                </a:solidFill>
                <a:latin typeface="Calisto MT" panose="02040603050505030304" pitchFamily="18" charset="0"/>
                <a:cs typeface="Arial"/>
                <a:sym typeface="Arial"/>
              </a:rPr>
              <a:t>Model Building</a:t>
            </a:r>
            <a:endParaRPr sz="2800" b="1" u="sng" dirty="0">
              <a:solidFill>
                <a:schemeClr val="accent1">
                  <a:lumMod val="75000"/>
                </a:schemeClr>
              </a:solidFill>
              <a:latin typeface="Calisto MT" panose="02040603050505030304" pitchFamily="18" charset="0"/>
              <a:cs typeface="Arial"/>
              <a:sym typeface="Arial"/>
            </a:endParaRPr>
          </a:p>
        </p:txBody>
      </p:sp>
    </p:spTree>
    <p:extLst>
      <p:ext uri="{BB962C8B-B14F-4D97-AF65-F5344CB8AC3E}">
        <p14:creationId xmlns:p14="http://schemas.microsoft.com/office/powerpoint/2010/main" val="588118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94;p10"/>
          <p:cNvSpPr txBox="1"/>
          <p:nvPr/>
        </p:nvSpPr>
        <p:spPr>
          <a:xfrm>
            <a:off x="0" y="26894"/>
            <a:ext cx="776661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1">
                    <a:lumMod val="75000"/>
                  </a:schemeClr>
                </a:solidFill>
                <a:latin typeface="Calisto MT" panose="02040603050505030304" pitchFamily="18" charset="0"/>
                <a:cs typeface="Arial"/>
                <a:sym typeface="Arial"/>
              </a:rPr>
              <a:t>Train Test Split Ratio</a:t>
            </a:r>
            <a:endParaRPr sz="2800" b="1" dirty="0">
              <a:solidFill>
                <a:schemeClr val="accent1">
                  <a:lumMod val="75000"/>
                </a:schemeClr>
              </a:solidFill>
              <a:latin typeface="Calisto MT" panose="02040603050505030304" pitchFamily="18" charset="0"/>
              <a:cs typeface="Arial"/>
              <a:sym typeface="Arial"/>
            </a:endParaRPr>
          </a:p>
        </p:txBody>
      </p:sp>
      <p:sp>
        <p:nvSpPr>
          <p:cNvPr id="3" name="Google Shape;413;p10"/>
          <p:cNvSpPr txBox="1"/>
          <p:nvPr/>
        </p:nvSpPr>
        <p:spPr>
          <a:xfrm>
            <a:off x="3883306" y="1084587"/>
            <a:ext cx="6312567" cy="400069"/>
          </a:xfrm>
          <a:prstGeom prst="rect">
            <a:avLst/>
          </a:prstGeom>
          <a:noFill/>
          <a:ln>
            <a:noFill/>
          </a:ln>
        </p:spPr>
        <p:txBody>
          <a:bodyPr spcFirstLastPara="1" wrap="square" lIns="91425" tIns="45700" rIns="91425" bIns="45700" anchor="t" anchorCtr="0">
            <a:spAutoFit/>
          </a:bodyPr>
          <a:lstStyle/>
          <a:p>
            <a:pPr>
              <a:buClr>
                <a:srgbClr val="000000"/>
              </a:buClr>
              <a:buSzPts val="1400"/>
            </a:pPr>
            <a:r>
              <a:rPr lang="en-US" sz="2000" b="1" dirty="0">
                <a:solidFill>
                  <a:schemeClr val="accent2">
                    <a:lumMod val="75000"/>
                  </a:schemeClr>
                </a:solidFill>
                <a:latin typeface="Calisto MT" panose="02040603050505030304" pitchFamily="18" charset="0"/>
                <a:sym typeface="Century Gothic"/>
              </a:rPr>
              <a:t>We Are Splitting Our Data In Ratio 7:3</a:t>
            </a:r>
            <a:endParaRPr lang="en-US" sz="2000" b="1" dirty="0">
              <a:solidFill>
                <a:schemeClr val="accent2">
                  <a:lumMod val="75000"/>
                </a:schemeClr>
              </a:solidFill>
              <a:latin typeface="Calisto MT" panose="02040603050505030304" pitchFamily="18" charset="0"/>
              <a:sym typeface="Arial"/>
            </a:endParaRPr>
          </a:p>
        </p:txBody>
      </p:sp>
      <p:pic>
        <p:nvPicPr>
          <p:cNvPr id="11" name="Picture 10">
            <a:extLst>
              <a:ext uri="{FF2B5EF4-FFF2-40B4-BE49-F238E27FC236}">
                <a16:creationId xmlns:a16="http://schemas.microsoft.com/office/drawing/2014/main" id="{E49FC200-F07C-7BA9-116F-0ACA8DDB3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77" y="2140711"/>
            <a:ext cx="10691489" cy="3399478"/>
          </a:xfrm>
          <a:prstGeom prst="rect">
            <a:avLst/>
          </a:prstGeom>
        </p:spPr>
      </p:pic>
    </p:spTree>
    <p:extLst>
      <p:ext uri="{BB962C8B-B14F-4D97-AF65-F5344CB8AC3E}">
        <p14:creationId xmlns:p14="http://schemas.microsoft.com/office/powerpoint/2010/main" val="3846435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94;p10"/>
          <p:cNvSpPr txBox="1"/>
          <p:nvPr/>
        </p:nvSpPr>
        <p:spPr>
          <a:xfrm>
            <a:off x="0" y="0"/>
            <a:ext cx="776661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1">
                    <a:lumMod val="75000"/>
                  </a:schemeClr>
                </a:solidFill>
                <a:latin typeface="Calisto MT" panose="02040603050505030304" pitchFamily="18" charset="0"/>
                <a:cs typeface="Arial"/>
                <a:sym typeface="Arial"/>
              </a:rPr>
              <a:t>Model results presentation</a:t>
            </a:r>
            <a:endParaRPr sz="2800" b="1" dirty="0">
              <a:solidFill>
                <a:schemeClr val="accent1">
                  <a:lumMod val="75000"/>
                </a:schemeClr>
              </a:solidFill>
              <a:latin typeface="Calisto MT" panose="02040603050505030304" pitchFamily="18" charset="0"/>
              <a:cs typeface="Arial"/>
              <a:sym typeface="Arial"/>
            </a:endParaRPr>
          </a:p>
        </p:txBody>
      </p:sp>
      <p:sp>
        <p:nvSpPr>
          <p:cNvPr id="3" name="Google Shape;413;p10"/>
          <p:cNvSpPr txBox="1"/>
          <p:nvPr/>
        </p:nvSpPr>
        <p:spPr>
          <a:xfrm>
            <a:off x="2057400" y="721516"/>
            <a:ext cx="8042049" cy="707846"/>
          </a:xfrm>
          <a:prstGeom prst="rect">
            <a:avLst/>
          </a:prstGeom>
          <a:noFill/>
          <a:ln>
            <a:noFill/>
          </a:ln>
        </p:spPr>
        <p:txBody>
          <a:bodyPr spcFirstLastPara="1" wrap="square" lIns="91425" tIns="45700" rIns="91425" bIns="45700" anchor="t" anchorCtr="0">
            <a:spAutoFit/>
          </a:bodyPr>
          <a:lstStyle/>
          <a:p>
            <a:pPr algn="ctr">
              <a:buClr>
                <a:srgbClr val="000000"/>
              </a:buClr>
              <a:buSzPts val="1400"/>
            </a:pPr>
            <a:r>
              <a:rPr lang="en-IN" sz="2000" b="1" dirty="0">
                <a:solidFill>
                  <a:schemeClr val="accent2">
                    <a:lumMod val="75000"/>
                  </a:schemeClr>
                </a:solidFill>
                <a:latin typeface="Calisto MT" panose="02040603050505030304" pitchFamily="18" charset="0"/>
                <a:sym typeface="Century Gothic"/>
              </a:rPr>
              <a:t>Here We Can See Different Model Which We Have Created And Their Accuracy </a:t>
            </a:r>
            <a:endParaRPr lang="en-IN" sz="2000" b="1" dirty="0">
              <a:solidFill>
                <a:schemeClr val="accent2">
                  <a:lumMod val="75000"/>
                </a:schemeClr>
              </a:solidFill>
              <a:latin typeface="Calisto MT" panose="02040603050505030304" pitchFamily="18" charset="0"/>
            </a:endParaRPr>
          </a:p>
        </p:txBody>
      </p:sp>
      <p:graphicFrame>
        <p:nvGraphicFramePr>
          <p:cNvPr id="4" name="Table 5">
            <a:extLst>
              <a:ext uri="{FF2B5EF4-FFF2-40B4-BE49-F238E27FC236}">
                <a16:creationId xmlns:a16="http://schemas.microsoft.com/office/drawing/2014/main" id="{B156C323-BA99-6344-0560-95315DB65F51}"/>
              </a:ext>
            </a:extLst>
          </p:cNvPr>
          <p:cNvGraphicFramePr>
            <a:graphicFrameLocks noGrp="1"/>
          </p:cNvGraphicFramePr>
          <p:nvPr>
            <p:extLst>
              <p:ext uri="{D42A27DB-BD31-4B8C-83A1-F6EECF244321}">
                <p14:modId xmlns:p14="http://schemas.microsoft.com/office/powerpoint/2010/main" val="1839335432"/>
              </p:ext>
            </p:extLst>
          </p:nvPr>
        </p:nvGraphicFramePr>
        <p:xfrm>
          <a:off x="1493370" y="1627658"/>
          <a:ext cx="9205259" cy="4942934"/>
        </p:xfrm>
        <a:graphic>
          <a:graphicData uri="http://schemas.openxmlformats.org/drawingml/2006/table">
            <a:tbl>
              <a:tblPr firstRow="1" bandRow="1">
                <a:tableStyleId>{073A0DAA-6AF3-43AB-8588-CEC1D06C72B9}</a:tableStyleId>
              </a:tblPr>
              <a:tblGrid>
                <a:gridCol w="4597553">
                  <a:extLst>
                    <a:ext uri="{9D8B030D-6E8A-4147-A177-3AD203B41FA5}">
                      <a16:colId xmlns:a16="http://schemas.microsoft.com/office/drawing/2014/main" val="3937252835"/>
                    </a:ext>
                  </a:extLst>
                </a:gridCol>
                <a:gridCol w="4607706">
                  <a:extLst>
                    <a:ext uri="{9D8B030D-6E8A-4147-A177-3AD203B41FA5}">
                      <a16:colId xmlns:a16="http://schemas.microsoft.com/office/drawing/2014/main" val="982687503"/>
                    </a:ext>
                  </a:extLst>
                </a:gridCol>
              </a:tblGrid>
              <a:tr h="430884">
                <a:tc>
                  <a:txBody>
                    <a:bodyPr/>
                    <a:lstStyle/>
                    <a:p>
                      <a:pPr algn="ctr"/>
                      <a:r>
                        <a:rPr lang="en-IN" sz="2400" dirty="0"/>
                        <a:t>Model Implemented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t>Accuracy Given By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2175858"/>
                  </a:ext>
                </a:extLst>
              </a:tr>
              <a:tr h="407794">
                <a:tc>
                  <a:txBody>
                    <a:bodyPr/>
                    <a:lstStyle/>
                    <a:p>
                      <a:pPr algn="ctr"/>
                      <a:r>
                        <a:rPr lang="en-IN" dirty="0">
                          <a:solidFill>
                            <a:schemeClr val="tx2">
                              <a:lumMod val="50000"/>
                            </a:schemeClr>
                          </a:solidFill>
                          <a:effectLst>
                            <a:outerShdw blurRad="38100" dist="38100" dir="2700000" algn="tl">
                              <a:srgbClr val="000000">
                                <a:alpha val="43137"/>
                              </a:srgbClr>
                            </a:outerShdw>
                          </a:effectLst>
                        </a:rPr>
                        <a:t>Logistic Regression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kern="1200" dirty="0">
                          <a:solidFill>
                            <a:schemeClr val="tx2">
                              <a:lumMod val="50000"/>
                            </a:schemeClr>
                          </a:solidFill>
                          <a:effectLst>
                            <a:outerShdw blurRad="38100" dist="38100" dir="2700000" algn="tl">
                              <a:srgbClr val="000000">
                                <a:alpha val="43137"/>
                              </a:srgbClr>
                            </a:outerShdw>
                          </a:effectLst>
                          <a:latin typeface="+mn-lt"/>
                          <a:ea typeface="+mn-ea"/>
                          <a:cs typeface="+mn-cs"/>
                        </a:rPr>
                        <a:t>95.65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6155013"/>
                  </a:ext>
                </a:extLst>
              </a:tr>
              <a:tr h="4077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2">
                              <a:lumMod val="50000"/>
                            </a:schemeClr>
                          </a:solidFill>
                          <a:effectLst>
                            <a:outerShdw blurRad="38100" dist="38100" dir="2700000" algn="tl">
                              <a:srgbClr val="000000">
                                <a:alpha val="43137"/>
                              </a:srgbClr>
                            </a:outerShdw>
                          </a:effectLst>
                          <a:latin typeface="+mn-lt"/>
                          <a:ea typeface="+mn-ea"/>
                          <a:cs typeface="+mn-cs"/>
                        </a:rPr>
                        <a:t>Random Forest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kern="1200" dirty="0">
                          <a:solidFill>
                            <a:schemeClr val="tx2">
                              <a:lumMod val="50000"/>
                            </a:schemeClr>
                          </a:solidFill>
                          <a:effectLst>
                            <a:outerShdw blurRad="38100" dist="38100" dir="2700000" algn="tl">
                              <a:srgbClr val="000000">
                                <a:alpha val="43137"/>
                              </a:srgbClr>
                            </a:outerShdw>
                          </a:effectLst>
                          <a:latin typeface="+mn-lt"/>
                          <a:ea typeface="+mn-ea"/>
                          <a:cs typeface="+mn-cs"/>
                        </a:rPr>
                        <a:t>91.3%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0281389"/>
                  </a:ext>
                </a:extLst>
              </a:tr>
              <a:tr h="4077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2">
                              <a:lumMod val="50000"/>
                            </a:schemeClr>
                          </a:solidFill>
                          <a:effectLst>
                            <a:outerShdw blurRad="38100" dist="38100" dir="2700000" algn="tl">
                              <a:srgbClr val="000000">
                                <a:alpha val="43137"/>
                              </a:srgbClr>
                            </a:outerShdw>
                          </a:effectLst>
                          <a:latin typeface="+mn-lt"/>
                          <a:ea typeface="+mn-ea"/>
                          <a:cs typeface="+mn-cs"/>
                        </a:rPr>
                        <a:t>Support Vector Machine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kern="1200" dirty="0">
                          <a:solidFill>
                            <a:schemeClr val="tx2">
                              <a:lumMod val="50000"/>
                            </a:schemeClr>
                          </a:solidFill>
                          <a:effectLst>
                            <a:outerShdw blurRad="38100" dist="38100" dir="2700000" algn="tl">
                              <a:srgbClr val="000000">
                                <a:alpha val="43137"/>
                              </a:srgbClr>
                            </a:outerShdw>
                          </a:effectLst>
                          <a:latin typeface="+mn-lt"/>
                          <a:ea typeface="+mn-ea"/>
                          <a:cs typeface="+mn-cs"/>
                        </a:rPr>
                        <a:t>91.3%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94776"/>
                  </a:ext>
                </a:extLst>
              </a:tr>
              <a:tr h="4077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2">
                              <a:lumMod val="50000"/>
                            </a:schemeClr>
                          </a:solidFill>
                          <a:effectLst>
                            <a:outerShdw blurRad="38100" dist="38100" dir="2700000" algn="tl">
                              <a:srgbClr val="000000">
                                <a:alpha val="43137"/>
                              </a:srgbClr>
                            </a:outerShdw>
                          </a:effectLst>
                          <a:latin typeface="+mn-lt"/>
                          <a:ea typeface="+mn-ea"/>
                          <a:cs typeface="+mn-cs"/>
                        </a:rPr>
                        <a:t>K-Nearest Neighbour Classification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kern="1200" dirty="0">
                          <a:solidFill>
                            <a:schemeClr val="tx2">
                              <a:lumMod val="50000"/>
                            </a:schemeClr>
                          </a:solidFill>
                          <a:effectLst>
                            <a:outerShdw blurRad="38100" dist="38100" dir="2700000" algn="tl">
                              <a:srgbClr val="000000">
                                <a:alpha val="43137"/>
                              </a:srgbClr>
                            </a:outerShdw>
                          </a:effectLst>
                          <a:latin typeface="+mn-lt"/>
                          <a:ea typeface="+mn-ea"/>
                          <a:cs typeface="+mn-cs"/>
                        </a:rPr>
                        <a:t>100%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5994207"/>
                  </a:ext>
                </a:extLst>
              </a:tr>
              <a:tr h="4077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2">
                              <a:lumMod val="50000"/>
                            </a:schemeClr>
                          </a:solidFill>
                          <a:effectLst>
                            <a:outerShdw blurRad="38100" dist="38100" dir="2700000" algn="tl">
                              <a:srgbClr val="000000">
                                <a:alpha val="43137"/>
                              </a:srgbClr>
                            </a:outerShdw>
                          </a:effectLst>
                          <a:latin typeface="+mn-lt"/>
                          <a:ea typeface="+mn-ea"/>
                          <a:cs typeface="+mn-cs"/>
                        </a:rPr>
                        <a:t>KNN One Vs Rest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2">
                              <a:lumMod val="50000"/>
                            </a:schemeClr>
                          </a:solidFill>
                          <a:effectLst>
                            <a:outerShdw blurRad="38100" dist="38100" dir="2700000" algn="tl">
                              <a:srgbClr val="000000">
                                <a:alpha val="43137"/>
                              </a:srgbClr>
                            </a:outerShdw>
                          </a:effectLst>
                          <a:latin typeface="+mn-lt"/>
                          <a:ea typeface="+mn-ea"/>
                          <a:cs typeface="+mn-cs"/>
                        </a:rPr>
                        <a:t>95.65%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7438107"/>
                  </a:ext>
                </a:extLst>
              </a:tr>
              <a:tr h="4077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2">
                              <a:lumMod val="50000"/>
                            </a:schemeClr>
                          </a:solidFill>
                          <a:effectLst>
                            <a:outerShdw blurRad="38100" dist="38100" dir="2700000" algn="tl">
                              <a:srgbClr val="000000">
                                <a:alpha val="43137"/>
                              </a:srgbClr>
                            </a:outerShdw>
                          </a:effectLst>
                          <a:latin typeface="+mn-lt"/>
                          <a:ea typeface="+mn-ea"/>
                          <a:cs typeface="+mn-cs"/>
                        </a:rPr>
                        <a:t>Naive-Bayes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kern="1200" dirty="0">
                          <a:solidFill>
                            <a:schemeClr val="tx2">
                              <a:lumMod val="50000"/>
                            </a:schemeClr>
                          </a:solidFill>
                          <a:effectLst>
                            <a:outerShdw blurRad="38100" dist="38100" dir="2700000" algn="tl">
                              <a:srgbClr val="000000">
                                <a:alpha val="43137"/>
                              </a:srgbClr>
                            </a:outerShdw>
                          </a:effectLst>
                          <a:latin typeface="+mn-lt"/>
                          <a:ea typeface="+mn-ea"/>
                          <a:cs typeface="+mn-cs"/>
                        </a:rPr>
                        <a:t>82.61%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1436224"/>
                  </a:ext>
                </a:extLst>
              </a:tr>
              <a:tr h="4077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2">
                              <a:lumMod val="50000"/>
                            </a:schemeClr>
                          </a:solidFill>
                          <a:effectLst>
                            <a:outerShdw blurRad="38100" dist="38100" dir="2700000" algn="tl">
                              <a:srgbClr val="000000">
                                <a:alpha val="43137"/>
                              </a:srgbClr>
                            </a:outerShdw>
                          </a:effectLst>
                          <a:latin typeface="+mn-lt"/>
                          <a:ea typeface="+mn-ea"/>
                          <a:cs typeface="+mn-cs"/>
                        </a:rPr>
                        <a:t>AdaBoost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kern="1200" dirty="0">
                          <a:solidFill>
                            <a:schemeClr val="tx2">
                              <a:lumMod val="50000"/>
                            </a:schemeClr>
                          </a:solidFill>
                          <a:effectLst>
                            <a:outerShdw blurRad="38100" dist="38100" dir="2700000" algn="tl">
                              <a:srgbClr val="000000">
                                <a:alpha val="43137"/>
                              </a:srgbClr>
                            </a:outerShdw>
                          </a:effectLst>
                          <a:latin typeface="+mn-lt"/>
                          <a:ea typeface="+mn-ea"/>
                          <a:cs typeface="+mn-cs"/>
                        </a:rPr>
                        <a:t>73.91%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203591"/>
                  </a:ext>
                </a:extLst>
              </a:tr>
              <a:tr h="4077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2">
                              <a:lumMod val="50000"/>
                            </a:schemeClr>
                          </a:solidFill>
                          <a:effectLst>
                            <a:outerShdw blurRad="38100" dist="38100" dir="2700000" algn="tl">
                              <a:srgbClr val="000000">
                                <a:alpha val="43137"/>
                              </a:srgbClr>
                            </a:outerShdw>
                          </a:effectLst>
                          <a:latin typeface="+mn-lt"/>
                          <a:ea typeface="+mn-ea"/>
                          <a:cs typeface="+mn-cs"/>
                        </a:rPr>
                        <a:t>Gradient Boosting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2">
                              <a:lumMod val="50000"/>
                            </a:schemeClr>
                          </a:solidFill>
                          <a:effectLst>
                            <a:outerShdw blurRad="38100" dist="38100" dir="2700000" algn="tl">
                              <a:srgbClr val="000000">
                                <a:alpha val="43137"/>
                              </a:srgbClr>
                            </a:outerShdw>
                          </a:effectLst>
                          <a:latin typeface="+mn-lt"/>
                          <a:ea typeface="+mn-ea"/>
                          <a:cs typeface="+mn-cs"/>
                        </a:rPr>
                        <a:t>95.65%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8602397"/>
                  </a:ext>
                </a:extLst>
              </a:tr>
              <a:tr h="4077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2">
                              <a:lumMod val="50000"/>
                            </a:schemeClr>
                          </a:solidFill>
                          <a:effectLst>
                            <a:outerShdw blurRad="38100" dist="38100" dir="2700000" algn="tl">
                              <a:srgbClr val="000000">
                                <a:alpha val="43137"/>
                              </a:srgbClr>
                            </a:outerShdw>
                          </a:effectLst>
                          <a:latin typeface="+mn-lt"/>
                          <a:ea typeface="+mn-ea"/>
                          <a:cs typeface="+mn-cs"/>
                        </a:rPr>
                        <a:t>XG-Boost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2">
                              <a:lumMod val="50000"/>
                            </a:schemeClr>
                          </a:solidFill>
                          <a:effectLst>
                            <a:outerShdw blurRad="38100" dist="38100" dir="2700000" algn="tl">
                              <a:srgbClr val="000000">
                                <a:alpha val="43137"/>
                              </a:srgbClr>
                            </a:outerShdw>
                          </a:effectLst>
                          <a:latin typeface="+mn-lt"/>
                          <a:ea typeface="+mn-ea"/>
                          <a:cs typeface="+mn-cs"/>
                        </a:rPr>
                        <a:t>95.65%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9905453"/>
                  </a:ext>
                </a:extLst>
              </a:tr>
              <a:tr h="4077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2">
                              <a:lumMod val="50000"/>
                            </a:schemeClr>
                          </a:solidFill>
                          <a:effectLst>
                            <a:outerShdw blurRad="38100" dist="38100" dir="2700000" algn="tl">
                              <a:srgbClr val="000000">
                                <a:alpha val="43137"/>
                              </a:srgbClr>
                            </a:outerShdw>
                          </a:effectLst>
                          <a:latin typeface="+mn-lt"/>
                          <a:ea typeface="+mn-ea"/>
                          <a:cs typeface="+mn-cs"/>
                        </a:rPr>
                        <a:t>LGBM-Boosting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kern="1200" dirty="0">
                          <a:solidFill>
                            <a:schemeClr val="tx2">
                              <a:lumMod val="50000"/>
                            </a:schemeClr>
                          </a:solidFill>
                          <a:effectLst>
                            <a:outerShdw blurRad="38100" dist="38100" dir="2700000" algn="tl">
                              <a:srgbClr val="000000">
                                <a:alpha val="43137"/>
                              </a:srgbClr>
                            </a:outerShdw>
                          </a:effectLst>
                          <a:latin typeface="+mn-lt"/>
                          <a:ea typeface="+mn-ea"/>
                          <a:cs typeface="+mn-cs"/>
                        </a:rPr>
                        <a:t>91.3%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37570"/>
                  </a:ext>
                </a:extLst>
              </a:tr>
              <a:tr h="4077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2">
                              <a:lumMod val="50000"/>
                            </a:schemeClr>
                          </a:solidFill>
                          <a:effectLst>
                            <a:outerShdw blurRad="38100" dist="38100" dir="2700000" algn="tl">
                              <a:srgbClr val="000000">
                                <a:alpha val="43137"/>
                              </a:srgbClr>
                            </a:outerShdw>
                          </a:effectLst>
                          <a:latin typeface="+mn-lt"/>
                          <a:ea typeface="+mn-ea"/>
                          <a:cs typeface="+mn-cs"/>
                        </a:rPr>
                        <a:t>Decision Tree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kern="1200" dirty="0">
                          <a:solidFill>
                            <a:schemeClr val="tx2">
                              <a:lumMod val="50000"/>
                            </a:schemeClr>
                          </a:solidFill>
                          <a:effectLst>
                            <a:outerShdw blurRad="38100" dist="38100" dir="2700000" algn="tl">
                              <a:srgbClr val="000000">
                                <a:alpha val="43137"/>
                              </a:srgbClr>
                            </a:outerShdw>
                          </a:effectLst>
                          <a:latin typeface="+mn-lt"/>
                          <a:ea typeface="+mn-ea"/>
                          <a:cs typeface="+mn-cs"/>
                        </a:rPr>
                        <a:t>100%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134647"/>
                  </a:ext>
                </a:extLst>
              </a:tr>
            </a:tbl>
          </a:graphicData>
        </a:graphic>
      </p:graphicFrame>
    </p:spTree>
    <p:extLst>
      <p:ext uri="{BB962C8B-B14F-4D97-AF65-F5344CB8AC3E}">
        <p14:creationId xmlns:p14="http://schemas.microsoft.com/office/powerpoint/2010/main" val="567147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13;p10"/>
          <p:cNvSpPr txBox="1"/>
          <p:nvPr/>
        </p:nvSpPr>
        <p:spPr>
          <a:xfrm>
            <a:off x="4176847" y="723828"/>
            <a:ext cx="6312567" cy="400069"/>
          </a:xfrm>
          <a:prstGeom prst="rect">
            <a:avLst/>
          </a:prstGeom>
          <a:noFill/>
          <a:ln>
            <a:noFill/>
          </a:ln>
        </p:spPr>
        <p:txBody>
          <a:bodyPr spcFirstLastPara="1" wrap="square" lIns="91425" tIns="45700" rIns="91425" bIns="45700" anchor="t" anchorCtr="0">
            <a:spAutoFit/>
          </a:bodyPr>
          <a:lstStyle/>
          <a:p>
            <a:pPr>
              <a:buClr>
                <a:srgbClr val="000000"/>
              </a:buClr>
              <a:buSzPts val="1400"/>
            </a:pPr>
            <a:r>
              <a:rPr lang="en-US" sz="2000" b="1" dirty="0">
                <a:solidFill>
                  <a:schemeClr val="accent2">
                    <a:lumMod val="75000"/>
                  </a:schemeClr>
                </a:solidFill>
                <a:latin typeface="Calisto MT" panose="02040603050505030304" pitchFamily="18" charset="0"/>
                <a:sym typeface="Century Gothic"/>
              </a:rPr>
              <a:t>Model – </a:t>
            </a:r>
            <a:r>
              <a:rPr lang="en-IN" sz="2000" b="1" dirty="0">
                <a:solidFill>
                  <a:schemeClr val="accent2">
                    <a:lumMod val="75000"/>
                  </a:schemeClr>
                </a:solidFill>
                <a:latin typeface="Calisto MT" panose="02040603050505030304" pitchFamily="18" charset="0"/>
              </a:rPr>
              <a:t>K-Nearest Neighbour</a:t>
            </a:r>
          </a:p>
        </p:txBody>
      </p:sp>
      <p:sp>
        <p:nvSpPr>
          <p:cNvPr id="5" name="Rectangle 4">
            <a:extLst>
              <a:ext uri="{FF2B5EF4-FFF2-40B4-BE49-F238E27FC236}">
                <a16:creationId xmlns:a16="http://schemas.microsoft.com/office/drawing/2014/main" id="{B60F8992-F426-70F2-C8A7-005C0770BCC3}"/>
              </a:ext>
            </a:extLst>
          </p:cNvPr>
          <p:cNvSpPr/>
          <p:nvPr/>
        </p:nvSpPr>
        <p:spPr>
          <a:xfrm>
            <a:off x="-709628" y="1430703"/>
            <a:ext cx="11405937" cy="697370"/>
          </a:xfrm>
          <a:prstGeom prst="rect">
            <a:avLst/>
          </a:prstGeom>
        </p:spPr>
        <p:txBody>
          <a:bodyPr wrap="square">
            <a:spAutoFit/>
          </a:bodyPr>
          <a:lstStyle/>
          <a:p>
            <a:pPr marL="1200150" lvl="2" indent="-285750">
              <a:lnSpc>
                <a:spcPct val="115000"/>
              </a:lnSpc>
              <a:buFont typeface="Arial" panose="020B0604020202020204" pitchFamily="34" charset="0"/>
              <a:buChar char="•"/>
            </a:pPr>
            <a:r>
              <a:rPr lang="en-IN"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rPr>
              <a:t>Among all the models we have decided to go ahead wit k-nearest neighbour classification model</a:t>
            </a:r>
            <a:r>
              <a:rPr lang="en-IN"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 because it is giving 100% accuracy.</a:t>
            </a:r>
            <a:endParaRPr lang="en-IN" sz="1600"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ea typeface="Arial" panose="020B0604020202020204" pitchFamily="34" charset="0"/>
            </a:endParaRPr>
          </a:p>
        </p:txBody>
      </p:sp>
      <p:pic>
        <p:nvPicPr>
          <p:cNvPr id="6" name="Picture 5">
            <a:extLst>
              <a:ext uri="{FF2B5EF4-FFF2-40B4-BE49-F238E27FC236}">
                <a16:creationId xmlns:a16="http://schemas.microsoft.com/office/drawing/2014/main" id="{706C509F-42D4-CAAE-0B1E-5DCE6013D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393" y="2313856"/>
            <a:ext cx="5360631" cy="4423121"/>
          </a:xfrm>
          <a:prstGeom prst="rect">
            <a:avLst/>
          </a:prstGeom>
        </p:spPr>
      </p:pic>
      <p:pic>
        <p:nvPicPr>
          <p:cNvPr id="9" name="Picture 8">
            <a:extLst>
              <a:ext uri="{FF2B5EF4-FFF2-40B4-BE49-F238E27FC236}">
                <a16:creationId xmlns:a16="http://schemas.microsoft.com/office/drawing/2014/main" id="{60045C02-6D35-A39B-6E9B-912AFC642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8983" y="2249739"/>
            <a:ext cx="5360630" cy="4413861"/>
          </a:xfrm>
          <a:prstGeom prst="rect">
            <a:avLst/>
          </a:prstGeom>
        </p:spPr>
      </p:pic>
      <p:sp>
        <p:nvSpPr>
          <p:cNvPr id="4" name="TextBox 3">
            <a:extLst>
              <a:ext uri="{FF2B5EF4-FFF2-40B4-BE49-F238E27FC236}">
                <a16:creationId xmlns:a16="http://schemas.microsoft.com/office/drawing/2014/main" id="{AFFFD833-F0EC-E5A3-70BA-B63A3C26C087}"/>
              </a:ext>
            </a:extLst>
          </p:cNvPr>
          <p:cNvSpPr txBox="1"/>
          <p:nvPr/>
        </p:nvSpPr>
        <p:spPr>
          <a:xfrm>
            <a:off x="240323" y="155412"/>
            <a:ext cx="5855677" cy="523220"/>
          </a:xfrm>
          <a:prstGeom prst="rect">
            <a:avLst/>
          </a:prstGeom>
          <a:noFill/>
        </p:spPr>
        <p:txBody>
          <a:bodyPr wrap="square" rtlCol="0">
            <a:spAutoFit/>
          </a:bodyPr>
          <a:lstStyle/>
          <a:p>
            <a:r>
              <a:rPr lang="en-US" sz="2800" b="1" dirty="0">
                <a:solidFill>
                  <a:schemeClr val="accent1">
                    <a:lumMod val="75000"/>
                  </a:schemeClr>
                </a:solidFill>
                <a:latin typeface="Calisto MT" panose="02040603050505030304" pitchFamily="18" charset="0"/>
                <a:cs typeface="Arial"/>
              </a:rPr>
              <a:t>Finalizing Model</a:t>
            </a:r>
            <a:endParaRPr lang="en-IN" sz="2800" b="1" dirty="0">
              <a:solidFill>
                <a:schemeClr val="accent1">
                  <a:lumMod val="75000"/>
                </a:schemeClr>
              </a:solidFill>
              <a:latin typeface="Calisto MT" panose="02040603050505030304" pitchFamily="18" charset="0"/>
              <a:cs typeface="Arial"/>
            </a:endParaRPr>
          </a:p>
        </p:txBody>
      </p:sp>
    </p:spTree>
    <p:extLst>
      <p:ext uri="{BB962C8B-B14F-4D97-AF65-F5344CB8AC3E}">
        <p14:creationId xmlns:p14="http://schemas.microsoft.com/office/powerpoint/2010/main" val="337038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13;p10"/>
          <p:cNvSpPr txBox="1"/>
          <p:nvPr/>
        </p:nvSpPr>
        <p:spPr>
          <a:xfrm>
            <a:off x="3341899" y="621085"/>
            <a:ext cx="6312567" cy="400069"/>
          </a:xfrm>
          <a:prstGeom prst="rect">
            <a:avLst/>
          </a:prstGeom>
          <a:noFill/>
          <a:ln>
            <a:noFill/>
          </a:ln>
        </p:spPr>
        <p:txBody>
          <a:bodyPr spcFirstLastPara="1" wrap="square" lIns="91425" tIns="45700" rIns="91425" bIns="45700" anchor="t" anchorCtr="0">
            <a:spAutoFit/>
          </a:bodyPr>
          <a:lstStyle/>
          <a:p>
            <a:pPr>
              <a:buClr>
                <a:srgbClr val="000000"/>
              </a:buClr>
              <a:buSzPts val="1400"/>
            </a:pPr>
            <a:r>
              <a:rPr lang="en-US" sz="2000" b="1" dirty="0">
                <a:solidFill>
                  <a:schemeClr val="accent2">
                    <a:lumMod val="75000"/>
                  </a:schemeClr>
                </a:solidFill>
                <a:latin typeface="Calisto MT" panose="02040603050505030304" pitchFamily="18" charset="0"/>
                <a:sym typeface="Century Gothic"/>
              </a:rPr>
              <a:t>Test Train Line Graph Of KNN Model</a:t>
            </a:r>
            <a:endParaRPr lang="en-IN" sz="2000" b="1" dirty="0">
              <a:solidFill>
                <a:schemeClr val="accent2">
                  <a:lumMod val="75000"/>
                </a:schemeClr>
              </a:solidFill>
              <a:latin typeface="Calisto MT" panose="02040603050505030304" pitchFamily="18" charset="0"/>
            </a:endParaRPr>
          </a:p>
        </p:txBody>
      </p:sp>
      <p:sp>
        <p:nvSpPr>
          <p:cNvPr id="4" name="TextBox 3">
            <a:extLst>
              <a:ext uri="{FF2B5EF4-FFF2-40B4-BE49-F238E27FC236}">
                <a16:creationId xmlns:a16="http://schemas.microsoft.com/office/drawing/2014/main" id="{AFFFD833-F0EC-E5A3-70BA-B63A3C26C087}"/>
              </a:ext>
            </a:extLst>
          </p:cNvPr>
          <p:cNvSpPr txBox="1"/>
          <p:nvPr/>
        </p:nvSpPr>
        <p:spPr>
          <a:xfrm>
            <a:off x="240323" y="155412"/>
            <a:ext cx="5855677" cy="523220"/>
          </a:xfrm>
          <a:prstGeom prst="rect">
            <a:avLst/>
          </a:prstGeom>
          <a:noFill/>
        </p:spPr>
        <p:txBody>
          <a:bodyPr wrap="square" rtlCol="0">
            <a:spAutoFit/>
          </a:bodyPr>
          <a:lstStyle/>
          <a:p>
            <a:r>
              <a:rPr lang="en-US" sz="2800" b="1" dirty="0">
                <a:solidFill>
                  <a:schemeClr val="accent1">
                    <a:lumMod val="75000"/>
                  </a:schemeClr>
                </a:solidFill>
                <a:latin typeface="Calisto MT" panose="02040603050505030304" pitchFamily="18" charset="0"/>
                <a:cs typeface="Arial"/>
              </a:rPr>
              <a:t>Finalizing Model</a:t>
            </a:r>
            <a:endParaRPr lang="en-IN" sz="2800" b="1" dirty="0">
              <a:solidFill>
                <a:schemeClr val="accent1">
                  <a:lumMod val="75000"/>
                </a:schemeClr>
              </a:solidFill>
              <a:latin typeface="Calisto MT" panose="02040603050505030304" pitchFamily="18" charset="0"/>
              <a:cs typeface="Arial"/>
            </a:endParaRPr>
          </a:p>
        </p:txBody>
      </p:sp>
      <p:pic>
        <p:nvPicPr>
          <p:cNvPr id="7" name="Picture 6">
            <a:extLst>
              <a:ext uri="{FF2B5EF4-FFF2-40B4-BE49-F238E27FC236}">
                <a16:creationId xmlns:a16="http://schemas.microsoft.com/office/drawing/2014/main" id="{FFA1E347-51C6-8564-6D19-C3801E205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776" y="1123006"/>
            <a:ext cx="10139603" cy="4565100"/>
          </a:xfrm>
          <a:prstGeom prst="rect">
            <a:avLst/>
          </a:prstGeom>
        </p:spPr>
      </p:pic>
      <p:pic>
        <p:nvPicPr>
          <p:cNvPr id="12" name="Picture 11">
            <a:extLst>
              <a:ext uri="{FF2B5EF4-FFF2-40B4-BE49-F238E27FC236}">
                <a16:creationId xmlns:a16="http://schemas.microsoft.com/office/drawing/2014/main" id="{5950ECE8-114F-607B-DCD2-3D5498160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033" y="5647060"/>
            <a:ext cx="11250133" cy="1035062"/>
          </a:xfrm>
          <a:prstGeom prst="rect">
            <a:avLst/>
          </a:prstGeom>
        </p:spPr>
      </p:pic>
    </p:spTree>
    <p:extLst>
      <p:ext uri="{BB962C8B-B14F-4D97-AF65-F5344CB8AC3E}">
        <p14:creationId xmlns:p14="http://schemas.microsoft.com/office/powerpoint/2010/main" val="893187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31;p12"/>
          <p:cNvSpPr txBox="1"/>
          <p:nvPr/>
        </p:nvSpPr>
        <p:spPr>
          <a:xfrm>
            <a:off x="163277" y="93122"/>
            <a:ext cx="11254154" cy="523180"/>
          </a:xfrm>
          <a:prstGeom prst="rect">
            <a:avLst/>
          </a:prstGeom>
          <a:noFill/>
          <a:ln>
            <a:noFill/>
          </a:ln>
        </p:spPr>
        <p:txBody>
          <a:bodyPr spcFirstLastPara="1" wrap="square" lIns="91425" tIns="45700" rIns="91425" bIns="4570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buClr>
                <a:srgbClr val="000000"/>
              </a:buClr>
              <a:buSzPts val="2800"/>
            </a:pPr>
            <a:r>
              <a:rPr lang="en-US" sz="2800" b="1" dirty="0">
                <a:solidFill>
                  <a:schemeClr val="accent1">
                    <a:lumMod val="75000"/>
                  </a:schemeClr>
                </a:solidFill>
                <a:latin typeface="Calisto MT" panose="02040603050505030304" pitchFamily="18" charset="0"/>
                <a:cs typeface="Arial"/>
                <a:sym typeface="Arial"/>
              </a:rPr>
              <a:t>Model Deployment using </a:t>
            </a:r>
            <a:r>
              <a:rPr lang="en-US" sz="2800" b="1" dirty="0" err="1">
                <a:solidFill>
                  <a:schemeClr val="accent1">
                    <a:lumMod val="75000"/>
                  </a:schemeClr>
                </a:solidFill>
                <a:latin typeface="Calisto MT" panose="02040603050505030304" pitchFamily="18" charset="0"/>
                <a:cs typeface="Arial"/>
                <a:sym typeface="Arial"/>
              </a:rPr>
              <a:t>Streamlit</a:t>
            </a:r>
            <a:r>
              <a:rPr lang="en-US" sz="2800" b="1" dirty="0">
                <a:solidFill>
                  <a:schemeClr val="accent1">
                    <a:lumMod val="75000"/>
                  </a:schemeClr>
                </a:solidFill>
                <a:latin typeface="Calisto MT" panose="02040603050505030304" pitchFamily="18" charset="0"/>
                <a:cs typeface="Arial"/>
                <a:sym typeface="Arial"/>
              </a:rPr>
              <a:t>.</a:t>
            </a:r>
            <a:endParaRPr lang="en-US" sz="1400" dirty="0">
              <a:solidFill>
                <a:srgbClr val="000000"/>
              </a:solidFill>
              <a:latin typeface="Arial"/>
              <a:ea typeface="Arial"/>
              <a:cs typeface="Arial"/>
              <a:sym typeface="Arial"/>
            </a:endParaRPr>
          </a:p>
        </p:txBody>
      </p:sp>
      <p:sp>
        <p:nvSpPr>
          <p:cNvPr id="16" name="TextBox 15">
            <a:extLst>
              <a:ext uri="{FF2B5EF4-FFF2-40B4-BE49-F238E27FC236}">
                <a16:creationId xmlns:a16="http://schemas.microsoft.com/office/drawing/2014/main" id="{E5EFCCA7-A1C3-130E-8B6C-FF69A57076E1}"/>
              </a:ext>
            </a:extLst>
          </p:cNvPr>
          <p:cNvSpPr txBox="1"/>
          <p:nvPr/>
        </p:nvSpPr>
        <p:spPr>
          <a:xfrm>
            <a:off x="0" y="1599646"/>
            <a:ext cx="10642862" cy="419101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rPr>
              <a:t>We have made 4 tabs in our deployment page </a:t>
            </a:r>
            <a:r>
              <a:rPr lang="en-IN" b="1"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HOME</a:t>
            </a:r>
            <a:r>
              <a:rPr lang="en-IN"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 </a:t>
            </a:r>
            <a:r>
              <a:rPr lang="en-IN" b="1"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ABOUT</a:t>
            </a:r>
            <a:r>
              <a:rPr lang="en-IN"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 </a:t>
            </a:r>
            <a:r>
              <a:rPr lang="en-IN" b="1"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RESUME</a:t>
            </a:r>
            <a:r>
              <a:rPr lang="en-IN"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 </a:t>
            </a:r>
            <a:r>
              <a:rPr lang="en-IN" b="1"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DATA</a:t>
            </a:r>
            <a:r>
              <a:rPr lang="en-IN"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 </a:t>
            </a:r>
            <a:r>
              <a:rPr lang="en-IN" b="1"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ANALYSIS</a:t>
            </a:r>
            <a:r>
              <a:rPr lang="en-IN"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 &amp; </a:t>
            </a:r>
            <a:r>
              <a:rPr lang="en-IN" b="1"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RESUME</a:t>
            </a:r>
            <a:r>
              <a:rPr lang="en-IN"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 </a:t>
            </a:r>
            <a:r>
              <a:rPr lang="en-IN" b="1"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CLASSIFICATION</a:t>
            </a:r>
          </a:p>
          <a:p>
            <a:pPr marL="342900" indent="-342900">
              <a:lnSpc>
                <a:spcPct val="150000"/>
              </a:lnSpc>
              <a:buFont typeface="Arial" panose="020B0604020202020204" pitchFamily="34" charset="0"/>
              <a:buChar char="•"/>
            </a:pPr>
            <a:r>
              <a:rPr lang="en-IN" b="1"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HOME  - </a:t>
            </a:r>
            <a:r>
              <a:rPr lang="en-IN"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rPr>
              <a:t>It is a interface which gives small information what is the project about</a:t>
            </a:r>
          </a:p>
          <a:p>
            <a:pPr marL="342900" indent="-342900">
              <a:lnSpc>
                <a:spcPct val="150000"/>
              </a:lnSpc>
              <a:buFont typeface="Arial" panose="020B0604020202020204" pitchFamily="34" charset="0"/>
              <a:buChar char="•"/>
            </a:pPr>
            <a:r>
              <a:rPr lang="en-IN" b="1"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ABOUT – </a:t>
            </a:r>
            <a:r>
              <a:rPr lang="en-IN"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rPr>
              <a:t>This tab gives information about our business objective, abstract and information of the project</a:t>
            </a:r>
          </a:p>
          <a:p>
            <a:pPr marL="342900" indent="-342900">
              <a:lnSpc>
                <a:spcPct val="150000"/>
              </a:lnSpc>
              <a:buFont typeface="Arial" panose="020B0604020202020204" pitchFamily="34" charset="0"/>
              <a:buChar char="•"/>
            </a:pPr>
            <a:r>
              <a:rPr lang="en-IN" b="1"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RESUME</a:t>
            </a:r>
            <a:r>
              <a:rPr lang="en-IN"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 </a:t>
            </a:r>
            <a:r>
              <a:rPr lang="en-IN" b="1"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DATA</a:t>
            </a:r>
            <a:r>
              <a:rPr lang="en-IN"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 </a:t>
            </a:r>
            <a:r>
              <a:rPr lang="en-IN" b="1"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ANALYSIS – </a:t>
            </a:r>
            <a:r>
              <a:rPr lang="en-IN"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rPr>
              <a:t>This tab provide graphical representation of data in which our model has trained</a:t>
            </a:r>
          </a:p>
          <a:p>
            <a:pPr marL="342900" indent="-342900">
              <a:lnSpc>
                <a:spcPct val="150000"/>
              </a:lnSpc>
              <a:buFont typeface="Arial" panose="020B0604020202020204" pitchFamily="34" charset="0"/>
              <a:buChar char="•"/>
            </a:pPr>
            <a:r>
              <a:rPr lang="en-IN" b="1"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RESUME</a:t>
            </a:r>
            <a:r>
              <a:rPr lang="en-IN"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 </a:t>
            </a:r>
            <a:r>
              <a:rPr lang="en-IN" b="1" dirty="0">
                <a:solidFill>
                  <a:schemeClr val="bg2">
                    <a:lumMod val="25000"/>
                  </a:schemeClr>
                </a:solidFill>
                <a:effectLst>
                  <a:outerShdw blurRad="38100" dist="38100" dir="2700000" algn="tl">
                    <a:srgbClr val="000000">
                      <a:alpha val="43137"/>
                    </a:srgbClr>
                  </a:outerShdw>
                </a:effectLst>
                <a:latin typeface="Bahnschrift" panose="020B0502040204020203" pitchFamily="34" charset="0"/>
              </a:rPr>
              <a:t>CLASSIFICATION – </a:t>
            </a:r>
            <a:r>
              <a:rPr lang="en-IN"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rPr>
              <a:t>In this tab, we have to upload resume, after uploading our model will analyse resume and tells which category does that person belongs. We can also see all the skills on technical skills section and full resume of that person after clicking on view resume</a:t>
            </a:r>
          </a:p>
        </p:txBody>
      </p:sp>
      <p:sp>
        <p:nvSpPr>
          <p:cNvPr id="17" name="TextBox 16">
            <a:extLst>
              <a:ext uri="{FF2B5EF4-FFF2-40B4-BE49-F238E27FC236}">
                <a16:creationId xmlns:a16="http://schemas.microsoft.com/office/drawing/2014/main" id="{7B210451-BBBA-3287-18CC-D8EFFFDEC619}"/>
              </a:ext>
            </a:extLst>
          </p:cNvPr>
          <p:cNvSpPr txBox="1"/>
          <p:nvPr/>
        </p:nvSpPr>
        <p:spPr>
          <a:xfrm>
            <a:off x="468923" y="924940"/>
            <a:ext cx="10642862" cy="400110"/>
          </a:xfrm>
          <a:prstGeom prst="rect">
            <a:avLst/>
          </a:prstGeom>
          <a:noFill/>
        </p:spPr>
        <p:txBody>
          <a:bodyPr wrap="square" rtlCol="0">
            <a:spAutoFit/>
          </a:bodyPr>
          <a:lstStyle/>
          <a:p>
            <a:pPr algn="ctr"/>
            <a:r>
              <a:rPr lang="en-IN" sz="2000" b="1" dirty="0">
                <a:solidFill>
                  <a:schemeClr val="accent2">
                    <a:lumMod val="75000"/>
                  </a:schemeClr>
                </a:solidFill>
                <a:latin typeface="Calisto MT" panose="02040603050505030304" pitchFamily="18" charset="0"/>
              </a:rPr>
              <a:t>Deployment Page</a:t>
            </a:r>
          </a:p>
        </p:txBody>
      </p:sp>
    </p:spTree>
    <p:extLst>
      <p:ext uri="{BB962C8B-B14F-4D97-AF65-F5344CB8AC3E}">
        <p14:creationId xmlns:p14="http://schemas.microsoft.com/office/powerpoint/2010/main" val="64009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p:cNvGraphicFramePr>
            <a:graphicFrameLocks noGrp="1"/>
          </p:cNvGraphicFramePr>
          <p:nvPr>
            <p:ph idx="1"/>
            <p:extLst>
              <p:ext uri="{D42A27DB-BD31-4B8C-83A1-F6EECF244321}">
                <p14:modId xmlns:p14="http://schemas.microsoft.com/office/powerpoint/2010/main" val="2237250243"/>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a:xfrm>
            <a:off x="4001849" y="5301258"/>
            <a:ext cx="274318" cy="271319"/>
          </a:xfrm>
          <a:prstGeom prst="ellipse">
            <a:avLst/>
          </a:prstGeom>
          <a:blipFill rotWithShape="0">
            <a:blip r:embed="rId7"/>
            <a:stretch>
              <a:fillRect/>
            </a:stretch>
          </a:bli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6" name="TextBox 5"/>
          <p:cNvSpPr txBox="1"/>
          <p:nvPr/>
        </p:nvSpPr>
        <p:spPr>
          <a:xfrm>
            <a:off x="7796871" y="867513"/>
            <a:ext cx="2185416" cy="338554"/>
          </a:xfrm>
          <a:prstGeom prst="rect">
            <a:avLst/>
          </a:prstGeom>
          <a:noFill/>
        </p:spPr>
        <p:txBody>
          <a:bodyPr wrap="square" rtlCol="0">
            <a:spAutoFit/>
          </a:bodyPr>
          <a:lstStyle/>
          <a:p>
            <a:r>
              <a:rPr lang="en-IN" sz="1600" dirty="0">
                <a:solidFill>
                  <a:schemeClr val="accent2">
                    <a:lumMod val="50000"/>
                  </a:schemeClr>
                </a:solidFill>
                <a:effectLst>
                  <a:outerShdw blurRad="38100" dist="38100" dir="2700000" algn="tl">
                    <a:srgbClr val="000000">
                      <a:alpha val="43137"/>
                    </a:srgbClr>
                  </a:outerShdw>
                </a:effectLst>
              </a:rPr>
              <a:t>Model Deployment</a:t>
            </a:r>
          </a:p>
        </p:txBody>
      </p:sp>
      <p:sp>
        <p:nvSpPr>
          <p:cNvPr id="8" name="TextBox 7"/>
          <p:cNvSpPr txBox="1"/>
          <p:nvPr/>
        </p:nvSpPr>
        <p:spPr>
          <a:xfrm>
            <a:off x="1957895" y="5131981"/>
            <a:ext cx="1936376" cy="338554"/>
          </a:xfrm>
          <a:prstGeom prst="rect">
            <a:avLst/>
          </a:prstGeom>
          <a:noFill/>
        </p:spPr>
        <p:txBody>
          <a:bodyPr wrap="square" rtlCol="0">
            <a:spAutoFit/>
          </a:bodyPr>
          <a:lstStyle/>
          <a:p>
            <a:r>
              <a:rPr lang="en-IN" sz="1600" dirty="0">
                <a:solidFill>
                  <a:schemeClr val="accent2">
                    <a:lumMod val="50000"/>
                  </a:schemeClr>
                </a:solidFill>
                <a:effectLst>
                  <a:outerShdw blurRad="38100" dist="38100" dir="2700000" algn="tl">
                    <a:srgbClr val="000000">
                      <a:alpha val="43137"/>
                    </a:srgbClr>
                  </a:outerShdw>
                </a:effectLst>
              </a:rPr>
              <a:t>Understanding Data</a:t>
            </a:r>
          </a:p>
        </p:txBody>
      </p:sp>
      <p:sp>
        <p:nvSpPr>
          <p:cNvPr id="9" name="TextBox 8"/>
          <p:cNvSpPr txBox="1"/>
          <p:nvPr/>
        </p:nvSpPr>
        <p:spPr>
          <a:xfrm>
            <a:off x="2798605" y="4381206"/>
            <a:ext cx="2029968" cy="338554"/>
          </a:xfrm>
          <a:prstGeom prst="rect">
            <a:avLst/>
          </a:prstGeom>
          <a:noFill/>
        </p:spPr>
        <p:txBody>
          <a:bodyPr wrap="square" rtlCol="0">
            <a:spAutoFit/>
          </a:bodyPr>
          <a:lstStyle/>
          <a:p>
            <a:r>
              <a:rPr lang="en-IN" sz="1600" dirty="0">
                <a:solidFill>
                  <a:schemeClr val="accent2">
                    <a:lumMod val="50000"/>
                  </a:schemeClr>
                </a:solidFill>
                <a:effectLst>
                  <a:outerShdw blurRad="38100" dist="38100" dir="2700000" algn="tl">
                    <a:srgbClr val="000000">
                      <a:alpha val="43137"/>
                    </a:srgbClr>
                  </a:outerShdw>
                </a:effectLst>
              </a:rPr>
              <a:t>Data Scrapping</a:t>
            </a:r>
          </a:p>
        </p:txBody>
      </p:sp>
      <p:sp>
        <p:nvSpPr>
          <p:cNvPr id="10" name="TextBox 9"/>
          <p:cNvSpPr txBox="1"/>
          <p:nvPr/>
        </p:nvSpPr>
        <p:spPr>
          <a:xfrm>
            <a:off x="5858211" y="1462033"/>
            <a:ext cx="2514600" cy="338554"/>
          </a:xfrm>
          <a:prstGeom prst="rect">
            <a:avLst/>
          </a:prstGeom>
          <a:noFill/>
        </p:spPr>
        <p:txBody>
          <a:bodyPr wrap="square" rtlCol="0">
            <a:spAutoFit/>
          </a:bodyPr>
          <a:lstStyle/>
          <a:p>
            <a:pPr lvl="0"/>
            <a:r>
              <a:rPr lang="en-US" sz="1600" dirty="0">
                <a:solidFill>
                  <a:schemeClr val="accent2">
                    <a:lumMod val="50000"/>
                  </a:schemeClr>
                </a:solidFill>
                <a:effectLst>
                  <a:outerShdw blurRad="38100" dist="38100" dir="2700000" algn="tl">
                    <a:srgbClr val="000000">
                      <a:alpha val="43137"/>
                    </a:srgbClr>
                  </a:outerShdw>
                </a:effectLst>
              </a:rPr>
              <a:t>Model Building/ Evaluation</a:t>
            </a:r>
          </a:p>
        </p:txBody>
      </p:sp>
      <p:sp>
        <p:nvSpPr>
          <p:cNvPr id="11" name="TextBox 10"/>
          <p:cNvSpPr txBox="1"/>
          <p:nvPr/>
        </p:nvSpPr>
        <p:spPr>
          <a:xfrm>
            <a:off x="36576" y="240577"/>
            <a:ext cx="6144768" cy="523220"/>
          </a:xfrm>
          <a:prstGeom prst="rect">
            <a:avLst/>
          </a:prstGeom>
          <a:noFill/>
        </p:spPr>
        <p:txBody>
          <a:bodyPr wrap="square" rtlCol="0">
            <a:spAutoFit/>
          </a:bodyPr>
          <a:lstStyle/>
          <a:p>
            <a:pPr lvl="0"/>
            <a:r>
              <a:rPr lang="en-US" sz="2800" b="1" u="sng" dirty="0">
                <a:solidFill>
                  <a:schemeClr val="accent1">
                    <a:lumMod val="75000"/>
                  </a:schemeClr>
                </a:solidFill>
                <a:latin typeface="Calisto MT" panose="02040603050505030304" pitchFamily="18" charset="0"/>
                <a:cs typeface="Arial"/>
                <a:sym typeface="Arial"/>
              </a:rPr>
              <a:t>Project Architecture / Project Flow</a:t>
            </a:r>
          </a:p>
        </p:txBody>
      </p:sp>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971" y="1354216"/>
            <a:ext cx="1335110" cy="1265350"/>
          </a:xfrm>
          <a:prstGeom prst="rect">
            <a:avLst/>
          </a:prstGeom>
        </p:spPr>
      </p:pic>
      <p:sp>
        <p:nvSpPr>
          <p:cNvPr id="2" name="Oval 1">
            <a:extLst>
              <a:ext uri="{FF2B5EF4-FFF2-40B4-BE49-F238E27FC236}">
                <a16:creationId xmlns:a16="http://schemas.microsoft.com/office/drawing/2014/main" id="{CCA274BA-0B8B-1BFF-16E7-DB90F7D9637B}"/>
              </a:ext>
            </a:extLst>
          </p:cNvPr>
          <p:cNvSpPr/>
          <p:nvPr/>
        </p:nvSpPr>
        <p:spPr>
          <a:xfrm>
            <a:off x="9542655" y="1321509"/>
            <a:ext cx="879264" cy="849990"/>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151692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31;p12"/>
          <p:cNvSpPr txBox="1"/>
          <p:nvPr/>
        </p:nvSpPr>
        <p:spPr>
          <a:xfrm>
            <a:off x="163277" y="93122"/>
            <a:ext cx="11254154" cy="523180"/>
          </a:xfrm>
          <a:prstGeom prst="rect">
            <a:avLst/>
          </a:prstGeom>
          <a:noFill/>
          <a:ln>
            <a:noFill/>
          </a:ln>
        </p:spPr>
        <p:txBody>
          <a:bodyPr spcFirstLastPara="1" wrap="square" lIns="91425" tIns="45700" rIns="91425" bIns="4570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buClr>
                <a:srgbClr val="000000"/>
              </a:buClr>
              <a:buSzPts val="2800"/>
            </a:pPr>
            <a:r>
              <a:rPr lang="en-US" sz="2800" b="1" dirty="0">
                <a:solidFill>
                  <a:schemeClr val="accent1">
                    <a:lumMod val="75000"/>
                  </a:schemeClr>
                </a:solidFill>
                <a:latin typeface="Calisto MT" panose="02040603050505030304" pitchFamily="18" charset="0"/>
                <a:cs typeface="Arial"/>
                <a:sym typeface="Arial"/>
              </a:rPr>
              <a:t>Model Deployment using </a:t>
            </a:r>
            <a:r>
              <a:rPr lang="en-US" sz="2800" b="1" dirty="0" err="1">
                <a:solidFill>
                  <a:schemeClr val="accent1">
                    <a:lumMod val="75000"/>
                  </a:schemeClr>
                </a:solidFill>
                <a:latin typeface="Calisto MT" panose="02040603050505030304" pitchFamily="18" charset="0"/>
                <a:cs typeface="Arial"/>
                <a:sym typeface="Arial"/>
              </a:rPr>
              <a:t>Streamlit</a:t>
            </a:r>
            <a:r>
              <a:rPr lang="en-US" sz="2800" b="1" dirty="0">
                <a:solidFill>
                  <a:schemeClr val="accent1">
                    <a:lumMod val="75000"/>
                  </a:schemeClr>
                </a:solidFill>
                <a:latin typeface="Calisto MT" panose="02040603050505030304" pitchFamily="18" charset="0"/>
                <a:cs typeface="Arial"/>
                <a:sym typeface="Arial"/>
              </a:rPr>
              <a:t>.</a:t>
            </a:r>
            <a:endParaRPr lang="en-US" sz="1400" dirty="0">
              <a:solidFill>
                <a:srgbClr val="000000"/>
              </a:solidFill>
              <a:latin typeface="Arial"/>
              <a:ea typeface="Arial"/>
              <a:cs typeface="Arial"/>
              <a:sym typeface="Arial"/>
            </a:endParaRPr>
          </a:p>
        </p:txBody>
      </p:sp>
      <p:sp>
        <p:nvSpPr>
          <p:cNvPr id="7" name="TextBox 6"/>
          <p:cNvSpPr txBox="1"/>
          <p:nvPr/>
        </p:nvSpPr>
        <p:spPr>
          <a:xfrm>
            <a:off x="694950" y="664028"/>
            <a:ext cx="10642862" cy="400110"/>
          </a:xfrm>
          <a:prstGeom prst="rect">
            <a:avLst/>
          </a:prstGeom>
          <a:noFill/>
        </p:spPr>
        <p:txBody>
          <a:bodyPr wrap="square" rtlCol="0">
            <a:spAutoFit/>
          </a:bodyPr>
          <a:lstStyle/>
          <a:p>
            <a:pPr algn="ctr"/>
            <a:r>
              <a:rPr lang="en-IN" sz="2000" b="1" dirty="0">
                <a:solidFill>
                  <a:schemeClr val="accent2">
                    <a:lumMod val="75000"/>
                  </a:schemeClr>
                </a:solidFill>
                <a:latin typeface="Calisto MT" panose="02040603050505030304" pitchFamily="18" charset="0"/>
              </a:rPr>
              <a:t>Here Is “Home” Page Of Our Resume Classification Website Project</a:t>
            </a:r>
          </a:p>
        </p:txBody>
      </p:sp>
      <p:pic>
        <p:nvPicPr>
          <p:cNvPr id="4" name="Picture 3">
            <a:extLst>
              <a:ext uri="{FF2B5EF4-FFF2-40B4-BE49-F238E27FC236}">
                <a16:creationId xmlns:a16="http://schemas.microsoft.com/office/drawing/2014/main" id="{D56444DA-10B7-23B7-6403-BDD87F08E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445" y="2446285"/>
            <a:ext cx="11408227" cy="4318593"/>
          </a:xfrm>
          <a:prstGeom prst="rect">
            <a:avLst/>
          </a:prstGeom>
        </p:spPr>
      </p:pic>
      <p:pic>
        <p:nvPicPr>
          <p:cNvPr id="13" name="Picture 12">
            <a:extLst>
              <a:ext uri="{FF2B5EF4-FFF2-40B4-BE49-F238E27FC236}">
                <a16:creationId xmlns:a16="http://schemas.microsoft.com/office/drawing/2014/main" id="{185C3730-8E5F-1AD5-DC10-B364BAEB3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94" y="1614197"/>
            <a:ext cx="11301778" cy="832088"/>
          </a:xfrm>
          <a:prstGeom prst="rect">
            <a:avLst/>
          </a:prstGeom>
        </p:spPr>
      </p:pic>
      <p:pic>
        <p:nvPicPr>
          <p:cNvPr id="15" name="Picture 14">
            <a:extLst>
              <a:ext uri="{FF2B5EF4-FFF2-40B4-BE49-F238E27FC236}">
                <a16:creationId xmlns:a16="http://schemas.microsoft.com/office/drawing/2014/main" id="{BC6F71FB-A28E-F824-17B6-1EE9431D50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2171" y="2075238"/>
            <a:ext cx="6027658" cy="434105"/>
          </a:xfrm>
          <a:prstGeom prst="rect">
            <a:avLst/>
          </a:prstGeom>
        </p:spPr>
      </p:pic>
      <p:pic>
        <p:nvPicPr>
          <p:cNvPr id="11" name="Picture 10">
            <a:extLst>
              <a:ext uri="{FF2B5EF4-FFF2-40B4-BE49-F238E27FC236}">
                <a16:creationId xmlns:a16="http://schemas.microsoft.com/office/drawing/2014/main" id="{5C3263E5-D489-1207-E6BA-036FCEF312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277" y="1112568"/>
            <a:ext cx="11938672" cy="849929"/>
          </a:xfrm>
          <a:prstGeom prst="rect">
            <a:avLst/>
          </a:prstGeom>
        </p:spPr>
      </p:pic>
    </p:spTree>
    <p:extLst>
      <p:ext uri="{BB962C8B-B14F-4D97-AF65-F5344CB8AC3E}">
        <p14:creationId xmlns:p14="http://schemas.microsoft.com/office/powerpoint/2010/main" val="2205646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31;p12"/>
          <p:cNvSpPr txBox="1"/>
          <p:nvPr/>
        </p:nvSpPr>
        <p:spPr>
          <a:xfrm>
            <a:off x="163277" y="93122"/>
            <a:ext cx="11254154" cy="523180"/>
          </a:xfrm>
          <a:prstGeom prst="rect">
            <a:avLst/>
          </a:prstGeom>
          <a:noFill/>
          <a:ln>
            <a:noFill/>
          </a:ln>
        </p:spPr>
        <p:txBody>
          <a:bodyPr spcFirstLastPara="1" wrap="square" lIns="91425" tIns="45700" rIns="91425" bIns="4570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buClr>
                <a:srgbClr val="000000"/>
              </a:buClr>
              <a:buSzPts val="2800"/>
            </a:pPr>
            <a:r>
              <a:rPr lang="en-US" sz="2800" b="1" dirty="0">
                <a:solidFill>
                  <a:schemeClr val="accent1">
                    <a:lumMod val="75000"/>
                  </a:schemeClr>
                </a:solidFill>
                <a:latin typeface="Calisto MT" panose="02040603050505030304" pitchFamily="18" charset="0"/>
                <a:cs typeface="Arial"/>
                <a:sym typeface="Arial"/>
              </a:rPr>
              <a:t>Model Deployment using </a:t>
            </a:r>
            <a:r>
              <a:rPr lang="en-US" sz="2800" b="1" dirty="0" err="1">
                <a:solidFill>
                  <a:schemeClr val="accent1">
                    <a:lumMod val="75000"/>
                  </a:schemeClr>
                </a:solidFill>
                <a:latin typeface="Calisto MT" panose="02040603050505030304" pitchFamily="18" charset="0"/>
                <a:cs typeface="Arial"/>
                <a:sym typeface="Arial"/>
              </a:rPr>
              <a:t>Streamlit</a:t>
            </a:r>
            <a:r>
              <a:rPr lang="en-US" sz="2800" b="1" dirty="0">
                <a:solidFill>
                  <a:schemeClr val="accent1">
                    <a:lumMod val="75000"/>
                  </a:schemeClr>
                </a:solidFill>
                <a:latin typeface="Calisto MT" panose="02040603050505030304" pitchFamily="18" charset="0"/>
                <a:cs typeface="Arial"/>
                <a:sym typeface="Arial"/>
              </a:rPr>
              <a:t>.</a:t>
            </a:r>
            <a:endParaRPr lang="en-US" sz="1400" dirty="0">
              <a:solidFill>
                <a:srgbClr val="000000"/>
              </a:solidFill>
              <a:latin typeface="Arial"/>
              <a:ea typeface="Arial"/>
              <a:cs typeface="Arial"/>
              <a:sym typeface="Arial"/>
            </a:endParaRPr>
          </a:p>
        </p:txBody>
      </p:sp>
      <p:sp>
        <p:nvSpPr>
          <p:cNvPr id="7" name="TextBox 6"/>
          <p:cNvSpPr txBox="1"/>
          <p:nvPr/>
        </p:nvSpPr>
        <p:spPr>
          <a:xfrm>
            <a:off x="636894" y="704215"/>
            <a:ext cx="10642862" cy="400110"/>
          </a:xfrm>
          <a:prstGeom prst="rect">
            <a:avLst/>
          </a:prstGeom>
          <a:noFill/>
        </p:spPr>
        <p:txBody>
          <a:bodyPr wrap="square" rtlCol="0">
            <a:spAutoFit/>
          </a:bodyPr>
          <a:lstStyle/>
          <a:p>
            <a:pPr algn="ctr"/>
            <a:r>
              <a:rPr lang="en-IN" sz="2000" b="1" dirty="0">
                <a:solidFill>
                  <a:schemeClr val="accent2">
                    <a:lumMod val="75000"/>
                  </a:schemeClr>
                </a:solidFill>
                <a:latin typeface="Calisto MT" panose="02040603050505030304" pitchFamily="18" charset="0"/>
              </a:rPr>
              <a:t>Here Is “About” Page Of Our Resume Classification Website Project</a:t>
            </a:r>
          </a:p>
        </p:txBody>
      </p:sp>
      <p:pic>
        <p:nvPicPr>
          <p:cNvPr id="13" name="Picture 12">
            <a:extLst>
              <a:ext uri="{FF2B5EF4-FFF2-40B4-BE49-F238E27FC236}">
                <a16:creationId xmlns:a16="http://schemas.microsoft.com/office/drawing/2014/main" id="{185C3730-8E5F-1AD5-DC10-B364BAEB3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724" y="1633645"/>
            <a:ext cx="11301778" cy="832088"/>
          </a:xfrm>
          <a:prstGeom prst="rect">
            <a:avLst/>
          </a:prstGeom>
        </p:spPr>
      </p:pic>
      <p:pic>
        <p:nvPicPr>
          <p:cNvPr id="5" name="Picture 4">
            <a:extLst>
              <a:ext uri="{FF2B5EF4-FFF2-40B4-BE49-F238E27FC236}">
                <a16:creationId xmlns:a16="http://schemas.microsoft.com/office/drawing/2014/main" id="{1A5C134A-1F5B-680A-CC3B-8365F88A3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723" y="2191657"/>
            <a:ext cx="11463533" cy="4573221"/>
          </a:xfrm>
          <a:prstGeom prst="rect">
            <a:avLst/>
          </a:prstGeom>
        </p:spPr>
      </p:pic>
      <p:pic>
        <p:nvPicPr>
          <p:cNvPr id="8" name="Picture 7">
            <a:extLst>
              <a:ext uri="{FF2B5EF4-FFF2-40B4-BE49-F238E27FC236}">
                <a16:creationId xmlns:a16="http://schemas.microsoft.com/office/drawing/2014/main" id="{8C5A5E00-770A-9B84-91B9-BBAA1E018F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68" y="1191409"/>
            <a:ext cx="11148722" cy="800105"/>
          </a:xfrm>
          <a:prstGeom prst="rect">
            <a:avLst/>
          </a:prstGeom>
        </p:spPr>
      </p:pic>
    </p:spTree>
    <p:extLst>
      <p:ext uri="{BB962C8B-B14F-4D97-AF65-F5344CB8AC3E}">
        <p14:creationId xmlns:p14="http://schemas.microsoft.com/office/powerpoint/2010/main" val="2646605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31;p12"/>
          <p:cNvSpPr txBox="1"/>
          <p:nvPr/>
        </p:nvSpPr>
        <p:spPr>
          <a:xfrm>
            <a:off x="163277" y="93122"/>
            <a:ext cx="11254154" cy="523180"/>
          </a:xfrm>
          <a:prstGeom prst="rect">
            <a:avLst/>
          </a:prstGeom>
          <a:noFill/>
          <a:ln>
            <a:noFill/>
          </a:ln>
        </p:spPr>
        <p:txBody>
          <a:bodyPr spcFirstLastPara="1" wrap="square" lIns="91425" tIns="45700" rIns="91425" bIns="4570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buClr>
                <a:srgbClr val="000000"/>
              </a:buClr>
              <a:buSzPts val="2800"/>
            </a:pPr>
            <a:r>
              <a:rPr lang="en-US" sz="2800" b="1" dirty="0">
                <a:solidFill>
                  <a:schemeClr val="accent1">
                    <a:lumMod val="75000"/>
                  </a:schemeClr>
                </a:solidFill>
                <a:latin typeface="Calisto MT" panose="02040603050505030304" pitchFamily="18" charset="0"/>
                <a:cs typeface="Arial"/>
                <a:sym typeface="Arial"/>
              </a:rPr>
              <a:t>Model Deployment using </a:t>
            </a:r>
            <a:r>
              <a:rPr lang="en-US" sz="2800" b="1" dirty="0" err="1">
                <a:solidFill>
                  <a:schemeClr val="accent1">
                    <a:lumMod val="75000"/>
                  </a:schemeClr>
                </a:solidFill>
                <a:latin typeface="Calisto MT" panose="02040603050505030304" pitchFamily="18" charset="0"/>
                <a:cs typeface="Arial"/>
                <a:sym typeface="Arial"/>
              </a:rPr>
              <a:t>Streamlit</a:t>
            </a:r>
            <a:r>
              <a:rPr lang="en-US" sz="2800" b="1" dirty="0">
                <a:solidFill>
                  <a:schemeClr val="accent1">
                    <a:lumMod val="75000"/>
                  </a:schemeClr>
                </a:solidFill>
                <a:latin typeface="Calisto MT" panose="02040603050505030304" pitchFamily="18" charset="0"/>
                <a:cs typeface="Arial"/>
                <a:sym typeface="Arial"/>
              </a:rPr>
              <a:t>.</a:t>
            </a:r>
            <a:endParaRPr lang="en-US" sz="1400" dirty="0">
              <a:solidFill>
                <a:srgbClr val="000000"/>
              </a:solidFill>
              <a:latin typeface="Arial"/>
              <a:ea typeface="Arial"/>
              <a:cs typeface="Arial"/>
              <a:sym typeface="Arial"/>
            </a:endParaRPr>
          </a:p>
        </p:txBody>
      </p:sp>
      <p:sp>
        <p:nvSpPr>
          <p:cNvPr id="7" name="TextBox 6"/>
          <p:cNvSpPr txBox="1"/>
          <p:nvPr/>
        </p:nvSpPr>
        <p:spPr>
          <a:xfrm>
            <a:off x="636894" y="704215"/>
            <a:ext cx="10642862" cy="400110"/>
          </a:xfrm>
          <a:prstGeom prst="rect">
            <a:avLst/>
          </a:prstGeom>
          <a:noFill/>
        </p:spPr>
        <p:txBody>
          <a:bodyPr wrap="square" rtlCol="0">
            <a:spAutoFit/>
          </a:bodyPr>
          <a:lstStyle/>
          <a:p>
            <a:pPr algn="ctr"/>
            <a:r>
              <a:rPr lang="en-IN" sz="2000" b="1" dirty="0">
                <a:solidFill>
                  <a:schemeClr val="accent2">
                    <a:lumMod val="75000"/>
                  </a:schemeClr>
                </a:solidFill>
                <a:latin typeface="Calisto MT" panose="02040603050505030304" pitchFamily="18" charset="0"/>
              </a:rPr>
              <a:t>Here Is “Resume Data Analysis” Page Of Our Resume Classification Website Project</a:t>
            </a:r>
          </a:p>
        </p:txBody>
      </p:sp>
      <p:pic>
        <p:nvPicPr>
          <p:cNvPr id="13" name="Picture 12">
            <a:extLst>
              <a:ext uri="{FF2B5EF4-FFF2-40B4-BE49-F238E27FC236}">
                <a16:creationId xmlns:a16="http://schemas.microsoft.com/office/drawing/2014/main" id="{185C3730-8E5F-1AD5-DC10-B364BAEB3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724" y="1633645"/>
            <a:ext cx="11301778" cy="832088"/>
          </a:xfrm>
          <a:prstGeom prst="rect">
            <a:avLst/>
          </a:prstGeom>
        </p:spPr>
      </p:pic>
      <p:pic>
        <p:nvPicPr>
          <p:cNvPr id="4" name="Picture 3">
            <a:extLst>
              <a:ext uri="{FF2B5EF4-FFF2-40B4-BE49-F238E27FC236}">
                <a16:creationId xmlns:a16="http://schemas.microsoft.com/office/drawing/2014/main" id="{C2359933-B4F8-E394-D7F4-4171CFF98B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729" y="1192238"/>
            <a:ext cx="11050542" cy="828791"/>
          </a:xfrm>
          <a:prstGeom prst="rect">
            <a:avLst/>
          </a:prstGeom>
        </p:spPr>
      </p:pic>
      <p:pic>
        <p:nvPicPr>
          <p:cNvPr id="8" name="Picture 7">
            <a:extLst>
              <a:ext uri="{FF2B5EF4-FFF2-40B4-BE49-F238E27FC236}">
                <a16:creationId xmlns:a16="http://schemas.microsoft.com/office/drawing/2014/main" id="{F0CF2AF1-784B-5970-350A-32C6ECF808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729" y="2166763"/>
            <a:ext cx="11045517" cy="4538093"/>
          </a:xfrm>
          <a:prstGeom prst="rect">
            <a:avLst/>
          </a:prstGeom>
        </p:spPr>
      </p:pic>
    </p:spTree>
    <p:extLst>
      <p:ext uri="{BB962C8B-B14F-4D97-AF65-F5344CB8AC3E}">
        <p14:creationId xmlns:p14="http://schemas.microsoft.com/office/powerpoint/2010/main" val="478985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31;p12"/>
          <p:cNvSpPr txBox="1"/>
          <p:nvPr/>
        </p:nvSpPr>
        <p:spPr>
          <a:xfrm>
            <a:off x="163277" y="93122"/>
            <a:ext cx="11254154" cy="523180"/>
          </a:xfrm>
          <a:prstGeom prst="rect">
            <a:avLst/>
          </a:prstGeom>
          <a:noFill/>
          <a:ln>
            <a:noFill/>
          </a:ln>
        </p:spPr>
        <p:txBody>
          <a:bodyPr spcFirstLastPara="1" wrap="square" lIns="91425" tIns="45700" rIns="91425" bIns="4570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buClr>
                <a:srgbClr val="000000"/>
              </a:buClr>
              <a:buSzPts val="2800"/>
            </a:pPr>
            <a:r>
              <a:rPr lang="en-US" sz="2800" b="1" dirty="0">
                <a:solidFill>
                  <a:schemeClr val="accent1">
                    <a:lumMod val="75000"/>
                  </a:schemeClr>
                </a:solidFill>
                <a:latin typeface="Calisto MT" panose="02040603050505030304" pitchFamily="18" charset="0"/>
                <a:cs typeface="Arial"/>
                <a:sym typeface="Arial"/>
              </a:rPr>
              <a:t>Model Deployment using </a:t>
            </a:r>
            <a:r>
              <a:rPr lang="en-US" sz="2800" b="1" dirty="0" err="1">
                <a:solidFill>
                  <a:schemeClr val="accent1">
                    <a:lumMod val="75000"/>
                  </a:schemeClr>
                </a:solidFill>
                <a:latin typeface="Calisto MT" panose="02040603050505030304" pitchFamily="18" charset="0"/>
                <a:cs typeface="Arial"/>
                <a:sym typeface="Arial"/>
              </a:rPr>
              <a:t>Streamlit</a:t>
            </a:r>
            <a:r>
              <a:rPr lang="en-US" sz="2800" b="1" dirty="0">
                <a:solidFill>
                  <a:schemeClr val="accent1">
                    <a:lumMod val="75000"/>
                  </a:schemeClr>
                </a:solidFill>
                <a:latin typeface="Calisto MT" panose="02040603050505030304" pitchFamily="18" charset="0"/>
                <a:cs typeface="Arial"/>
                <a:sym typeface="Arial"/>
              </a:rPr>
              <a:t>.</a:t>
            </a:r>
            <a:endParaRPr lang="en-US" sz="1400" dirty="0">
              <a:solidFill>
                <a:srgbClr val="000000"/>
              </a:solidFill>
              <a:latin typeface="Arial"/>
              <a:ea typeface="Arial"/>
              <a:cs typeface="Arial"/>
              <a:sym typeface="Arial"/>
            </a:endParaRPr>
          </a:p>
        </p:txBody>
      </p:sp>
      <p:sp>
        <p:nvSpPr>
          <p:cNvPr id="7" name="TextBox 6"/>
          <p:cNvSpPr txBox="1"/>
          <p:nvPr/>
        </p:nvSpPr>
        <p:spPr>
          <a:xfrm>
            <a:off x="636894" y="704215"/>
            <a:ext cx="10642862" cy="400110"/>
          </a:xfrm>
          <a:prstGeom prst="rect">
            <a:avLst/>
          </a:prstGeom>
          <a:noFill/>
        </p:spPr>
        <p:txBody>
          <a:bodyPr wrap="square" rtlCol="0">
            <a:spAutoFit/>
          </a:bodyPr>
          <a:lstStyle/>
          <a:p>
            <a:pPr algn="ctr"/>
            <a:r>
              <a:rPr lang="en-IN" sz="2000" b="1" dirty="0">
                <a:solidFill>
                  <a:schemeClr val="accent2">
                    <a:lumMod val="75000"/>
                  </a:schemeClr>
                </a:solidFill>
                <a:latin typeface="Calisto MT" panose="02040603050505030304" pitchFamily="18" charset="0"/>
              </a:rPr>
              <a:t>Here Is “Resume Classification” Page Of Our Resume Classification Website Project</a:t>
            </a:r>
          </a:p>
        </p:txBody>
      </p:sp>
      <p:pic>
        <p:nvPicPr>
          <p:cNvPr id="13" name="Picture 12">
            <a:extLst>
              <a:ext uri="{FF2B5EF4-FFF2-40B4-BE49-F238E27FC236}">
                <a16:creationId xmlns:a16="http://schemas.microsoft.com/office/drawing/2014/main" id="{185C3730-8E5F-1AD5-DC10-B364BAEB3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724" y="1633645"/>
            <a:ext cx="11301778" cy="832088"/>
          </a:xfrm>
          <a:prstGeom prst="rect">
            <a:avLst/>
          </a:prstGeom>
        </p:spPr>
      </p:pic>
      <p:pic>
        <p:nvPicPr>
          <p:cNvPr id="5" name="Picture 4">
            <a:extLst>
              <a:ext uri="{FF2B5EF4-FFF2-40B4-BE49-F238E27FC236}">
                <a16:creationId xmlns:a16="http://schemas.microsoft.com/office/drawing/2014/main" id="{A85904F8-B719-E24B-C19D-AF5A01CE1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323" y="2109719"/>
            <a:ext cx="11012437" cy="4748281"/>
          </a:xfrm>
          <a:prstGeom prst="rect">
            <a:avLst/>
          </a:prstGeom>
        </p:spPr>
      </p:pic>
      <p:pic>
        <p:nvPicPr>
          <p:cNvPr id="9" name="Picture 8">
            <a:extLst>
              <a:ext uri="{FF2B5EF4-FFF2-40B4-BE49-F238E27FC236}">
                <a16:creationId xmlns:a16="http://schemas.microsoft.com/office/drawing/2014/main" id="{9A8209AE-D596-9FF1-B113-C04F559D48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324" y="1200948"/>
            <a:ext cx="11012437" cy="790685"/>
          </a:xfrm>
          <a:prstGeom prst="rect">
            <a:avLst/>
          </a:prstGeom>
        </p:spPr>
      </p:pic>
    </p:spTree>
    <p:extLst>
      <p:ext uri="{BB962C8B-B14F-4D97-AF65-F5344CB8AC3E}">
        <p14:creationId xmlns:p14="http://schemas.microsoft.com/office/powerpoint/2010/main" val="147432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41;p14"/>
          <p:cNvSpPr txBox="1"/>
          <p:nvPr/>
        </p:nvSpPr>
        <p:spPr>
          <a:xfrm>
            <a:off x="138908" y="129461"/>
            <a:ext cx="34626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1">
                    <a:lumMod val="75000"/>
                  </a:schemeClr>
                </a:solidFill>
                <a:latin typeface="Calisto MT" panose="02040603050505030304" pitchFamily="18" charset="0"/>
                <a:cs typeface="Arial"/>
                <a:sym typeface="Arial"/>
              </a:rPr>
              <a:t>Challenges faced?</a:t>
            </a:r>
            <a:endParaRPr sz="2800" b="1" dirty="0">
              <a:solidFill>
                <a:schemeClr val="accent1">
                  <a:lumMod val="75000"/>
                </a:schemeClr>
              </a:solidFill>
              <a:latin typeface="Calisto MT" panose="02040603050505030304" pitchFamily="18" charset="0"/>
              <a:cs typeface="Arial"/>
              <a:sym typeface="Arial"/>
            </a:endParaRPr>
          </a:p>
        </p:txBody>
      </p:sp>
      <p:sp>
        <p:nvSpPr>
          <p:cNvPr id="3" name="Google Shape;443;p14"/>
          <p:cNvSpPr txBox="1"/>
          <p:nvPr/>
        </p:nvSpPr>
        <p:spPr>
          <a:xfrm>
            <a:off x="138908" y="3398330"/>
            <a:ext cx="436547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1">
                    <a:lumMod val="75000"/>
                  </a:schemeClr>
                </a:solidFill>
                <a:latin typeface="Calisto MT" panose="02040603050505030304" pitchFamily="18" charset="0"/>
                <a:cs typeface="Arial"/>
                <a:sym typeface="Arial"/>
              </a:rPr>
              <a:t>How did we overcome?</a:t>
            </a:r>
            <a:endParaRPr sz="2800" b="1" dirty="0">
              <a:solidFill>
                <a:schemeClr val="accent1">
                  <a:lumMod val="75000"/>
                </a:schemeClr>
              </a:solidFill>
              <a:latin typeface="Calisto MT" panose="02040603050505030304" pitchFamily="18" charset="0"/>
              <a:cs typeface="Arial"/>
              <a:sym typeface="Arial"/>
            </a:endParaRPr>
          </a:p>
        </p:txBody>
      </p:sp>
      <p:sp>
        <p:nvSpPr>
          <p:cNvPr id="4" name="TextBox 3"/>
          <p:cNvSpPr txBox="1"/>
          <p:nvPr/>
        </p:nvSpPr>
        <p:spPr>
          <a:xfrm>
            <a:off x="276796" y="4075477"/>
            <a:ext cx="8982634"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rPr>
              <a:t>We Overcome All This Challenges By Discussion In Group Meeting &amp; Taking New Ideas From Team Members.</a:t>
            </a:r>
            <a:endParaRPr lang="en-IN"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endParaRPr>
          </a:p>
        </p:txBody>
      </p:sp>
      <p:sp>
        <p:nvSpPr>
          <p:cNvPr id="6" name="Rectangle 5">
            <a:extLst>
              <a:ext uri="{FF2B5EF4-FFF2-40B4-BE49-F238E27FC236}">
                <a16:creationId xmlns:a16="http://schemas.microsoft.com/office/drawing/2014/main" id="{F0CEFF77-A08A-D1B6-D422-A53AE31AEA6E}"/>
              </a:ext>
            </a:extLst>
          </p:cNvPr>
          <p:cNvSpPr/>
          <p:nvPr/>
        </p:nvSpPr>
        <p:spPr>
          <a:xfrm>
            <a:off x="276796" y="924147"/>
            <a:ext cx="5819204" cy="1698029"/>
          </a:xfrm>
          <a:prstGeom prst="rect">
            <a:avLst/>
          </a:prstGeom>
        </p:spPr>
        <p:txBody>
          <a:bodyPr wrap="square">
            <a:spAutoFit/>
          </a:bodyPr>
          <a:lstStyle/>
          <a:p>
            <a:pPr marL="400050" indent="-400050">
              <a:lnSpc>
                <a:spcPct val="150000"/>
              </a:lnSpc>
              <a:buFont typeface="+mj-lt"/>
              <a:buAutoNum type="romanUcPeriod"/>
            </a:pPr>
            <a:r>
              <a:rPr lang="en-US"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rPr>
              <a:t>Extracting raw data from all file formats</a:t>
            </a:r>
          </a:p>
          <a:p>
            <a:pPr marL="400050" indent="-400050">
              <a:lnSpc>
                <a:spcPct val="150000"/>
              </a:lnSpc>
              <a:buFont typeface="+mj-lt"/>
              <a:buAutoNum type="romanUcPeriod"/>
            </a:pPr>
            <a:r>
              <a:rPr lang="en-US"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rPr>
              <a:t>Creating features from raw data.</a:t>
            </a:r>
          </a:p>
          <a:p>
            <a:pPr marL="400050" indent="-400050">
              <a:lnSpc>
                <a:spcPct val="150000"/>
              </a:lnSpc>
              <a:buFont typeface="+mj-lt"/>
              <a:buAutoNum type="romanUcPeriod"/>
            </a:pPr>
            <a:r>
              <a:rPr lang="en-US"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rPr>
              <a:t>Handling imbalance data.</a:t>
            </a:r>
          </a:p>
          <a:p>
            <a:pPr marL="400050" indent="-400050">
              <a:lnSpc>
                <a:spcPct val="150000"/>
              </a:lnSpc>
              <a:buFont typeface="+mj-lt"/>
              <a:buAutoNum type="romanUcPeriod"/>
            </a:pPr>
            <a:r>
              <a:rPr lang="en-US"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rPr>
              <a:t>Selecting best model on the basis of accuracy</a:t>
            </a:r>
            <a:endParaRPr lang="en-IN"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endParaRPr>
          </a:p>
        </p:txBody>
      </p:sp>
    </p:spTree>
    <p:extLst>
      <p:ext uri="{BB962C8B-B14F-4D97-AF65-F5344CB8AC3E}">
        <p14:creationId xmlns:p14="http://schemas.microsoft.com/office/powerpoint/2010/main" val="1978110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48;p15"/>
          <p:cNvSpPr txBox="1"/>
          <p:nvPr/>
        </p:nvSpPr>
        <p:spPr>
          <a:xfrm>
            <a:off x="5083018" y="3075077"/>
            <a:ext cx="2986161"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4000" b="1" dirty="0">
                <a:solidFill>
                  <a:schemeClr val="accent1">
                    <a:lumMod val="75000"/>
                  </a:schemeClr>
                </a:solidFill>
                <a:latin typeface="Calisto MT" panose="02040603050505030304" pitchFamily="18" charset="0"/>
                <a:cs typeface="Arial"/>
                <a:sym typeface="Arial"/>
              </a:rPr>
              <a:t>Thank you</a:t>
            </a:r>
            <a:endParaRPr sz="4000" b="1" dirty="0">
              <a:solidFill>
                <a:schemeClr val="accent1">
                  <a:lumMod val="75000"/>
                </a:schemeClr>
              </a:solidFill>
              <a:latin typeface="Calisto MT" panose="02040603050505030304" pitchFamily="18" charset="0"/>
              <a:cs typeface="Arial"/>
              <a:sym typeface="Arial"/>
            </a:endParaRPr>
          </a:p>
        </p:txBody>
      </p:sp>
    </p:spTree>
    <p:extLst>
      <p:ext uri="{BB962C8B-B14F-4D97-AF65-F5344CB8AC3E}">
        <p14:creationId xmlns:p14="http://schemas.microsoft.com/office/powerpoint/2010/main" val="1627962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5938" y="688842"/>
            <a:ext cx="6260123" cy="523220"/>
          </a:xfrm>
          <a:prstGeom prst="rect">
            <a:avLst/>
          </a:prstGeom>
          <a:noFill/>
        </p:spPr>
        <p:txBody>
          <a:bodyPr wrap="square" rtlCol="0">
            <a:spAutoFit/>
          </a:bodyPr>
          <a:lstStyle/>
          <a:p>
            <a:pPr algn="ctr"/>
            <a:r>
              <a:rPr lang="en-US" sz="2800" b="1" u="sng" dirty="0">
                <a:solidFill>
                  <a:schemeClr val="accent1">
                    <a:lumMod val="75000"/>
                  </a:schemeClr>
                </a:solidFill>
                <a:latin typeface="Calisto MT" panose="02040603050505030304" pitchFamily="18" charset="0"/>
                <a:cs typeface="Arial"/>
              </a:rPr>
              <a:t>Tools Used In Our Project</a:t>
            </a:r>
            <a:endParaRPr lang="en-IN" sz="2800" b="1" u="sng" dirty="0">
              <a:solidFill>
                <a:schemeClr val="accent1">
                  <a:lumMod val="75000"/>
                </a:schemeClr>
              </a:solidFill>
              <a:latin typeface="Calisto MT" panose="02040603050505030304" pitchFamily="18" charset="0"/>
              <a:cs typeface="Aria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7069" y="2513564"/>
            <a:ext cx="2231405" cy="124958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689" y="2286067"/>
            <a:ext cx="1623646" cy="162364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502" y="5068856"/>
            <a:ext cx="2844219" cy="1299205"/>
          </a:xfrm>
          <a:prstGeom prst="rect">
            <a:avLst/>
          </a:prstGeom>
        </p:spPr>
      </p:pic>
      <p:pic>
        <p:nvPicPr>
          <p:cNvPr id="1026" name="Picture 2" descr="https://utilityanalytics.com/wp-content/uploads/2020/07/NLP-e159536263521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40668" y="4591375"/>
            <a:ext cx="2370889" cy="1776686"/>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4" descr="Day 40 of 100DaysofML. NLTK. Natural Language Toolkit is one… | by Charan  Soneji | 100DaysofMLcode | Medium"/>
          <p:cNvSpPr>
            <a:spLocks noChangeAspect="1" noChangeArrowheads="1"/>
          </p:cNvSpPr>
          <p:nvPr/>
        </p:nvSpPr>
        <p:spPr bwMode="auto">
          <a:xfrm>
            <a:off x="2192999" y="1892967"/>
            <a:ext cx="2860264" cy="28602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descr="Day 40 of 100DaysofML. NLTK. Natural Language Toolkit is one… | by Charan  Soneji | 100DaysofMLcode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Day 40 of 100DaysofML. NLTK. Natural Language Toolkit is one… | by Charan  Soneji | 100DaysofMLcode | Medi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87135" y="4591375"/>
            <a:ext cx="1740197" cy="1893052"/>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matplotlib.pyplot — Matplotlib 3.1.2 documentation"/>
          <p:cNvSpPr>
            <a:spLocks noChangeAspect="1" noChangeArrowheads="1"/>
          </p:cNvSpPr>
          <p:nvPr/>
        </p:nvSpPr>
        <p:spPr bwMode="auto">
          <a:xfrm>
            <a:off x="307975" y="7937"/>
            <a:ext cx="2866048" cy="2866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Matplotlib Tutorial - javatpoi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57140" y="1882356"/>
            <a:ext cx="2137944" cy="21379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D5796C4-91DA-7DD5-F83F-CAABC8657A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38552" y="4718444"/>
            <a:ext cx="2800350" cy="1638300"/>
          </a:xfrm>
          <a:prstGeom prst="rect">
            <a:avLst/>
          </a:prstGeom>
        </p:spPr>
      </p:pic>
      <p:pic>
        <p:nvPicPr>
          <p:cNvPr id="12" name="Picture 11">
            <a:extLst>
              <a:ext uri="{FF2B5EF4-FFF2-40B4-BE49-F238E27FC236}">
                <a16:creationId xmlns:a16="http://schemas.microsoft.com/office/drawing/2014/main" id="{DC39AA18-4916-361A-E617-001ADDB41B5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2541490"/>
            <a:ext cx="3705225" cy="1228725"/>
          </a:xfrm>
          <a:prstGeom prst="rect">
            <a:avLst/>
          </a:prstGeom>
        </p:spPr>
      </p:pic>
    </p:spTree>
    <p:extLst>
      <p:ext uri="{BB962C8B-B14F-4D97-AF65-F5344CB8AC3E}">
        <p14:creationId xmlns:p14="http://schemas.microsoft.com/office/powerpoint/2010/main" val="2320220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55;p4"/>
          <p:cNvSpPr txBox="1"/>
          <p:nvPr/>
        </p:nvSpPr>
        <p:spPr>
          <a:xfrm>
            <a:off x="183163" y="3167410"/>
            <a:ext cx="11639869"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u="sng" dirty="0">
                <a:solidFill>
                  <a:schemeClr val="accent1">
                    <a:lumMod val="75000"/>
                  </a:schemeClr>
                </a:solidFill>
                <a:latin typeface="Calisto MT" panose="02040603050505030304" pitchFamily="18" charset="0"/>
                <a:cs typeface="Arial"/>
                <a:sym typeface="Arial"/>
              </a:rPr>
              <a:t>Exploratory Data Analysis (EDA) &amp; Feature Engineering</a:t>
            </a:r>
            <a:endParaRPr sz="2800" b="1" u="sng" dirty="0">
              <a:solidFill>
                <a:schemeClr val="accent1">
                  <a:lumMod val="75000"/>
                </a:schemeClr>
              </a:solidFill>
              <a:latin typeface="Calisto MT" panose="02040603050505030304" pitchFamily="18" charset="0"/>
              <a:cs typeface="Arial"/>
              <a:sym typeface="Arial"/>
            </a:endParaRPr>
          </a:p>
        </p:txBody>
      </p:sp>
    </p:spTree>
    <p:extLst>
      <p:ext uri="{BB962C8B-B14F-4D97-AF65-F5344CB8AC3E}">
        <p14:creationId xmlns:p14="http://schemas.microsoft.com/office/powerpoint/2010/main" val="3324967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61;p5"/>
          <p:cNvSpPr txBox="1"/>
          <p:nvPr/>
        </p:nvSpPr>
        <p:spPr>
          <a:xfrm>
            <a:off x="-1" y="0"/>
            <a:ext cx="695213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u="sng" dirty="0">
                <a:solidFill>
                  <a:schemeClr val="accent1">
                    <a:lumMod val="75000"/>
                  </a:schemeClr>
                </a:solidFill>
                <a:latin typeface="Calisto MT" panose="02040603050505030304" pitchFamily="18" charset="0"/>
                <a:cs typeface="Arial"/>
                <a:sym typeface="Arial"/>
              </a:rPr>
              <a:t>Conversion PDF/Doc File Into Docx File</a:t>
            </a:r>
            <a:endParaRPr sz="2800" b="1" u="sng" dirty="0">
              <a:solidFill>
                <a:schemeClr val="accent1">
                  <a:lumMod val="75000"/>
                </a:schemeClr>
              </a:solidFill>
              <a:latin typeface="Calisto MT" panose="02040603050505030304" pitchFamily="18" charset="0"/>
              <a:cs typeface="Arial"/>
              <a:sym typeface="Arial"/>
            </a:endParaRPr>
          </a:p>
        </p:txBody>
      </p:sp>
      <p:sp>
        <p:nvSpPr>
          <p:cNvPr id="3" name="TextBox 2"/>
          <p:cNvSpPr txBox="1"/>
          <p:nvPr/>
        </p:nvSpPr>
        <p:spPr>
          <a:xfrm>
            <a:off x="320843" y="1087901"/>
            <a:ext cx="11726778" cy="707886"/>
          </a:xfrm>
          <a:prstGeom prst="rect">
            <a:avLst/>
          </a:prstGeom>
          <a:noFill/>
        </p:spPr>
        <p:txBody>
          <a:bodyPr wrap="square" rtlCol="0">
            <a:spAutoFit/>
          </a:bodyPr>
          <a:lstStyle/>
          <a:p>
            <a:pPr>
              <a:buClr>
                <a:srgbClr val="000000"/>
              </a:buClr>
              <a:buSzPts val="1400"/>
            </a:pPr>
            <a:r>
              <a:rPr lang="en-IN" sz="2000" b="1" dirty="0">
                <a:solidFill>
                  <a:schemeClr val="accent2">
                    <a:lumMod val="75000"/>
                  </a:schemeClr>
                </a:solidFill>
                <a:latin typeface="Calisto MT" panose="02040603050505030304" pitchFamily="18" charset="0"/>
              </a:rPr>
              <a:t>We Have Resume Which Are In Different Formats. At First We Have Converted Them All Into Docx File By The Help Of Below Code</a:t>
            </a:r>
          </a:p>
        </p:txBody>
      </p:sp>
      <p:pic>
        <p:nvPicPr>
          <p:cNvPr id="12" name="Picture 11">
            <a:extLst>
              <a:ext uri="{FF2B5EF4-FFF2-40B4-BE49-F238E27FC236}">
                <a16:creationId xmlns:a16="http://schemas.microsoft.com/office/drawing/2014/main" id="{59F0E780-FF62-C88D-1431-5A05BBB8D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39" y="2142467"/>
            <a:ext cx="11079121" cy="4715533"/>
          </a:xfrm>
          <a:prstGeom prst="rect">
            <a:avLst/>
          </a:prstGeom>
        </p:spPr>
      </p:pic>
    </p:spTree>
    <p:extLst>
      <p:ext uri="{BB962C8B-B14F-4D97-AF65-F5344CB8AC3E}">
        <p14:creationId xmlns:p14="http://schemas.microsoft.com/office/powerpoint/2010/main" val="3715338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61;p5"/>
          <p:cNvSpPr txBox="1"/>
          <p:nvPr/>
        </p:nvSpPr>
        <p:spPr>
          <a:xfrm>
            <a:off x="0" y="0"/>
            <a:ext cx="302099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1">
                    <a:lumMod val="75000"/>
                  </a:schemeClr>
                </a:solidFill>
                <a:latin typeface="Calisto MT" panose="02040603050505030304" pitchFamily="18" charset="0"/>
                <a:cs typeface="Arial"/>
                <a:sym typeface="Arial"/>
              </a:rPr>
              <a:t>Data Set Details</a:t>
            </a:r>
          </a:p>
        </p:txBody>
      </p:sp>
      <p:sp>
        <p:nvSpPr>
          <p:cNvPr id="3" name="TextBox 2"/>
          <p:cNvSpPr txBox="1"/>
          <p:nvPr/>
        </p:nvSpPr>
        <p:spPr>
          <a:xfrm>
            <a:off x="320843" y="770021"/>
            <a:ext cx="11726778" cy="707886"/>
          </a:xfrm>
          <a:prstGeom prst="rect">
            <a:avLst/>
          </a:prstGeom>
          <a:noFill/>
        </p:spPr>
        <p:txBody>
          <a:bodyPr wrap="square" rtlCol="0">
            <a:spAutoFit/>
          </a:bodyPr>
          <a:lstStyle/>
          <a:p>
            <a:pPr>
              <a:buClr>
                <a:srgbClr val="000000"/>
              </a:buClr>
              <a:buSzPts val="1400"/>
            </a:pPr>
            <a:r>
              <a:rPr lang="en-IN" sz="2000" b="1" dirty="0">
                <a:solidFill>
                  <a:schemeClr val="accent2">
                    <a:lumMod val="75000"/>
                  </a:schemeClr>
                </a:solidFill>
                <a:latin typeface="Calisto MT" panose="02040603050505030304" pitchFamily="18" charset="0"/>
              </a:rPr>
              <a:t>We Have Given 1 Folder And Inside That Folder We Have 3 Sub Folders From That We Have Scrapped The Data, So We Have Separately Scrapped Every Data From The Folders</a:t>
            </a:r>
          </a:p>
        </p:txBody>
      </p:sp>
      <p:sp>
        <p:nvSpPr>
          <p:cNvPr id="7" name="TextBox 6"/>
          <p:cNvSpPr txBox="1"/>
          <p:nvPr/>
        </p:nvSpPr>
        <p:spPr>
          <a:xfrm>
            <a:off x="320843" y="1799635"/>
            <a:ext cx="11726778" cy="646331"/>
          </a:xfrm>
          <a:prstGeom prst="rect">
            <a:avLst/>
          </a:prstGeom>
          <a:noFill/>
        </p:spPr>
        <p:txBody>
          <a:bodyPr wrap="square" rtlCol="0">
            <a:spAutoFit/>
          </a:bodyPr>
          <a:lstStyle/>
          <a:p>
            <a:r>
              <a:rPr lang="en-IN"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rPr>
              <a:t>Preview</a:t>
            </a:r>
            <a:r>
              <a:rPr lang="en-IN" dirty="0">
                <a:solidFill>
                  <a:srgbClr val="002060"/>
                </a:solidFill>
                <a:effectLst>
                  <a:outerShdw blurRad="38100" dist="38100" dir="2700000" algn="tl">
                    <a:srgbClr val="000000">
                      <a:alpha val="43137"/>
                    </a:srgbClr>
                  </a:outerShdw>
                </a:effectLst>
              </a:rPr>
              <a:t> </a:t>
            </a:r>
            <a:r>
              <a:rPr lang="en-IN"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rPr>
              <a:t>of scrapped data from different folders which are </a:t>
            </a:r>
            <a:r>
              <a:rPr lang="en-IN" dirty="0" err="1">
                <a:solidFill>
                  <a:schemeClr val="bg2">
                    <a:lumMod val="50000"/>
                  </a:schemeClr>
                </a:solidFill>
                <a:effectLst>
                  <a:outerShdw blurRad="38100" dist="38100" dir="2700000" algn="tl">
                    <a:srgbClr val="000000">
                      <a:alpha val="43137"/>
                    </a:srgbClr>
                  </a:outerShdw>
                </a:effectLst>
                <a:latin typeface="Bahnschrift" panose="020B0502040204020203" pitchFamily="34" charset="0"/>
              </a:rPr>
              <a:t>peoplesoft</a:t>
            </a:r>
            <a:r>
              <a:rPr lang="en-IN" dirty="0">
                <a:solidFill>
                  <a:schemeClr val="bg2">
                    <a:lumMod val="50000"/>
                  </a:schemeClr>
                </a:solidFill>
                <a:effectLst>
                  <a:outerShdw blurRad="38100" dist="38100" dir="2700000" algn="tl">
                    <a:srgbClr val="000000">
                      <a:alpha val="43137"/>
                    </a:srgbClr>
                  </a:outerShdw>
                </a:effectLst>
                <a:latin typeface="Bahnschrift" panose="020B0502040204020203" pitchFamily="34" charset="0"/>
              </a:rPr>
              <a:t> resumes, SQL developer lightning insight, workday resumes, resumes.</a:t>
            </a:r>
          </a:p>
        </p:txBody>
      </p:sp>
      <p:pic>
        <p:nvPicPr>
          <p:cNvPr id="6" name="Picture 5">
            <a:extLst>
              <a:ext uri="{FF2B5EF4-FFF2-40B4-BE49-F238E27FC236}">
                <a16:creationId xmlns:a16="http://schemas.microsoft.com/office/drawing/2014/main" id="{AA0E84BB-222C-16A9-C585-4BDDC8F6FE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843" y="2529052"/>
            <a:ext cx="6192114" cy="3572374"/>
          </a:xfrm>
          <a:prstGeom prst="rect">
            <a:avLst/>
          </a:prstGeom>
        </p:spPr>
      </p:pic>
      <p:pic>
        <p:nvPicPr>
          <p:cNvPr id="10" name="Picture 9">
            <a:extLst>
              <a:ext uri="{FF2B5EF4-FFF2-40B4-BE49-F238E27FC236}">
                <a16:creationId xmlns:a16="http://schemas.microsoft.com/office/drawing/2014/main" id="{4E72BA7A-208C-3E6E-6AA5-2E9D4F30F0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4232" y="2605263"/>
            <a:ext cx="5410955" cy="3496163"/>
          </a:xfrm>
          <a:prstGeom prst="rect">
            <a:avLst/>
          </a:prstGeom>
        </p:spPr>
      </p:pic>
    </p:spTree>
    <p:extLst>
      <p:ext uri="{BB962C8B-B14F-4D97-AF65-F5344CB8AC3E}">
        <p14:creationId xmlns:p14="http://schemas.microsoft.com/office/powerpoint/2010/main" val="216606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61;p5"/>
          <p:cNvSpPr txBox="1"/>
          <p:nvPr/>
        </p:nvSpPr>
        <p:spPr>
          <a:xfrm>
            <a:off x="0" y="0"/>
            <a:ext cx="302099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1">
                    <a:lumMod val="75000"/>
                  </a:schemeClr>
                </a:solidFill>
                <a:latin typeface="Calisto MT" panose="02040603050505030304" pitchFamily="18" charset="0"/>
                <a:cs typeface="Arial"/>
                <a:sym typeface="Arial"/>
              </a:rPr>
              <a:t>Data Set Details</a:t>
            </a:r>
          </a:p>
        </p:txBody>
      </p:sp>
      <p:pic>
        <p:nvPicPr>
          <p:cNvPr id="6" name="Picture 5">
            <a:extLst>
              <a:ext uri="{FF2B5EF4-FFF2-40B4-BE49-F238E27FC236}">
                <a16:creationId xmlns:a16="http://schemas.microsoft.com/office/drawing/2014/main" id="{9CC7DEF2-1406-5742-4580-8F2D3C35A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9297" y="1284246"/>
            <a:ext cx="4963218" cy="3267531"/>
          </a:xfrm>
          <a:prstGeom prst="rect">
            <a:avLst/>
          </a:prstGeom>
        </p:spPr>
      </p:pic>
      <p:pic>
        <p:nvPicPr>
          <p:cNvPr id="8" name="Picture 7">
            <a:extLst>
              <a:ext uri="{FF2B5EF4-FFF2-40B4-BE49-F238E27FC236}">
                <a16:creationId xmlns:a16="http://schemas.microsoft.com/office/drawing/2014/main" id="{F5A826D2-E929-78EE-B326-1C26548DE9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26" y="1284246"/>
            <a:ext cx="5868219" cy="4496427"/>
          </a:xfrm>
          <a:prstGeom prst="rect">
            <a:avLst/>
          </a:prstGeom>
        </p:spPr>
      </p:pic>
    </p:spTree>
    <p:extLst>
      <p:ext uri="{BB962C8B-B14F-4D97-AF65-F5344CB8AC3E}">
        <p14:creationId xmlns:p14="http://schemas.microsoft.com/office/powerpoint/2010/main" val="3881299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223" y="134035"/>
            <a:ext cx="10128738" cy="523220"/>
          </a:xfrm>
          <a:prstGeom prst="rect">
            <a:avLst/>
          </a:prstGeom>
        </p:spPr>
        <p:txBody>
          <a:bodyPr wrap="square">
            <a:spAutoFit/>
          </a:bodyPr>
          <a:lstStyle/>
          <a:p>
            <a:pPr lvl="0">
              <a:buClr>
                <a:srgbClr val="000000"/>
              </a:buClr>
              <a:buSzPts val="2800"/>
            </a:pPr>
            <a:r>
              <a:rPr lang="en-US" sz="2800" b="1" dirty="0">
                <a:solidFill>
                  <a:schemeClr val="accent1">
                    <a:lumMod val="75000"/>
                  </a:schemeClr>
                </a:solidFill>
                <a:latin typeface="Calisto MT" panose="02040603050505030304" pitchFamily="18" charset="0"/>
                <a:cs typeface="Arial"/>
                <a:sym typeface="Arial"/>
              </a:rPr>
              <a:t>Concatenating All </a:t>
            </a:r>
            <a:r>
              <a:rPr lang="en-US" sz="2800" b="1" dirty="0" err="1">
                <a:solidFill>
                  <a:schemeClr val="accent1">
                    <a:lumMod val="75000"/>
                  </a:schemeClr>
                </a:solidFill>
                <a:latin typeface="Calisto MT" panose="02040603050505030304" pitchFamily="18" charset="0"/>
                <a:cs typeface="Arial"/>
                <a:sym typeface="Arial"/>
              </a:rPr>
              <a:t>DataFrame</a:t>
            </a:r>
            <a:r>
              <a:rPr lang="en-US" sz="2800" b="1" dirty="0">
                <a:solidFill>
                  <a:schemeClr val="accent1">
                    <a:lumMod val="75000"/>
                  </a:schemeClr>
                </a:solidFill>
                <a:latin typeface="Calisto MT" panose="02040603050505030304" pitchFamily="18" charset="0"/>
                <a:cs typeface="Arial"/>
                <a:sym typeface="Arial"/>
              </a:rPr>
              <a:t> Into One </a:t>
            </a:r>
            <a:r>
              <a:rPr lang="en-US" sz="2800" b="1" dirty="0" err="1">
                <a:solidFill>
                  <a:schemeClr val="accent1">
                    <a:lumMod val="75000"/>
                  </a:schemeClr>
                </a:solidFill>
                <a:latin typeface="Calisto MT" panose="02040603050505030304" pitchFamily="18" charset="0"/>
                <a:cs typeface="Arial"/>
                <a:sym typeface="Arial"/>
              </a:rPr>
              <a:t>DataFrame</a:t>
            </a:r>
            <a:endParaRPr lang="en-US" sz="2800" b="1" dirty="0">
              <a:solidFill>
                <a:schemeClr val="accent1">
                  <a:lumMod val="75000"/>
                </a:schemeClr>
              </a:solidFill>
              <a:latin typeface="Calisto MT" panose="02040603050505030304" pitchFamily="18" charset="0"/>
              <a:cs typeface="Arial"/>
              <a:sym typeface="Arial"/>
            </a:endParaRPr>
          </a:p>
        </p:txBody>
      </p:sp>
      <p:sp>
        <p:nvSpPr>
          <p:cNvPr id="9" name="TextBox 8"/>
          <p:cNvSpPr txBox="1"/>
          <p:nvPr/>
        </p:nvSpPr>
        <p:spPr>
          <a:xfrm>
            <a:off x="2861007" y="1131956"/>
            <a:ext cx="5457335" cy="707886"/>
          </a:xfrm>
          <a:prstGeom prst="rect">
            <a:avLst/>
          </a:prstGeom>
          <a:noFill/>
        </p:spPr>
        <p:txBody>
          <a:bodyPr wrap="square" rtlCol="0">
            <a:spAutoFit/>
          </a:bodyPr>
          <a:lstStyle/>
          <a:p>
            <a:pPr algn="ctr">
              <a:buClr>
                <a:srgbClr val="000000"/>
              </a:buClr>
              <a:buSzPts val="1400"/>
            </a:pPr>
            <a:r>
              <a:rPr lang="en-IN" sz="2000" b="1" dirty="0">
                <a:solidFill>
                  <a:schemeClr val="accent2">
                    <a:lumMod val="75000"/>
                  </a:schemeClr>
                </a:solidFill>
                <a:latin typeface="Calisto MT" panose="02040603050505030304" pitchFamily="18" charset="0"/>
              </a:rPr>
              <a:t>We Have Concatenated  All The Data Frame To Make Our Final </a:t>
            </a:r>
            <a:r>
              <a:rPr lang="en-IN" sz="2000" b="1" dirty="0" err="1">
                <a:solidFill>
                  <a:schemeClr val="accent2">
                    <a:lumMod val="75000"/>
                  </a:schemeClr>
                </a:solidFill>
                <a:latin typeface="Calisto MT" panose="02040603050505030304" pitchFamily="18" charset="0"/>
              </a:rPr>
              <a:t>DataFrame</a:t>
            </a:r>
            <a:endParaRPr lang="en-IN" sz="2000" b="1" dirty="0">
              <a:solidFill>
                <a:schemeClr val="accent2">
                  <a:lumMod val="75000"/>
                </a:schemeClr>
              </a:solidFill>
              <a:latin typeface="Calisto MT" panose="02040603050505030304" pitchFamily="18" charset="0"/>
            </a:endParaRPr>
          </a:p>
        </p:txBody>
      </p:sp>
      <p:pic>
        <p:nvPicPr>
          <p:cNvPr id="7" name="Picture 6">
            <a:extLst>
              <a:ext uri="{FF2B5EF4-FFF2-40B4-BE49-F238E27FC236}">
                <a16:creationId xmlns:a16="http://schemas.microsoft.com/office/drawing/2014/main" id="{858742AC-FEBA-B5BE-15C9-702354192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838" y="2314543"/>
            <a:ext cx="6430272" cy="4286848"/>
          </a:xfrm>
          <a:prstGeom prst="rect">
            <a:avLst/>
          </a:prstGeom>
        </p:spPr>
      </p:pic>
    </p:spTree>
    <p:extLst>
      <p:ext uri="{BB962C8B-B14F-4D97-AF65-F5344CB8AC3E}">
        <p14:creationId xmlns:p14="http://schemas.microsoft.com/office/powerpoint/2010/main" val="294086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2152</TotalTime>
  <Words>780</Words>
  <Application>Microsoft Office PowerPoint</Application>
  <PresentationFormat>Widescreen</PresentationFormat>
  <Paragraphs>117</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Arial Rounded MT Bold</vt:lpstr>
      <vt:lpstr>Bahnschrift</vt:lpstr>
      <vt:lpstr>Calibri</vt:lpstr>
      <vt:lpstr>Calibri Light</vt:lpstr>
      <vt:lpstr>Calisto MT</vt:lpstr>
      <vt:lpstr>Century Gothic</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Rupak Mondal</dc:creator>
  <cp:lastModifiedBy>Anmol Dewangan</cp:lastModifiedBy>
  <cp:revision>44</cp:revision>
  <dcterms:created xsi:type="dcterms:W3CDTF">2023-03-05T01:59:50Z</dcterms:created>
  <dcterms:modified xsi:type="dcterms:W3CDTF">2023-06-24T05:03:14Z</dcterms:modified>
</cp:coreProperties>
</file>