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61" r:id="rId4"/>
    <p:sldId id="258" r:id="rId5"/>
    <p:sldId id="273" r:id="rId6"/>
    <p:sldId id="259" r:id="rId7"/>
    <p:sldId id="260" r:id="rId8"/>
    <p:sldId id="263" r:id="rId9"/>
    <p:sldId id="262" r:id="rId10"/>
    <p:sldId id="264" r:id="rId11"/>
    <p:sldId id="274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5" r:id="rId20"/>
    <p:sldId id="276" r:id="rId21"/>
    <p:sldId id="277" r:id="rId22"/>
    <p:sldId id="280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ehdtn8996@naver.com" initials="d" lastIdx="1" clrIdx="0">
    <p:extLst>
      <p:ext uri="{19B8F6BF-5375-455C-9EA6-DF929625EA0E}">
        <p15:presenceInfo xmlns:p15="http://schemas.microsoft.com/office/powerpoint/2012/main" userId="208888df2ae091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652" autoAdjust="0"/>
  </p:normalViewPr>
  <p:slideViewPr>
    <p:cSldViewPr snapToGrid="0">
      <p:cViewPr varScale="1">
        <p:scale>
          <a:sx n="53" d="100"/>
          <a:sy n="53" d="100"/>
        </p:scale>
        <p:origin x="11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F8237D-CBFF-4AE0-9343-10B1CA4A2C62}" type="doc">
      <dgm:prSet loTypeId="urn:microsoft.com/office/officeart/2005/8/layout/matrix1" loCatId="matrix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33EF487-10D1-4F95-9545-7A1A3CEB34E2}">
      <dgm:prSet phldrT="[텍스트]"/>
      <dgm:spPr>
        <a:solidFill>
          <a:schemeClr val="bg2">
            <a:lumMod val="90000"/>
          </a:schemeClr>
        </a:solidFill>
      </dgm:spPr>
      <dgm:t>
        <a:bodyPr/>
        <a:lstStyle/>
        <a:p>
          <a:pPr latinLnBrk="1"/>
          <a:r>
            <a:rPr lang="en-US" altLang="ko-KR" dirty="0"/>
            <a:t>IT(</a:t>
          </a:r>
          <a:r>
            <a:rPr lang="ko-KR" altLang="en-US" dirty="0"/>
            <a:t>그것</a:t>
          </a:r>
          <a:r>
            <a:rPr lang="en-US" altLang="ko-KR" dirty="0"/>
            <a:t>)</a:t>
          </a:r>
          <a:endParaRPr lang="ko-KR" altLang="en-US" dirty="0"/>
        </a:p>
      </dgm:t>
    </dgm:pt>
    <dgm:pt modelId="{4AFACD0E-BC12-4CCB-8143-DB414242A23C}" type="par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212306B9-97A5-4C87-BD5C-159259F36177}" type="sibTrans" cxnId="{FD91C445-5FD6-4E18-A4B0-E882B29DD4DD}">
      <dgm:prSet/>
      <dgm:spPr/>
      <dgm:t>
        <a:bodyPr/>
        <a:lstStyle/>
        <a:p>
          <a:pPr latinLnBrk="1"/>
          <a:endParaRPr lang="ko-KR" altLang="en-US"/>
        </a:p>
      </dgm:t>
    </dgm:pt>
    <dgm:pt modelId="{9D472FBA-049E-4880-89E5-5A5013D8AE6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ko-KR" altLang="en-US" dirty="0"/>
            <a:t>목적</a:t>
          </a:r>
        </a:p>
      </dgm:t>
    </dgm:pt>
    <dgm:pt modelId="{231CE775-6C3C-4B6B-89BC-3B5FACB31DAD}" type="par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364742C4-9908-4812-83C2-9ABDD6D4A570}" type="sibTrans" cxnId="{8C123C33-F4E3-46EE-A54F-0C5F147198BB}">
      <dgm:prSet/>
      <dgm:spPr/>
      <dgm:t>
        <a:bodyPr/>
        <a:lstStyle/>
        <a:p>
          <a:pPr latinLnBrk="1"/>
          <a:endParaRPr lang="ko-KR" altLang="en-US"/>
        </a:p>
      </dgm:t>
    </dgm:pt>
    <dgm:pt modelId="{BBF17F79-6016-4A48-A138-07118A2061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/>
            <a:t>문제점</a:t>
          </a:r>
        </a:p>
      </dgm:t>
    </dgm:pt>
    <dgm:pt modelId="{0EB32980-4CB1-41BD-92BC-7526048D1728}" type="par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4824313B-B7BF-42F6-B629-5A721E2AA0FC}" type="sibTrans" cxnId="{7225CC53-1239-436D-B9C4-5933C2B39CA4}">
      <dgm:prSet/>
      <dgm:spPr/>
      <dgm:t>
        <a:bodyPr/>
        <a:lstStyle/>
        <a:p>
          <a:pPr latinLnBrk="1"/>
          <a:endParaRPr lang="ko-KR" altLang="en-US"/>
        </a:p>
      </dgm:t>
    </dgm:pt>
    <dgm:pt modelId="{F9455C95-F3BB-474D-9403-26BE03DB0C5C}">
      <dgm:prSet phldrT="[텍스트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보완</a:t>
          </a:r>
        </a:p>
      </dgm:t>
    </dgm:pt>
    <dgm:pt modelId="{A47A18B9-DDD5-4644-87FF-2815401DE44C}" type="par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6D372D75-7985-4F4F-95FD-611E8F84CCC0}" type="sibTrans" cxnId="{369871CC-223C-49D4-8FF7-E2E9891C6B41}">
      <dgm:prSet/>
      <dgm:spPr/>
      <dgm:t>
        <a:bodyPr/>
        <a:lstStyle/>
        <a:p>
          <a:pPr latinLnBrk="1"/>
          <a:endParaRPr lang="ko-KR" altLang="en-US"/>
        </a:p>
      </dgm:t>
    </dgm:pt>
    <dgm:pt modelId="{1CA7391D-4DD0-4D5D-A46F-35619400AA3C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구현</a:t>
          </a:r>
        </a:p>
      </dgm:t>
    </dgm:pt>
    <dgm:pt modelId="{326B3CD2-024F-46F1-9AFC-AE73870C083C}" type="par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E04C792C-B2D5-49CC-A591-436B722487FF}" type="sibTrans" cxnId="{26B389E5-B4AB-4150-8D64-A0A047C56EA2}">
      <dgm:prSet/>
      <dgm:spPr/>
      <dgm:t>
        <a:bodyPr/>
        <a:lstStyle/>
        <a:p>
          <a:pPr latinLnBrk="1"/>
          <a:endParaRPr lang="ko-KR" altLang="en-US"/>
        </a:p>
      </dgm:t>
    </dgm:pt>
    <dgm:pt modelId="{423193E2-12E4-4E88-8237-AAD8CD43AF89}" type="pres">
      <dgm:prSet presAssocID="{28F8237D-CBFF-4AE0-9343-10B1CA4A2C6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2D8B7D-5A33-4F17-A554-31C9CFA01E25}" type="pres">
      <dgm:prSet presAssocID="{28F8237D-CBFF-4AE0-9343-10B1CA4A2C62}" presName="matrix" presStyleCnt="0"/>
      <dgm:spPr/>
    </dgm:pt>
    <dgm:pt modelId="{54AC4C26-A5F2-4E1E-A64F-92AFCE6FC202}" type="pres">
      <dgm:prSet presAssocID="{28F8237D-CBFF-4AE0-9343-10B1CA4A2C62}" presName="tile1" presStyleLbl="node1" presStyleIdx="0" presStyleCnt="4"/>
      <dgm:spPr/>
    </dgm:pt>
    <dgm:pt modelId="{D1226115-2BCF-4817-8B10-DC05E3BDAA3D}" type="pres">
      <dgm:prSet presAssocID="{28F8237D-CBFF-4AE0-9343-10B1CA4A2C6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D6C769-EE17-47E3-A85B-148443C449BC}" type="pres">
      <dgm:prSet presAssocID="{28F8237D-CBFF-4AE0-9343-10B1CA4A2C62}" presName="tile2" presStyleLbl="node1" presStyleIdx="1" presStyleCnt="4" custLinFactNeighborY="898"/>
      <dgm:spPr/>
    </dgm:pt>
    <dgm:pt modelId="{EFCCA67C-3ACC-4BC9-8B5A-6CD32791C851}" type="pres">
      <dgm:prSet presAssocID="{28F8237D-CBFF-4AE0-9343-10B1CA4A2C6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AC1A40-5A91-40DC-B9D2-B24E7CCE03E4}" type="pres">
      <dgm:prSet presAssocID="{28F8237D-CBFF-4AE0-9343-10B1CA4A2C62}" presName="tile3" presStyleLbl="node1" presStyleIdx="2" presStyleCnt="4"/>
      <dgm:spPr/>
    </dgm:pt>
    <dgm:pt modelId="{A15B6E19-225F-4844-9F78-5C6D550F3D80}" type="pres">
      <dgm:prSet presAssocID="{28F8237D-CBFF-4AE0-9343-10B1CA4A2C6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2E80D1-DD5E-4193-81BB-0830A1929F06}" type="pres">
      <dgm:prSet presAssocID="{28F8237D-CBFF-4AE0-9343-10B1CA4A2C62}" presName="tile4" presStyleLbl="node1" presStyleIdx="3" presStyleCnt="4"/>
      <dgm:spPr/>
    </dgm:pt>
    <dgm:pt modelId="{E01E3820-8D32-46C7-8F7A-4F05E24067B9}" type="pres">
      <dgm:prSet presAssocID="{28F8237D-CBFF-4AE0-9343-10B1CA4A2C6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3ECD27E-94A8-449D-9D7A-C4411F11FEC2}" type="pres">
      <dgm:prSet presAssocID="{28F8237D-CBFF-4AE0-9343-10B1CA4A2C6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DAB2B0D-37F6-49E8-8CC4-A29E61BFEA6C}" type="presOf" srcId="{233EF487-10D1-4F95-9545-7A1A3CEB34E2}" destId="{23ECD27E-94A8-449D-9D7A-C4411F11FEC2}" srcOrd="0" destOrd="0" presId="urn:microsoft.com/office/officeart/2005/8/layout/matrix1"/>
    <dgm:cxn modelId="{8C123C33-F4E3-46EE-A54F-0C5F147198BB}" srcId="{233EF487-10D1-4F95-9545-7A1A3CEB34E2}" destId="{9D472FBA-049E-4880-89E5-5A5013D8AE63}" srcOrd="0" destOrd="0" parTransId="{231CE775-6C3C-4B6B-89BC-3B5FACB31DAD}" sibTransId="{364742C4-9908-4812-83C2-9ABDD6D4A570}"/>
    <dgm:cxn modelId="{FD91C445-5FD6-4E18-A4B0-E882B29DD4DD}" srcId="{28F8237D-CBFF-4AE0-9343-10B1CA4A2C62}" destId="{233EF487-10D1-4F95-9545-7A1A3CEB34E2}" srcOrd="0" destOrd="0" parTransId="{4AFACD0E-BC12-4CCB-8143-DB414242A23C}" sibTransId="{212306B9-97A5-4C87-BD5C-159259F36177}"/>
    <dgm:cxn modelId="{612B8447-DBB0-48B1-BB9D-B51AD770C3ED}" type="presOf" srcId="{9D472FBA-049E-4880-89E5-5A5013D8AE63}" destId="{54AC4C26-A5F2-4E1E-A64F-92AFCE6FC202}" srcOrd="0" destOrd="0" presId="urn:microsoft.com/office/officeart/2005/8/layout/matrix1"/>
    <dgm:cxn modelId="{7225CC53-1239-436D-B9C4-5933C2B39CA4}" srcId="{233EF487-10D1-4F95-9545-7A1A3CEB34E2}" destId="{BBF17F79-6016-4A48-A138-07118A206112}" srcOrd="1" destOrd="0" parTransId="{0EB32980-4CB1-41BD-92BC-7526048D1728}" sibTransId="{4824313B-B7BF-42F6-B629-5A721E2AA0FC}"/>
    <dgm:cxn modelId="{64CC2355-B9BE-4F4D-9697-638904475220}" type="presOf" srcId="{BBF17F79-6016-4A48-A138-07118A206112}" destId="{AAD6C769-EE17-47E3-A85B-148443C449BC}" srcOrd="0" destOrd="0" presId="urn:microsoft.com/office/officeart/2005/8/layout/matrix1"/>
    <dgm:cxn modelId="{632AA87E-F7F7-4F4F-8CC7-1E421DC45834}" type="presOf" srcId="{F9455C95-F3BB-474D-9403-26BE03DB0C5C}" destId="{A1AC1A40-5A91-40DC-B9D2-B24E7CCE03E4}" srcOrd="0" destOrd="0" presId="urn:microsoft.com/office/officeart/2005/8/layout/matrix1"/>
    <dgm:cxn modelId="{4A06EE81-249C-42C8-B88D-AEE88E4C3501}" type="presOf" srcId="{1CA7391D-4DD0-4D5D-A46F-35619400AA3C}" destId="{C62E80D1-DD5E-4193-81BB-0830A1929F06}" srcOrd="0" destOrd="0" presId="urn:microsoft.com/office/officeart/2005/8/layout/matrix1"/>
    <dgm:cxn modelId="{B8CD50A5-043F-48B6-9797-D118330C0DF0}" type="presOf" srcId="{28F8237D-CBFF-4AE0-9343-10B1CA4A2C62}" destId="{423193E2-12E4-4E88-8237-AAD8CD43AF89}" srcOrd="0" destOrd="0" presId="urn:microsoft.com/office/officeart/2005/8/layout/matrix1"/>
    <dgm:cxn modelId="{8C0377BA-19DC-41BE-86DA-8B3101FD04AE}" type="presOf" srcId="{9D472FBA-049E-4880-89E5-5A5013D8AE63}" destId="{D1226115-2BCF-4817-8B10-DC05E3BDAA3D}" srcOrd="1" destOrd="0" presId="urn:microsoft.com/office/officeart/2005/8/layout/matrix1"/>
    <dgm:cxn modelId="{ABA871C1-391A-4B4A-B349-C75E528E61E9}" type="presOf" srcId="{1CA7391D-4DD0-4D5D-A46F-35619400AA3C}" destId="{E01E3820-8D32-46C7-8F7A-4F05E24067B9}" srcOrd="1" destOrd="0" presId="urn:microsoft.com/office/officeart/2005/8/layout/matrix1"/>
    <dgm:cxn modelId="{369871CC-223C-49D4-8FF7-E2E9891C6B41}" srcId="{233EF487-10D1-4F95-9545-7A1A3CEB34E2}" destId="{F9455C95-F3BB-474D-9403-26BE03DB0C5C}" srcOrd="2" destOrd="0" parTransId="{A47A18B9-DDD5-4644-87FF-2815401DE44C}" sibTransId="{6D372D75-7985-4F4F-95FD-611E8F84CCC0}"/>
    <dgm:cxn modelId="{D0E375D6-5DCC-4D70-B7A3-5A295D6C5734}" type="presOf" srcId="{F9455C95-F3BB-474D-9403-26BE03DB0C5C}" destId="{A15B6E19-225F-4844-9F78-5C6D550F3D80}" srcOrd="1" destOrd="0" presId="urn:microsoft.com/office/officeart/2005/8/layout/matrix1"/>
    <dgm:cxn modelId="{26B389E5-B4AB-4150-8D64-A0A047C56EA2}" srcId="{233EF487-10D1-4F95-9545-7A1A3CEB34E2}" destId="{1CA7391D-4DD0-4D5D-A46F-35619400AA3C}" srcOrd="3" destOrd="0" parTransId="{326B3CD2-024F-46F1-9AFC-AE73870C083C}" sibTransId="{E04C792C-B2D5-49CC-A591-436B722487FF}"/>
    <dgm:cxn modelId="{E337CFF9-1C87-405E-B3FE-D28FF52BFB2B}" type="presOf" srcId="{BBF17F79-6016-4A48-A138-07118A206112}" destId="{EFCCA67C-3ACC-4BC9-8B5A-6CD32791C851}" srcOrd="1" destOrd="0" presId="urn:microsoft.com/office/officeart/2005/8/layout/matrix1"/>
    <dgm:cxn modelId="{4DDE05D1-8226-4709-A700-4E2D89CAB2F6}" type="presParOf" srcId="{423193E2-12E4-4E88-8237-AAD8CD43AF89}" destId="{BF2D8B7D-5A33-4F17-A554-31C9CFA01E25}" srcOrd="0" destOrd="0" presId="urn:microsoft.com/office/officeart/2005/8/layout/matrix1"/>
    <dgm:cxn modelId="{93F262CE-A563-47C9-96C8-B5196FFD5290}" type="presParOf" srcId="{BF2D8B7D-5A33-4F17-A554-31C9CFA01E25}" destId="{54AC4C26-A5F2-4E1E-A64F-92AFCE6FC202}" srcOrd="0" destOrd="0" presId="urn:microsoft.com/office/officeart/2005/8/layout/matrix1"/>
    <dgm:cxn modelId="{4811CB3E-B910-4547-8FAF-5823662CF118}" type="presParOf" srcId="{BF2D8B7D-5A33-4F17-A554-31C9CFA01E25}" destId="{D1226115-2BCF-4817-8B10-DC05E3BDAA3D}" srcOrd="1" destOrd="0" presId="urn:microsoft.com/office/officeart/2005/8/layout/matrix1"/>
    <dgm:cxn modelId="{0FB701B0-CF08-4DA6-8473-2D5C6F8A9635}" type="presParOf" srcId="{BF2D8B7D-5A33-4F17-A554-31C9CFA01E25}" destId="{AAD6C769-EE17-47E3-A85B-148443C449BC}" srcOrd="2" destOrd="0" presId="urn:microsoft.com/office/officeart/2005/8/layout/matrix1"/>
    <dgm:cxn modelId="{CB0C497A-C5B1-417E-BE67-63B4B87FEB90}" type="presParOf" srcId="{BF2D8B7D-5A33-4F17-A554-31C9CFA01E25}" destId="{EFCCA67C-3ACC-4BC9-8B5A-6CD32791C851}" srcOrd="3" destOrd="0" presId="urn:microsoft.com/office/officeart/2005/8/layout/matrix1"/>
    <dgm:cxn modelId="{5361C38B-86E9-4E68-AE7F-B7AD2BE78F8E}" type="presParOf" srcId="{BF2D8B7D-5A33-4F17-A554-31C9CFA01E25}" destId="{A1AC1A40-5A91-40DC-B9D2-B24E7CCE03E4}" srcOrd="4" destOrd="0" presId="urn:microsoft.com/office/officeart/2005/8/layout/matrix1"/>
    <dgm:cxn modelId="{3B8B128E-E8CC-4E25-B567-C7B8AD200560}" type="presParOf" srcId="{BF2D8B7D-5A33-4F17-A554-31C9CFA01E25}" destId="{A15B6E19-225F-4844-9F78-5C6D550F3D80}" srcOrd="5" destOrd="0" presId="urn:microsoft.com/office/officeart/2005/8/layout/matrix1"/>
    <dgm:cxn modelId="{A9B332C9-19A4-4160-980A-B44985DE6DB0}" type="presParOf" srcId="{BF2D8B7D-5A33-4F17-A554-31C9CFA01E25}" destId="{C62E80D1-DD5E-4193-81BB-0830A1929F06}" srcOrd="6" destOrd="0" presId="urn:microsoft.com/office/officeart/2005/8/layout/matrix1"/>
    <dgm:cxn modelId="{19F2F6A7-B1AF-4797-93DB-B46D6A9D1810}" type="presParOf" srcId="{BF2D8B7D-5A33-4F17-A554-31C9CFA01E25}" destId="{E01E3820-8D32-46C7-8F7A-4F05E24067B9}" srcOrd="7" destOrd="0" presId="urn:microsoft.com/office/officeart/2005/8/layout/matrix1"/>
    <dgm:cxn modelId="{A5D4CD1A-6BB6-4991-BEC5-DAF44FF1A373}" type="presParOf" srcId="{423193E2-12E4-4E88-8237-AAD8CD43AF89}" destId="{23ECD27E-94A8-449D-9D7A-C4411F11FEC2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C4C26-A5F2-4E1E-A64F-92AFCE6FC202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목적</a:t>
          </a:r>
        </a:p>
      </dsp:txBody>
      <dsp:txXfrm rot="5400000">
        <a:off x="-1" y="1"/>
        <a:ext cx="4064000" cy="2032000"/>
      </dsp:txXfrm>
    </dsp:sp>
    <dsp:sp modelId="{AAD6C769-EE17-47E3-A85B-148443C449BC}">
      <dsp:nvSpPr>
        <dsp:cNvPr id="0" name=""/>
        <dsp:cNvSpPr/>
      </dsp:nvSpPr>
      <dsp:spPr>
        <a:xfrm>
          <a:off x="4064000" y="24329"/>
          <a:ext cx="4064000" cy="2709333"/>
        </a:xfrm>
        <a:prstGeom prst="round1Rect">
          <a:avLst/>
        </a:prstGeom>
        <a:solidFill>
          <a:srgbClr val="FF00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문제점</a:t>
          </a:r>
        </a:p>
      </dsp:txBody>
      <dsp:txXfrm>
        <a:off x="4064000" y="24329"/>
        <a:ext cx="4064000" cy="2032000"/>
      </dsp:txXfrm>
    </dsp:sp>
    <dsp:sp modelId="{A1AC1A40-5A91-40DC-B9D2-B24E7CCE03E4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보완</a:t>
          </a:r>
        </a:p>
      </dsp:txBody>
      <dsp:txXfrm rot="10800000">
        <a:off x="0" y="3386666"/>
        <a:ext cx="4064000" cy="2032000"/>
      </dsp:txXfrm>
    </dsp:sp>
    <dsp:sp modelId="{C62E80D1-DD5E-4193-81BB-0830A1929F0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300" kern="1200" dirty="0"/>
            <a:t>구현</a:t>
          </a:r>
        </a:p>
      </dsp:txBody>
      <dsp:txXfrm rot="-5400000">
        <a:off x="4063999" y="3386666"/>
        <a:ext cx="4064000" cy="2032000"/>
      </dsp:txXfrm>
    </dsp:sp>
    <dsp:sp modelId="{23ECD27E-94A8-449D-9D7A-C4411F11FEC2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p3d z="5008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300" kern="1200" dirty="0"/>
            <a:t>IT(</a:t>
          </a:r>
          <a:r>
            <a:rPr lang="ko-KR" altLang="en-US" sz="4300" kern="1200" dirty="0"/>
            <a:t>그것</a:t>
          </a:r>
          <a:r>
            <a:rPr lang="en-US" altLang="ko-KR" sz="4300" kern="1200" dirty="0"/>
            <a:t>)</a:t>
          </a:r>
          <a:endParaRPr lang="ko-KR" altLang="en-US" sz="4300" kern="1200" dirty="0"/>
        </a:p>
      </dsp:txBody>
      <dsp:txXfrm>
        <a:off x="2910928" y="2098129"/>
        <a:ext cx="2306142" cy="1222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C4D56-3ADC-47B0-8212-52BA79058C2C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AB095-EC7F-464A-AFEE-C3B9960C3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5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56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무엇이 문제일까요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47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자동적으로 카페 내부의 사람들의 이동을 어떻게 파악할 것인가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06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해결을 위해서 많은 생각들을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첫번쨰로는 가장 쉬운 근무자가 직접 확인하는 것인데 매우 비효율적이며</a:t>
            </a:r>
            <a:r>
              <a:rPr lang="en-US" altLang="ko-KR" dirty="0"/>
              <a:t>, </a:t>
            </a:r>
            <a:r>
              <a:rPr lang="ko-KR" altLang="en-US" dirty="0"/>
              <a:t>자동화도 아닙니다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두번쨰로는</a:t>
            </a:r>
            <a:r>
              <a:rPr lang="ko-KR" altLang="en-US" dirty="0"/>
              <a:t> 무게센서를 이용하고자 했습니다</a:t>
            </a:r>
            <a:r>
              <a:rPr lang="en-US" altLang="ko-KR" dirty="0"/>
              <a:t>. </a:t>
            </a:r>
            <a:r>
              <a:rPr lang="ko-KR" altLang="en-US" dirty="0"/>
              <a:t>하지만 좌석에 가방과 같은 짐을 두는 것과 이용자의 일시적 </a:t>
            </a:r>
            <a:r>
              <a:rPr lang="ko-KR" altLang="en-US" dirty="0" err="1"/>
              <a:t>자리비움</a:t>
            </a:r>
            <a:r>
              <a:rPr lang="ko-KR" altLang="en-US" dirty="0"/>
              <a:t> 등을 구별하기에는 매우 효과적이지 못했습니다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세번쨰로는</a:t>
            </a:r>
            <a:r>
              <a:rPr lang="ko-KR" altLang="en-US" dirty="0"/>
              <a:t> 도서관과 비슷하게 프린트로 좌석을 안내하는 것인데</a:t>
            </a:r>
            <a:r>
              <a:rPr lang="en-US" altLang="ko-KR" dirty="0"/>
              <a:t>, </a:t>
            </a:r>
            <a:r>
              <a:rPr lang="ko-KR" altLang="en-US" dirty="0"/>
              <a:t>이것도 이용자 입장에서는 매우 불편하며 자리이동을 </a:t>
            </a:r>
            <a:r>
              <a:rPr lang="ko-KR" altLang="en-US" dirty="0" err="1"/>
              <a:t>처리할때도</a:t>
            </a:r>
            <a:r>
              <a:rPr lang="ko-KR" altLang="en-US" dirty="0"/>
              <a:t> 비효율적입니다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영상처리 기술을 통한 방법입니다</a:t>
            </a:r>
            <a:r>
              <a:rPr lang="en-US" altLang="ko-KR" dirty="0"/>
              <a:t>. </a:t>
            </a:r>
            <a:r>
              <a:rPr lang="ko-KR" altLang="en-US" dirty="0"/>
              <a:t>우선 나쁘지 않은 방법이지만 뭔가 더 좋은 방법이 있지 않을까</a:t>
            </a:r>
            <a:r>
              <a:rPr lang="en-US" altLang="ko-KR" dirty="0"/>
              <a:t>…. </a:t>
            </a:r>
            <a:r>
              <a:rPr lang="ko-KR" altLang="en-US" dirty="0"/>
              <a:t>생각을 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9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</a:t>
            </a:r>
            <a:r>
              <a:rPr lang="en-US" altLang="ko-KR" dirty="0"/>
              <a:t>3</a:t>
            </a:r>
            <a:r>
              <a:rPr lang="ko-KR" altLang="en-US" dirty="0"/>
              <a:t>번째 노랑색영역 보완에서 그 더 나은 방법에 대해서 말씀드립니다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625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영상보다는 좀 더 간단하고 좌석현황과 내부의 이동을 구별하기 좋은 방법이 있을까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99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그것이 </a:t>
            </a:r>
            <a:r>
              <a:rPr lang="en-US" altLang="ko-KR" dirty="0"/>
              <a:t>RFID</a:t>
            </a:r>
            <a:r>
              <a:rPr lang="ko-KR" altLang="en-US" dirty="0"/>
              <a:t>를 그 해답이라고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칩의 크기도 다양하게 출시되어 있는 상황이고 그렇기에 매우 작은 크기의 칩도 쉽게 구할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관리에 대해서도 비교적 접근이 편한 방법이라고 생각됩니다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23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이 </a:t>
            </a:r>
            <a:r>
              <a:rPr lang="en-US" altLang="ko-KR" dirty="0"/>
              <a:t>RFID</a:t>
            </a:r>
            <a:r>
              <a:rPr lang="ko-KR" altLang="en-US" dirty="0"/>
              <a:t>를 어떻게 카페에 적용시키는가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컵에 </a:t>
            </a:r>
            <a:r>
              <a:rPr lang="en-US" altLang="ko-KR" dirty="0"/>
              <a:t>RFID</a:t>
            </a:r>
            <a:r>
              <a:rPr lang="ko-KR" altLang="en-US" dirty="0"/>
              <a:t>를 장착하는 방법을 해결방안으로 제시하고자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컵에 고유한 아이디를 가지는 </a:t>
            </a:r>
            <a:r>
              <a:rPr lang="en-US" altLang="ko-KR" dirty="0"/>
              <a:t>RFID</a:t>
            </a:r>
            <a:r>
              <a:rPr lang="ko-KR" altLang="en-US" dirty="0"/>
              <a:t>칩을 내장 혹은 부착하여 제공하는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46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그리하여 테이블마다 설치된 </a:t>
            </a:r>
            <a:r>
              <a:rPr lang="en-US" altLang="ko-KR" dirty="0"/>
              <a:t>RFID</a:t>
            </a:r>
            <a:r>
              <a:rPr lang="ko-KR" altLang="en-US" dirty="0"/>
              <a:t>센서와 만나 반응하게 되고 이에 대한 정보를 카운터와 컴퓨터에 보내어 감지합니다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03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자리이동에 대해서는 </a:t>
            </a:r>
            <a:r>
              <a:rPr lang="en-US" altLang="ko-KR" dirty="0"/>
              <a:t>RFID</a:t>
            </a:r>
            <a:r>
              <a:rPr lang="ko-KR" altLang="en-US" dirty="0"/>
              <a:t>로 어떻게 보완할까요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앞에서 </a:t>
            </a:r>
            <a:r>
              <a:rPr lang="ko-KR" altLang="en-US" dirty="0" err="1"/>
              <a:t>말씀드린대로</a:t>
            </a:r>
            <a:r>
              <a:rPr lang="ko-KR" altLang="en-US" dirty="0"/>
              <a:t> </a:t>
            </a:r>
            <a:r>
              <a:rPr lang="en-US" altLang="ko-KR" dirty="0"/>
              <a:t>RFID</a:t>
            </a:r>
            <a:r>
              <a:rPr lang="ko-KR" altLang="en-US" dirty="0"/>
              <a:t>의 고유한 </a:t>
            </a:r>
            <a:r>
              <a:rPr lang="en-US" altLang="ko-KR" dirty="0"/>
              <a:t>ID</a:t>
            </a:r>
            <a:r>
              <a:rPr lang="ko-KR" altLang="en-US" dirty="0"/>
              <a:t>를 토대로 </a:t>
            </a:r>
            <a:r>
              <a:rPr lang="en-US" altLang="ko-KR" dirty="0"/>
              <a:t>A~D</a:t>
            </a:r>
            <a:r>
              <a:rPr lang="ko-KR" altLang="en-US" dirty="0"/>
              <a:t>로 이동하여도 각 테이블마다의 센서가 컵의 </a:t>
            </a:r>
            <a:r>
              <a:rPr lang="en-US" altLang="ko-KR" dirty="0"/>
              <a:t>RFID</a:t>
            </a:r>
            <a:r>
              <a:rPr lang="ko-KR" altLang="en-US" dirty="0"/>
              <a:t>를 인지하여</a:t>
            </a:r>
            <a:endParaRPr lang="en-US" altLang="ko-KR" dirty="0"/>
          </a:p>
          <a:p>
            <a:r>
              <a:rPr lang="ko-KR" altLang="en-US" dirty="0"/>
              <a:t>이전의 좌석의 신호를 끊고 새로운 좌석의 신호를 </a:t>
            </a:r>
            <a:r>
              <a:rPr lang="ko-KR" altLang="en-US" dirty="0" err="1"/>
              <a:t>받아드림으로써</a:t>
            </a:r>
            <a:r>
              <a:rPr lang="ko-KR" altLang="en-US" dirty="0"/>
              <a:t> 실시간으로 정보를 보내는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90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이제는 마지막 초록색영역 구현의 차례입니다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8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en-US" altLang="ko-KR" dirty="0"/>
              <a:t>it(</a:t>
            </a:r>
            <a:r>
              <a:rPr lang="ko-KR" altLang="en-US" dirty="0"/>
              <a:t>그것</a:t>
            </a:r>
            <a:r>
              <a:rPr lang="en-US" altLang="ko-KR" dirty="0"/>
              <a:t>)</a:t>
            </a:r>
            <a:r>
              <a:rPr lang="ko-KR" altLang="en-US" dirty="0"/>
              <a:t>팀은 총 </a:t>
            </a:r>
            <a:r>
              <a:rPr lang="en-US" altLang="ko-KR" dirty="0"/>
              <a:t>4</a:t>
            </a:r>
            <a:r>
              <a:rPr lang="ko-KR" altLang="en-US" dirty="0"/>
              <a:t>개로 분류를 두어 발표를 진행하고자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파랑색은 목적</a:t>
            </a:r>
            <a:r>
              <a:rPr lang="en-US" altLang="ko-KR" dirty="0"/>
              <a:t>, </a:t>
            </a:r>
            <a:r>
              <a:rPr lang="ko-KR" altLang="en-US" dirty="0"/>
              <a:t>빨강색은 문제점</a:t>
            </a:r>
            <a:r>
              <a:rPr lang="en-US" altLang="ko-KR" dirty="0"/>
              <a:t>, </a:t>
            </a:r>
            <a:r>
              <a:rPr lang="ko-KR" altLang="en-US" dirty="0"/>
              <a:t>노랑색은 보완</a:t>
            </a:r>
            <a:r>
              <a:rPr lang="en-US" altLang="ko-KR" dirty="0"/>
              <a:t>, </a:t>
            </a:r>
            <a:r>
              <a:rPr lang="ko-KR" altLang="en-US" dirty="0"/>
              <a:t>마지막 초록색은 구현에 대한 내용을 담고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76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목적과 문제점인식 그리고 보완도 중요하지만 이것들을 실현시킬 구현의 단계가 가장 중요하다고 생각됩니다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구현의 세부적인 단계는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RFID</a:t>
            </a:r>
            <a:r>
              <a:rPr lang="ko-KR" altLang="en-US" dirty="0"/>
              <a:t>센서와 칩의 반응구현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컴퓨터에 연동구현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프로그래밍 구현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95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ko-KR" altLang="en-US" dirty="0" err="1"/>
              <a:t>아두이너와</a:t>
            </a:r>
            <a:r>
              <a:rPr lang="ko-KR" altLang="en-US" dirty="0"/>
              <a:t> </a:t>
            </a:r>
            <a:r>
              <a:rPr lang="ko-KR" altLang="en-US" dirty="0" err="1"/>
              <a:t>프로세싱프로그램을</a:t>
            </a:r>
            <a:r>
              <a:rPr lang="ko-KR" altLang="en-US" dirty="0"/>
              <a:t> 통하여 이를 </a:t>
            </a:r>
            <a:r>
              <a:rPr lang="ko-KR" altLang="en-US" dirty="0" err="1"/>
              <a:t>구현화하였습니다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04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화면에 보이시는 것은 </a:t>
            </a:r>
            <a:r>
              <a:rPr lang="ko-KR" altLang="en-US" dirty="0" err="1"/>
              <a:t>아두이너로</a:t>
            </a:r>
            <a:r>
              <a:rPr lang="ko-KR" altLang="en-US" dirty="0"/>
              <a:t> </a:t>
            </a:r>
            <a:r>
              <a:rPr lang="en-US" altLang="ko-KR" dirty="0"/>
              <a:t>RFID</a:t>
            </a:r>
            <a:r>
              <a:rPr lang="ko-KR" altLang="en-US" dirty="0"/>
              <a:t>를 </a:t>
            </a:r>
            <a:r>
              <a:rPr lang="ko-KR" altLang="en-US" dirty="0" err="1"/>
              <a:t>구현화시켜주는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가운데 보이는 것이 </a:t>
            </a:r>
            <a:r>
              <a:rPr lang="ko-KR" altLang="en-US" dirty="0" err="1"/>
              <a:t>감지센서이며</a:t>
            </a:r>
            <a:r>
              <a:rPr lang="ko-KR" altLang="en-US" dirty="0"/>
              <a:t> 양쪽으로는 코인 카드 형태의 </a:t>
            </a:r>
            <a:r>
              <a:rPr lang="en-US" altLang="ko-KR" dirty="0"/>
              <a:t>RFID</a:t>
            </a:r>
            <a:r>
              <a:rPr lang="ko-KR" altLang="en-US" dirty="0"/>
              <a:t>칩을 내장하고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다음은 </a:t>
            </a:r>
            <a:r>
              <a:rPr lang="ko-KR" altLang="en-US" dirty="0" err="1"/>
              <a:t>아두이너와</a:t>
            </a:r>
            <a:r>
              <a:rPr lang="ko-KR" altLang="en-US" dirty="0"/>
              <a:t> </a:t>
            </a:r>
            <a:r>
              <a:rPr lang="en-US" altLang="ko-KR" dirty="0"/>
              <a:t>RFID</a:t>
            </a:r>
            <a:r>
              <a:rPr lang="ko-KR" altLang="en-US" dirty="0"/>
              <a:t>센서를 연결하기 위한 회로도 입니다</a:t>
            </a:r>
            <a:r>
              <a:rPr lang="en-US" altLang="ko-KR" dirty="0"/>
              <a:t>. </a:t>
            </a:r>
            <a:r>
              <a:rPr lang="ko-KR" altLang="en-US" dirty="0"/>
              <a:t>연결에 따른 회로 및 내용들이 더 있지만 우선 대표적인 연결회로만 보여드리고</a:t>
            </a:r>
            <a:endParaRPr lang="en-US" altLang="ko-KR" dirty="0"/>
          </a:p>
          <a:p>
            <a:r>
              <a:rPr lang="ko-KR" altLang="en-US" dirty="0"/>
              <a:t>다음은 연결된 </a:t>
            </a:r>
            <a:r>
              <a:rPr lang="ko-KR" altLang="en-US" dirty="0" err="1"/>
              <a:t>아두이너와</a:t>
            </a:r>
            <a:r>
              <a:rPr lang="ko-KR" altLang="en-US" dirty="0"/>
              <a:t> 센서를 통해 </a:t>
            </a:r>
            <a:r>
              <a:rPr lang="en-US" altLang="ko-KR" dirty="0"/>
              <a:t>RFID</a:t>
            </a:r>
            <a:r>
              <a:rPr lang="ko-KR" altLang="en-US" dirty="0"/>
              <a:t>칩을 접근시켰을 시 반응하는 모습을 보여드리고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단계를 통하여 우선적으로 </a:t>
            </a:r>
            <a:r>
              <a:rPr lang="en-US" altLang="ko-KR" dirty="0"/>
              <a:t>RFID </a:t>
            </a:r>
            <a:r>
              <a:rPr lang="ko-KR" altLang="en-US" dirty="0"/>
              <a:t>센서와 칩에 대한 반응을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1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첫번쨰 </a:t>
            </a:r>
            <a:r>
              <a:rPr lang="ko-KR" altLang="en-US" dirty="0" err="1"/>
              <a:t>파랑색영역의</a:t>
            </a:r>
            <a:r>
              <a:rPr lang="ko-KR" altLang="en-US" dirty="0"/>
              <a:t> 이야기 목적을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74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한림대학교를 예시로 보아도 근처에는 많은 카페들이 운영되고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카페를 찾는 학생을 비롯한 사람들이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시험기간 등 많은 인원이 모이는 일정기간이 될 때 이용자들은 궁금해합니다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과연 내가 갔을 때 자리가 있을까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우리의 첫번쨰 목적은 좌석현황을 실시간으로 그리고 자동적으로 알아내는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0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목표는 이용자들의 이동을 인식하는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카페 내부의 좌석 총 현황을 도출하는 것은 비교적 쉽습니다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출입인원을 계산하면 되기 때문입니다</a:t>
            </a:r>
            <a:r>
              <a:rPr lang="en-US" altLang="ko-KR" dirty="0"/>
              <a:t>. </a:t>
            </a:r>
            <a:r>
              <a:rPr lang="ko-KR" altLang="en-US" dirty="0"/>
              <a:t>하지만 좌석마다의 현황을 실시간으로 알아내는 것 그것을 저희는 알아내고자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9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이러한 목적을 왜 이루어야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2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자동화된 시스템을 통하여 이용자들의 불필요한 동선과 시간낭비를 해소할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인해서 카페는 회전율의 보장을 받을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마지막 이용자와 카페가 서로 정보를 주고 받음으로써 상호작용 능력이 증가하기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5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이런 목적을 바라보면 문제점 또한 보이기 마련입니다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80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빨강색영역 문제점에 대한 내용입니다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AB095-EC7F-464A-AFEE-C3B9960C3A1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0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66AD4-854D-414E-81C7-8BCDACA0D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7475B6-EBE3-419E-865C-B7D7809BB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0A4DB-31CC-426C-9309-1BF492E0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D6301-7A00-4B40-A5DB-C9CD1BFD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BEBFD-36A6-4ED9-BD54-04DC6983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5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E4904-6C21-4C90-8FEC-2BC0D439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A1A3D-2FC8-45EE-AA7D-77E3404AF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747DA-A0AF-4EA3-8F0C-0C8DA203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37EA0-979F-49B9-AD3E-3FBEF9F5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1F4AA-5BB9-4588-8254-E886B94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1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0A89DC-B05A-455A-8611-89D7F6F61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2E819C-EE51-4936-A2E5-1456617A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2963D-01EF-4186-852D-CA28E736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243A4-7382-4312-A6BA-027F11DF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143A1-A987-4113-A584-6BB74B7E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703AC-E066-4FAE-9123-5937A7D0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E5B4B-28CF-4C5E-A487-BBD5F3F8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7DDD4-E007-4A56-96DC-F8D7CC7A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6B077-FF11-42A1-B3AD-99448A8E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F581A-AF27-4234-8AF7-6085D483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25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9DFAD-63F2-4EA4-BC8D-1DA7BEE8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BF40D-43E1-409D-9B63-8656BA09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38F60-952A-474E-A69D-0E3AD903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44DC9-0F45-4AC3-994D-BC915BDD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D34CB-3EC1-4ACE-BFF2-BCD17ED4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BFE0B-52C0-495F-B992-9324F3F9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ECDCC-2078-4CD2-8803-F55385117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48710-13DC-4E6C-A640-2D5CE5723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F5567-9690-4F1C-8358-10A707B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2E0F8-9417-42C3-B49D-D689B3D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589D5-2365-4697-BD48-DB1FA61F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8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D748A-2846-48AC-B839-3FCD5130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E907B-DC3C-498C-8A08-F6F74AF3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4ADEAE-3F29-44D5-983E-BF4E8B5A4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B25C5B-4D5F-4FF9-B6BA-7CF283490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02A63D-F560-4219-A98E-132423FE9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81EB66-B796-4CEA-88CD-71E83AD4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9F6EB5-3083-48F3-BD03-E0AB3671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5C79B6-BCB4-436C-AC3F-632BDC1E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5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3EB3-ABC5-43E0-B027-7D2CD396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4C363B-B5D8-4DC2-A69F-133D4F50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BBD56-9CC2-4353-AAC7-9CA507C4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7902AE-70D2-4C30-A78E-D2DC3709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8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DE9E80-1172-4B97-90DE-0492CEF3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CD5BD0-8610-4E10-888B-2806C172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ADDE87-9C6F-4D14-B707-5D0B5865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42F40-D097-452A-A2C7-3D1FC09D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8526C-5ECA-43C8-AA16-3BA4076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BE8C1D-C386-4DDE-BEF2-14919A05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D00D6-4DB5-4A42-9832-FAE946DF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7BC74-B3B1-4505-B68B-F98FE4AA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175EF-2FA9-4F24-A7AD-AE5D80BD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4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ECCD3-5544-4C58-A22D-E33E0A80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E93614-B7B3-46C1-A3A1-1A6A57E1E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06C1C-9D58-4738-8723-87894098A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61631-8F46-4E03-BAF9-72F6BEF7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16CB6-8408-413D-8855-5A30AD97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7B2D1-3E88-4205-A537-2CF3D85C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5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A45913-6FE0-4460-9110-CC8DED45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00A89-42FF-4796-A3B0-E8B1F5EC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D14E6-A830-4C89-888C-6F1681184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DDA54-7092-4317-89A0-1E43D9927E45}" type="datetimeFigureOut">
              <a:rPr lang="ko-KR" altLang="en-US" smtClean="0"/>
              <a:t>2018-11-17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59F15-64B0-4D50-9A0D-D2EC02134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6BEBF-03D1-4633-B5A6-E4019038E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4A178-8BD3-4B04-B07D-5ACF1B776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5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7.sv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jp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3AB60-D0C4-4F61-AD81-64216D209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5325"/>
            <a:ext cx="9144000" cy="312896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HACKATHON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200" b="1" dirty="0"/>
              <a:t>TEAM</a:t>
            </a:r>
            <a:br>
              <a:rPr lang="en-US" altLang="ko-KR" dirty="0"/>
            </a:br>
            <a:r>
              <a:rPr lang="en-US" altLang="ko-KR" dirty="0">
                <a:latin typeface="Berlin Sans FB Demi" panose="020E0802020502020306" pitchFamily="34" charset="0"/>
              </a:rPr>
              <a:t>IT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그것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0DB98-B925-4934-BF5F-EC55FD4C2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8150" y="3992563"/>
            <a:ext cx="29337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팀장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정재민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김형훈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IOT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이상욱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김경민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정대민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5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0022F-2A22-4EE9-B8B0-867313A2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25" y="1698625"/>
            <a:ext cx="1809750" cy="1368425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WHAT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6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남자">
            <a:extLst>
              <a:ext uri="{FF2B5EF4-FFF2-40B4-BE49-F238E27FC236}">
                <a16:creationId xmlns:a16="http://schemas.microsoft.com/office/drawing/2014/main" id="{4585A14B-9446-4DF0-B8A3-2B39FF136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347" y="3609975"/>
            <a:ext cx="2061706" cy="2061706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C4C6F90-23B3-44B1-8AA2-39DC2FBF6656}"/>
              </a:ext>
            </a:extLst>
          </p:cNvPr>
          <p:cNvSpPr txBox="1">
            <a:spLocks/>
          </p:cNvSpPr>
          <p:nvPr/>
        </p:nvSpPr>
        <p:spPr>
          <a:xfrm>
            <a:off x="5743575" y="965200"/>
            <a:ext cx="1809750" cy="13684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500" dirty="0">
                <a:latin typeface="Berlin Sans FB Demi" panose="020E0802020502020306" pitchFamily="34" charset="0"/>
              </a:rPr>
              <a:t>?</a:t>
            </a:r>
            <a:endParaRPr lang="ko-KR" altLang="en-US" sz="115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49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78984 -0.016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92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A3AC1-8511-4A96-868C-1BE1500A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211" y="4921254"/>
            <a:ext cx="1810966" cy="1325563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PRINT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래픽 3" descr="정의의 저울">
            <a:extLst>
              <a:ext uri="{FF2B5EF4-FFF2-40B4-BE49-F238E27FC236}">
                <a16:creationId xmlns:a16="http://schemas.microsoft.com/office/drawing/2014/main" id="{583A1E69-AD07-4A2D-B572-1EB9FC782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0560" y="1600200"/>
            <a:ext cx="1688838" cy="1688838"/>
          </a:xfrm>
          <a:prstGeom prst="rect">
            <a:avLst/>
          </a:prstGeom>
        </p:spPr>
      </p:pic>
      <p:pic>
        <p:nvPicPr>
          <p:cNvPr id="6" name="그래픽 5" descr="웹 캠">
            <a:extLst>
              <a:ext uri="{FF2B5EF4-FFF2-40B4-BE49-F238E27FC236}">
                <a16:creationId xmlns:a16="http://schemas.microsoft.com/office/drawing/2014/main" id="{81FD4CDD-03F6-4893-B807-3C53BA1AD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38637" y="3255168"/>
            <a:ext cx="1757363" cy="1757363"/>
          </a:xfrm>
          <a:prstGeom prst="rect">
            <a:avLst/>
          </a:prstGeom>
        </p:spPr>
      </p:pic>
      <p:pic>
        <p:nvPicPr>
          <p:cNvPr id="10" name="그래픽 9" descr="걷기">
            <a:extLst>
              <a:ext uri="{FF2B5EF4-FFF2-40B4-BE49-F238E27FC236}">
                <a16:creationId xmlns:a16="http://schemas.microsoft.com/office/drawing/2014/main" id="{1C578ECA-8433-4B24-B0F0-66A78B9A7F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9250" y="1832903"/>
            <a:ext cx="1456135" cy="145613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36A358E2-48A3-4A0A-B203-CE8580EC5CF8}"/>
              </a:ext>
            </a:extLst>
          </p:cNvPr>
          <p:cNvSpPr txBox="1">
            <a:spLocks/>
          </p:cNvSpPr>
          <p:nvPr/>
        </p:nvSpPr>
        <p:spPr>
          <a:xfrm>
            <a:off x="9658552" y="274637"/>
            <a:ext cx="23336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WEIGHT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9B7EB703-C6AF-4FF1-A637-8191501596AD}"/>
              </a:ext>
            </a:extLst>
          </p:cNvPr>
          <p:cNvSpPr txBox="1">
            <a:spLocks/>
          </p:cNvSpPr>
          <p:nvPr/>
        </p:nvSpPr>
        <p:spPr>
          <a:xfrm>
            <a:off x="428017" y="4895850"/>
            <a:ext cx="26003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CAMERA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64A3AF1-5D08-4FEC-BB63-62659FD6A3BF}"/>
              </a:ext>
            </a:extLst>
          </p:cNvPr>
          <p:cNvSpPr txBox="1">
            <a:spLocks/>
          </p:cNvSpPr>
          <p:nvPr/>
        </p:nvSpPr>
        <p:spPr>
          <a:xfrm>
            <a:off x="428017" y="274637"/>
            <a:ext cx="3090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EMPLOYEE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16" name="그래픽 15" descr="팩스">
            <a:extLst>
              <a:ext uri="{FF2B5EF4-FFF2-40B4-BE49-F238E27FC236}">
                <a16:creationId xmlns:a16="http://schemas.microsoft.com/office/drawing/2014/main" id="{2F55D47D-1BE1-45C7-AF99-2ED9C88AFB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91534" y="3568963"/>
            <a:ext cx="1352291" cy="135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/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06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DA8EB-893B-43AF-92CD-461A58B6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037" y="831850"/>
            <a:ext cx="4733925" cy="3273425"/>
          </a:xfrm>
        </p:spPr>
        <p:txBody>
          <a:bodyPr/>
          <a:lstStyle/>
          <a:p>
            <a:pPr algn="ctr"/>
            <a:r>
              <a:rPr lang="ko-KR" altLang="en-US" sz="6000" b="1" dirty="0">
                <a:latin typeface="Berlin Sans FB Demi" panose="020E0802020502020306" pitchFamily="34" charset="0"/>
              </a:rPr>
              <a:t>보완</a:t>
            </a:r>
            <a:br>
              <a:rPr lang="en-US" altLang="ko-KR" dirty="0">
                <a:latin typeface="Berlin Sans FB Demi" panose="020E0802020502020306" pitchFamily="34" charset="0"/>
              </a:rPr>
            </a:br>
            <a:r>
              <a:rPr lang="en-US" altLang="ko-KR" dirty="0">
                <a:latin typeface="Berlin Sans FB Demi" panose="020E0802020502020306" pitchFamily="34" charset="0"/>
              </a:rPr>
              <a:t>Supplementation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5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51F64-4CB3-4104-9484-18FB4AD8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800"/>
            <a:ext cx="10515600" cy="1958975"/>
          </a:xfrm>
        </p:spPr>
        <p:txBody>
          <a:bodyPr>
            <a:normAutofit/>
          </a:bodyPr>
          <a:lstStyle/>
          <a:p>
            <a:pPr algn="ctr"/>
            <a:r>
              <a:rPr lang="en-US" altLang="ko-KR" sz="8900" dirty="0">
                <a:latin typeface="Berlin Sans FB Demi" panose="020E0802020502020306" pitchFamily="34" charset="0"/>
              </a:rPr>
              <a:t>R F I D</a:t>
            </a:r>
            <a:br>
              <a:rPr lang="en-US" altLang="ko-KR" dirty="0">
                <a:latin typeface="Berlin Sans FB Demi" panose="020E0802020502020306" pitchFamily="34" charset="0"/>
              </a:rPr>
            </a:br>
            <a:r>
              <a:rPr lang="en-US" altLang="ko-KR" dirty="0">
                <a:effectLst/>
                <a:latin typeface="Berlin Sans FB Demi" panose="020E0802020502020306" pitchFamily="34" charset="0"/>
              </a:rPr>
              <a:t>radio frequency identification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75BA4F-52C2-4AB9-84BD-AC9671C4C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12" y="3429000"/>
            <a:ext cx="2162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8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43A51-50C1-447C-94AF-79BFFE7C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242" y="622301"/>
            <a:ext cx="4786313" cy="1539874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latin typeface="Berlin Sans FB Demi" panose="020E0802020502020306" pitchFamily="34" charset="0"/>
              </a:rPr>
              <a:t>Solution is</a:t>
            </a:r>
            <a:endParaRPr lang="ko-KR" altLang="en-US" sz="8800" dirty="0">
              <a:latin typeface="Berlin Sans FB Demi" panose="020E0802020502020306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A8F740-F289-4FA9-8826-F86671F83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12" y="2638425"/>
            <a:ext cx="2162175" cy="2114550"/>
          </a:xfrm>
          <a:prstGeom prst="rect">
            <a:avLst/>
          </a:prstGeom>
        </p:spPr>
      </p:pic>
      <p:pic>
        <p:nvPicPr>
          <p:cNvPr id="5" name="그래픽 4" descr="커피">
            <a:extLst>
              <a:ext uri="{FF2B5EF4-FFF2-40B4-BE49-F238E27FC236}">
                <a16:creationId xmlns:a16="http://schemas.microsoft.com/office/drawing/2014/main" id="{DA50FC85-8DE7-49A5-984E-01F8E3CBF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8988" y="2571750"/>
            <a:ext cx="2181225" cy="2181225"/>
          </a:xfrm>
          <a:prstGeom prst="rect">
            <a:avLst/>
          </a:prstGeom>
        </p:spPr>
      </p:pic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451937B5-0D49-457C-96A8-A490F335A2BA}"/>
              </a:ext>
            </a:extLst>
          </p:cNvPr>
          <p:cNvSpPr/>
          <p:nvPr/>
        </p:nvSpPr>
        <p:spPr>
          <a:xfrm>
            <a:off x="5638800" y="3048000"/>
            <a:ext cx="1371600" cy="12954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77EC4B-00C8-45F1-A87D-049968BC03BD}"/>
              </a:ext>
            </a:extLst>
          </p:cNvPr>
          <p:cNvSpPr txBox="1">
            <a:spLocks/>
          </p:cNvSpPr>
          <p:nvPr/>
        </p:nvSpPr>
        <p:spPr>
          <a:xfrm>
            <a:off x="4891087" y="5213351"/>
            <a:ext cx="2714625" cy="1539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dirty="0">
                <a:latin typeface="Berlin Sans FB Demi" panose="020E0802020502020306" pitchFamily="34" charset="0"/>
              </a:rPr>
              <a:t>ADD</a:t>
            </a:r>
            <a:endParaRPr lang="ko-KR" altLang="en-US" sz="8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85992E3-5E40-4D86-99DC-90EDFD42F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02" y="1243013"/>
            <a:ext cx="2143125" cy="2143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89A89D-58A2-40D7-AC50-6D306308F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100" y="1243013"/>
            <a:ext cx="2043773" cy="2143124"/>
          </a:xfrm>
          <a:prstGeom prst="rect">
            <a:avLst/>
          </a:prstGeom>
        </p:spPr>
      </p:pic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A0F92145-D250-44D0-96D6-64D7B5615A2B}"/>
              </a:ext>
            </a:extLst>
          </p:cNvPr>
          <p:cNvSpPr/>
          <p:nvPr/>
        </p:nvSpPr>
        <p:spPr>
          <a:xfrm>
            <a:off x="2671102" y="3552825"/>
            <a:ext cx="2143125" cy="81915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RFID</a:t>
            </a:r>
          </a:p>
          <a:p>
            <a:pPr algn="ctr"/>
            <a:r>
              <a:rPr lang="ko-KR" altLang="en-US" dirty="0"/>
              <a:t>센서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952B6795-9404-4CD9-809B-B29DBB418068}"/>
              </a:ext>
            </a:extLst>
          </p:cNvPr>
          <p:cNvSpPr/>
          <p:nvPr/>
        </p:nvSpPr>
        <p:spPr>
          <a:xfrm>
            <a:off x="7658100" y="3552825"/>
            <a:ext cx="2043773" cy="819150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RFID</a:t>
            </a:r>
          </a:p>
          <a:p>
            <a:pPr algn="ctr"/>
            <a:r>
              <a:rPr lang="ko-KR" altLang="en-US" dirty="0"/>
              <a:t>칩</a:t>
            </a:r>
          </a:p>
        </p:txBody>
      </p:sp>
      <p:pic>
        <p:nvPicPr>
          <p:cNvPr id="12" name="그래픽 11" descr="음성">
            <a:extLst>
              <a:ext uri="{FF2B5EF4-FFF2-40B4-BE49-F238E27FC236}">
                <a16:creationId xmlns:a16="http://schemas.microsoft.com/office/drawing/2014/main" id="{90243A59-0A0D-4DF5-930E-E4142C3AA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1625" y="1754982"/>
            <a:ext cx="1428750" cy="914400"/>
          </a:xfrm>
          <a:prstGeom prst="rect">
            <a:avLst/>
          </a:prstGeom>
        </p:spPr>
      </p:pic>
      <p:pic>
        <p:nvPicPr>
          <p:cNvPr id="14" name="그래픽 13" descr="재생">
            <a:extLst>
              <a:ext uri="{FF2B5EF4-FFF2-40B4-BE49-F238E27FC236}">
                <a16:creationId xmlns:a16="http://schemas.microsoft.com/office/drawing/2014/main" id="{1527EF5B-5602-4E76-831A-AD6558E412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638800" y="3429000"/>
            <a:ext cx="914400" cy="914400"/>
          </a:xfrm>
          <a:prstGeom prst="rect">
            <a:avLst/>
          </a:prstGeom>
        </p:spPr>
      </p:pic>
      <p:pic>
        <p:nvPicPr>
          <p:cNvPr id="16" name="그래픽 15" descr="금전 등록기">
            <a:extLst>
              <a:ext uri="{FF2B5EF4-FFF2-40B4-BE49-F238E27FC236}">
                <a16:creationId xmlns:a16="http://schemas.microsoft.com/office/drawing/2014/main" id="{BEA7AC01-F3AB-4E52-817D-224BA831C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64588" y="4948237"/>
            <a:ext cx="914400" cy="914400"/>
          </a:xfrm>
          <a:prstGeom prst="rect">
            <a:avLst/>
          </a:prstGeom>
        </p:spPr>
      </p:pic>
      <p:pic>
        <p:nvPicPr>
          <p:cNvPr id="18" name="그래픽 17" descr="컴퓨터">
            <a:extLst>
              <a:ext uri="{FF2B5EF4-FFF2-40B4-BE49-F238E27FC236}">
                <a16:creationId xmlns:a16="http://schemas.microsoft.com/office/drawing/2014/main" id="{38D5C157-CA60-4D39-B09A-93D8B696E1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05550" y="49482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6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38594-9898-4BC1-93CC-BE9C6D0E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597" y="5381625"/>
            <a:ext cx="619125" cy="795338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A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래픽 3" descr="탁자와 의자">
            <a:extLst>
              <a:ext uri="{FF2B5EF4-FFF2-40B4-BE49-F238E27FC236}">
                <a16:creationId xmlns:a16="http://schemas.microsoft.com/office/drawing/2014/main" id="{FFF9A4C7-C161-4FB6-9027-398A577AA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834" y="4041471"/>
            <a:ext cx="1530002" cy="1530002"/>
          </a:xfrm>
          <a:prstGeom prst="rect">
            <a:avLst/>
          </a:prstGeom>
        </p:spPr>
      </p:pic>
      <p:pic>
        <p:nvPicPr>
          <p:cNvPr id="5" name="그래픽 4" descr="탁자와 의자">
            <a:extLst>
              <a:ext uri="{FF2B5EF4-FFF2-40B4-BE49-F238E27FC236}">
                <a16:creationId xmlns:a16="http://schemas.microsoft.com/office/drawing/2014/main" id="{3B08681D-44BC-48B6-91B5-8F42ABDE2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2611" y="3952093"/>
            <a:ext cx="1530002" cy="1530002"/>
          </a:xfrm>
          <a:prstGeom prst="rect">
            <a:avLst/>
          </a:prstGeom>
        </p:spPr>
      </p:pic>
      <p:pic>
        <p:nvPicPr>
          <p:cNvPr id="6" name="그래픽 5" descr="탁자와 의자">
            <a:extLst>
              <a:ext uri="{FF2B5EF4-FFF2-40B4-BE49-F238E27FC236}">
                <a16:creationId xmlns:a16="http://schemas.microsoft.com/office/drawing/2014/main" id="{D7220EC0-EA6E-4574-8F40-1ED717639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9388" y="3927171"/>
            <a:ext cx="1530002" cy="1530002"/>
          </a:xfrm>
          <a:prstGeom prst="rect">
            <a:avLst/>
          </a:prstGeom>
        </p:spPr>
      </p:pic>
      <p:pic>
        <p:nvPicPr>
          <p:cNvPr id="7" name="그래픽 6" descr="탁자와 의자">
            <a:extLst>
              <a:ext uri="{FF2B5EF4-FFF2-40B4-BE49-F238E27FC236}">
                <a16:creationId xmlns:a16="http://schemas.microsoft.com/office/drawing/2014/main" id="{BC0F8195-E8D2-4209-99E2-8034127DA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0365" y="3927171"/>
            <a:ext cx="1530002" cy="1530002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1A8D474-75FA-41DD-9931-9453497761D0}"/>
              </a:ext>
            </a:extLst>
          </p:cNvPr>
          <p:cNvSpPr txBox="1">
            <a:spLocks/>
          </p:cNvSpPr>
          <p:nvPr/>
        </p:nvSpPr>
        <p:spPr>
          <a:xfrm>
            <a:off x="4338050" y="5276850"/>
            <a:ext cx="6191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B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F5EBDFF-E0BB-4CB7-BEC8-39CAC53686DB}"/>
              </a:ext>
            </a:extLst>
          </p:cNvPr>
          <p:cNvSpPr txBox="1">
            <a:spLocks/>
          </p:cNvSpPr>
          <p:nvPr/>
        </p:nvSpPr>
        <p:spPr>
          <a:xfrm>
            <a:off x="7234826" y="5276850"/>
            <a:ext cx="6191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C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CF09448-9399-4FC1-B32C-11801368258E}"/>
              </a:ext>
            </a:extLst>
          </p:cNvPr>
          <p:cNvSpPr txBox="1">
            <a:spLocks/>
          </p:cNvSpPr>
          <p:nvPr/>
        </p:nvSpPr>
        <p:spPr>
          <a:xfrm>
            <a:off x="10155803" y="5276850"/>
            <a:ext cx="6191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Berlin Sans FB Demi" panose="020E0802020502020306" pitchFamily="34" charset="0"/>
              </a:rPr>
              <a:t>D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D017324-8271-4BEF-ABAD-8C576DB8538A}"/>
              </a:ext>
            </a:extLst>
          </p:cNvPr>
          <p:cNvSpPr txBox="1">
            <a:spLocks/>
          </p:cNvSpPr>
          <p:nvPr/>
        </p:nvSpPr>
        <p:spPr>
          <a:xfrm>
            <a:off x="4184180" y="388143"/>
            <a:ext cx="3823637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effectLst/>
                <a:latin typeface="Berlin Sans FB Demi" panose="020E0802020502020306" pitchFamily="34" charset="0"/>
              </a:rPr>
              <a:t>Seat movement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16" name="그래픽 15" descr="커피">
            <a:extLst>
              <a:ext uri="{FF2B5EF4-FFF2-40B4-BE49-F238E27FC236}">
                <a16:creationId xmlns:a16="http://schemas.microsoft.com/office/drawing/2014/main" id="{75F22E31-1B0A-42F1-9F14-7C4A195CD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4422" y="1667674"/>
            <a:ext cx="1123151" cy="11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336 0.22245 C -0.33503 0.20347 -0.32383 0.18542 -0.30169 0.18542 C -0.27656 0.18542 -0.26823 0.20347 -0.2599 0.22245 C -0.2487 0.24352 -0.24023 0.26435 -0.21237 0.26435 C -0.18724 0.26435 -0.17891 0.24352 -0.16771 0.22245 C -0.16224 0.20347 -0.15091 0.18542 -0.12591 0.18542 C -0.10378 0.18542 -0.09245 0.20347 -0.08411 0.22245 C -0.07578 0.24352 -0.06445 0.26435 -0.03945 0.26435 C -0.01445 0.26435 0.00521 0.22245 0.00521 0.22269 C 0.01354 0.20347 0.02188 0.18542 0.04701 0.18542 C 0.07201 0.18542 0.08034 0.20347 0.08867 0.22245 C 0.1 0.24352 0.10833 0.26435 0.13633 0.26435 C 0.16133 0.26435 0.16966 0.24352 0.17813 0.22245 C 0.18932 0.20347 0.19766 0.18542 0.22279 0.18542 C 0.24492 0.18542 0.25612 0.20347 0.26445 0.22245 C 0.27292 0.24352 0.28411 0.26435 0.30911 0.26435 C 0.33424 0.26435 0.34258 0.24352 0.35391 0.22245 " pathEditMode="relative" rAng="0" ptsTypes="AAAAAAAAAAAAAAAAA">
                                      <p:cBhvr>
                                        <p:cTn id="6" dur="6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57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/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0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50" y="436146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8415981"/>
              </p:ext>
            </p:extLst>
          </p:nvPr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301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38052-22F8-4B47-AA2C-7A7D43AB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1241425"/>
            <a:ext cx="4267200" cy="2187575"/>
          </a:xfrm>
        </p:spPr>
        <p:txBody>
          <a:bodyPr/>
          <a:lstStyle/>
          <a:p>
            <a:pPr algn="ctr"/>
            <a:r>
              <a:rPr lang="ko-KR" altLang="en-US" sz="6000" b="1" dirty="0"/>
              <a:t>구현</a:t>
            </a:r>
            <a:br>
              <a:rPr lang="en-US" altLang="ko-KR" dirty="0"/>
            </a:br>
            <a:r>
              <a:rPr lang="en-US" altLang="ko-KR" b="1" dirty="0">
                <a:latin typeface="Berlin Sans FB Demi" panose="020E0802020502020306" pitchFamily="34" charset="0"/>
                <a:cs typeface="Aharoni" panose="020B0604020202020204" pitchFamily="2" charset="-79"/>
              </a:rPr>
              <a:t>Realization</a:t>
            </a:r>
            <a:endParaRPr lang="ko-KR" altLang="en-US" dirty="0">
              <a:latin typeface="Berlin Sans FB Demi" panose="020E0802020502020306" pitchFamily="34" charset="0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9903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4810C-1A99-4655-A2BA-CD44C4DB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84" y="825414"/>
            <a:ext cx="2342694" cy="1206500"/>
          </a:xfrm>
        </p:spPr>
        <p:txBody>
          <a:bodyPr/>
          <a:lstStyle/>
          <a:p>
            <a:r>
              <a:rPr lang="en-US" altLang="ko-KR" b="1" dirty="0">
                <a:latin typeface="Berlin Sans FB Demi" panose="020E0802020502020306" pitchFamily="34" charset="0"/>
              </a:rPr>
              <a:t>Arduino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6" name="그림 5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2A52DE37-B384-4C67-BD51-7B61B4CFB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887" y="2168308"/>
            <a:ext cx="3375764" cy="337576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EC2D800-7992-46B2-A54F-32D9C5BA7BE6}"/>
              </a:ext>
            </a:extLst>
          </p:cNvPr>
          <p:cNvSpPr txBox="1">
            <a:spLocks/>
          </p:cNvSpPr>
          <p:nvPr/>
        </p:nvSpPr>
        <p:spPr>
          <a:xfrm>
            <a:off x="7798154" y="825414"/>
            <a:ext cx="2859229" cy="1206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Berlin Sans FB Demi" panose="020E0802020502020306" pitchFamily="34" charset="0"/>
              </a:rPr>
              <a:t>Processing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9" name="그래픽 8" descr="심장 박동">
            <a:extLst>
              <a:ext uri="{FF2B5EF4-FFF2-40B4-BE49-F238E27FC236}">
                <a16:creationId xmlns:a16="http://schemas.microsoft.com/office/drawing/2014/main" id="{B9A918C7-15F8-46E4-A88D-0BF92B3E6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2895600"/>
            <a:ext cx="1828800" cy="182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402634-EF6A-46F1-ABF2-9FF50C8E0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27" y="2168308"/>
            <a:ext cx="3301408" cy="337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825F7E-7DE3-4216-AD4B-E77286D7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259"/>
            <a:ext cx="12192000" cy="28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89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3BFC1-C832-42B0-888C-63CD76AA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2860551"/>
            <a:ext cx="4629150" cy="1325563"/>
          </a:xfrm>
        </p:spPr>
        <p:txBody>
          <a:bodyPr/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Arduino RFID Set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4" name="그림 3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395DD467-A38A-424F-A435-E1C8B640C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7" y="1697831"/>
            <a:ext cx="3462338" cy="346233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DD01EA7-AF3D-41A8-BA8D-776D947A160C}"/>
              </a:ext>
            </a:extLst>
          </p:cNvPr>
          <p:cNvSpPr txBox="1">
            <a:spLocks/>
          </p:cNvSpPr>
          <p:nvPr/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7" name="그림 6" descr="전자기기, 회로이(가) 표시된 사진&#10;&#10;매우 높은 신뢰도로 생성된 설명">
            <a:extLst>
              <a:ext uri="{FF2B5EF4-FFF2-40B4-BE49-F238E27FC236}">
                <a16:creationId xmlns:a16="http://schemas.microsoft.com/office/drawing/2014/main" id="{00B14249-AA78-431C-8D6F-8AC6CA61A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59" y="2005011"/>
            <a:ext cx="3850482" cy="308345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10855C9-9A15-4A48-A0D9-84CC83DC6C4B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Berlin Sans FB Demi" panose="020E0802020502020306" pitchFamily="34" charset="0"/>
            </a:endParaRPr>
          </a:p>
        </p:txBody>
      </p:sp>
      <p:pic>
        <p:nvPicPr>
          <p:cNvPr id="11" name="그림 10" descr="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7CC1B2E2-FAF7-436F-B58A-03AF90FCC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60" y="2005010"/>
            <a:ext cx="4054079" cy="30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3DDE7D-53E5-4D77-9033-84D136E3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833"/>
            <a:ext cx="12192000" cy="282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0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B659E-217E-4396-B35E-4009A18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368" y="1376800"/>
            <a:ext cx="3967264" cy="3063875"/>
          </a:xfrm>
        </p:spPr>
        <p:txBody>
          <a:bodyPr/>
          <a:lstStyle/>
          <a:p>
            <a:pPr algn="ctr"/>
            <a:r>
              <a:rPr lang="ko-KR" altLang="en-US" sz="8800" b="1" dirty="0"/>
              <a:t>목적</a:t>
            </a:r>
            <a:br>
              <a:rPr lang="en-US" altLang="ko-KR" b="1" dirty="0"/>
            </a:br>
            <a:r>
              <a:rPr lang="en-US" altLang="ko-KR" b="1" dirty="0"/>
              <a:t>Purpose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4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96D16-6FC7-4108-835B-45617851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358" y="85725"/>
            <a:ext cx="3263283" cy="677227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 sz="8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목적</a:t>
            </a:r>
            <a:b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Object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8F44D2A-996B-4351-BBC2-4DC198B9FEDA}"/>
              </a:ext>
            </a:extLst>
          </p:cNvPr>
          <p:cNvSpPr txBox="1">
            <a:spLocks/>
          </p:cNvSpPr>
          <p:nvPr/>
        </p:nvSpPr>
        <p:spPr>
          <a:xfrm>
            <a:off x="0" y="-29183"/>
            <a:ext cx="12192000" cy="695376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00CF2-A153-473E-A132-00E0A7DA9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36" y="437366"/>
            <a:ext cx="1714500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DDF283-29AE-47DF-8927-3796A464A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76" y="437365"/>
            <a:ext cx="1714501" cy="1714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2D1696-2854-4EE2-9E76-B75C39CCA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822" y="437366"/>
            <a:ext cx="1714500" cy="1714500"/>
          </a:xfrm>
          <a:prstGeom prst="rect">
            <a:avLst/>
          </a:prstGeom>
        </p:spPr>
      </p:pic>
      <p:pic>
        <p:nvPicPr>
          <p:cNvPr id="21" name="그래픽 20" descr="팀">
            <a:extLst>
              <a:ext uri="{FF2B5EF4-FFF2-40B4-BE49-F238E27FC236}">
                <a16:creationId xmlns:a16="http://schemas.microsoft.com/office/drawing/2014/main" id="{7E0557B8-D304-40A5-87AC-FB17489784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6862" y="2467367"/>
            <a:ext cx="914400" cy="914400"/>
          </a:xfrm>
          <a:prstGeom prst="rect">
            <a:avLst/>
          </a:prstGeom>
        </p:spPr>
      </p:pic>
      <p:pic>
        <p:nvPicPr>
          <p:cNvPr id="22" name="그래픽 21" descr="팀">
            <a:extLst>
              <a:ext uri="{FF2B5EF4-FFF2-40B4-BE49-F238E27FC236}">
                <a16:creationId xmlns:a16="http://schemas.microsoft.com/office/drawing/2014/main" id="{CE3690C4-5663-4921-A662-EE8F46AFE4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5194" y="2479607"/>
            <a:ext cx="914400" cy="914400"/>
          </a:xfrm>
          <a:prstGeom prst="rect">
            <a:avLst/>
          </a:prstGeom>
        </p:spPr>
      </p:pic>
      <p:pic>
        <p:nvPicPr>
          <p:cNvPr id="23" name="그래픽 22" descr="팀">
            <a:extLst>
              <a:ext uri="{FF2B5EF4-FFF2-40B4-BE49-F238E27FC236}">
                <a16:creationId xmlns:a16="http://schemas.microsoft.com/office/drawing/2014/main" id="{54EB7C57-AFB0-4DEA-A20C-1C29FDD5A3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64944" y="2479607"/>
            <a:ext cx="914400" cy="914400"/>
          </a:xfrm>
          <a:prstGeom prst="rect">
            <a:avLst/>
          </a:prstGeom>
        </p:spPr>
      </p:pic>
      <p:pic>
        <p:nvPicPr>
          <p:cNvPr id="24" name="그래픽 23" descr="팀">
            <a:extLst>
              <a:ext uri="{FF2B5EF4-FFF2-40B4-BE49-F238E27FC236}">
                <a16:creationId xmlns:a16="http://schemas.microsoft.com/office/drawing/2014/main" id="{53D6130C-22EA-40E7-AA0A-5FC0A4526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3952" y="2455199"/>
            <a:ext cx="914400" cy="914400"/>
          </a:xfrm>
          <a:prstGeom prst="rect">
            <a:avLst/>
          </a:prstGeom>
        </p:spPr>
      </p:pic>
      <p:pic>
        <p:nvPicPr>
          <p:cNvPr id="25" name="그래픽 24" descr="팀">
            <a:extLst>
              <a:ext uri="{FF2B5EF4-FFF2-40B4-BE49-F238E27FC236}">
                <a16:creationId xmlns:a16="http://schemas.microsoft.com/office/drawing/2014/main" id="{D183D370-6BBD-43BB-8AAD-35EE52DE7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6893" y="2455199"/>
            <a:ext cx="914400" cy="914400"/>
          </a:xfrm>
          <a:prstGeom prst="rect">
            <a:avLst/>
          </a:prstGeom>
        </p:spPr>
      </p:pic>
      <p:pic>
        <p:nvPicPr>
          <p:cNvPr id="26" name="그래픽 25" descr="팀">
            <a:extLst>
              <a:ext uri="{FF2B5EF4-FFF2-40B4-BE49-F238E27FC236}">
                <a16:creationId xmlns:a16="http://schemas.microsoft.com/office/drawing/2014/main" id="{97C2ABF1-5C30-4E11-ACDF-F414A77410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9552" y="2478113"/>
            <a:ext cx="914400" cy="914400"/>
          </a:xfrm>
          <a:prstGeom prst="rect">
            <a:avLst/>
          </a:prstGeom>
        </p:spPr>
      </p:pic>
      <p:pic>
        <p:nvPicPr>
          <p:cNvPr id="27" name="그래픽 26" descr="팀">
            <a:extLst>
              <a:ext uri="{FF2B5EF4-FFF2-40B4-BE49-F238E27FC236}">
                <a16:creationId xmlns:a16="http://schemas.microsoft.com/office/drawing/2014/main" id="{7163C0F9-864E-4B16-A566-3DE0F8C5C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80527" y="2455199"/>
            <a:ext cx="914400" cy="914400"/>
          </a:xfrm>
          <a:prstGeom prst="rect">
            <a:avLst/>
          </a:prstGeom>
        </p:spPr>
      </p:pic>
      <p:pic>
        <p:nvPicPr>
          <p:cNvPr id="28" name="그래픽 27" descr="팀">
            <a:extLst>
              <a:ext uri="{FF2B5EF4-FFF2-40B4-BE49-F238E27FC236}">
                <a16:creationId xmlns:a16="http://schemas.microsoft.com/office/drawing/2014/main" id="{59326B92-470E-4395-AE82-BF8407F6B1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6985" y="5067124"/>
            <a:ext cx="914400" cy="914400"/>
          </a:xfrm>
          <a:prstGeom prst="rect">
            <a:avLst/>
          </a:prstGeom>
        </p:spPr>
      </p:pic>
      <p:pic>
        <p:nvPicPr>
          <p:cNvPr id="29" name="그래픽 28" descr="팀">
            <a:extLst>
              <a:ext uri="{FF2B5EF4-FFF2-40B4-BE49-F238E27FC236}">
                <a16:creationId xmlns:a16="http://schemas.microsoft.com/office/drawing/2014/main" id="{C5B1E207-6046-4826-906B-DB56B3E45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5205" y="5067124"/>
            <a:ext cx="914400" cy="914400"/>
          </a:xfrm>
          <a:prstGeom prst="rect">
            <a:avLst/>
          </a:prstGeom>
        </p:spPr>
      </p:pic>
      <p:pic>
        <p:nvPicPr>
          <p:cNvPr id="30" name="그래픽 29" descr="팀">
            <a:extLst>
              <a:ext uri="{FF2B5EF4-FFF2-40B4-BE49-F238E27FC236}">
                <a16:creationId xmlns:a16="http://schemas.microsoft.com/office/drawing/2014/main" id="{F1092F8A-5D98-4A5B-82DF-7A1569B42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8212" y="5067124"/>
            <a:ext cx="914400" cy="914400"/>
          </a:xfrm>
          <a:prstGeom prst="rect">
            <a:avLst/>
          </a:prstGeom>
        </p:spPr>
      </p:pic>
      <p:pic>
        <p:nvPicPr>
          <p:cNvPr id="31" name="그래픽 30" descr="팀">
            <a:extLst>
              <a:ext uri="{FF2B5EF4-FFF2-40B4-BE49-F238E27FC236}">
                <a16:creationId xmlns:a16="http://schemas.microsoft.com/office/drawing/2014/main" id="{A59C946B-CD17-44B4-9433-C9C7AE298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7278" y="5067124"/>
            <a:ext cx="914400" cy="914400"/>
          </a:xfrm>
          <a:prstGeom prst="rect">
            <a:avLst/>
          </a:prstGeom>
        </p:spPr>
      </p:pic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80C96651-D7AB-40A5-BFBC-CFF717471D12}"/>
              </a:ext>
            </a:extLst>
          </p:cNvPr>
          <p:cNvSpPr/>
          <p:nvPr/>
        </p:nvSpPr>
        <p:spPr>
          <a:xfrm>
            <a:off x="4824919" y="3784060"/>
            <a:ext cx="2636196" cy="73728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9F085-B6A5-4C05-8961-31F67623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081" y="402703"/>
            <a:ext cx="5552162" cy="1325563"/>
          </a:xfrm>
        </p:spPr>
        <p:txBody>
          <a:bodyPr/>
          <a:lstStyle/>
          <a:p>
            <a:pPr algn="ctr"/>
            <a:r>
              <a:rPr lang="en-US" altLang="ko-KR" dirty="0">
                <a:effectLst/>
                <a:latin typeface="Berlin Sans FB Demi" panose="020E0802020502020306" pitchFamily="34" charset="0"/>
              </a:rPr>
              <a:t>Recognition </a:t>
            </a:r>
            <a:br>
              <a:rPr lang="en-US" altLang="ko-KR" dirty="0">
                <a:effectLst/>
                <a:latin typeface="Berlin Sans FB Demi" panose="020E0802020502020306" pitchFamily="34" charset="0"/>
              </a:rPr>
            </a:br>
            <a:r>
              <a:rPr lang="ko-KR" altLang="en-US" dirty="0"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인  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래픽 3" descr="남자">
            <a:extLst>
              <a:ext uri="{FF2B5EF4-FFF2-40B4-BE49-F238E27FC236}">
                <a16:creationId xmlns:a16="http://schemas.microsoft.com/office/drawing/2014/main" id="{DA4E6B7F-8D3D-4325-BD90-A273A54FE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4219" y="3429000"/>
            <a:ext cx="914400" cy="914400"/>
          </a:xfrm>
          <a:prstGeom prst="rect">
            <a:avLst/>
          </a:prstGeom>
        </p:spPr>
      </p:pic>
      <p:pic>
        <p:nvPicPr>
          <p:cNvPr id="6" name="그래픽 5" descr="걷기">
            <a:extLst>
              <a:ext uri="{FF2B5EF4-FFF2-40B4-BE49-F238E27FC236}">
                <a16:creationId xmlns:a16="http://schemas.microsoft.com/office/drawing/2014/main" id="{92D41C8A-D90B-49E5-BD30-D0BC00F49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1786" y="3429000"/>
            <a:ext cx="914400" cy="914400"/>
          </a:xfrm>
          <a:prstGeom prst="rect">
            <a:avLst/>
          </a:prstGeom>
        </p:spPr>
      </p:pic>
      <p:pic>
        <p:nvPicPr>
          <p:cNvPr id="8" name="그래픽 7" descr="탁자와 의자">
            <a:extLst>
              <a:ext uri="{FF2B5EF4-FFF2-40B4-BE49-F238E27FC236}">
                <a16:creationId xmlns:a16="http://schemas.microsoft.com/office/drawing/2014/main" id="{7C31D325-F96D-4E99-A1B4-8AEEE823CF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09353" y="3429000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AEC32F8-027D-41F2-A4A7-B25DD64B2D6A}"/>
              </a:ext>
            </a:extLst>
          </p:cNvPr>
          <p:cNvSpPr/>
          <p:nvPr/>
        </p:nvSpPr>
        <p:spPr>
          <a:xfrm>
            <a:off x="5295122" y="2804193"/>
            <a:ext cx="1267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Berlin Sans FB Demi" panose="020E0802020502020306" pitchFamily="34" charset="0"/>
              </a:rPr>
              <a:t>MOVE</a:t>
            </a:r>
            <a:endParaRPr lang="ko-KR" altLang="en-US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9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B659E-217E-4396-B35E-4009A18E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368" y="1376800"/>
            <a:ext cx="3967264" cy="3063875"/>
          </a:xfrm>
        </p:spPr>
        <p:txBody>
          <a:bodyPr/>
          <a:lstStyle/>
          <a:p>
            <a:pPr algn="ctr"/>
            <a:r>
              <a:rPr lang="en-US" altLang="ko-KR" dirty="0">
                <a:latin typeface="Berlin Sans FB Demi" panose="020E0802020502020306" pitchFamily="34" charset="0"/>
              </a:rPr>
              <a:t>WHY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23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E4D19-265E-4BFA-9F21-8C580193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3769"/>
            <a:ext cx="12192000" cy="221986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카페의 회전율 상승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353DB17-8C66-4885-ADC3-29484D9279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229376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latin typeface="+mn-ea"/>
                <a:ea typeface="+mn-ea"/>
              </a:rPr>
              <a:t>불필요한 동선 및 시간낭비 해소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13671D-793F-491B-A6D6-6A82F8CF7E3E}"/>
              </a:ext>
            </a:extLst>
          </p:cNvPr>
          <p:cNvSpPr txBox="1">
            <a:spLocks/>
          </p:cNvSpPr>
          <p:nvPr/>
        </p:nvSpPr>
        <p:spPr>
          <a:xfrm>
            <a:off x="0" y="4513634"/>
            <a:ext cx="12192000" cy="234436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>
                <a:latin typeface="+mn-ea"/>
                <a:ea typeface="+mn-ea"/>
              </a:rPr>
              <a:t>이용자와 카페의 상호작용 증가</a:t>
            </a:r>
          </a:p>
        </p:txBody>
      </p:sp>
    </p:spTree>
    <p:extLst>
      <p:ext uri="{BB962C8B-B14F-4D97-AF65-F5344CB8AC3E}">
        <p14:creationId xmlns:p14="http://schemas.microsoft.com/office/powerpoint/2010/main" val="257614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82CDF-F1DD-4F06-8B37-DFB7828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7100"/>
          </a:xfrm>
        </p:spPr>
        <p:txBody>
          <a:bodyPr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A288E5B-A47C-4CA2-8718-6D5173B1BE2D}"/>
              </a:ext>
            </a:extLst>
          </p:cNvPr>
          <p:cNvSpPr txBox="1">
            <a:spLocks/>
          </p:cNvSpPr>
          <p:nvPr/>
        </p:nvSpPr>
        <p:spPr>
          <a:xfrm>
            <a:off x="838200" y="3832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목적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E891175-715A-4B59-8CB4-928071D335D9}"/>
              </a:ext>
            </a:extLst>
          </p:cNvPr>
          <p:cNvGraphicFramePr/>
          <p:nvPr/>
        </p:nvGraphicFramePr>
        <p:xfrm>
          <a:off x="2032000" y="365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598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87317-62BB-44F5-8BCD-EAC71DC9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575" y="1184275"/>
            <a:ext cx="5276850" cy="3321050"/>
          </a:xfrm>
        </p:spPr>
        <p:txBody>
          <a:bodyPr/>
          <a:lstStyle/>
          <a:p>
            <a:pPr algn="ctr"/>
            <a:r>
              <a:rPr lang="ko-KR" altLang="en-US" sz="6000" b="1" dirty="0"/>
              <a:t>문제점</a:t>
            </a:r>
            <a:br>
              <a:rPr lang="en-US" altLang="ko-KR" b="1" dirty="0"/>
            </a:br>
            <a:r>
              <a:rPr lang="en-US" altLang="ko-KR" b="1" dirty="0"/>
              <a:t>Problem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2780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645</Words>
  <Application>Microsoft Office PowerPoint</Application>
  <PresentationFormat>와이드스크린</PresentationFormat>
  <Paragraphs>135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HY견고딕</vt:lpstr>
      <vt:lpstr>맑은 고딕</vt:lpstr>
      <vt:lpstr>Aharoni</vt:lpstr>
      <vt:lpstr>Arial</vt:lpstr>
      <vt:lpstr>Berlin Sans FB Demi</vt:lpstr>
      <vt:lpstr>Office 테마</vt:lpstr>
      <vt:lpstr>HACKATHON  TEAM IT그것</vt:lpstr>
      <vt:lpstr>목적</vt:lpstr>
      <vt:lpstr>목적 Purpose </vt:lpstr>
      <vt:lpstr>목적 Object</vt:lpstr>
      <vt:lpstr>Recognition  인  식</vt:lpstr>
      <vt:lpstr>WHY </vt:lpstr>
      <vt:lpstr>카페의 회전율 상승</vt:lpstr>
      <vt:lpstr>목적</vt:lpstr>
      <vt:lpstr>문제점 Problem</vt:lpstr>
      <vt:lpstr>WHAT</vt:lpstr>
      <vt:lpstr>PowerPoint 프레젠테이션</vt:lpstr>
      <vt:lpstr>PRINT</vt:lpstr>
      <vt:lpstr>목적</vt:lpstr>
      <vt:lpstr>보완 Supplementation</vt:lpstr>
      <vt:lpstr>R F I D radio frequency identification</vt:lpstr>
      <vt:lpstr>Solution is</vt:lpstr>
      <vt:lpstr>PowerPoint 프레젠테이션</vt:lpstr>
      <vt:lpstr>A</vt:lpstr>
      <vt:lpstr>목적</vt:lpstr>
      <vt:lpstr>구현 Realization</vt:lpstr>
      <vt:lpstr>Arduino</vt:lpstr>
      <vt:lpstr>PowerPoint 프레젠테이션</vt:lpstr>
      <vt:lpstr>Arduino RFID Set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 TEAM IT(그것)</dc:title>
  <dc:creator>dlehdtn8996@naver.com</dc:creator>
  <cp:lastModifiedBy>정 재민</cp:lastModifiedBy>
  <cp:revision>32</cp:revision>
  <dcterms:created xsi:type="dcterms:W3CDTF">2018-11-16T07:29:18Z</dcterms:created>
  <dcterms:modified xsi:type="dcterms:W3CDTF">2018-11-17T07:12:10Z</dcterms:modified>
</cp:coreProperties>
</file>