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88" r:id="rId5"/>
    <p:sldId id="289" r:id="rId6"/>
    <p:sldId id="290" r:id="rId7"/>
    <p:sldId id="291" r:id="rId8"/>
    <p:sldId id="275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7" r:id="rId20"/>
    <p:sldId id="303" r:id="rId21"/>
    <p:sldId id="304" r:id="rId22"/>
    <p:sldId id="305" r:id="rId23"/>
    <p:sldId id="306" r:id="rId24"/>
    <p:sldId id="308" r:id="rId25"/>
    <p:sldId id="269" r:id="rId26"/>
    <p:sldId id="261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5" autoAdjust="0"/>
    <p:restoredTop sz="95520" autoAdjust="0"/>
  </p:normalViewPr>
  <p:slideViewPr>
    <p:cSldViewPr>
      <p:cViewPr varScale="1">
        <p:scale>
          <a:sx n="90" d="100"/>
          <a:sy n="90" d="100"/>
        </p:scale>
        <p:origin x="987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4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1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4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2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4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1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9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4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3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6061E-AEC6-449C-9DFE-0C6719CD3665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6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밑바닥부터 시작하는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_3</a:t>
            </a:r>
            <a:r>
              <a:rPr lang="en-US" altLang="ko-KR" sz="4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4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4208" y="5877272"/>
            <a:ext cx="2368352" cy="648072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</a:rPr>
              <a:t>20195168</a:t>
            </a:r>
          </a:p>
          <a:p>
            <a:pPr algn="r"/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</a:rPr>
              <a:t>박서정</a:t>
            </a:r>
            <a:endParaRPr lang="ko-KR" altLang="en-US" sz="12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5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980728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</a:t>
            </a:r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800" dirty="0" err="1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손실함수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272274"/>
            <a:ext cx="1547664" cy="564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 학습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712" y="764704"/>
            <a:ext cx="676875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평균 제곱 오차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(mean squared error MSE)</a:t>
            </a:r>
          </a:p>
        </p:txBody>
      </p:sp>
      <p:pic>
        <p:nvPicPr>
          <p:cNvPr id="2050" name="Picture 2" descr="파이썬][딥러닝] 손실 함수 (평균 제곱오차, 교차 엔트로피 오차)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054" y="1916832"/>
            <a:ext cx="4462399" cy="147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322004" y="40770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 err="1">
                <a:solidFill>
                  <a:srgbClr val="795E26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urier New" panose="02070309020205020404" pitchFamily="49" charset="0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dirty="0">
                <a:solidFill>
                  <a:srgbClr val="001080"/>
                </a:solidFill>
                <a:latin typeface="Courier New" panose="020703090202050204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</a:t>
            </a:r>
            <a:r>
              <a:rPr lang="en-US" altLang="ko-KR" dirty="0" err="1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((y-t)**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95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980728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</a:t>
            </a:r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800" dirty="0" err="1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손실함수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272274"/>
            <a:ext cx="1547664" cy="564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 학습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712" y="764704"/>
            <a:ext cx="676875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교차 엔트로피 오차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(cross entropy error CEE)</a:t>
            </a:r>
          </a:p>
        </p:txBody>
      </p:sp>
      <p:pic>
        <p:nvPicPr>
          <p:cNvPr id="9218" name="Picture 2" descr="3-(2) 학습 : 손실 함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72816"/>
            <a:ext cx="4561144" cy="143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195736" y="3973721"/>
            <a:ext cx="5616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s-E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altLang="ko-KR" dirty="0">
                <a:solidFill>
                  <a:srgbClr val="795E26"/>
                </a:solidFill>
                <a:latin typeface="Courier New" panose="02070309020205020404" pitchFamily="49" charset="0"/>
              </a:rPr>
              <a:t>cross_entropy_error</a:t>
            </a:r>
            <a:r>
              <a:rPr lang="es-E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altLang="ko-KR" dirty="0">
                <a:solidFill>
                  <a:srgbClr val="001080"/>
                </a:solidFill>
                <a:latin typeface="Courier New" panose="02070309020205020404" pitchFamily="49" charset="0"/>
              </a:rPr>
              <a:t>y</a:t>
            </a:r>
            <a:r>
              <a:rPr lang="es-E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ES" altLang="ko-KR" dirty="0" smtClean="0">
                <a:solidFill>
                  <a:srgbClr val="001080"/>
                </a:solidFill>
                <a:latin typeface="Courier New" panose="02070309020205020404" pitchFamily="49" charset="0"/>
              </a:rPr>
              <a:t>t</a:t>
            </a:r>
            <a:r>
              <a:rPr lang="es-E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  <a:endParaRPr lang="es-E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 delta = </a:t>
            </a:r>
            <a:r>
              <a:rPr lang="es-E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1e-7</a:t>
            </a:r>
            <a:endParaRPr lang="es-E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s-ES" altLang="ko-KR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s-E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-np.</a:t>
            </a:r>
            <a:r>
              <a:rPr lang="es-ES" altLang="ko-KR" dirty="0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s-E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(t * np.log(y + delta))</a:t>
            </a:r>
            <a:endParaRPr lang="es-E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1720" y="5683449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값이 무한대가 되지 않기 위해 아주 작은 값 </a:t>
            </a:r>
            <a:r>
              <a:rPr lang="en-US" altLang="ko-KR" dirty="0" smtClean="0"/>
              <a:t>delta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더해줌</a:t>
            </a:r>
            <a:endParaRPr lang="ko-KR" altLang="en-US" dirty="0"/>
          </a:p>
        </p:txBody>
      </p:sp>
      <p:pic>
        <p:nvPicPr>
          <p:cNvPr id="9220" name="Picture 4" descr="인공신경망의 학습 지표, 손실함수(loss function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080" y="2204864"/>
            <a:ext cx="1634410" cy="108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인공신경망의 학습 지표, 손실함수(loss function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490080" y="1217771"/>
            <a:ext cx="1634410" cy="108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84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980728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</a:t>
            </a:r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800" dirty="0" err="1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손실함수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272274"/>
            <a:ext cx="1547664" cy="564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 학습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712" y="764704"/>
            <a:ext cx="676875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미니 배치 학습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훈련 데이터 중 일부만 골라 수행하는 학습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2037" t="7270"/>
          <a:stretch/>
        </p:blipFill>
        <p:spPr>
          <a:xfrm>
            <a:off x="2843808" y="2168760"/>
            <a:ext cx="4577279" cy="100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0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980728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</a:t>
            </a:r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800" dirty="0" err="1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손실함수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272274"/>
            <a:ext cx="1547664" cy="564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 학습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712" y="764704"/>
            <a:ext cx="676875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미니 배치 학습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훈련 데이터 중 일부만 골라 수행하는 학습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45432" y="1988840"/>
            <a:ext cx="739856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sys,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sys.path.append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os.pardir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np</a:t>
            </a:r>
          </a:p>
          <a:p>
            <a:r>
              <a:rPr lang="en-US" altLang="ko-KR" sz="14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dataset.mnist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load_mnist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t_train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 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t_test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load_mnist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(normalize = 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one_hot_label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train_size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x_train.shape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batch_mask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np.random.choice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train_size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x_batch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batch_mask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t_batch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t_train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batch_mask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rgbClr val="795E26"/>
                </a:solidFill>
                <a:latin typeface="Courier New" panose="02070309020205020404" pitchFamily="49" charset="0"/>
              </a:rPr>
              <a:t>cross_entropy_error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001080"/>
                </a:solidFill>
                <a:latin typeface="Courier New" panose="02070309020205020404" pitchFamily="49" charset="0"/>
              </a:rPr>
              <a:t>y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01080"/>
                </a:solidFill>
                <a:latin typeface="Courier New" panose="02070309020205020404" pitchFamily="49" charset="0"/>
              </a:rPr>
              <a:t>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400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y.ndim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==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t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t.reshape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t.size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y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y.reshape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y.size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y.shape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4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-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</a:t>
            </a:r>
            <a:r>
              <a:rPr lang="en-US" altLang="ko-KR" sz="1400" dirty="0" err="1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(t * np.log(y +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1e-7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 /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3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980728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</a:t>
            </a:r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800" dirty="0" err="1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손실함수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272274"/>
            <a:ext cx="1547664" cy="564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 학습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712" y="764704"/>
            <a:ext cx="6768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정확도를 두고 손실 함수를 지표로 사용하는 이유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1720" y="1969625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정확도를 지표로 하면 매개변수의 미분이 대부분의  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장소에서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0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이 되기 때문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50636" y="3140968"/>
            <a:ext cx="676875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정확도는 미세한 변화에는 반응을 보이지 </a:t>
            </a:r>
            <a:r>
              <a:rPr lang="ko-KR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않거나 불연속적으로 변화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4206025"/>
            <a:ext cx="3240360" cy="211243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099" y="4183272"/>
            <a:ext cx="3215907" cy="2157942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 flipV="1">
            <a:off x="6876256" y="4206025"/>
            <a:ext cx="1512168" cy="7351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980728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수치 미분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272274"/>
            <a:ext cx="1547664" cy="564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 학습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712" y="764704"/>
            <a:ext cx="676875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미분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한 순간의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변화량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1266" name="Picture 2" descr="OpenCV 4로 배우는 컴퓨터 비전과 머신 러닝: 9.1.1 미분과 그래디언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0" t="-1202" r="67240" b="17222"/>
          <a:stretch/>
        </p:blipFill>
        <p:spPr bwMode="auto">
          <a:xfrm>
            <a:off x="3275856" y="1844824"/>
            <a:ext cx="1008112" cy="113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미분(differentiation), 도함수(derivative) – hanvenpar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8" r="31499" b="53872"/>
          <a:stretch/>
        </p:blipFill>
        <p:spPr bwMode="auto">
          <a:xfrm>
            <a:off x="4231464" y="1644468"/>
            <a:ext cx="3528392" cy="136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55030" y="387526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pt-BR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pt-BR" altLang="ko-KR" dirty="0">
                <a:solidFill>
                  <a:srgbClr val="795E26"/>
                </a:solidFill>
                <a:latin typeface="Courier New" panose="02070309020205020404" pitchFamily="49" charset="0"/>
              </a:rPr>
              <a:t>numerical_diff</a:t>
            </a:r>
            <a:r>
              <a:rPr lang="pt-BR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altLang="ko-KR" dirty="0">
                <a:solidFill>
                  <a:srgbClr val="001080"/>
                </a:solidFill>
                <a:latin typeface="Courier New" panose="02070309020205020404" pitchFamily="49" charset="0"/>
              </a:rPr>
              <a:t>f</a:t>
            </a:r>
            <a:r>
              <a:rPr lang="pt-BR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pt-BR" altLang="ko-KR" dirty="0">
                <a:solidFill>
                  <a:srgbClr val="001080"/>
                </a:solidFill>
                <a:latin typeface="Courier New" panose="02070309020205020404" pitchFamily="49" charset="0"/>
              </a:rPr>
              <a:t>x</a:t>
            </a:r>
            <a:r>
              <a:rPr lang="pt-BR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 h = </a:t>
            </a:r>
            <a:r>
              <a:rPr lang="pt-BR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10e-50</a:t>
            </a:r>
            <a:endParaRPr lang="pt-BR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pt-BR" altLang="ko-KR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pt-BR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(f(x+h) - f(x)) / h</a:t>
            </a:r>
            <a:endParaRPr lang="pt-BR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980728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수치 미분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272274"/>
            <a:ext cx="1547664" cy="564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 학습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712" y="764704"/>
            <a:ext cx="676875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개선해야 할 점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반올림 오차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차분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임의의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두 점에서의 함수 값의 차이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h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무한히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0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좁히는 것은 불가능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98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980728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수치 미분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272274"/>
            <a:ext cx="1547664" cy="564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 학습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712" y="764704"/>
            <a:ext cx="67687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중심 차분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중앙 차분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x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중심으로 그 전후의 차분을 계산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83768" y="2204864"/>
            <a:ext cx="59224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pt-BR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pt-BR" altLang="ko-KR" sz="2000" dirty="0">
                <a:solidFill>
                  <a:srgbClr val="795E26"/>
                </a:solidFill>
                <a:latin typeface="Courier New" panose="02070309020205020404" pitchFamily="49" charset="0"/>
              </a:rPr>
              <a:t>numerical_diff</a:t>
            </a:r>
            <a:r>
              <a:rPr lang="pt-BR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altLang="ko-KR" sz="2000" dirty="0">
                <a:solidFill>
                  <a:srgbClr val="001080"/>
                </a:solidFill>
                <a:latin typeface="Courier New" panose="02070309020205020404" pitchFamily="49" charset="0"/>
              </a:rPr>
              <a:t>f</a:t>
            </a:r>
            <a:r>
              <a:rPr lang="pt-BR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pt-BR" altLang="ko-KR" sz="2000" dirty="0">
                <a:solidFill>
                  <a:srgbClr val="001080"/>
                </a:solidFill>
                <a:latin typeface="Courier New" panose="02070309020205020404" pitchFamily="49" charset="0"/>
              </a:rPr>
              <a:t>x</a:t>
            </a:r>
            <a:r>
              <a:rPr lang="pt-BR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 h = </a:t>
            </a:r>
            <a:r>
              <a:rPr lang="pt-BR" altLang="ko-KR" sz="2000" dirty="0">
                <a:solidFill>
                  <a:srgbClr val="09885A"/>
                </a:solidFill>
                <a:latin typeface="Courier New" panose="02070309020205020404" pitchFamily="49" charset="0"/>
              </a:rPr>
              <a:t>1e-4</a:t>
            </a:r>
            <a:endParaRPr lang="pt-BR" altLang="ko-KR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pt-BR" altLang="ko-KR" sz="20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pt-BR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(f(x+h) - f(x-h)) / (</a:t>
            </a:r>
            <a:r>
              <a:rPr lang="pt-BR" altLang="ko-KR" sz="20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pt-BR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*h)</a:t>
            </a:r>
            <a:endParaRPr lang="pt-BR" altLang="ko-K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22004" y="393305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>
                <a:solidFill>
                  <a:srgbClr val="795E26"/>
                </a:solidFill>
                <a:latin typeface="Courier New" panose="02070309020205020404" pitchFamily="49" charset="0"/>
              </a:rPr>
              <a:t>function_1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urier New" panose="020703090202050204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0.01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*x**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+ 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0.1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*x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numerical_diff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(function_1, 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5739730"/>
            <a:ext cx="2781300" cy="41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139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980728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기울기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272274"/>
            <a:ext cx="1547664" cy="564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 학습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5906" y="406039"/>
            <a:ext cx="67687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편미분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변수가 여럿인 함수에 대한 미분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4338" name="Picture 2" descr="https://media.vlpt.us/images/jakeseo_me/post/af28609d-c033-4d64-ac02-0af01991a2c9/fig%204-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897" y="1860933"/>
            <a:ext cx="3096344" cy="242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media.vlpt.us/images/jakeseo_me/post/2cf0ac89-a788-42c0-a6ce-ccf2b0ce499e/gradient_visu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588" y="2131056"/>
            <a:ext cx="3293690" cy="213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51212" y="4606759"/>
            <a:ext cx="6768752" cy="1173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기울기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모든 변수의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편미분을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벡터로 정리한 것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4342" name="Picture 6" descr="https://media.vlpt.us/images/jakeseo_me/post/9a6744db-f916-4090-8e8e-1e4d07bbc784/grad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328" y="5170811"/>
            <a:ext cx="1143533" cy="68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https://media.vlpt.us/images/jakeseo_me/post/8f844a88-f805-4b3e-9994-7a467e6ff011/side_diff_eq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20055"/>
            <a:ext cx="1895637" cy="128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7704" y="614928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모든 벡터가 낮아지는 방향을 가리키고 멀어질수록 크기가 커짐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1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980728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기울기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272274"/>
            <a:ext cx="1547664" cy="564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 학습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5906" y="406039"/>
            <a:ext cx="67687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편미분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변수가 여럿인 함수에 대한 미분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4344" name="Picture 8" descr="https://media.vlpt.us/images/jakeseo_me/post/8f844a88-f805-4b3e-9994-7a467e6ff011/side_diff_eq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20055"/>
            <a:ext cx="1895637" cy="128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media.vlpt.us/images/jakeseo_me/post/2cf0ac89-a788-42c0-a6ce-ccf2b0ce499e/gradient_visu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02" y="1859323"/>
            <a:ext cx="7522598" cy="488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00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79912" y="1700808"/>
            <a:ext cx="1512168" cy="504056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 차</a:t>
            </a:r>
            <a:r>
              <a:rPr lang="en-US" altLang="ko-KR" sz="24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271687" y="2668334"/>
            <a:ext cx="1080120" cy="360040"/>
          </a:xfrm>
        </p:spPr>
        <p:txBody>
          <a:bodyPr anchor="ctr">
            <a:noAutofit/>
          </a:bodyPr>
          <a:lstStyle/>
          <a:p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403648" y="2420888"/>
            <a:ext cx="632539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부제목 4"/>
          <p:cNvSpPr txBox="1">
            <a:spLocks/>
          </p:cNvSpPr>
          <p:nvPr/>
        </p:nvSpPr>
        <p:spPr>
          <a:xfrm>
            <a:off x="4065022" y="2668334"/>
            <a:ext cx="108012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부제목 4"/>
          <p:cNvSpPr txBox="1">
            <a:spLocks/>
          </p:cNvSpPr>
          <p:nvPr/>
        </p:nvSpPr>
        <p:spPr>
          <a:xfrm>
            <a:off x="5866109" y="2668334"/>
            <a:ext cx="108012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부제목 4"/>
          <p:cNvSpPr txBox="1">
            <a:spLocks/>
          </p:cNvSpPr>
          <p:nvPr/>
        </p:nvSpPr>
        <p:spPr>
          <a:xfrm>
            <a:off x="1878180" y="3172388"/>
            <a:ext cx="1918201" cy="2160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손글씨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숫자 인식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부제목 4"/>
          <p:cNvSpPr txBox="1">
            <a:spLocks/>
          </p:cNvSpPr>
          <p:nvPr/>
        </p:nvSpPr>
        <p:spPr>
          <a:xfrm>
            <a:off x="3885002" y="3244397"/>
            <a:ext cx="14401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신경망 학습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부제목 4"/>
          <p:cNvSpPr txBox="1">
            <a:spLocks/>
          </p:cNvSpPr>
          <p:nvPr/>
        </p:nvSpPr>
        <p:spPr>
          <a:xfrm>
            <a:off x="5436096" y="3232271"/>
            <a:ext cx="1930105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 주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162948" y="3964477"/>
            <a:ext cx="14401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MNIST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준비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추론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배치처리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/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부제목 4"/>
          <p:cNvSpPr txBox="1">
            <a:spLocks/>
          </p:cNvSpPr>
          <p:nvPr/>
        </p:nvSpPr>
        <p:spPr>
          <a:xfrm>
            <a:off x="3993014" y="3604438"/>
            <a:ext cx="1646195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주도 학습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손실 함수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수치 미분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기울기</a:t>
            </a:r>
            <a:endParaRPr lang="en-US" altLang="ko-KR" sz="10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ko-KR" altLang="en-US" sz="1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ko-KR" altLang="en-US" sz="1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/>
            <a:endPara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0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980728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기울기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272274"/>
            <a:ext cx="1547664" cy="564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 학습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55626" y="564285"/>
            <a:ext cx="676875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경사법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경사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하강법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기울기를 이용해 함수의 최솟값을 찾는 방법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기울기가 가리키는 방향에 항상 최솟값이 있는 건 아님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극솟값이나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안장점일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수 있음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현 위치에서 기울어진 방향으로 일정 거리만큼 이동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반복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함수의 값을 점차 줄임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기계학습 최적화에 쓰임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7410" name="Picture 2" descr="안장점 - 위키백과, 우리 모두의 백과사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564904"/>
            <a:ext cx="1472577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75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980728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기울기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272274"/>
            <a:ext cx="1547664" cy="564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 학습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55626" y="564285"/>
            <a:ext cx="6768752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경사법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경사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하강법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</a:p>
        </p:txBody>
      </p:sp>
      <p:pic>
        <p:nvPicPr>
          <p:cNvPr id="18434" name="Picture 2" descr="https://media.vlpt.us/images/jakeseo_me/post/1d5481d5-c66d-4c92-86d7-b4c8c83c8c60/gradient_descent_method_equ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76651"/>
            <a:ext cx="263658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η - Wiktionary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4" t="25324" r="24609"/>
          <a:stretch/>
        </p:blipFill>
        <p:spPr bwMode="auto">
          <a:xfrm>
            <a:off x="7092280" y="2246380"/>
            <a:ext cx="288032" cy="36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80312" y="2174372"/>
            <a:ext cx="169168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: </a:t>
            </a:r>
            <a:r>
              <a:rPr lang="ko-KR" altLang="en-US" sz="1600" dirty="0" smtClean="0"/>
              <a:t>갱신하는 양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학습률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미리 </a:t>
            </a:r>
            <a:r>
              <a:rPr lang="ko-KR" altLang="en-US" sz="1600" dirty="0" err="1" smtClean="0"/>
              <a:t>정해둠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976189" y="4221088"/>
            <a:ext cx="797463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gradient_descent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001080"/>
                </a:solidFill>
                <a:latin typeface="Courier New" panose="02070309020205020404" pitchFamily="49" charset="0"/>
              </a:rPr>
              <a:t>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init_x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lr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0.01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step_num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x 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init_x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step_num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grad 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numerical_gradient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(f, x)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x -=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* grad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6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x</a:t>
            </a:r>
            <a:endParaRPr lang="en-US" altLang="ko-K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450749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학습률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282450" y="450749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반복 횟수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0860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980728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기울기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272274"/>
            <a:ext cx="1547664" cy="564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 학습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712" y="370817"/>
            <a:ext cx="6768752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경사법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경사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하강법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74032" y="1650666"/>
            <a:ext cx="734481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>
                <a:solidFill>
                  <a:srgbClr val="795E26"/>
                </a:solidFill>
                <a:latin typeface="Courier New" panose="02070309020205020404" pitchFamily="49" charset="0"/>
              </a:rPr>
              <a:t>function_2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001080"/>
                </a:solidFill>
                <a:latin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4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x[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]**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+ x[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]**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init_x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-3.0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4.0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gradient_descent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(function_2,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init_x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init_x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0.1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step_num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9458" name="Picture 2" descr="🧠 [밑바닥 딥러닝] 수치 미분과 기울기 | 코딩하는펭귄의 저장소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393295"/>
            <a:ext cx="3456384" cy="272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46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980728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기울기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272274"/>
            <a:ext cx="1547664" cy="564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 학습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712" y="370817"/>
            <a:ext cx="67687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신경망에서의 기울기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가중치 매개변수에 대한 손실 함수의 기울기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0482" name="Picture 2" descr="https://media.vlpt.us/images/jakeseo_me/post/d60f0924-7445-48f2-b70d-09d985a3c387/e%204.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45"/>
          <a:stretch/>
        </p:blipFill>
        <p:spPr bwMode="auto">
          <a:xfrm>
            <a:off x="3059832" y="4396989"/>
            <a:ext cx="4095750" cy="145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media.vlpt.us/images/jakeseo_me/post/d60f0924-7445-48f2-b70d-09d985a3c387/e%204.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13"/>
          <a:stretch/>
        </p:blipFill>
        <p:spPr bwMode="auto">
          <a:xfrm>
            <a:off x="3419872" y="3137078"/>
            <a:ext cx="4095750" cy="119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83768" y="2458152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예를 들어 </a:t>
            </a:r>
            <a:r>
              <a:rPr lang="en-US" altLang="ko-KR" sz="1600" dirty="0" smtClean="0"/>
              <a:t>2x3 </a:t>
            </a:r>
            <a:r>
              <a:rPr lang="ko-KR" altLang="en-US" sz="1600" dirty="0" smtClean="0"/>
              <a:t>가중치 </a:t>
            </a:r>
            <a:r>
              <a:rPr lang="en-US" altLang="ko-KR" sz="1600" dirty="0" smtClean="0"/>
              <a:t>W</a:t>
            </a:r>
            <a:r>
              <a:rPr lang="ko-KR" altLang="en-US" sz="1600" dirty="0" smtClean="0"/>
              <a:t>와 손실 함수 </a:t>
            </a:r>
            <a:r>
              <a:rPr lang="en-US" altLang="ko-KR" sz="1600" dirty="0" smtClean="0"/>
              <a:t>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03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980728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기울기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272274"/>
            <a:ext cx="1547664" cy="564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 학습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79712" y="404664"/>
            <a:ext cx="59766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sys,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sys.path.append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os.pardir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np</a:t>
            </a:r>
          </a:p>
          <a:p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functions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cross_entropy_error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gradient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numerical_gradient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simpleNet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altLang="ko-KR" sz="1200" dirty="0" err="1">
                <a:solidFill>
                  <a:srgbClr val="795E26"/>
                </a:solidFill>
                <a:latin typeface="Courier New" panose="02070309020205020404" pitchFamily="49" charset="0"/>
              </a:rPr>
              <a:t>init</a:t>
            </a:r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__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altLang="ko-KR" sz="12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.W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np.random.randn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predict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01080"/>
                </a:solidFill>
                <a:latin typeface="Courier New" panose="02070309020205020404" pitchFamily="49" charset="0"/>
              </a:rPr>
              <a:t>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np.dot(x, </a:t>
            </a:r>
            <a:r>
              <a:rPr lang="en-US" altLang="ko-KR" sz="12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.W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loss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(</a:t>
            </a:r>
            <a:r>
              <a:rPr lang="en-US" altLang="ko-KR" sz="12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01080"/>
                </a:solidFill>
                <a:latin typeface="Courier New" panose="02070309020205020404" pitchFamily="49" charset="0"/>
              </a:rPr>
              <a:t>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01080"/>
                </a:solidFill>
                <a:latin typeface="Courier New" panose="02070309020205020404" pitchFamily="49" charset="0"/>
              </a:rPr>
              <a:t>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z = </a:t>
            </a:r>
            <a:r>
              <a:rPr lang="en-US" altLang="ko-KR" sz="12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.predict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(x)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y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(z)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loss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cross_entropy_error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(y, t)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loss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net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simpleNet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0.6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0.9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net.predict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(x)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net.loss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(x, t</a:t>
            </a:r>
            <a:r>
              <a:rPr lang="en-US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f(W):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return 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net.loss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(x, t)</a:t>
            </a:r>
          </a:p>
          <a:p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dW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numerical_gradient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(f, 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net.W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print(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dW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4653136"/>
            <a:ext cx="3744416" cy="605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846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다음주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704" y="2132856"/>
            <a:ext cx="67687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5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오차역전파법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계산그래프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연쇄법칙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역전파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단순한 계층 구현하기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활성화 함수 계층 구현하기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Affine/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Softmax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계층 구현하기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오차역전파법 구현하기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1055638"/>
            <a:ext cx="6768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4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학습 알고리즘 구현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2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en-US" altLang="ko-KR" sz="4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4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4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72274"/>
            <a:ext cx="1547664" cy="564438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MNIST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1097360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1. MNIST   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데이터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662465"/>
            <a:ext cx="676875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손글씨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숫자 분류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순전파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(forward propagation) :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입력층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-&gt;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출력층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026" name="Picture 2" descr="Data Sets for Deep Learning - MATLAB &amp; Simu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76872"/>
            <a:ext cx="26289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9872" y="4437112"/>
            <a:ext cx="3168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0 ~ 9 </a:t>
            </a:r>
            <a:r>
              <a:rPr lang="ko-KR" altLang="en-US" sz="1400" dirty="0" err="1" smtClean="0"/>
              <a:t>숫자이미지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28 x 28 </a:t>
            </a:r>
            <a:r>
              <a:rPr lang="ko-KR" altLang="en-US" sz="1400" dirty="0" err="1" smtClean="0"/>
              <a:t>회색조</a:t>
            </a:r>
            <a:r>
              <a:rPr lang="ko-KR" altLang="en-US" sz="1400" dirty="0" smtClean="0"/>
              <a:t> 이미지 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채널</a:t>
            </a:r>
            <a:r>
              <a:rPr lang="en-US" altLang="ko-KR" sz="1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픽셀 </a:t>
            </a:r>
            <a:r>
              <a:rPr lang="en-US" altLang="ko-KR" sz="1400" dirty="0" smtClean="0"/>
              <a:t>0 ~ 255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각각 레이블 붙어있음</a:t>
            </a:r>
            <a:endParaRPr lang="en-US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79712" y="6094227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ko-KR" altLang="en-US" dirty="0" smtClean="0">
                <a:solidFill>
                  <a:srgbClr val="FF0000"/>
                </a:solidFill>
              </a:rPr>
              <a:t>이미 학습된 매개변수를 사용하여 추론 과정만 수행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57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72274"/>
            <a:ext cx="1547664" cy="564438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MNIST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1097360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준비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35696" y="466194"/>
            <a:ext cx="754879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sys,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sys.path.append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os.pardir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dataset.mnist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load_mnist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rgbClr val="795E26"/>
                </a:solidFill>
                <a:latin typeface="Courier New" panose="02070309020205020404" pitchFamily="49" charset="0"/>
              </a:rPr>
              <a:t>get_data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t_train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 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t_test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						=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load_mnist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(normalize = 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flatten = 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ko-K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one_hot_label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4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t_test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rgbClr val="795E26"/>
                </a:solidFill>
                <a:latin typeface="Courier New" panose="02070309020205020404" pitchFamily="49" charset="0"/>
              </a:rPr>
              <a:t>init_network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400" dirty="0">
                <a:solidFill>
                  <a:srgbClr val="AF00DB"/>
                </a:solidFill>
                <a:latin typeface="Courier New" panose="02070309020205020404" pitchFamily="49" charset="0"/>
              </a:rPr>
              <a:t>with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>
                <a:solidFill>
                  <a:srgbClr val="795E26"/>
                </a:solidFill>
                <a:latin typeface="Courier New" panose="02070309020205020404" pitchFamily="49" charset="0"/>
              </a:rPr>
              <a:t>open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sample_weight.pkl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rb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 </a:t>
            </a:r>
            <a:r>
              <a:rPr lang="en-US" altLang="ko-KR" sz="14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f: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network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pickle.load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(f)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4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network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>
                <a:solidFill>
                  <a:srgbClr val="795E26"/>
                </a:solidFill>
                <a:latin typeface="Courier New" panose="02070309020205020404" pitchFamily="49" charset="0"/>
              </a:rPr>
              <a:t>predict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001080"/>
                </a:solidFill>
                <a:latin typeface="Courier New" panose="02070309020205020404" pitchFamily="49" charset="0"/>
              </a:rPr>
              <a:t>network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01080"/>
                </a:solidFill>
                <a:latin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W1, W2, W3 = network[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'W1'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], network[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'W2'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], network[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'W3'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b1, b2, b3 = network[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'b1'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], network[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'b2'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], network[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'b3'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a1 = np.dot(x, W1) + b1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z1 = sigmoid(a1)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a2 = np.dot(z1, W2) + b2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z2 = sigmoid(a2)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a3 = np.dot(z2, W3) + b3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y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(a3)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4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y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427984" y="4293096"/>
            <a:ext cx="4536504" cy="2376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normalize : </a:t>
            </a:r>
            <a:r>
              <a:rPr lang="ko-KR" altLang="en-US" sz="1400" dirty="0" smtClean="0"/>
              <a:t>입력이미지의 </a:t>
            </a:r>
            <a:r>
              <a:rPr lang="ko-KR" altLang="en-US" sz="1400" dirty="0" err="1" smtClean="0"/>
              <a:t>픽셀값을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0.0 ~ 1.0 	     </a:t>
            </a:r>
            <a:r>
              <a:rPr lang="ko-KR" altLang="en-US" sz="1400" dirty="0" smtClean="0"/>
              <a:t>사이의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값으로 정규화 여부 결정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flatten : </a:t>
            </a:r>
            <a:r>
              <a:rPr lang="ko-KR" altLang="en-US" sz="1400" dirty="0" smtClean="0"/>
              <a:t>입력이미지를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차원 배열로 만들지 </a:t>
            </a:r>
            <a:r>
              <a:rPr lang="en-US" altLang="ko-KR" sz="1400" dirty="0" smtClean="0"/>
              <a:t>	 </a:t>
            </a:r>
            <a:r>
              <a:rPr lang="ko-KR" altLang="en-US" sz="1400" dirty="0" smtClean="0"/>
              <a:t>여부 결정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one_hot_lable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레이블을 </a:t>
            </a:r>
            <a:r>
              <a:rPr lang="ko-KR" altLang="en-US" sz="1400" dirty="0" err="1" smtClean="0"/>
              <a:t>원핫인코딩</a:t>
            </a:r>
            <a:r>
              <a:rPr lang="ko-KR" altLang="en-US" sz="1400" dirty="0" smtClean="0"/>
              <a:t> 형태로 </a:t>
            </a:r>
            <a:r>
              <a:rPr lang="en-US" altLang="ko-KR" sz="1400" dirty="0" smtClean="0"/>
              <a:t>	          </a:t>
            </a:r>
            <a:r>
              <a:rPr lang="ko-KR" altLang="en-US" sz="1400" dirty="0" smtClean="0"/>
              <a:t>저장할지 여부 결정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0449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72274"/>
            <a:ext cx="1547664" cy="564438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MNIST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1097360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추론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35696" y="588961"/>
            <a:ext cx="811864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>
                <a:solidFill>
                  <a:srgbClr val="795E26"/>
                </a:solidFill>
                <a:latin typeface="Courier New" panose="02070309020205020404" pitchFamily="49" charset="0"/>
              </a:rPr>
              <a:t>sigmoid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001080"/>
                </a:solidFill>
                <a:latin typeface="Courier New" panose="020703090202050204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/(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+np.exp(-x))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001080"/>
                </a:solidFill>
                <a:latin typeface="Courier New" panose="020703090202050204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exp_x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np.exp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sum_exp_x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</a:t>
            </a:r>
            <a:r>
              <a:rPr lang="en-US" altLang="ko-KR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exp_x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y 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exp_x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/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sum_exp_x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y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pickle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x, t 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get_data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network 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init_network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accuracy_cnt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(x)):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y = predict(network, x[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p 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np.argmax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(y)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p == t[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accuracy_cnt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+= 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altLang="ko-KR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"Accuracy : 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(float(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accuracy_cnt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 / </a:t>
            </a:r>
            <a:r>
              <a:rPr lang="en-US" altLang="ko-KR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(x)))</a:t>
            </a:r>
            <a:endParaRPr lang="en-US" altLang="ko-K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377385" y="272274"/>
            <a:ext cx="4611960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정확도 </a:t>
            </a:r>
            <a:r>
              <a:rPr lang="en-US" altLang="ko-KR" sz="1400" dirty="0" smtClean="0"/>
              <a:t>accuracy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정규화</a:t>
            </a:r>
            <a:r>
              <a:rPr lang="en-US" altLang="ko-KR" sz="1400" dirty="0" smtClean="0"/>
              <a:t> normalization : </a:t>
            </a:r>
            <a:r>
              <a:rPr lang="ko-KR" altLang="en-US" sz="1400" dirty="0" smtClean="0"/>
              <a:t>데이터를 특정 범위로 </a:t>
            </a:r>
            <a:r>
              <a:rPr lang="en-US" altLang="ko-KR" sz="1400" dirty="0" smtClean="0"/>
              <a:t>		     </a:t>
            </a:r>
            <a:r>
              <a:rPr lang="ko-KR" altLang="en-US" sz="1400" dirty="0" smtClean="0"/>
              <a:t>변환하는 처리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전처리 </a:t>
            </a:r>
            <a:r>
              <a:rPr lang="en-US" altLang="ko-KR" sz="1400" dirty="0" smtClean="0"/>
              <a:t>pre-processing : </a:t>
            </a:r>
            <a:r>
              <a:rPr lang="ko-KR" altLang="en-US" sz="1400" dirty="0" smtClean="0"/>
              <a:t>신경망의 입력 데이터에 </a:t>
            </a:r>
            <a:r>
              <a:rPr lang="en-US" altLang="ko-KR" sz="1400" dirty="0" smtClean="0"/>
              <a:t>		      </a:t>
            </a:r>
            <a:r>
              <a:rPr lang="ko-KR" altLang="en-US" sz="1400" dirty="0" smtClean="0"/>
              <a:t>특정 변환을 가하는 것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977980"/>
            <a:ext cx="2609850" cy="581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28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72274"/>
            <a:ext cx="1547664" cy="564438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MNIST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1097360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배치 처리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3728" y="662465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한 번에 처리하는 입력이 많아짐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4296" y="16288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642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58659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03747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W3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12868" y="16288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20280" y="22048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784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91880" y="22048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784 x 50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65568" y="22048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 x 100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51719" y="22048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 x 10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41368" y="22048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600400" y="2574196"/>
            <a:ext cx="432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92288" y="2574196"/>
            <a:ext cx="432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271517" y="2574196"/>
            <a:ext cx="2419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984776" y="2574196"/>
            <a:ext cx="2419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472608" y="2574196"/>
            <a:ext cx="432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336704" y="2574196"/>
            <a:ext cx="432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968552" y="2574196"/>
            <a:ext cx="2419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848872" y="2574196"/>
            <a:ext cx="2419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7" idx="2"/>
          </p:cNvCxnSpPr>
          <p:nvPr/>
        </p:nvCxnSpPr>
        <p:spPr>
          <a:xfrm rot="16200000" flipH="1">
            <a:off x="3184520" y="2197987"/>
            <a:ext cx="278740" cy="103115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3839469" y="2574196"/>
            <a:ext cx="0" cy="278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 rot="16200000" flipH="1">
            <a:off x="5970715" y="2197988"/>
            <a:ext cx="278740" cy="103115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6625664" y="2574195"/>
            <a:ext cx="0" cy="278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꺾인 연결선 39"/>
          <p:cNvCxnSpPr/>
          <p:nvPr/>
        </p:nvCxnSpPr>
        <p:spPr>
          <a:xfrm>
            <a:off x="7093296" y="2574198"/>
            <a:ext cx="898665" cy="278737"/>
          </a:xfrm>
          <a:prstGeom prst="bentConnector3">
            <a:avLst>
              <a:gd name="adj1" fmla="val 20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7992888" y="2574195"/>
            <a:ext cx="0" cy="278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>
            <a:off x="4415532" y="2574197"/>
            <a:ext cx="609137" cy="278739"/>
          </a:xfrm>
          <a:prstGeom prst="bentConnector3">
            <a:avLst>
              <a:gd name="adj1" fmla="val -49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5040560" y="2574195"/>
            <a:ext cx="0" cy="278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664296" y="386183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16424" y="386183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W1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158659" y="386183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W2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03747" y="386183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W3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812868" y="386183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883267" y="443790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 x 784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491880" y="443790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784 x 50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865568" y="443790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 x 100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251719" y="443790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 x 10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757129" y="4410132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 x 10</a:t>
            </a:r>
            <a:endParaRPr lang="ko-KR" altLang="en-US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3600400" y="4807235"/>
            <a:ext cx="432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592288" y="4807235"/>
            <a:ext cx="432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271517" y="4807235"/>
            <a:ext cx="2419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984776" y="4807235"/>
            <a:ext cx="2419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5472608" y="4807235"/>
            <a:ext cx="432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6336704" y="4807235"/>
            <a:ext cx="432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968552" y="4807235"/>
            <a:ext cx="2419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8519989" y="4807234"/>
            <a:ext cx="2419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>
            <a:off x="2808311" y="4807234"/>
            <a:ext cx="1031157" cy="278741"/>
          </a:xfrm>
          <a:prstGeom prst="bentConnector3">
            <a:avLst>
              <a:gd name="adj1" fmla="val -155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V="1">
            <a:off x="3839469" y="4807235"/>
            <a:ext cx="0" cy="278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꺾인 연결선 69"/>
          <p:cNvCxnSpPr/>
          <p:nvPr/>
        </p:nvCxnSpPr>
        <p:spPr>
          <a:xfrm rot="16200000" flipH="1">
            <a:off x="5970715" y="4431027"/>
            <a:ext cx="278740" cy="103115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V="1">
            <a:off x="6625664" y="4807234"/>
            <a:ext cx="0" cy="278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>
            <a:off x="7093296" y="4807237"/>
            <a:ext cx="1547663" cy="278737"/>
          </a:xfrm>
          <a:prstGeom prst="bentConnector3">
            <a:avLst>
              <a:gd name="adj1" fmla="val 191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V="1">
            <a:off x="8640960" y="4797919"/>
            <a:ext cx="0" cy="278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꺾인 연결선 73"/>
          <p:cNvCxnSpPr/>
          <p:nvPr/>
        </p:nvCxnSpPr>
        <p:spPr>
          <a:xfrm>
            <a:off x="4415532" y="4807236"/>
            <a:ext cx="609137" cy="278739"/>
          </a:xfrm>
          <a:prstGeom prst="bentConnector3">
            <a:avLst>
              <a:gd name="adj1" fmla="val -49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5040560" y="4807234"/>
            <a:ext cx="0" cy="278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944216" y="4807235"/>
            <a:ext cx="432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>
            <a:off x="2179694" y="4807233"/>
            <a:ext cx="5911119" cy="563172"/>
          </a:xfrm>
          <a:prstGeom prst="bentConnector3">
            <a:avLst>
              <a:gd name="adj1" fmla="val -18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8087541" y="4804388"/>
            <a:ext cx="0" cy="563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7848872" y="4804388"/>
            <a:ext cx="432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12" idx="3"/>
            <a:endCxn id="13" idx="1"/>
          </p:cNvCxnSpPr>
          <p:nvPr/>
        </p:nvCxnSpPr>
        <p:spPr>
          <a:xfrm>
            <a:off x="7079811" y="1813466"/>
            <a:ext cx="7330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7079811" y="4077072"/>
            <a:ext cx="7330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72274"/>
            <a:ext cx="1547664" cy="564438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MNIST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1097360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배치 처리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764704"/>
            <a:ext cx="676875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이점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수치 계산 라이브러리들이 큰 배열을 효율적으로 처리하는데  최적화 되어있음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데이터 전송 병목 현상 완화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79712" y="2924944"/>
            <a:ext cx="819065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x, t 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get_data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network 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init_network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accuracy_cnt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(x),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x_batch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x[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i:i+batch_size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y_batch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predict(network,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x_batch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p 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np.argmax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y_batch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axis =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accuracy_cnt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+=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</a:t>
            </a:r>
            <a:r>
              <a:rPr lang="en-US" altLang="ko-KR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(p == t[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i:i+batch_size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altLang="ko-KR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"Accuracy : 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(float(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accuracy_cnt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 / </a:t>
            </a:r>
            <a:r>
              <a:rPr lang="en-US" altLang="ko-KR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(x)))</a:t>
            </a:r>
            <a:endParaRPr lang="en-US" altLang="ko-K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3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980728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데이터   주도학습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704" y="620688"/>
            <a:ext cx="67687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학습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훈련 데이터로부터 가중치 매개변수의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최적값을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자동으로 획득하는 것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272274"/>
            <a:ext cx="1547664" cy="564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 학습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24092" y="2132856"/>
            <a:ext cx="2931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Wingdings" panose="05000000000000000000" pitchFamily="2" charset="2"/>
              </a:rPr>
              <a:t>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Wingdings" panose="05000000000000000000" pitchFamily="2" charset="2"/>
              </a:rPr>
              <a:t>손실 함수</a:t>
            </a:r>
            <a:endParaRPr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1" name="부제목 4"/>
          <p:cNvSpPr txBox="1">
            <a:spLocks/>
          </p:cNvSpPr>
          <p:nvPr/>
        </p:nvSpPr>
        <p:spPr>
          <a:xfrm>
            <a:off x="0" y="1833998"/>
            <a:ext cx="15481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chapter 4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098" name="Picture 2" descr="밑바닥부터 시작하는 딥러닝 #3-1 신경망 학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457763"/>
            <a:ext cx="4686161" cy="23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73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980728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</a:t>
            </a:r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800" dirty="0" err="1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손실함수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272274"/>
            <a:ext cx="1547664" cy="564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 학습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712" y="692696"/>
            <a:ext cx="67687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신경망의 성능을 측정하는 지표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오차를 계산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-&gt;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작을수록 성능 좋음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loss 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종류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평균 제곱 오차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(MSE)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교차 엔트로피 오차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(CEE)</a:t>
            </a:r>
          </a:p>
        </p:txBody>
      </p:sp>
    </p:spTree>
    <p:extLst>
      <p:ext uri="{BB962C8B-B14F-4D97-AF65-F5344CB8AC3E}">
        <p14:creationId xmlns:p14="http://schemas.microsoft.com/office/powerpoint/2010/main" val="277063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609</Words>
  <Application>Microsoft Office PowerPoint</Application>
  <PresentationFormat>화면 슬라이드 쇼(4:3)</PresentationFormat>
  <Paragraphs>299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Adobe 고딕 Std B</vt:lpstr>
      <vt:lpstr>나눔고딕</vt:lpstr>
      <vt:lpstr>나눔고딕 ExtraBold</vt:lpstr>
      <vt:lpstr>맑은 고딕</vt:lpstr>
      <vt:lpstr>Arial</vt:lpstr>
      <vt:lpstr>Courier New</vt:lpstr>
      <vt:lpstr>Wingdings</vt:lpstr>
      <vt:lpstr>Office 테마</vt:lpstr>
      <vt:lpstr>[밑바닥부터 시작하는 딥러닝_3]</vt:lpstr>
      <vt:lpstr>[목 차]</vt:lpstr>
      <vt:lpstr>[MNIST]</vt:lpstr>
      <vt:lpstr>[MNIST]</vt:lpstr>
      <vt:lpstr>[MNIST]</vt:lpstr>
      <vt:lpstr>[MNIST]</vt:lpstr>
      <vt:lpstr>[MNIST]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[다음주]</vt:lpstr>
      <vt:lpstr>[감사합니다.]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PPT 탬플릿</dc:title>
  <dc:creator>k</dc:creator>
  <cp:lastModifiedBy>박서정</cp:lastModifiedBy>
  <cp:revision>111</cp:revision>
  <dcterms:created xsi:type="dcterms:W3CDTF">2014-05-11T04:19:55Z</dcterms:created>
  <dcterms:modified xsi:type="dcterms:W3CDTF">2020-11-12T05:28:56Z</dcterms:modified>
</cp:coreProperties>
</file>