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D543D-D372-4035-9C38-FB8964577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917A81-B2EB-4DCD-B2BF-BF8492524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55549-3AB5-42B1-8486-980E0D20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AE05-AD3F-4F4D-8E92-FA93F6AFE7BF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C44EB5-0887-4231-AE1B-6FB821C5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E2F6F-3048-4194-B71F-97639446B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5F3A-8A00-4557-90BD-74575C413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69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1A9D7-3E58-4AC0-A270-4CC1DAFD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2DDFC1-9B53-4174-9339-AAB72F1D3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34ACE-D0E9-4E51-B480-56F99F6F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AE05-AD3F-4F4D-8E92-FA93F6AFE7BF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47EDA0-C662-4583-BAA4-7760AFD8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9EF5A5-525C-4455-A7B1-D6151C14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5F3A-8A00-4557-90BD-74575C413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85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DFCB81-924D-4F6E-87BA-CDC970EBC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F0BCA2-5C6D-4CA4-B3E7-B0F9FD710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102406-494B-48F7-BF85-2C2D5DA0C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AE05-AD3F-4F4D-8E92-FA93F6AFE7BF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D99DF8-B113-4A9A-A194-27E1B7F2B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25195-E69A-45AC-A07D-5414067E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5F3A-8A00-4557-90BD-74575C413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81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99BB0-58F1-42B3-B943-CF5E4988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B2911E-96F7-40A2-8E8E-CD80B2B77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1263C2-9926-4CF1-891B-2B92D514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AE05-AD3F-4F4D-8E92-FA93F6AFE7BF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1FE4E-F891-4FF3-9B75-580C89B8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90C6F0-BFDD-4FF5-8558-B068DA36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5F3A-8A00-4557-90BD-74575C413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0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2C09B-7F5B-4123-947A-F4C0F6DC8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126710-B621-4908-877B-A08922F77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69A38-8C2C-4E44-86B0-8E18E82E5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AE05-AD3F-4F4D-8E92-FA93F6AFE7BF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10E793-0948-49D4-9DAD-8716DBBE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EB13C-E9ED-4D12-8D5E-9212BB8A8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5F3A-8A00-4557-90BD-74575C413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87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AACF0-A39B-42C2-9138-FC5D2816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36D83-FDB4-419B-B153-461D76E35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544976-B406-436E-8A1E-88F76DF32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5D1E39-9F99-4854-9790-FC295DAF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AE05-AD3F-4F4D-8E92-FA93F6AFE7BF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A4E62D-90DB-4D14-822F-77D60DB7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414FF0-AB06-4356-B779-DFA5FEC7B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5F3A-8A00-4557-90BD-74575C413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0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B5008-CF04-448F-9DC6-25479452C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91BF7-ED13-4660-9D4E-E9C4E5AA4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DADE72-89E4-4299-986B-60A0DBBA4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C5BBE7-A842-4C34-94E7-4CA330794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7D08B-CC62-4941-AA12-B4A4B7544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ABA125-B87E-41C8-8ACE-42E6F428F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AE05-AD3F-4F4D-8E92-FA93F6AFE7BF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F3F798-F3F3-40B2-AF38-CC6BDE49B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8C443F-C5D7-41D9-8163-F5223040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5F3A-8A00-4557-90BD-74575C413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79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0FECB-FB8C-40BD-A348-92AC1A7F2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490FC7-9A69-4F3C-AA5F-B7FA9DB3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AE05-AD3F-4F4D-8E92-FA93F6AFE7BF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465917-ED1B-49A7-BBB5-6F5E3761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DBDDE9-CBDD-4452-B08A-90ADE897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5F3A-8A00-4557-90BD-74575C413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35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56F77C-02A4-4AE7-8A03-B21A175D9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AE05-AD3F-4F4D-8E92-FA93F6AFE7BF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9A2492-B34E-403D-849A-DEA1CFC3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34853C-F2F8-4E97-A0F1-9CA780FE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5F3A-8A00-4557-90BD-74575C413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85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5843D-5FF5-4678-BC7E-3B5F8B22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530B5C-EA10-4BD1-A31B-FA870239E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16D4D8-3F2C-4206-9EBD-C382833B7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1D793A-C935-4A7D-9A33-D4698B87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AE05-AD3F-4F4D-8E92-FA93F6AFE7BF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968903-6FC8-4799-A7E8-7B1E3650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2823C8-5CD6-41C6-BFE3-3325CD365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5F3A-8A00-4557-90BD-74575C413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00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414BE-FC21-4F2B-A19B-B1494ED5D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0035D7-9169-4762-A553-9633C933A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9E9D7B-0BA5-4BDB-80E6-EA654C0AC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23865C-3C8D-481F-9880-CE80E310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AE05-AD3F-4F4D-8E92-FA93F6AFE7BF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E06379-3342-4F76-B2FC-2401FB1C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AD0311-71D2-480E-AB3E-51F9079D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35F3A-8A00-4557-90BD-74575C413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44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22F045-DF23-4423-AC48-1B87D8ACE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6509DF-C55F-426C-8186-33C6BE1E1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3C89B-AAFD-41E4-BAC6-FBD93DFD8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2AE05-AD3F-4F4D-8E92-FA93F6AFE7BF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93D6E-8A7E-4B01-ADEB-E869FD53D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284C1-FFDC-4AD1-B05A-A67AE96E7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35F3A-8A00-4557-90BD-74575C413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79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png"/><Relationship Id="rId3" Type="http://schemas.openxmlformats.org/officeDocument/2006/relationships/image" Target="../media/image18.PNG"/><Relationship Id="rId7" Type="http://schemas.openxmlformats.org/officeDocument/2006/relationships/image" Target="../media/image21.gif"/><Relationship Id="rId12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8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7.png"/><Relationship Id="rId9" Type="http://schemas.openxmlformats.org/officeDocument/2006/relationships/image" Target="../media/image23.PNG"/><Relationship Id="rId14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sole.firebase.google.com/project/datagostation/overview?hl=k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8D5C587-0B4B-444F-A19E-17A6102F74E3}"/>
              </a:ext>
            </a:extLst>
          </p:cNvPr>
          <p:cNvSpPr>
            <a:spLocks noGrp="1"/>
          </p:cNvSpPr>
          <p:nvPr/>
        </p:nvSpPr>
        <p:spPr>
          <a:xfrm>
            <a:off x="1524000" y="87052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공공데이터를 활용한 지하철 역 주변 시설 검색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35902906-E888-468A-B875-1FC7AC3D0B99}"/>
              </a:ext>
            </a:extLst>
          </p:cNvPr>
          <p:cNvSpPr>
            <a:spLocks noGrp="1"/>
          </p:cNvSpPr>
          <p:nvPr/>
        </p:nvSpPr>
        <p:spPr>
          <a:xfrm>
            <a:off x="1524000" y="433171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Week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638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E567B-5E2B-4786-84E4-6D453FA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  <a:endParaRPr lang="ko-KR" altLang="en-US" dirty="0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F8B91756-0DBF-4020-BB53-02A823EFA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1258725" cy="5032375"/>
          </a:xfrm>
        </p:spPr>
        <p:txBody>
          <a:bodyPr/>
          <a:lstStyle/>
          <a:p>
            <a:r>
              <a:rPr lang="en-US" altLang="ko-KR" dirty="0"/>
              <a:t>Structured Query Language</a:t>
            </a:r>
          </a:p>
          <a:p>
            <a:endParaRPr lang="en-US" altLang="ko-KR" dirty="0"/>
          </a:p>
          <a:p>
            <a:r>
              <a:rPr lang="ko-KR" altLang="en-US" dirty="0"/>
              <a:t>데이터베이스 시스템에서 자료를 처리하는 용도로 사용되는 구조적 데이터 질의 언어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CRUD</a:t>
            </a:r>
          </a:p>
          <a:p>
            <a:endParaRPr lang="en-US" altLang="ko-KR" dirty="0"/>
          </a:p>
          <a:p>
            <a:r>
              <a:rPr lang="en-US" altLang="ko-KR" dirty="0"/>
              <a:t>RDBMS: </a:t>
            </a:r>
            <a:r>
              <a:rPr lang="ko-KR" altLang="en-US" dirty="0"/>
              <a:t>관계형 데이터 모델에 기반을 둔 </a:t>
            </a:r>
            <a:r>
              <a:rPr lang="en-US" altLang="ko-KR" dirty="0"/>
              <a:t>DB (2</a:t>
            </a:r>
            <a:r>
              <a:rPr lang="ko-KR" altLang="en-US" dirty="0"/>
              <a:t>차원 테이블로 표현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대표적인 </a:t>
            </a:r>
            <a:r>
              <a:rPr lang="en-US" altLang="ko-KR" dirty="0"/>
              <a:t>RDBMS: PostgreSQL, MySQL, SQLite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DE0AA5-D6BF-4179-903E-820CEE72B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337" y="5438466"/>
            <a:ext cx="1821371" cy="83603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CCAD23F-9A2D-4499-A9BB-CC1D568E2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08" y="5577880"/>
            <a:ext cx="1213731" cy="557213"/>
          </a:xfrm>
          <a:prstGeom prst="rect">
            <a:avLst/>
          </a:prstGeom>
        </p:spPr>
      </p:pic>
      <p:pic>
        <p:nvPicPr>
          <p:cNvPr id="16" name="그림 15" descr="그리기이(가) 표시된 사진&#10;&#10;자동 생성된 설명">
            <a:extLst>
              <a:ext uri="{FF2B5EF4-FFF2-40B4-BE49-F238E27FC236}">
                <a16:creationId xmlns:a16="http://schemas.microsoft.com/office/drawing/2014/main" id="{CB793914-C02D-40A6-9DA0-B9A172036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849" y="5577881"/>
            <a:ext cx="1255260" cy="55721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40B911A-19F0-4BA6-A6C5-D025AD79E8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47033"/>
            <a:ext cx="1198664" cy="119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27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E567B-5E2B-4786-84E4-6D453FAD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34"/>
            <a:ext cx="10515600" cy="1325563"/>
          </a:xfrm>
        </p:spPr>
        <p:txBody>
          <a:bodyPr/>
          <a:lstStyle/>
          <a:p>
            <a:r>
              <a:rPr lang="en-US" altLang="ko-KR" dirty="0"/>
              <a:t>NoSQL</a:t>
            </a:r>
            <a:endParaRPr lang="ko-KR" altLang="en-US" dirty="0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F8B91756-0DBF-4020-BB53-02A823EFA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30" y="1460500"/>
            <a:ext cx="11258725" cy="5032375"/>
          </a:xfrm>
        </p:spPr>
        <p:txBody>
          <a:bodyPr/>
          <a:lstStyle/>
          <a:p>
            <a:r>
              <a:rPr lang="en-US" altLang="ko-KR" dirty="0"/>
              <a:t>Not Only SQL</a:t>
            </a:r>
          </a:p>
          <a:p>
            <a:endParaRPr lang="en-US" altLang="ko-KR" dirty="0"/>
          </a:p>
          <a:p>
            <a:r>
              <a:rPr lang="ko-KR" altLang="en-US" dirty="0"/>
              <a:t>관계형 데이터베이스를 사용하지 않는다는 것이 아닌</a:t>
            </a:r>
            <a:r>
              <a:rPr lang="en-US" altLang="ko-KR" dirty="0"/>
              <a:t>, </a:t>
            </a:r>
            <a:r>
              <a:rPr lang="ko-KR" altLang="en-US" dirty="0"/>
              <a:t>여러 유형의 데이터베이스를 사용하는 것 </a:t>
            </a:r>
            <a:r>
              <a:rPr lang="en-US" altLang="ko-KR" dirty="0"/>
              <a:t>(RDBMS</a:t>
            </a:r>
            <a:r>
              <a:rPr lang="ko-KR" altLang="en-US" dirty="0"/>
              <a:t>의 독점에 대해 반발하는 정신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/>
              <a:t>해시</a:t>
            </a:r>
            <a:r>
              <a:rPr lang="en-US" altLang="ko-KR" dirty="0"/>
              <a:t>, </a:t>
            </a:r>
            <a:r>
              <a:rPr lang="ko-KR" altLang="en-US" dirty="0"/>
              <a:t>테이블</a:t>
            </a:r>
            <a:r>
              <a:rPr lang="en-US" altLang="ko-KR" dirty="0"/>
              <a:t>, </a:t>
            </a:r>
            <a:r>
              <a:rPr lang="ko-KR" altLang="en-US" dirty="0"/>
              <a:t>트리</a:t>
            </a:r>
            <a:r>
              <a:rPr lang="en-US" altLang="ko-KR" dirty="0"/>
              <a:t>, </a:t>
            </a:r>
            <a:r>
              <a:rPr lang="ko-KR" altLang="en-US" dirty="0"/>
              <a:t>그래프 등 다양한 기법이 있고</a:t>
            </a:r>
            <a:r>
              <a:rPr lang="en-US" altLang="ko-KR" dirty="0"/>
              <a:t>, </a:t>
            </a:r>
            <a:r>
              <a:rPr lang="ko-KR" altLang="en-US" dirty="0"/>
              <a:t>장단점이 명확함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Key-Value,</a:t>
            </a:r>
            <a:r>
              <a:rPr lang="ko-KR" altLang="en-US" dirty="0"/>
              <a:t> </a:t>
            </a:r>
            <a:r>
              <a:rPr lang="en-US" altLang="ko-KR" dirty="0"/>
              <a:t>Document, Graph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445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E567B-5E2B-4786-84E4-6D453FAD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34"/>
            <a:ext cx="10515600" cy="1325563"/>
          </a:xfrm>
        </p:spPr>
        <p:txBody>
          <a:bodyPr/>
          <a:lstStyle/>
          <a:p>
            <a:r>
              <a:rPr lang="en-US" altLang="ko-KR" dirty="0"/>
              <a:t>Key-Value</a:t>
            </a:r>
            <a:endParaRPr lang="ko-KR" altLang="en-US" dirty="0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F8B91756-0DBF-4020-BB53-02A823EFA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30" y="1460500"/>
            <a:ext cx="11258725" cy="5032375"/>
          </a:xfrm>
        </p:spPr>
        <p:txBody>
          <a:bodyPr/>
          <a:lstStyle/>
          <a:p>
            <a:r>
              <a:rPr lang="ko-KR" altLang="en-US" dirty="0"/>
              <a:t>가장 단순한 형태의 </a:t>
            </a:r>
            <a:r>
              <a:rPr lang="en-US" altLang="ko-KR" dirty="0"/>
              <a:t>NoSQL</a:t>
            </a:r>
          </a:p>
          <a:p>
            <a:endParaRPr lang="en-US" altLang="ko-KR" dirty="0"/>
          </a:p>
          <a:p>
            <a:r>
              <a:rPr lang="ko-KR" altLang="en-US" dirty="0"/>
              <a:t>키</a:t>
            </a:r>
            <a:r>
              <a:rPr lang="en-US" altLang="ko-KR" dirty="0"/>
              <a:t>-</a:t>
            </a:r>
            <a:r>
              <a:rPr lang="ko-KR" altLang="en-US" dirty="0"/>
              <a:t>값과 같은 형태로 데이터 저장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어떠한 형태의 데이터라도 담을 수 있음 </a:t>
            </a:r>
            <a:r>
              <a:rPr lang="en-US" altLang="ko-KR" dirty="0"/>
              <a:t>(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비디오 등</a:t>
            </a:r>
            <a:r>
              <a:rPr lang="en-US" altLang="ko-KR" dirty="0"/>
              <a:t>…)</a:t>
            </a:r>
          </a:p>
          <a:p>
            <a:endParaRPr lang="en-US" altLang="ko-KR" dirty="0"/>
          </a:p>
          <a:p>
            <a:r>
              <a:rPr lang="ko-KR" altLang="en-US" dirty="0"/>
              <a:t>속도 상당히 빠름</a:t>
            </a:r>
            <a:r>
              <a:rPr lang="en-US" altLang="ko-KR" dirty="0"/>
              <a:t> (</a:t>
            </a:r>
            <a:r>
              <a:rPr lang="ko-KR" altLang="en-US" dirty="0"/>
              <a:t>우버</a:t>
            </a:r>
            <a:r>
              <a:rPr lang="en-US" altLang="ko-KR" dirty="0"/>
              <a:t>, </a:t>
            </a:r>
            <a:r>
              <a:rPr lang="ko-KR" altLang="en-US" dirty="0"/>
              <a:t>애플</a:t>
            </a:r>
            <a:r>
              <a:rPr lang="en-US" altLang="ko-KR" dirty="0"/>
              <a:t>, </a:t>
            </a:r>
            <a:r>
              <a:rPr lang="ko-KR" altLang="en-US" dirty="0"/>
              <a:t>인스타그램</a:t>
            </a:r>
            <a:r>
              <a:rPr lang="en-US" altLang="ko-KR" dirty="0"/>
              <a:t>, </a:t>
            </a:r>
            <a:r>
              <a:rPr lang="ko-KR" altLang="en-US" dirty="0" err="1"/>
              <a:t>넷플릭스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대표적인 </a:t>
            </a:r>
            <a:r>
              <a:rPr lang="en-US" altLang="ko-KR" dirty="0"/>
              <a:t>Key-Value NoSQL: </a:t>
            </a:r>
            <a:r>
              <a:rPr lang="en-US" altLang="ko-KR" dirty="0" err="1"/>
              <a:t>CassandraDB</a:t>
            </a:r>
            <a:r>
              <a:rPr lang="en-US" altLang="ko-KR" dirty="0"/>
              <a:t>, </a:t>
            </a:r>
            <a:r>
              <a:rPr lang="en-US" altLang="ko-KR" dirty="0" err="1"/>
              <a:t>DynomoDB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E8DDD7-5AD9-4CBE-BDD3-392E25574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41" y="5962518"/>
            <a:ext cx="1028995" cy="6897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5F83932-32B7-48C5-81FC-9DBFAC724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449" y="5962518"/>
            <a:ext cx="1379496" cy="68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77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E567B-5E2B-4786-84E4-6D453FAD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34"/>
            <a:ext cx="10515600" cy="1325563"/>
          </a:xfrm>
        </p:spPr>
        <p:txBody>
          <a:bodyPr/>
          <a:lstStyle/>
          <a:p>
            <a:r>
              <a:rPr lang="en-US" altLang="ko-KR" dirty="0"/>
              <a:t>Document</a:t>
            </a:r>
            <a:endParaRPr lang="ko-KR" altLang="en-US" dirty="0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F8B91756-0DBF-4020-BB53-02A823EFA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30" y="1460500"/>
            <a:ext cx="11258725" cy="5032375"/>
          </a:xfrm>
        </p:spPr>
        <p:txBody>
          <a:bodyPr/>
          <a:lstStyle/>
          <a:p>
            <a:r>
              <a:rPr lang="en-US" altLang="ko-KR" dirty="0"/>
              <a:t>Key-Value </a:t>
            </a:r>
            <a:r>
              <a:rPr lang="ko-KR" altLang="en-US" dirty="0"/>
              <a:t>모델에서 한 층 진화된 모델 </a:t>
            </a:r>
            <a:r>
              <a:rPr lang="en-US" altLang="ko-KR" dirty="0"/>
              <a:t>-&gt; </a:t>
            </a:r>
            <a:r>
              <a:rPr lang="ko-KR" altLang="en-US" dirty="0"/>
              <a:t>데이터가 계층적인 형태인 도큐먼트로 저장 </a:t>
            </a:r>
            <a:r>
              <a:rPr lang="en-US" altLang="ko-KR" dirty="0"/>
              <a:t>(</a:t>
            </a:r>
            <a:r>
              <a:rPr lang="ko-KR" altLang="en-US" dirty="0"/>
              <a:t>객체지향에서 객체와 유사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Key-Value</a:t>
            </a:r>
            <a:r>
              <a:rPr lang="ko-KR" altLang="en-US" dirty="0"/>
              <a:t>와 유사하게 검색에 최적화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질의 결과가 </a:t>
            </a:r>
            <a:r>
              <a:rPr lang="en-US" altLang="ko-KR" dirty="0"/>
              <a:t>JSON </a:t>
            </a:r>
            <a:r>
              <a:rPr lang="ko-KR" altLang="en-US" dirty="0"/>
              <a:t>또는 </a:t>
            </a:r>
            <a:r>
              <a:rPr lang="en-US" altLang="ko-KR" dirty="0"/>
              <a:t>XML</a:t>
            </a:r>
            <a:r>
              <a:rPr lang="ko-KR" altLang="en-US" dirty="0"/>
              <a:t>로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대표적인 </a:t>
            </a:r>
            <a:r>
              <a:rPr lang="en-US" altLang="ko-KR" dirty="0"/>
              <a:t>Document NoSQL: MongoDB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59B1F3-2865-4A82-AC0D-3A52450FF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591" y="4719282"/>
            <a:ext cx="3027701" cy="81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09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E567B-5E2B-4786-84E4-6D453FAD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34"/>
            <a:ext cx="10515600" cy="1325563"/>
          </a:xfrm>
        </p:spPr>
        <p:txBody>
          <a:bodyPr/>
          <a:lstStyle/>
          <a:p>
            <a:r>
              <a:rPr lang="en-US" altLang="ko-KR" dirty="0"/>
              <a:t>Graph</a:t>
            </a:r>
            <a:endParaRPr lang="ko-KR" altLang="en-US" dirty="0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F8B91756-0DBF-4020-BB53-02A823EFA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30" y="1460500"/>
            <a:ext cx="11258725" cy="5032375"/>
          </a:xfrm>
        </p:spPr>
        <p:txBody>
          <a:bodyPr/>
          <a:lstStyle/>
          <a:p>
            <a:r>
              <a:rPr lang="ko-KR" altLang="en-US" dirty="0"/>
              <a:t>집합 지향 모델보다는 관계형 모델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서로 노드가 유기적으로 연결되어 있어</a:t>
            </a:r>
            <a:r>
              <a:rPr lang="en-US" altLang="ko-KR" dirty="0"/>
              <a:t>, </a:t>
            </a:r>
            <a:r>
              <a:rPr lang="ko-KR" altLang="en-US" dirty="0"/>
              <a:t>소셜 네트워크를 구축할 때 많이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 페이스북은 </a:t>
            </a:r>
            <a:r>
              <a:rPr lang="en-US" altLang="ko-KR" dirty="0"/>
              <a:t>Tao</a:t>
            </a:r>
            <a:r>
              <a:rPr lang="ko-KR" altLang="en-US" dirty="0"/>
              <a:t>라는 </a:t>
            </a:r>
            <a:r>
              <a:rPr lang="en-US" altLang="ko-KR" dirty="0"/>
              <a:t>Graph </a:t>
            </a:r>
            <a:r>
              <a:rPr lang="ko-KR" altLang="en-US" dirty="0"/>
              <a:t>기반 </a:t>
            </a:r>
            <a:r>
              <a:rPr lang="en-US" altLang="ko-KR" dirty="0"/>
              <a:t>NoSQL</a:t>
            </a:r>
            <a:r>
              <a:rPr lang="ko-KR" altLang="en-US" dirty="0"/>
              <a:t>을 만듦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대표적인 </a:t>
            </a:r>
            <a:r>
              <a:rPr lang="en-US" altLang="ko-KR" dirty="0"/>
              <a:t>Graph NoSQL: neo4j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BDAD0B-FC21-4F61-AC5F-34CD9B512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99" y="4496398"/>
            <a:ext cx="2930595" cy="152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77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E567B-5E2B-4786-84E4-6D453FAD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34"/>
            <a:ext cx="10515600" cy="1325563"/>
          </a:xfrm>
        </p:spPr>
        <p:txBody>
          <a:bodyPr/>
          <a:lstStyle/>
          <a:p>
            <a:r>
              <a:rPr lang="en-US" altLang="ko-KR" dirty="0"/>
              <a:t>Firebase</a:t>
            </a:r>
            <a:r>
              <a:rPr lang="ko-KR" altLang="en-US" dirty="0"/>
              <a:t>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F8B91756-0DBF-4020-BB53-02A823EFA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6787"/>
            <a:ext cx="6594446" cy="2054487"/>
          </a:xfrm>
        </p:spPr>
        <p:txBody>
          <a:bodyPr/>
          <a:lstStyle/>
          <a:p>
            <a:r>
              <a:rPr lang="en-US" altLang="ko-KR" dirty="0"/>
              <a:t>NoSQL </a:t>
            </a:r>
            <a:r>
              <a:rPr lang="ko-KR" altLang="en-US" dirty="0"/>
              <a:t>기반의 </a:t>
            </a:r>
            <a:r>
              <a:rPr lang="en-US" altLang="ko-KR" dirty="0"/>
              <a:t>Document </a:t>
            </a:r>
            <a:r>
              <a:rPr lang="ko-KR" altLang="en-US" dirty="0"/>
              <a:t>형식 </a:t>
            </a:r>
            <a:r>
              <a:rPr lang="en-US" altLang="ko-KR" dirty="0"/>
              <a:t>(JSON)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4452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BCBEA00F-A64B-42F7-A6A5-9E32C7E68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35" y="2132820"/>
            <a:ext cx="3261830" cy="326183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7FE567B-5E2B-4786-84E4-6D453FAD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34"/>
            <a:ext cx="10515600" cy="1325563"/>
          </a:xfrm>
        </p:spPr>
        <p:txBody>
          <a:bodyPr/>
          <a:lstStyle/>
          <a:p>
            <a:r>
              <a:rPr lang="ko-KR" altLang="en-US" dirty="0"/>
              <a:t>프로젝트 요약</a:t>
            </a:r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F084C3AB-54DA-4262-A397-CE7755EA5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214" y="2591132"/>
            <a:ext cx="1232352" cy="247220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8EFE892-4FAB-47C3-9195-18D7AA641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138" y="1274794"/>
            <a:ext cx="2072951" cy="941330"/>
          </a:xfrm>
          <a:prstGeom prst="rect">
            <a:avLst/>
          </a:prstGeom>
        </p:spPr>
      </p:pic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9161A729-CA59-4315-A0FD-CDFB59280FE1}"/>
              </a:ext>
            </a:extLst>
          </p:cNvPr>
          <p:cNvCxnSpPr>
            <a:cxnSpLocks/>
          </p:cNvCxnSpPr>
          <p:nvPr/>
        </p:nvCxnSpPr>
        <p:spPr>
          <a:xfrm flipV="1">
            <a:off x="2494566" y="1745459"/>
            <a:ext cx="1619075" cy="13629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BBDC42A0-8EAA-4901-9F9A-5106B9E56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129" y="2062886"/>
            <a:ext cx="3261830" cy="326183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FAAFB3E-DDF5-4015-8C60-19266DA263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108" y="2533551"/>
            <a:ext cx="1256032" cy="2407565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098546F-6471-42D0-8E13-5CD08F94E2D4}"/>
              </a:ext>
            </a:extLst>
          </p:cNvPr>
          <p:cNvCxnSpPr/>
          <p:nvPr/>
        </p:nvCxnSpPr>
        <p:spPr>
          <a:xfrm>
            <a:off x="2575420" y="3763735"/>
            <a:ext cx="12467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그림 39">
            <a:extLst>
              <a:ext uri="{FF2B5EF4-FFF2-40B4-BE49-F238E27FC236}">
                <a16:creationId xmlns:a16="http://schemas.microsoft.com/office/drawing/2014/main" id="{8DA9F5C5-C6C3-4F56-A552-DA88665BE6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12" y="4590116"/>
            <a:ext cx="1800512" cy="1800512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C7819018-4B31-4648-A5F9-B2676A1DED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253" y="6056851"/>
            <a:ext cx="1475540" cy="726027"/>
          </a:xfrm>
          <a:prstGeom prst="rect">
            <a:avLst/>
          </a:prstGeom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0463D45-FC34-4654-8621-3B568F794CB0}"/>
              </a:ext>
            </a:extLst>
          </p:cNvPr>
          <p:cNvCxnSpPr/>
          <p:nvPr/>
        </p:nvCxnSpPr>
        <p:spPr>
          <a:xfrm>
            <a:off x="3229761" y="3763735"/>
            <a:ext cx="0" cy="22931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id="{7D63FECC-ED07-4D44-A139-DEE3A7CED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140" y="2062886"/>
            <a:ext cx="3261830" cy="3261830"/>
          </a:xfrm>
          <a:prstGeom prst="rect">
            <a:avLst/>
          </a:prstGeom>
        </p:spPr>
      </p:pic>
      <p:pic>
        <p:nvPicPr>
          <p:cNvPr id="49" name="그림 48" descr="테이블이(가) 표시된 사진&#10;&#10;자동 생성된 설명">
            <a:extLst>
              <a:ext uri="{FF2B5EF4-FFF2-40B4-BE49-F238E27FC236}">
                <a16:creationId xmlns:a16="http://schemas.microsoft.com/office/drawing/2014/main" id="{BB436CBF-C662-489D-BB38-4D470A7A29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162" y="2516849"/>
            <a:ext cx="1282828" cy="2424267"/>
          </a:xfrm>
          <a:prstGeom prst="rect">
            <a:avLst/>
          </a:prstGeom>
        </p:spPr>
      </p:pic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5DBAEE0-B2D5-43AB-B8AF-9137EEFB22CD}"/>
              </a:ext>
            </a:extLst>
          </p:cNvPr>
          <p:cNvCxnSpPr>
            <a:cxnSpLocks/>
          </p:cNvCxnSpPr>
          <p:nvPr/>
        </p:nvCxnSpPr>
        <p:spPr>
          <a:xfrm>
            <a:off x="5146140" y="3763735"/>
            <a:ext cx="9820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F47507E-A979-4C00-88EA-44BF483ECB7B}"/>
              </a:ext>
            </a:extLst>
          </p:cNvPr>
          <p:cNvCxnSpPr>
            <a:cxnSpLocks/>
          </p:cNvCxnSpPr>
          <p:nvPr/>
        </p:nvCxnSpPr>
        <p:spPr>
          <a:xfrm flipH="1">
            <a:off x="5615723" y="3794558"/>
            <a:ext cx="3828" cy="21753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5" name="그림 54">
            <a:extLst>
              <a:ext uri="{FF2B5EF4-FFF2-40B4-BE49-F238E27FC236}">
                <a16:creationId xmlns:a16="http://schemas.microsoft.com/office/drawing/2014/main" id="{0F20A84A-DA0F-45C8-A29B-0C76A07F4F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38" y="4564329"/>
            <a:ext cx="1800512" cy="1800512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6BF16A59-9777-444C-8029-E1831508DA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123" y="6056851"/>
            <a:ext cx="1475540" cy="726027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E07247B9-1D60-4DAD-9A41-D118A0ABC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990" y="2062886"/>
            <a:ext cx="3261830" cy="3261830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8C0BE55-3ED1-4009-8657-2D89C6B63EFF}"/>
              </a:ext>
            </a:extLst>
          </p:cNvPr>
          <p:cNvCxnSpPr>
            <a:cxnSpLocks/>
          </p:cNvCxnSpPr>
          <p:nvPr/>
        </p:nvCxnSpPr>
        <p:spPr>
          <a:xfrm>
            <a:off x="7410990" y="3763735"/>
            <a:ext cx="9820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0" name="그림 59" descr="텍스트이(가) 표시된 사진&#10;&#10;자동 생성된 설명">
            <a:extLst>
              <a:ext uri="{FF2B5EF4-FFF2-40B4-BE49-F238E27FC236}">
                <a16:creationId xmlns:a16="http://schemas.microsoft.com/office/drawing/2014/main" id="{7EA1955F-19A9-4A0C-BEAF-DC0E8447BD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439" y="2463770"/>
            <a:ext cx="1234604" cy="2477346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A313FE99-8368-48D4-AF2D-5774A4D419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651" y="467207"/>
            <a:ext cx="2550224" cy="1275112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340787D0-6AB6-4DF4-B2CC-F6F621314A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414" y="4864642"/>
            <a:ext cx="2026305" cy="920148"/>
          </a:xfrm>
          <a:prstGeom prst="rect">
            <a:avLst/>
          </a:prstGeom>
        </p:spPr>
      </p:pic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3018882-BBAC-416E-89AE-17E930E706A2}"/>
              </a:ext>
            </a:extLst>
          </p:cNvPr>
          <p:cNvCxnSpPr/>
          <p:nvPr/>
        </p:nvCxnSpPr>
        <p:spPr>
          <a:xfrm>
            <a:off x="9966121" y="2365695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19DEF29E-9E1F-425B-A296-6685FA316B4C}"/>
              </a:ext>
            </a:extLst>
          </p:cNvPr>
          <p:cNvCxnSpPr>
            <a:cxnSpLocks/>
          </p:cNvCxnSpPr>
          <p:nvPr/>
        </p:nvCxnSpPr>
        <p:spPr>
          <a:xfrm>
            <a:off x="9763183" y="4052686"/>
            <a:ext cx="1421525" cy="101065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7" name="그림 96">
            <a:extLst>
              <a:ext uri="{FF2B5EF4-FFF2-40B4-BE49-F238E27FC236}">
                <a16:creationId xmlns:a16="http://schemas.microsoft.com/office/drawing/2014/main" id="{750EA0C2-3BC7-48EC-A872-2B6E7875B14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69" y="6078835"/>
            <a:ext cx="623584" cy="623584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394674FE-34F7-413F-BABA-3203809E6E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31" y="6000731"/>
            <a:ext cx="623584" cy="623584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7E58A95A-EA72-4C51-9068-489074ECE1F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145" y="1060801"/>
            <a:ext cx="1619075" cy="925186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4FEDD5FB-9987-45B9-A9C6-510D529A3D3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455" y="5533441"/>
            <a:ext cx="1413322" cy="779082"/>
          </a:xfrm>
          <a:prstGeom prst="rect">
            <a:avLst/>
          </a:prstGeom>
        </p:spPr>
      </p:pic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EA639D7D-F1E0-4C98-AF95-98D667ABC68B}"/>
              </a:ext>
            </a:extLst>
          </p:cNvPr>
          <p:cNvCxnSpPr>
            <a:cxnSpLocks/>
          </p:cNvCxnSpPr>
          <p:nvPr/>
        </p:nvCxnSpPr>
        <p:spPr>
          <a:xfrm>
            <a:off x="7878232" y="3794558"/>
            <a:ext cx="23769" cy="16000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2AE0106B-7599-4BCF-8D3C-63887C2DE130}"/>
              </a:ext>
            </a:extLst>
          </p:cNvPr>
          <p:cNvCxnSpPr>
            <a:cxnSpLocks/>
          </p:cNvCxnSpPr>
          <p:nvPr/>
        </p:nvCxnSpPr>
        <p:spPr>
          <a:xfrm>
            <a:off x="7854463" y="1693288"/>
            <a:ext cx="23769" cy="2035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71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E567B-5E2B-4786-84E4-6D453FA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C557E-E2DE-4EDE-8853-B46154527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Serverless</a:t>
            </a:r>
          </a:p>
          <a:p>
            <a:endParaRPr lang="en-US" altLang="ko-KR" dirty="0"/>
          </a:p>
          <a:p>
            <a:r>
              <a:rPr lang="en-US" altLang="ko-KR" dirty="0"/>
              <a:t>Firebase </a:t>
            </a:r>
            <a:r>
              <a:rPr lang="ko-KR" altLang="en-US" dirty="0"/>
              <a:t>연동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SQL</a:t>
            </a:r>
            <a:r>
              <a:rPr lang="ko-KR" altLang="en-US" dirty="0"/>
              <a:t>과 </a:t>
            </a:r>
            <a:r>
              <a:rPr lang="en-US" altLang="ko-KR" dirty="0"/>
              <a:t>NoSQL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8933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E567B-5E2B-4786-84E4-6D453FA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Serverless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C557E-E2DE-4EDE-8853-B46154527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Server + less != No Server</a:t>
            </a:r>
          </a:p>
          <a:p>
            <a:endParaRPr lang="en-US" altLang="ko-KR" dirty="0"/>
          </a:p>
          <a:p>
            <a:r>
              <a:rPr lang="ko-KR" altLang="en-US" dirty="0"/>
              <a:t>개발자가 서버를 </a:t>
            </a:r>
            <a:r>
              <a:rPr lang="en-US" altLang="ko-KR" dirty="0"/>
              <a:t>Provisioning</a:t>
            </a:r>
            <a:r>
              <a:rPr lang="ko-KR" altLang="en-US" dirty="0"/>
              <a:t>이나 확장할 필요가 없음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클라우드 제공업체</a:t>
            </a:r>
            <a:r>
              <a:rPr lang="en-US" altLang="ko-KR" dirty="0"/>
              <a:t>(Google Cloud Platform, AWS, MS Azure)</a:t>
            </a:r>
            <a:r>
              <a:rPr lang="ko-KR" altLang="en-US" dirty="0"/>
              <a:t>의 서버에 올리는 방식으로 서비스 배포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BaaS</a:t>
            </a:r>
            <a:r>
              <a:rPr lang="ko-KR" altLang="en-US" dirty="0"/>
              <a:t>와 </a:t>
            </a:r>
            <a:r>
              <a:rPr lang="en-US" altLang="ko-KR" dirty="0" err="1"/>
              <a:t>FaaS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691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E567B-5E2B-4786-84E4-6D453FA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서버 개발 과정 </a:t>
            </a:r>
            <a:r>
              <a:rPr lang="en-US" altLang="ko-KR" dirty="0"/>
              <a:t>– </a:t>
            </a:r>
            <a:r>
              <a:rPr lang="ko-KR" altLang="en-US" dirty="0"/>
              <a:t>자체 인프라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C557E-E2DE-4EDE-8853-B46154527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필요한 인프라를 직접 관리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 (ex. </a:t>
            </a:r>
            <a:r>
              <a:rPr lang="ko-KR" altLang="en-US" dirty="0"/>
              <a:t>전산실의 서버</a:t>
            </a:r>
            <a:r>
              <a:rPr lang="en-US" altLang="ko-KR" dirty="0"/>
              <a:t>, </a:t>
            </a:r>
            <a:r>
              <a:rPr lang="ko-KR" altLang="en-US" dirty="0"/>
              <a:t>하드웨어</a:t>
            </a:r>
            <a:r>
              <a:rPr lang="en-US" altLang="ko-KR" dirty="0"/>
              <a:t>, </a:t>
            </a:r>
            <a:r>
              <a:rPr lang="ko-KR" altLang="en-US" dirty="0"/>
              <a:t>네트워크 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시스템이 커지면 커질수록 데이터 센터도 확장을 해야 하므로 유지보수가 장난 아님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133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E567B-5E2B-4786-84E4-6D453FAD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0277" cy="1325563"/>
          </a:xfrm>
        </p:spPr>
        <p:txBody>
          <a:bodyPr/>
          <a:lstStyle/>
          <a:p>
            <a:r>
              <a:rPr lang="ko-KR" altLang="en-US" dirty="0"/>
              <a:t>기존 서버 개발 과정 </a:t>
            </a:r>
            <a:r>
              <a:rPr lang="en-US" altLang="ko-KR" dirty="0"/>
              <a:t>– IaaS (</a:t>
            </a:r>
            <a:r>
              <a:rPr lang="en-US" altLang="ko-KR" b="0" i="0" dirty="0">
                <a:solidFill>
                  <a:srgbClr val="555555"/>
                </a:solidFill>
                <a:effectLst/>
              </a:rPr>
              <a:t>Infrastructure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C557E-E2DE-4EDE-8853-B46154527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인프라 구축이 힘든 것을 알아챈 기업들이 클라우드 서비스를 제공하기 시작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인프라를 가상화해서 제공 </a:t>
            </a:r>
            <a:r>
              <a:rPr lang="en-US" altLang="ko-KR" dirty="0"/>
              <a:t>(AWS, GCP, Azure)</a:t>
            </a:r>
          </a:p>
          <a:p>
            <a:pPr marL="0" indent="0">
              <a:buNone/>
            </a:pPr>
            <a:r>
              <a:rPr lang="en-US" altLang="ko-KR" dirty="0"/>
              <a:t>=&gt; </a:t>
            </a:r>
            <a:r>
              <a:rPr lang="ko-KR" altLang="en-US" dirty="0"/>
              <a:t>이후</a:t>
            </a:r>
            <a:r>
              <a:rPr lang="en-US" altLang="ko-KR" dirty="0"/>
              <a:t> </a:t>
            </a:r>
            <a:r>
              <a:rPr lang="ko-KR" altLang="en-US" dirty="0"/>
              <a:t>기업들은 직접 인프라를 구축할 필요가 사라짐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대표적인 </a:t>
            </a:r>
            <a:r>
              <a:rPr lang="en-US" altLang="ko-KR" dirty="0"/>
              <a:t>IaaS </a:t>
            </a:r>
            <a:r>
              <a:rPr lang="ko-KR" altLang="en-US" dirty="0"/>
              <a:t>서비스</a:t>
            </a:r>
            <a:r>
              <a:rPr lang="en-US" altLang="ko-KR" dirty="0"/>
              <a:t>: Amazon EC2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6CB602-B609-4E19-B867-2B7A19B9F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337" y="4177297"/>
            <a:ext cx="2936417" cy="18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87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E567B-5E2B-4786-84E4-6D453FA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서버 개발 과정 </a:t>
            </a:r>
            <a:r>
              <a:rPr lang="en-US" altLang="ko-KR" dirty="0"/>
              <a:t>– PaaS</a:t>
            </a:r>
            <a:r>
              <a:rPr lang="ko-KR" altLang="en-US" dirty="0"/>
              <a:t> </a:t>
            </a:r>
            <a:r>
              <a:rPr lang="en-US" altLang="ko-KR" dirty="0"/>
              <a:t>(Platform)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C557E-E2DE-4EDE-8853-B46154527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40611" cy="4667250"/>
          </a:xfrm>
        </p:spPr>
        <p:txBody>
          <a:bodyPr/>
          <a:lstStyle/>
          <a:p>
            <a:r>
              <a:rPr lang="en-US" altLang="ko-KR" dirty="0"/>
              <a:t>IaaS</a:t>
            </a:r>
            <a:r>
              <a:rPr lang="ko-KR" altLang="en-US" dirty="0"/>
              <a:t>에서 한 번 더 추상화된 모델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IaaS</a:t>
            </a:r>
            <a:r>
              <a:rPr lang="ko-KR" altLang="en-US" dirty="0"/>
              <a:t>에서는 말 그대로 서버만 빌리는 것이지</a:t>
            </a:r>
            <a:r>
              <a:rPr lang="en-US" altLang="ko-KR" dirty="0"/>
              <a:t>, </a:t>
            </a:r>
            <a:r>
              <a:rPr lang="ko-KR" altLang="en-US" dirty="0"/>
              <a:t>그 서버 안에는 텅텅 비어 있기 때문에 모든 설정을 해줘야 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그러나 </a:t>
            </a:r>
            <a:r>
              <a:rPr lang="en-US" altLang="ko-KR" dirty="0"/>
              <a:t>PaaS</a:t>
            </a:r>
            <a:r>
              <a:rPr lang="ko-KR" altLang="en-US" dirty="0"/>
              <a:t>는 관련된 인프라를 개발 및 유지 보수하는 복잡함 없이 기업들에게 제공 </a:t>
            </a:r>
            <a:r>
              <a:rPr lang="en-US" altLang="ko-KR" dirty="0"/>
              <a:t>(</a:t>
            </a:r>
            <a:r>
              <a:rPr lang="ko-KR" altLang="en-US" dirty="0"/>
              <a:t>안정적인 환경과 이것을 활용하여 응용 가능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대표적인 </a:t>
            </a:r>
            <a:r>
              <a:rPr lang="en-US" altLang="ko-KR" dirty="0"/>
              <a:t>PaaS </a:t>
            </a:r>
            <a:r>
              <a:rPr lang="ko-KR" altLang="en-US" dirty="0"/>
              <a:t>서비스</a:t>
            </a:r>
            <a:r>
              <a:rPr lang="en-US" altLang="ko-KR" dirty="0"/>
              <a:t>: Amazon Elastic Beanstalk, Heroku</a:t>
            </a:r>
          </a:p>
        </p:txBody>
      </p:sp>
      <p:pic>
        <p:nvPicPr>
          <p:cNvPr id="5" name="그림 4" descr="개체, 시계, 모니터이(가) 표시된 사진&#10;&#10;자동 생성된 설명">
            <a:extLst>
              <a:ext uri="{FF2B5EF4-FFF2-40B4-BE49-F238E27FC236}">
                <a16:creationId xmlns:a16="http://schemas.microsoft.com/office/drawing/2014/main" id="{8AC98A38-6D2B-44D9-8BE2-A7541A25D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556" y="6080430"/>
            <a:ext cx="1824607" cy="5473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F0BD1B-14B5-48FA-A89E-F63937892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807" y="6080430"/>
            <a:ext cx="710814" cy="71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6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E567B-5E2B-4786-84E4-6D453FA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Serverless – BaaS (Backend)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041C50-3425-4966-8FD0-654CB7119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/>
          <a:lstStyle/>
          <a:p>
            <a:r>
              <a:rPr lang="ko-KR" altLang="en-US" dirty="0"/>
              <a:t>보통 일반적인 앱 영역은 사용자가 보는 </a:t>
            </a:r>
            <a:r>
              <a:rPr lang="en-US" altLang="ko-KR" dirty="0"/>
              <a:t>Front-End</a:t>
            </a:r>
            <a:r>
              <a:rPr lang="ko-KR" altLang="en-US" dirty="0"/>
              <a:t>와 관리자가 보는 </a:t>
            </a:r>
            <a:r>
              <a:rPr lang="en-US" altLang="ko-KR" dirty="0"/>
              <a:t>Back-End</a:t>
            </a:r>
            <a:r>
              <a:rPr lang="ko-KR" altLang="en-US" dirty="0"/>
              <a:t>로 나뉨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BaaS</a:t>
            </a:r>
            <a:r>
              <a:rPr lang="ko-KR" altLang="en-US" dirty="0"/>
              <a:t>는 </a:t>
            </a:r>
            <a:r>
              <a:rPr lang="en-US" altLang="ko-KR" dirty="0"/>
              <a:t>Back-End </a:t>
            </a:r>
            <a:r>
              <a:rPr lang="ko-KR" altLang="en-US" dirty="0"/>
              <a:t>서비스를 모듈화해서 제공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이러한 서비스를 개발자가 구축하기엔 쉽지 않으므로 </a:t>
            </a:r>
            <a:r>
              <a:rPr lang="en-US" altLang="ko-KR" dirty="0"/>
              <a:t>BaaS</a:t>
            </a:r>
            <a:r>
              <a:rPr lang="ko-KR" altLang="en-US" dirty="0"/>
              <a:t>를 활용하여 개발시간 단축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대표적인 </a:t>
            </a:r>
            <a:r>
              <a:rPr lang="en-US" altLang="ko-KR" dirty="0"/>
              <a:t>BaaS </a:t>
            </a:r>
            <a:r>
              <a:rPr lang="ko-KR" altLang="en-US" dirty="0"/>
              <a:t>서비스</a:t>
            </a:r>
            <a:r>
              <a:rPr lang="en-US" altLang="ko-KR" dirty="0"/>
              <a:t>: Firebase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757400-E468-48E3-B320-3C9D59277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677" y="5008206"/>
            <a:ext cx="4165535" cy="117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E567B-5E2B-4786-84E4-6D453FA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Serverless – </a:t>
            </a:r>
            <a:r>
              <a:rPr lang="en-US" altLang="ko-KR" dirty="0" err="1"/>
              <a:t>FaaS</a:t>
            </a:r>
            <a:r>
              <a:rPr lang="en-US" altLang="ko-KR" dirty="0"/>
              <a:t> (Function)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041C50-3425-4966-8FD0-654CB7119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/>
          <a:lstStyle/>
          <a:p>
            <a:r>
              <a:rPr lang="ko-KR" altLang="en-US" dirty="0"/>
              <a:t>프로젝트를 여러 개의 함수로 분할 후</a:t>
            </a:r>
            <a:r>
              <a:rPr lang="en-US" altLang="ko-KR" dirty="0"/>
              <a:t>, </a:t>
            </a:r>
            <a:r>
              <a:rPr lang="ko-KR" altLang="en-US" dirty="0"/>
              <a:t>서버에 이 함수들을 등록하고</a:t>
            </a:r>
            <a:r>
              <a:rPr lang="en-US" altLang="ko-KR" dirty="0"/>
              <a:t>, </a:t>
            </a:r>
            <a:r>
              <a:rPr lang="ko-KR" altLang="en-US" dirty="0"/>
              <a:t>함수들이 실행하는 횟수만큼 비용 지불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PaaS</a:t>
            </a:r>
            <a:r>
              <a:rPr lang="ko-KR" altLang="en-US" dirty="0"/>
              <a:t>와의 차이점</a:t>
            </a:r>
            <a:r>
              <a:rPr lang="en-US" altLang="ko-KR" dirty="0"/>
              <a:t>: PaaS</a:t>
            </a:r>
            <a:r>
              <a:rPr lang="ko-KR" altLang="en-US" dirty="0"/>
              <a:t>는 </a:t>
            </a:r>
            <a:r>
              <a:rPr lang="en-US" altLang="ko-KR" dirty="0"/>
              <a:t>24</a:t>
            </a:r>
            <a:r>
              <a:rPr lang="ko-KR" altLang="en-US" dirty="0"/>
              <a:t>시간 서버가 돌아가지만</a:t>
            </a:r>
            <a:r>
              <a:rPr lang="en-US" altLang="ko-KR" dirty="0"/>
              <a:t>, </a:t>
            </a:r>
            <a:r>
              <a:rPr lang="en-US" altLang="ko-KR" dirty="0" err="1"/>
              <a:t>FaaS</a:t>
            </a:r>
            <a:r>
              <a:rPr lang="ko-KR" altLang="en-US" dirty="0"/>
              <a:t>는 요청이 들어오면 그 요청에 대한 함수만 실행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대표적인 </a:t>
            </a:r>
            <a:r>
              <a:rPr lang="en-US" altLang="ko-KR" dirty="0" err="1"/>
              <a:t>FaaS</a:t>
            </a:r>
            <a:r>
              <a:rPr lang="en-US" altLang="ko-KR" dirty="0"/>
              <a:t> </a:t>
            </a:r>
            <a:r>
              <a:rPr lang="ko-KR" altLang="en-US" dirty="0"/>
              <a:t>서비스</a:t>
            </a:r>
            <a:r>
              <a:rPr lang="en-US" altLang="ko-KR" dirty="0"/>
              <a:t>: Amazon Lambda</a:t>
            </a:r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F4C9DAE-0EB6-4255-B4BD-428CCBFD8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549" y="2666894"/>
            <a:ext cx="7983064" cy="7621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5C3DB1-5E2A-408A-9782-D0FFA6539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731" y="4991824"/>
            <a:ext cx="2924369" cy="173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2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E567B-5E2B-4786-84E4-6D453FA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Firebase</a:t>
            </a:r>
            <a:r>
              <a:rPr lang="ko-KR" altLang="en-US" dirty="0"/>
              <a:t> 연동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0DAECE-BE1C-4FD5-8FF3-FD0015521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6139"/>
            <a:ext cx="5121579" cy="23257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670724A-2077-4D5E-B8DE-5824EE58A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489" y="2383584"/>
            <a:ext cx="4604311" cy="20908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D14371-ADF3-437A-9A3F-1E32C6F6A2B4}"/>
              </a:ext>
            </a:extLst>
          </p:cNvPr>
          <p:cNvSpPr txBox="1"/>
          <p:nvPr/>
        </p:nvSpPr>
        <p:spPr>
          <a:xfrm>
            <a:off x="2824294" y="4474409"/>
            <a:ext cx="170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Google Log-In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987B7-1340-487D-AE31-A0B28117FECB}"/>
              </a:ext>
            </a:extLst>
          </p:cNvPr>
          <p:cNvSpPr txBox="1"/>
          <p:nvPr/>
        </p:nvSpPr>
        <p:spPr>
          <a:xfrm>
            <a:off x="8739931" y="4474409"/>
            <a:ext cx="170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실시간 댓글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53751E-3F8A-4261-A436-D3B1D5FBB808}"/>
              </a:ext>
            </a:extLst>
          </p:cNvPr>
          <p:cNvSpPr txBox="1"/>
          <p:nvPr/>
        </p:nvSpPr>
        <p:spPr>
          <a:xfrm>
            <a:off x="2080120" y="5569978"/>
            <a:ext cx="803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https://console.firebase.google.com/project/datagostation/overview?hl=ko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710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515</Words>
  <Application>Microsoft Office PowerPoint</Application>
  <PresentationFormat>와이드스크린</PresentationFormat>
  <Paragraphs>103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진행 내용</vt:lpstr>
      <vt:lpstr>Serverless</vt:lpstr>
      <vt:lpstr>기존 서버 개발 과정 – 자체 인프라</vt:lpstr>
      <vt:lpstr>기존 서버 개발 과정 – IaaS (Infrastructure)</vt:lpstr>
      <vt:lpstr>기존 서버 개발 과정 – PaaS (Platform)</vt:lpstr>
      <vt:lpstr>Serverless – BaaS (Backend)</vt:lpstr>
      <vt:lpstr>Serverless – FaaS (Function)</vt:lpstr>
      <vt:lpstr>Firebase 연동</vt:lpstr>
      <vt:lpstr>SQL</vt:lpstr>
      <vt:lpstr>NoSQL</vt:lpstr>
      <vt:lpstr>Key-Value</vt:lpstr>
      <vt:lpstr>Document</vt:lpstr>
      <vt:lpstr>Graph</vt:lpstr>
      <vt:lpstr>Firebase는?</vt:lpstr>
      <vt:lpstr>프로젝트 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김성곤</dc:creator>
  <cp:lastModifiedBy>김성곤</cp:lastModifiedBy>
  <cp:revision>27</cp:revision>
  <dcterms:created xsi:type="dcterms:W3CDTF">2020-11-25T15:40:58Z</dcterms:created>
  <dcterms:modified xsi:type="dcterms:W3CDTF">2020-11-25T19:43:35Z</dcterms:modified>
</cp:coreProperties>
</file>