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8" r:id="rId4"/>
    <p:sldId id="309" r:id="rId5"/>
    <p:sldId id="310" r:id="rId6"/>
    <p:sldId id="311" r:id="rId7"/>
    <p:sldId id="272" r:id="rId8"/>
    <p:sldId id="312" r:id="rId9"/>
    <p:sldId id="313" r:id="rId10"/>
    <p:sldId id="314" r:id="rId11"/>
    <p:sldId id="315" r:id="rId12"/>
    <p:sldId id="316" r:id="rId13"/>
    <p:sldId id="290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269" r:id="rId26"/>
    <p:sldId id="261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5" autoAdjust="0"/>
    <p:restoredTop sz="95520" autoAdjust="0"/>
  </p:normalViewPr>
  <p:slideViewPr>
    <p:cSldViewPr>
      <p:cViewPr varScale="1">
        <p:scale>
          <a:sx n="90" d="100"/>
          <a:sy n="90" d="100"/>
        </p:scale>
        <p:origin x="987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4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1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34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02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4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31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6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9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94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3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6061E-AEC6-449C-9DFE-0C6719CD3665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76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밑바닥부터 시작하는 </a:t>
            </a:r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_4</a:t>
            </a:r>
            <a:r>
              <a:rPr lang="en-US" altLang="ko-KR" sz="4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4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44208" y="5877272"/>
            <a:ext cx="2368352" cy="648072"/>
          </a:xfrm>
        </p:spPr>
        <p:txBody>
          <a:bodyPr>
            <a:normAutofit/>
          </a:bodyPr>
          <a:lstStyle/>
          <a:p>
            <a:pPr algn="r"/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</a:rPr>
              <a:t>20195168</a:t>
            </a:r>
          </a:p>
          <a:p>
            <a:pPr algn="r"/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</a:rPr>
              <a:t>박서정</a:t>
            </a:r>
            <a:endParaRPr lang="ko-KR" altLang="en-US" sz="1200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5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43762" y="277244"/>
            <a:ext cx="1835696" cy="564438"/>
          </a:xfrm>
        </p:spPr>
        <p:txBody>
          <a:bodyPr>
            <a:noAutofit/>
          </a:bodyPr>
          <a:lstStyle/>
          <a:p>
            <a:r>
              <a:rPr lang="en-US" altLang="ko-KR" sz="18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알고리즘</a:t>
            </a:r>
            <a:r>
              <a:rPr lang="en-US" altLang="ko-KR" sz="18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8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-35115" y="1199599"/>
            <a:ext cx="1654914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4</a:t>
            </a:r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평가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482962"/>
            <a:ext cx="5256584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9712" y="764704"/>
            <a:ext cx="6768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오버피팅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발생 여부 확인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epoch (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에폭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학습에서 훈련 데이터를 모두 소진했을 때의 횟수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학습 도중 정기적으로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(1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에폭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당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)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훈련 데이터와 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시험 데이터를 대상으로 정확도 기록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921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43762" y="277244"/>
            <a:ext cx="1835696" cy="564438"/>
          </a:xfrm>
        </p:spPr>
        <p:txBody>
          <a:bodyPr>
            <a:noAutofit/>
          </a:bodyPr>
          <a:lstStyle/>
          <a:p>
            <a:r>
              <a:rPr lang="en-US" altLang="ko-KR" sz="18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알고리즘</a:t>
            </a:r>
            <a:r>
              <a:rPr lang="en-US" altLang="ko-KR" sz="18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8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-35115" y="1199599"/>
            <a:ext cx="1654914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4</a:t>
            </a:r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평가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482962"/>
            <a:ext cx="5256584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4281" y="467013"/>
            <a:ext cx="7525598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9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np</a:t>
            </a:r>
          </a:p>
          <a:p>
            <a:r>
              <a:rPr lang="en-US" altLang="ko-KR" sz="9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ch03.dataset.mnist </a:t>
            </a:r>
            <a:r>
              <a:rPr lang="en-US" altLang="ko-KR" sz="9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load_mnist</a:t>
            </a:r>
            <a:endParaRPr lang="en-US" altLang="ko-KR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t_train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), (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t_test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load_mnist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(normalize=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one_hot_label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train_loss_list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=[]</a:t>
            </a:r>
          </a:p>
          <a:p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train_acc_list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 = []</a:t>
            </a:r>
          </a:p>
          <a:p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test_acc_list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 = []</a:t>
            </a:r>
          </a:p>
          <a:p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iters_num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10000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</a:p>
          <a:p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train_size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x_train.shape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</a:t>
            </a:r>
          </a:p>
          <a:p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learning_rate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0.1</a:t>
            </a:r>
            <a:endParaRPr lang="en-US" altLang="ko-KR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network =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TwoLayerNet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784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hidden_size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50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output_size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altLang="ko-K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100" b="1" dirty="0">
                <a:solidFill>
                  <a:srgbClr val="008000"/>
                </a:solidFill>
                <a:latin typeface="Courier New" panose="02070309020205020404" pitchFamily="49" charset="0"/>
              </a:rPr>
              <a:t># 1</a:t>
            </a:r>
            <a:r>
              <a:rPr lang="ko-KR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에폭당</a:t>
            </a:r>
            <a:r>
              <a:rPr lang="ko-KR" altLang="en-US" sz="1100" b="1" dirty="0">
                <a:solidFill>
                  <a:srgbClr val="008000"/>
                </a:solidFill>
                <a:latin typeface="Courier New" panose="02070309020205020404" pitchFamily="49" charset="0"/>
              </a:rPr>
              <a:t> 반복 수</a:t>
            </a:r>
            <a:endParaRPr lang="ko-KR" altLang="en-US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iter_per_epoch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100" b="1" dirty="0">
                <a:solidFill>
                  <a:srgbClr val="795E26"/>
                </a:solidFill>
                <a:latin typeface="Courier New" panose="02070309020205020404" pitchFamily="49" charset="0"/>
              </a:rPr>
              <a:t>max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train_size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 / 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100" b="1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1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1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iters_num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batch_mask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np.random.choice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train_size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x_batch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batch_mask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t_batch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t_train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batch_mask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grad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network.numerical_gradient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x_batch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t_batch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9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key 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(</a:t>
            </a:r>
            <a:r>
              <a:rPr lang="en-US" altLang="ko-KR" sz="900" dirty="0">
                <a:solidFill>
                  <a:srgbClr val="A31515"/>
                </a:solidFill>
                <a:latin typeface="Courier New" panose="02070309020205020404" pitchFamily="49" charset="0"/>
              </a:rPr>
              <a:t>'W1'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>
                <a:solidFill>
                  <a:srgbClr val="A31515"/>
                </a:solidFill>
                <a:latin typeface="Courier New" panose="02070309020205020404" pitchFamily="49" charset="0"/>
              </a:rPr>
              <a:t>'b1'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>
                <a:solidFill>
                  <a:srgbClr val="A31515"/>
                </a:solidFill>
                <a:latin typeface="Courier New" panose="02070309020205020404" pitchFamily="49" charset="0"/>
              </a:rPr>
              <a:t>'W2'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>
                <a:solidFill>
                  <a:srgbClr val="A31515"/>
                </a:solidFill>
                <a:latin typeface="Courier New" panose="02070309020205020404" pitchFamily="49" charset="0"/>
              </a:rPr>
              <a:t>'b2'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network.params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[key] -=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learning_rate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* grad[key]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loss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network.loss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x_batch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t_batch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train_loss_list.append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(loss)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100" b="1" dirty="0">
                <a:solidFill>
                  <a:srgbClr val="008000"/>
                </a:solidFill>
                <a:latin typeface="Courier New" panose="02070309020205020404" pitchFamily="49" charset="0"/>
              </a:rPr>
              <a:t># 1</a:t>
            </a:r>
            <a:r>
              <a:rPr lang="ko-KR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에폭</a:t>
            </a:r>
            <a:r>
              <a:rPr lang="ko-KR" altLang="en-US" sz="1100" b="1" dirty="0">
                <a:solidFill>
                  <a:srgbClr val="008000"/>
                </a:solidFill>
                <a:latin typeface="Courier New" panose="02070309020205020404" pitchFamily="49" charset="0"/>
              </a:rPr>
              <a:t> 당 정확도 계산</a:t>
            </a:r>
            <a:endParaRPr lang="ko-KR" altLang="en-US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100" b="1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 % 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iter_per_epoch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 == </a:t>
            </a:r>
            <a:r>
              <a:rPr lang="en-US" altLang="ko-KR" sz="1100" b="1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 :</a:t>
            </a:r>
          </a:p>
          <a:p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train_acc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network.accuracy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t_train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test_acc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network.accuracy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t_test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train_acc_list.append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train_acc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test_acc_list.append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test_acc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</a:t>
            </a:r>
            <a:r>
              <a:rPr lang="en-US" altLang="ko-KR" sz="1100" b="1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b="1" dirty="0">
                <a:solidFill>
                  <a:srgbClr val="A31515"/>
                </a:solidFill>
                <a:latin typeface="Courier New" panose="02070309020205020404" pitchFamily="49" charset="0"/>
              </a:rPr>
              <a:t>"train </a:t>
            </a:r>
            <a:r>
              <a:rPr lang="en-US" altLang="ko-KR" sz="1100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acc</a:t>
            </a:r>
            <a:r>
              <a:rPr lang="en-US" altLang="ko-KR" sz="1100" b="1" dirty="0">
                <a:solidFill>
                  <a:srgbClr val="A31515"/>
                </a:solidFill>
                <a:latin typeface="Courier New" panose="02070309020205020404" pitchFamily="49" charset="0"/>
              </a:rPr>
              <a:t>, test </a:t>
            </a:r>
            <a:r>
              <a:rPr lang="en-US" altLang="ko-KR" sz="1100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acc</a:t>
            </a:r>
            <a:r>
              <a:rPr lang="en-US" altLang="ko-KR" sz="1100" b="1" dirty="0">
                <a:solidFill>
                  <a:srgbClr val="A31515"/>
                </a:solidFill>
                <a:latin typeface="Courier New" panose="02070309020205020404" pitchFamily="49" charset="0"/>
              </a:rPr>
              <a:t> : "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train_acc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)+</a:t>
            </a:r>
            <a:r>
              <a:rPr lang="en-US" altLang="ko-KR" sz="1100" b="1" dirty="0">
                <a:solidFill>
                  <a:srgbClr val="A31515"/>
                </a:solidFill>
                <a:latin typeface="Courier New" panose="02070309020205020404" pitchFamily="49" charset="0"/>
              </a:rPr>
              <a:t>","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test_acc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  <a:endParaRPr lang="en-US" altLang="ko-KR" sz="11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2050" name="Picture 2" descr="https://blog.kakaocdn.net/dn/LVUOL/btqzCE3Ub93/VJmDam7GDWbuBK0uvhewx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924" y="2492896"/>
            <a:ext cx="3676743" cy="272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78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07758" y="266461"/>
            <a:ext cx="1763688" cy="564438"/>
          </a:xfrm>
        </p:spPr>
        <p:txBody>
          <a:bodyPr>
            <a:noAutofit/>
          </a:bodyPr>
          <a:lstStyle/>
          <a:p>
            <a:r>
              <a:rPr lang="en-US" altLang="ko-KR" sz="180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오차역전파법</a:t>
            </a:r>
            <a:r>
              <a:rPr lang="en-US" altLang="ko-KR" sz="18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8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1097360"/>
            <a:ext cx="1548172" cy="360040"/>
          </a:xfrm>
        </p:spPr>
        <p:txBody>
          <a:bodyPr anchor="ctr">
            <a:no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개요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482962"/>
            <a:ext cx="5256584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3728" y="662465"/>
            <a:ext cx="67687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chapter 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신경망의 가중치 매개변수의 기울기를 수치 미분을 이용해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계산하면 시간이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오래걸린다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sym typeface="Wingdings" panose="05000000000000000000" pitchFamily="2" charset="2"/>
              </a:rPr>
              <a:t> 오차역전파법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sym typeface="Wingdings" panose="05000000000000000000" pitchFamily="2" charset="2"/>
              </a:rPr>
              <a:t>(backpropagation)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수식을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통한 이해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계산 그래프를 통한 이해</a:t>
            </a:r>
            <a:endParaRPr lang="en-US" altLang="ko-KR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2080" y="3771009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√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0480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07758" y="266461"/>
            <a:ext cx="1763688" cy="564438"/>
          </a:xfrm>
        </p:spPr>
        <p:txBody>
          <a:bodyPr>
            <a:noAutofit/>
          </a:bodyPr>
          <a:lstStyle/>
          <a:p>
            <a:r>
              <a:rPr lang="en-US" altLang="ko-KR" sz="180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오차역전파법</a:t>
            </a:r>
            <a:r>
              <a:rPr lang="en-US" altLang="ko-KR" sz="18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8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1097360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계산 그래프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482962"/>
            <a:ext cx="5256584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3728" y="662465"/>
            <a:ext cx="676875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계산 과정을 그래프로 나타낸 것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노드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(node)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와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엣지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(edge)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노드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연산 내용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엣지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계산 결과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1026" name="Picture 2" descr="https://blog.kakaocdn.net/dn/dtNccc/btqzWKCrGMN/WIqafEuO6i0TsHGuG5RfP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645024"/>
            <a:ext cx="6408712" cy="79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blog.kakaocdn.net/dn/bCGRMa/btqzVDDKuSO/weFgDFWnB3NV9NFvvGKUx1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56139"/>
            <a:ext cx="6552728" cy="221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9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07758" y="266461"/>
            <a:ext cx="1763688" cy="564438"/>
          </a:xfrm>
        </p:spPr>
        <p:txBody>
          <a:bodyPr>
            <a:noAutofit/>
          </a:bodyPr>
          <a:lstStyle/>
          <a:p>
            <a:r>
              <a:rPr lang="en-US" altLang="ko-KR" sz="180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오차역전파법</a:t>
            </a:r>
            <a:r>
              <a:rPr lang="en-US" altLang="ko-KR" sz="18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8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1097360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계산 그래프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50" name="Picture 2" descr="https://blog.kakaocdn.net/dn/bMK9yY/btqzVofTsov/WzWX1oYmTKnh3WQvKxfBr0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77380"/>
            <a:ext cx="6948518" cy="285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925579" y="4653136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계산 그래프를 구성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그래프에서 계산을 왼쪽에서 오른쪽으로 진행 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순전파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9635" y="580526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* </a:t>
            </a:r>
            <a:r>
              <a:rPr lang="ko-KR" altLang="en-US" dirty="0" err="1" smtClean="0">
                <a:solidFill>
                  <a:srgbClr val="FF0000"/>
                </a:solidFill>
              </a:rPr>
              <a:t>역전파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(backward propagation) : </a:t>
            </a:r>
            <a:r>
              <a:rPr lang="ko-KR" altLang="en-US" dirty="0" smtClean="0">
                <a:solidFill>
                  <a:srgbClr val="FF0000"/>
                </a:solidFill>
              </a:rPr>
              <a:t>오른쪽 </a:t>
            </a:r>
            <a:r>
              <a:rPr lang="en-US" altLang="ko-KR" dirty="0" smtClean="0">
                <a:solidFill>
                  <a:srgbClr val="FF0000"/>
                </a:solidFill>
              </a:rPr>
              <a:t>-&gt; </a:t>
            </a:r>
            <a:r>
              <a:rPr lang="ko-KR" altLang="en-US" dirty="0" smtClean="0">
                <a:solidFill>
                  <a:srgbClr val="FF0000"/>
                </a:solidFill>
              </a:rPr>
              <a:t>왼쪽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8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07758" y="266461"/>
            <a:ext cx="1763688" cy="564438"/>
          </a:xfrm>
        </p:spPr>
        <p:txBody>
          <a:bodyPr>
            <a:noAutofit/>
          </a:bodyPr>
          <a:lstStyle/>
          <a:p>
            <a:r>
              <a:rPr lang="en-US" altLang="ko-KR" sz="180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오차역전파법</a:t>
            </a:r>
            <a:r>
              <a:rPr lang="en-US" altLang="ko-KR" sz="18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8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1097360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계산 그래프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79712" y="404664"/>
            <a:ext cx="676875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특징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국소적 계산을 전파함으로써 최종 결과를 얻음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다른 것은 상관없이 자신과 관계된 정보만으로 결과 출력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중간 계산 결과를 모두 보관 가능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역전파를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통해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‘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미분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’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을 효율적으로 계산 가능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942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07758" y="266461"/>
            <a:ext cx="1763688" cy="564438"/>
          </a:xfrm>
        </p:spPr>
        <p:txBody>
          <a:bodyPr>
            <a:noAutofit/>
          </a:bodyPr>
          <a:lstStyle/>
          <a:p>
            <a:r>
              <a:rPr lang="en-US" altLang="ko-KR" sz="180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오차역전파법</a:t>
            </a:r>
            <a:r>
              <a:rPr lang="en-US" altLang="ko-KR" sz="18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8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1097360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연쇄 법칙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35696" y="830899"/>
            <a:ext cx="69847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합성 함수의 미분에 대한 성질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합성 함수의 미분은 합성 함수를 구성하는 각 함수의 미분의 곱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3074" name="Picture 2" descr="https://blog.kakaocdn.net/dn/bqGQaH/btqAE7YqJs5/BIKobLPVqSANDx27McxJy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443" y="4221088"/>
            <a:ext cx="23812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63888" y="2564904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Lucida Calligraphy" panose="03010101010101010101" pitchFamily="66" charset="0"/>
                <a:cs typeface="Courier New" panose="02070309020205020404" pitchFamily="49" charset="0"/>
              </a:rPr>
              <a:t>z = t</a:t>
            </a:r>
            <a:r>
              <a:rPr lang="en-US" altLang="ko-KR" sz="2800" b="1" baseline="30000" dirty="0" smtClean="0">
                <a:latin typeface="Lucida Calligraphy" panose="03010101010101010101" pitchFamily="66" charset="0"/>
                <a:cs typeface="Courier New" panose="02070309020205020404" pitchFamily="49" charset="0"/>
              </a:rPr>
              <a:t>2</a:t>
            </a:r>
            <a:endParaRPr lang="en-US" altLang="ko-KR" sz="2800" b="1" baseline="30000" dirty="0">
              <a:latin typeface="Lucida Calligraphy" panose="03010101010101010101" pitchFamily="66" charset="0"/>
              <a:cs typeface="Courier New" panose="02070309020205020404" pitchFamily="49" charset="0"/>
            </a:endParaRPr>
          </a:p>
          <a:p>
            <a:pPr algn="ctr"/>
            <a:r>
              <a:rPr lang="en-US" altLang="ko-KR" sz="2800" b="1" dirty="0" smtClean="0">
                <a:latin typeface="Lucida Calligraphy" panose="03010101010101010101" pitchFamily="66" charset="0"/>
                <a:cs typeface="Courier New" panose="02070309020205020404" pitchFamily="49" charset="0"/>
              </a:rPr>
              <a:t>t = x + y</a:t>
            </a:r>
            <a:endParaRPr lang="ko-KR" altLang="en-US" sz="2800" b="1" dirty="0">
              <a:latin typeface="Lucida Calligraphy" panose="03010101010101010101" pitchFamily="66" charset="0"/>
              <a:cs typeface="Courier New" panose="020703090202050204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5148064" y="4736503"/>
            <a:ext cx="504056" cy="36080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5724128" y="4338492"/>
            <a:ext cx="504056" cy="36080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83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07758" y="266461"/>
            <a:ext cx="1763688" cy="564438"/>
          </a:xfrm>
        </p:spPr>
        <p:txBody>
          <a:bodyPr>
            <a:noAutofit/>
          </a:bodyPr>
          <a:lstStyle/>
          <a:p>
            <a:r>
              <a:rPr lang="en-US" altLang="ko-KR" sz="180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오차역전파법</a:t>
            </a:r>
            <a:r>
              <a:rPr lang="en-US" altLang="ko-KR" sz="18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8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1097360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연쇄 법칙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35696" y="830899"/>
            <a:ext cx="69847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합성 함수의 미분에 대한 성질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합성 함수의 미분은 합성 함수를 구성하는 각 함수의 미분의 곱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5122" name="Picture 2" descr="https://media.vlpt.us/post-images/dscwinterstudy/6ed116a0-41a4-11ea-b40d-6705eaadcebd/e-5.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569582"/>
            <a:ext cx="1296144" cy="169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07704" y="2564904"/>
            <a:ext cx="1728192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Lucida Calligraphy" panose="03010101010101010101" pitchFamily="66" charset="0"/>
                <a:cs typeface="Courier New" panose="02070309020205020404" pitchFamily="49" charset="0"/>
              </a:rPr>
              <a:t>z = t</a:t>
            </a:r>
            <a:r>
              <a:rPr lang="en-US" altLang="ko-KR" b="1" baseline="30000" dirty="0" smtClean="0">
                <a:latin typeface="Lucida Calligraphy" panose="03010101010101010101" pitchFamily="66" charset="0"/>
                <a:cs typeface="Courier New" panose="02070309020205020404" pitchFamily="49" charset="0"/>
              </a:rPr>
              <a:t>2</a:t>
            </a:r>
            <a:endParaRPr lang="en-US" altLang="ko-KR" b="1" baseline="30000" dirty="0">
              <a:latin typeface="Lucida Calligraphy" panose="03010101010101010101" pitchFamily="66" charset="0"/>
              <a:cs typeface="Courier New" panose="02070309020205020404" pitchFamily="49" charset="0"/>
            </a:endParaRPr>
          </a:p>
          <a:p>
            <a:pPr algn="ctr"/>
            <a:r>
              <a:rPr lang="en-US" altLang="ko-KR" b="1" dirty="0" smtClean="0">
                <a:latin typeface="Lucida Calligraphy" panose="03010101010101010101" pitchFamily="66" charset="0"/>
                <a:cs typeface="Courier New" panose="02070309020205020404" pitchFamily="49" charset="0"/>
              </a:rPr>
              <a:t>t = x + y</a:t>
            </a:r>
            <a:endParaRPr lang="ko-KR" altLang="en-US" b="1" dirty="0">
              <a:latin typeface="Lucida Calligraphy" panose="03010101010101010101" pitchFamily="66" charset="0"/>
              <a:cs typeface="Courier New" panose="02070309020205020404" pitchFamily="49" charset="0"/>
            </a:endParaRPr>
          </a:p>
        </p:txBody>
      </p:sp>
      <p:pic>
        <p:nvPicPr>
          <p:cNvPr id="5124" name="Picture 4" descr="https://media.vlpt.us/post-images/dscwinterstudy/71a87990-41a4-11ea-b40d-6705eaadcebd/e-5.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013176"/>
            <a:ext cx="3960440" cy="78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87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07758" y="266461"/>
            <a:ext cx="1763688" cy="564438"/>
          </a:xfrm>
        </p:spPr>
        <p:txBody>
          <a:bodyPr>
            <a:noAutofit/>
          </a:bodyPr>
          <a:lstStyle/>
          <a:p>
            <a:r>
              <a:rPr lang="en-US" altLang="ko-KR" sz="180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오차역전파법</a:t>
            </a:r>
            <a:r>
              <a:rPr lang="en-US" altLang="ko-KR" sz="18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8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1097360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연쇄 법칙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124" name="Picture 4" descr="https://media.vlpt.us/post-images/dscwinterstudy/71a87990-41a4-11ea-b40d-6705eaadcebd/e-5.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620688"/>
            <a:ext cx="3672408" cy="73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media.vlpt.us/post-images/dscwinterstudy/e47fd900-41a3-11ea-b40d-6705eaadcebd/fig-5-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44824"/>
            <a:ext cx="6864697" cy="405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961745" y="6018803"/>
            <a:ext cx="6984776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노드로 들어온 입력 신호에 그 노드의 국소적 미분을 곱한 후 다음 노드로 전달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573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07758" y="266461"/>
            <a:ext cx="1763688" cy="564438"/>
          </a:xfrm>
        </p:spPr>
        <p:txBody>
          <a:bodyPr>
            <a:noAutofit/>
          </a:bodyPr>
          <a:lstStyle/>
          <a:p>
            <a:r>
              <a:rPr lang="en-US" altLang="ko-KR" sz="180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오차역전파법</a:t>
            </a:r>
            <a:r>
              <a:rPr lang="en-US" altLang="ko-KR" sz="18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8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1097360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역전파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1720" y="476672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덧셈 노드의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역전파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7170" name="Picture 2" descr="https://media.vlpt.us/post-images/dscwinterstudy/55494a90-41a4-11ea-b40d-6705eaadcebd/fig-5-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00808"/>
            <a:ext cx="6864697" cy="287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267744" y="5157192"/>
            <a:ext cx="6984776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: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입력값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그대로 전달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6056" y="626993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Lucida Calligraphy" panose="03010101010101010101" pitchFamily="66" charset="0"/>
                <a:cs typeface="Courier New" panose="02070309020205020404" pitchFamily="49" charset="0"/>
              </a:rPr>
              <a:t>z = x + y</a:t>
            </a:r>
            <a:endParaRPr lang="ko-KR" altLang="en-US" sz="2800" b="1" dirty="0">
              <a:latin typeface="Lucida Calligraphy" panose="03010101010101010101" pitchFamily="66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41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79912" y="1700808"/>
            <a:ext cx="1512168" cy="504056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 차</a:t>
            </a:r>
            <a:r>
              <a:rPr lang="en-US" altLang="ko-KR" sz="24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271687" y="2668334"/>
            <a:ext cx="1080120" cy="360040"/>
          </a:xfrm>
        </p:spPr>
        <p:txBody>
          <a:bodyPr anchor="ctr">
            <a:noAutofit/>
          </a:bodyPr>
          <a:lstStyle/>
          <a:p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403648" y="2420888"/>
            <a:ext cx="632539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부제목 4"/>
          <p:cNvSpPr txBox="1">
            <a:spLocks/>
          </p:cNvSpPr>
          <p:nvPr/>
        </p:nvSpPr>
        <p:spPr>
          <a:xfrm>
            <a:off x="4065022" y="2668334"/>
            <a:ext cx="108012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부제목 4"/>
          <p:cNvSpPr txBox="1">
            <a:spLocks/>
          </p:cNvSpPr>
          <p:nvPr/>
        </p:nvSpPr>
        <p:spPr>
          <a:xfrm>
            <a:off x="5866109" y="2668334"/>
            <a:ext cx="108012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부제목 4"/>
          <p:cNvSpPr txBox="1">
            <a:spLocks/>
          </p:cNvSpPr>
          <p:nvPr/>
        </p:nvSpPr>
        <p:spPr>
          <a:xfrm>
            <a:off x="1878180" y="3172388"/>
            <a:ext cx="1918201" cy="2160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학습 알고리즘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부제목 4"/>
          <p:cNvSpPr txBox="1">
            <a:spLocks/>
          </p:cNvSpPr>
          <p:nvPr/>
        </p:nvSpPr>
        <p:spPr>
          <a:xfrm>
            <a:off x="3885002" y="3244397"/>
            <a:ext cx="1551094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오차역전파법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부제목 4"/>
          <p:cNvSpPr txBox="1">
            <a:spLocks/>
          </p:cNvSpPr>
          <p:nvPr/>
        </p:nvSpPr>
        <p:spPr>
          <a:xfrm>
            <a:off x="5436096" y="3232271"/>
            <a:ext cx="1930105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다음 주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195736" y="4187247"/>
            <a:ext cx="1907012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구조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층 신경망 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 구현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미니배치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평가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ko-KR" altLang="en-US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ko-KR" altLang="en-US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/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부제목 4"/>
          <p:cNvSpPr txBox="1">
            <a:spLocks/>
          </p:cNvSpPr>
          <p:nvPr/>
        </p:nvSpPr>
        <p:spPr>
          <a:xfrm>
            <a:off x="3993014" y="3604438"/>
            <a:ext cx="1646195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계산 그래프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연쇄법칙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역전파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단순 계층 구현</a:t>
            </a:r>
            <a:endParaRPr lang="ko-KR" altLang="en-US" sz="1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ko-KR" altLang="en-US" sz="1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/>
            <a:endPara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00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07758" y="266461"/>
            <a:ext cx="1763688" cy="564438"/>
          </a:xfrm>
        </p:spPr>
        <p:txBody>
          <a:bodyPr>
            <a:noAutofit/>
          </a:bodyPr>
          <a:lstStyle/>
          <a:p>
            <a:r>
              <a:rPr lang="en-US" altLang="ko-KR" sz="180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오차역전파법</a:t>
            </a:r>
            <a:r>
              <a:rPr lang="en-US" altLang="ko-KR" sz="18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8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1097360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역전파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1720" y="476672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곱셈 노드의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역전파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3728" y="5219596"/>
            <a:ext cx="6984776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: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상류의 값에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순전파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때의 입력 신호들을 서로 바꾼 값을 곱해 전달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6056" y="626993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Lucida Calligraphy" panose="03010101010101010101" pitchFamily="66" charset="0"/>
                <a:cs typeface="Courier New" panose="02070309020205020404" pitchFamily="49" charset="0"/>
              </a:rPr>
              <a:t>z = x y</a:t>
            </a:r>
            <a:endParaRPr lang="ko-KR" altLang="en-US" sz="2800" b="1" dirty="0">
              <a:latin typeface="Lucida Calligraphy" panose="03010101010101010101" pitchFamily="66" charset="0"/>
              <a:cs typeface="Courier New" panose="02070309020205020404" pitchFamily="49" charset="0"/>
            </a:endParaRPr>
          </a:p>
        </p:txBody>
      </p:sp>
      <p:pic>
        <p:nvPicPr>
          <p:cNvPr id="8194" name="Picture 2" descr="https://media.vlpt.us/post-images/dscwinterstudy/1be4a500-41a5-11ea-8248-4760a63b1878/fig-5-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49546"/>
            <a:ext cx="6872973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123728" y="5845149"/>
            <a:ext cx="6984776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sym typeface="Wingdings" panose="05000000000000000000" pitchFamily="2" charset="2"/>
              </a:rPr>
              <a:t>곱셈 노드를 구현할 때는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sym typeface="Wingdings" panose="05000000000000000000" pitchFamily="2" charset="2"/>
              </a:rPr>
              <a:t>순전파의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sym typeface="Wingdings" panose="05000000000000000000" pitchFamily="2" charset="2"/>
              </a:rPr>
              <a:t> 입력 신호를 변수에 저장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5754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07758" y="266461"/>
            <a:ext cx="1763688" cy="564438"/>
          </a:xfrm>
        </p:spPr>
        <p:txBody>
          <a:bodyPr>
            <a:noAutofit/>
          </a:bodyPr>
          <a:lstStyle/>
          <a:p>
            <a:r>
              <a:rPr lang="en-US" altLang="ko-KR" sz="180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오차역전파법</a:t>
            </a:r>
            <a:r>
              <a:rPr lang="en-US" altLang="ko-KR" sz="18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8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1097360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역전파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1720" y="476672"/>
            <a:ext cx="6984776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사과 쇼핑 예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변수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사과의 가격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사과의 개수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소비세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9218" name="Picture 2" descr="https://media.vlpt.us/post-images/dscwinterstudy/dbf2e780-41a5-11ea-8248-4760a63b1878/fig-5-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042" y="2111294"/>
            <a:ext cx="6648673" cy="263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87824" y="5229200"/>
            <a:ext cx="496855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사과 가격에 대한 지불 금액의 미분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2.2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사과 개수에 대한 지불 금액의 미분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2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소비세에 대한 지불 금액의 미분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22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800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07758" y="266461"/>
            <a:ext cx="1763688" cy="564438"/>
          </a:xfrm>
        </p:spPr>
        <p:txBody>
          <a:bodyPr>
            <a:noAutofit/>
          </a:bodyPr>
          <a:lstStyle/>
          <a:p>
            <a:r>
              <a:rPr lang="en-US" altLang="ko-KR" sz="180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오차역전파법</a:t>
            </a:r>
            <a:r>
              <a:rPr lang="en-US" altLang="ko-KR" sz="18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8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1097360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4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단순 계층 구현 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1720" y="476672"/>
            <a:ext cx="6984776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MulLayer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곱셈 계층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3728" y="1457400"/>
            <a:ext cx="554461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MulLayer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dirty="0">
                <a:solidFill>
                  <a:srgbClr val="795E26"/>
                </a:solidFill>
                <a:latin typeface="Courier New" panose="02070309020205020404" pitchFamily="49" charset="0"/>
              </a:rPr>
              <a:t>__</a:t>
            </a:r>
            <a:r>
              <a:rPr lang="en-US" altLang="ko-KR" dirty="0" err="1">
                <a:solidFill>
                  <a:srgbClr val="795E26"/>
                </a:solidFill>
                <a:latin typeface="Courier New" panose="02070309020205020404" pitchFamily="49" charset="0"/>
              </a:rPr>
              <a:t>init</a:t>
            </a:r>
            <a:r>
              <a:rPr lang="en-US" altLang="ko-KR" dirty="0">
                <a:solidFill>
                  <a:srgbClr val="795E26"/>
                </a:solidFill>
                <a:latin typeface="Courier New" panose="02070309020205020404" pitchFamily="49" charset="0"/>
              </a:rPr>
              <a:t>__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):   # x, y </a:t>
            </a:r>
            <a:r>
              <a:rPr lang="ko-KR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초기화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.x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.y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dirty="0">
                <a:solidFill>
                  <a:srgbClr val="795E26"/>
                </a:solidFill>
                <a:latin typeface="Courier New" panose="02070309020205020404" pitchFamily="49" charset="0"/>
              </a:rPr>
              <a:t>forward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dirty="0">
                <a:solidFill>
                  <a:srgbClr val="001080"/>
                </a:solidFill>
                <a:latin typeface="Courier New" panose="02070309020205020404" pitchFamily="49" charset="0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dirty="0">
                <a:solidFill>
                  <a:srgbClr val="001080"/>
                </a:solidFill>
                <a:latin typeface="Courier New" panose="02070309020205020404" pitchFamily="49" charset="0"/>
              </a:rPr>
              <a:t>y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):   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.x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= x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.y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= y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   out = x* y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out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dirty="0">
                <a:solidFill>
                  <a:srgbClr val="795E26"/>
                </a:solidFill>
                <a:latin typeface="Courier New" panose="02070309020205020404" pitchFamily="49" charset="0"/>
              </a:rPr>
              <a:t>backward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dirty="0" err="1">
                <a:solidFill>
                  <a:srgbClr val="001080"/>
                </a:solidFill>
                <a:latin typeface="Courier New" panose="02070309020205020404" pitchFamily="49" charset="0"/>
              </a:rPr>
              <a:t>dout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):  # </a:t>
            </a:r>
            <a:r>
              <a:rPr lang="ko-KR" alt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역전파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   dx = 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dout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* </a:t>
            </a:r>
            <a:r>
              <a:rPr lang="en-US" altLang="ko-KR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.y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dy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dout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* </a:t>
            </a:r>
            <a:r>
              <a:rPr lang="en-US" altLang="ko-KR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.x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dx, 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dy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96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800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07758" y="266461"/>
            <a:ext cx="1763688" cy="564438"/>
          </a:xfrm>
        </p:spPr>
        <p:txBody>
          <a:bodyPr>
            <a:noAutofit/>
          </a:bodyPr>
          <a:lstStyle/>
          <a:p>
            <a:r>
              <a:rPr lang="en-US" altLang="ko-KR" sz="180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오차역전파법</a:t>
            </a:r>
            <a:r>
              <a:rPr lang="en-US" altLang="ko-KR" sz="18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8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1097360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4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단순 계층 구현 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1720" y="476672"/>
            <a:ext cx="6984776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MulLayer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곱셈 계층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23728" y="1263299"/>
            <a:ext cx="597666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apple = </a:t>
            </a:r>
            <a:r>
              <a:rPr lang="en-US" altLang="ko-KR" sz="1400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100</a:t>
            </a:r>
            <a:endParaRPr lang="en-US" altLang="ko-KR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apple_num</a:t>
            </a:r>
            <a:r>
              <a:rPr lang="en-US" altLang="ko-K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400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endParaRPr lang="en-US" altLang="ko-KR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tax = </a:t>
            </a:r>
            <a:r>
              <a:rPr lang="en-US" altLang="ko-KR" sz="1400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1.1</a:t>
            </a:r>
            <a:endParaRPr lang="en-US" altLang="ko-KR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계층들</a:t>
            </a:r>
            <a:endParaRPr lang="ko-KR" alt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mul_apple_layer</a:t>
            </a:r>
            <a:r>
              <a:rPr lang="en-US" altLang="ko-K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MulLayer</a:t>
            </a:r>
            <a:r>
              <a:rPr lang="en-US" altLang="ko-K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mul_tax_layer</a:t>
            </a:r>
            <a:r>
              <a:rPr lang="en-US" altLang="ko-K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MulLayer</a:t>
            </a:r>
            <a:r>
              <a:rPr lang="en-US" altLang="ko-K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sz="14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순전파</a:t>
            </a:r>
            <a:endParaRPr lang="ko-KR" alt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apple_price</a:t>
            </a:r>
            <a:r>
              <a:rPr lang="en-US" altLang="ko-K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mul_apple_layer.forward</a:t>
            </a:r>
            <a:r>
              <a:rPr lang="en-US" altLang="ko-K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(apple, </a:t>
            </a:r>
            <a:r>
              <a:rPr lang="en-US" altLang="ko-K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apple_num</a:t>
            </a:r>
            <a:r>
              <a:rPr lang="en-US" altLang="ko-K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price = </a:t>
            </a:r>
            <a:r>
              <a:rPr lang="en-US" altLang="ko-K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mul_tax_layer.forward</a:t>
            </a:r>
            <a:r>
              <a:rPr lang="en-US" altLang="ko-K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apple_price</a:t>
            </a:r>
            <a:r>
              <a:rPr lang="en-US" altLang="ko-K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 tax)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400" dirty="0" smtClean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(price)</a:t>
            </a: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18738" y="4509120"/>
            <a:ext cx="64807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# </a:t>
            </a:r>
            <a:r>
              <a:rPr lang="ko-KR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역전파</a:t>
            </a:r>
            <a:endParaRPr lang="en-US" altLang="ko-KR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dprice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dapple_price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tax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mul_tax_layer.backward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dprice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dapple,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dapple_num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mul_apple_layer.backward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dapple_price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4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(dapple,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dapple_num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dtax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91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800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07758" y="266461"/>
            <a:ext cx="1763688" cy="564438"/>
          </a:xfrm>
        </p:spPr>
        <p:txBody>
          <a:bodyPr>
            <a:noAutofit/>
          </a:bodyPr>
          <a:lstStyle/>
          <a:p>
            <a:r>
              <a:rPr lang="en-US" altLang="ko-KR" sz="180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오차역전파법</a:t>
            </a:r>
            <a:r>
              <a:rPr lang="en-US" altLang="ko-KR" sz="18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8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1097360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4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단순 계층 구현 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1720" y="476672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AddLayer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곱셈 계층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5736" y="1424625"/>
            <a:ext cx="66064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AddLayer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dirty="0">
                <a:solidFill>
                  <a:srgbClr val="795E26"/>
                </a:solidFill>
                <a:latin typeface="Courier New" panose="02070309020205020404" pitchFamily="49" charset="0"/>
              </a:rPr>
              <a:t>__</a:t>
            </a:r>
            <a:r>
              <a:rPr lang="en-US" altLang="ko-KR" dirty="0" err="1">
                <a:solidFill>
                  <a:srgbClr val="795E26"/>
                </a:solidFill>
                <a:latin typeface="Courier New" panose="02070309020205020404" pitchFamily="49" charset="0"/>
              </a:rPr>
              <a:t>init</a:t>
            </a:r>
            <a:r>
              <a:rPr lang="en-US" altLang="ko-KR" dirty="0">
                <a:solidFill>
                  <a:srgbClr val="795E26"/>
                </a:solidFill>
                <a:latin typeface="Courier New" panose="02070309020205020404" pitchFamily="49" charset="0"/>
              </a:rPr>
              <a:t>__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):  </a:t>
            </a:r>
            <a:r>
              <a:rPr lang="en-US" altLang="ko-KR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초기화 필요 없음</a:t>
            </a:r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dirty="0">
                <a:solidFill>
                  <a:srgbClr val="AF00DB"/>
                </a:solidFill>
                <a:latin typeface="Courier New" panose="02070309020205020404" pitchFamily="49" charset="0"/>
              </a:rPr>
              <a:t>pass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dirty="0">
                <a:solidFill>
                  <a:srgbClr val="795E26"/>
                </a:solidFill>
                <a:latin typeface="Courier New" panose="02070309020205020404" pitchFamily="49" charset="0"/>
              </a:rPr>
              <a:t>forward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dirty="0">
                <a:solidFill>
                  <a:srgbClr val="001080"/>
                </a:solidFill>
                <a:latin typeface="Courier New" panose="02070309020205020404" pitchFamily="49" charset="0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dirty="0">
                <a:solidFill>
                  <a:srgbClr val="001080"/>
                </a:solidFill>
                <a:latin typeface="Courier New" panose="02070309020205020404" pitchFamily="49" charset="0"/>
              </a:rPr>
              <a:t>y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):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   out = x + y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out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dirty="0">
                <a:solidFill>
                  <a:srgbClr val="795E26"/>
                </a:solidFill>
                <a:latin typeface="Courier New" panose="02070309020205020404" pitchFamily="49" charset="0"/>
              </a:rPr>
              <a:t>backward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dirty="0" err="1">
                <a:solidFill>
                  <a:srgbClr val="001080"/>
                </a:solidFill>
                <a:latin typeface="Courier New" panose="02070309020205020404" pitchFamily="49" charset="0"/>
              </a:rPr>
              <a:t>dout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   dx = 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dout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* </a:t>
            </a:r>
            <a:r>
              <a:rPr lang="en-US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dy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dout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* </a:t>
            </a:r>
            <a:r>
              <a:rPr lang="en-US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dx, 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dy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8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다음주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9712" y="560341"/>
            <a:ext cx="67687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5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오차역전파법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단순한 계층 구현하기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활성화 함수 계층 구현하기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Affine/</a:t>
            </a:r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Softmax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계층 구현하기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오차역전파법 구현하기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21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en-US" altLang="ko-KR" sz="4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4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4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980728"/>
            <a:ext cx="1548172" cy="360040"/>
          </a:xfrm>
        </p:spPr>
        <p:txBody>
          <a:bodyPr anchor="ctr">
            <a:noAutofit/>
          </a:bodyPr>
          <a:lstStyle/>
          <a:p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기울기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482962"/>
            <a:ext cx="5256584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0" y="272274"/>
            <a:ext cx="1547664" cy="564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복습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55626" y="564285"/>
            <a:ext cx="6768752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경사법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경사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하강법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)</a:t>
            </a:r>
          </a:p>
        </p:txBody>
      </p:sp>
      <p:pic>
        <p:nvPicPr>
          <p:cNvPr id="18434" name="Picture 2" descr="https://media.vlpt.us/images/jakeseo_me/post/1d5481d5-c66d-4c92-86d7-b4c8c83c8c60/gradient_descent_method_equ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76651"/>
            <a:ext cx="263658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η - Wiktionary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4" t="25324" r="24609"/>
          <a:stretch/>
        </p:blipFill>
        <p:spPr bwMode="auto">
          <a:xfrm>
            <a:off x="7092280" y="2246380"/>
            <a:ext cx="288032" cy="36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380312" y="2174372"/>
            <a:ext cx="169168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: </a:t>
            </a:r>
            <a:r>
              <a:rPr lang="ko-KR" altLang="en-US" sz="1600" dirty="0" smtClean="0"/>
              <a:t>갱신하는 양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학습률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미리 </a:t>
            </a:r>
            <a:r>
              <a:rPr lang="ko-KR" altLang="en-US" sz="1600" dirty="0" err="1" smtClean="0"/>
              <a:t>정해둠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930035" y="3898867"/>
            <a:ext cx="797463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gradient_descent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001080"/>
                </a:solidFill>
                <a:latin typeface="Courier New" panose="02070309020205020404" pitchFamily="49" charset="0"/>
              </a:rPr>
              <a:t>f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600" dirty="0" err="1">
                <a:solidFill>
                  <a:srgbClr val="001080"/>
                </a:solidFill>
                <a:latin typeface="Courier New" panose="02070309020205020404" pitchFamily="49" charset="0"/>
              </a:rPr>
              <a:t>init_x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600" dirty="0" err="1">
                <a:solidFill>
                  <a:srgbClr val="001080"/>
                </a:solidFill>
                <a:latin typeface="Courier New" panose="02070309020205020404" pitchFamily="49" charset="0"/>
              </a:rPr>
              <a:t>lr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0.01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6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step_num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x =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init_x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step_num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grad =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numerical_gradient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(f, x)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x -=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* grad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6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x</a:t>
            </a:r>
            <a:endParaRPr lang="en-US" altLang="ko-KR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8014" y="418527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학습률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236296" y="418527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반복 횟수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4033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980728"/>
            <a:ext cx="1548172" cy="360040"/>
          </a:xfrm>
        </p:spPr>
        <p:txBody>
          <a:bodyPr anchor="ctr">
            <a:noAutofit/>
          </a:bodyPr>
          <a:lstStyle/>
          <a:p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기울기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482962"/>
            <a:ext cx="5256584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0" y="272274"/>
            <a:ext cx="1547664" cy="564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복습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9712" y="370817"/>
            <a:ext cx="6768752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경사법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경사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하강법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74032" y="1650666"/>
            <a:ext cx="734481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400" dirty="0">
                <a:solidFill>
                  <a:srgbClr val="795E26"/>
                </a:solidFill>
                <a:latin typeface="Courier New" panose="02070309020205020404" pitchFamily="49" charset="0"/>
              </a:rPr>
              <a:t>function_2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001080"/>
                </a:solidFill>
                <a:latin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4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x[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]**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+ x[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]**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init_x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-3.0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4.0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gradient_descent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(function_2,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init_x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init_x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0.1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step_num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9458" name="Picture 2" descr="🧠 [밑바닥 딥러닝] 수치 미분과 기울기 | 코딩하는펭귄의 저장소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393295"/>
            <a:ext cx="3456384" cy="272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media.vlpt.us/images/jakeseo_me/post/af28609d-c033-4d64-ac02-0af01991a2c9/fig%204-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5036"/>
            <a:ext cx="2097560" cy="164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41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980728"/>
            <a:ext cx="1548172" cy="360040"/>
          </a:xfrm>
        </p:spPr>
        <p:txBody>
          <a:bodyPr anchor="ctr">
            <a:noAutofit/>
          </a:bodyPr>
          <a:lstStyle/>
          <a:p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기울기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482962"/>
            <a:ext cx="5256584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0" y="272274"/>
            <a:ext cx="1547664" cy="564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복습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9712" y="370817"/>
            <a:ext cx="676875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신경망에서의 기울기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가중치 매개변수에 대한 손실 함수의 기울기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0482" name="Picture 2" descr="https://media.vlpt.us/images/jakeseo_me/post/d60f0924-7445-48f2-b70d-09d985a3c387/e%204.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45"/>
          <a:stretch/>
        </p:blipFill>
        <p:spPr bwMode="auto">
          <a:xfrm>
            <a:off x="3059832" y="4396989"/>
            <a:ext cx="4095750" cy="145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media.vlpt.us/images/jakeseo_me/post/d60f0924-7445-48f2-b70d-09d985a3c387/e%204.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13"/>
          <a:stretch/>
        </p:blipFill>
        <p:spPr bwMode="auto">
          <a:xfrm>
            <a:off x="3419872" y="3137078"/>
            <a:ext cx="4095750" cy="119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83768" y="2458152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예를 들어 </a:t>
            </a:r>
            <a:r>
              <a:rPr lang="en-US" altLang="ko-KR" sz="1600" dirty="0" smtClean="0"/>
              <a:t>2x3 </a:t>
            </a:r>
            <a:r>
              <a:rPr lang="ko-KR" altLang="en-US" sz="1600" dirty="0" smtClean="0"/>
              <a:t>가중치 </a:t>
            </a:r>
            <a:r>
              <a:rPr lang="en-US" altLang="ko-KR" sz="1600" dirty="0" smtClean="0"/>
              <a:t>W</a:t>
            </a:r>
            <a:r>
              <a:rPr lang="ko-KR" altLang="en-US" sz="1600" dirty="0" smtClean="0"/>
              <a:t>와 손실 함수 </a:t>
            </a:r>
            <a:r>
              <a:rPr lang="en-US" altLang="ko-KR" sz="1600" dirty="0" smtClean="0"/>
              <a:t>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7155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980728"/>
            <a:ext cx="1548172" cy="360040"/>
          </a:xfrm>
        </p:spPr>
        <p:txBody>
          <a:bodyPr anchor="ctr">
            <a:noAutofit/>
          </a:bodyPr>
          <a:lstStyle/>
          <a:p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기울기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482962"/>
            <a:ext cx="5256584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0" y="272274"/>
            <a:ext cx="1547664" cy="564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복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습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07704" y="283533"/>
            <a:ext cx="5976664" cy="6471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sys,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os</a:t>
            </a:r>
            <a:endParaRPr lang="en-US" altLang="ko-KR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sys.path.append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os.pardir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np</a:t>
            </a:r>
          </a:p>
          <a:p>
            <a:r>
              <a:rPr lang="en-US" altLang="ko-KR" sz="105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functions </a:t>
            </a:r>
            <a:r>
              <a:rPr lang="en-US" altLang="ko-KR" sz="105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softmax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cross_entropy_error</a:t>
            </a:r>
            <a:endParaRPr lang="en-US" altLang="ko-KR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05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gradient </a:t>
            </a:r>
            <a:r>
              <a:rPr lang="en-US" altLang="ko-KR" sz="105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numerical_gradient</a:t>
            </a:r>
            <a:endParaRPr lang="en-US" altLang="ko-KR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simpleNet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400" dirty="0">
                <a:solidFill>
                  <a:srgbClr val="795E26"/>
                </a:solidFill>
                <a:latin typeface="Courier New" panose="02070309020205020404" pitchFamily="49" charset="0"/>
              </a:rPr>
              <a:t>__</a:t>
            </a:r>
            <a:r>
              <a:rPr lang="en-US" altLang="ko-KR" sz="1400" dirty="0" err="1">
                <a:solidFill>
                  <a:srgbClr val="795E26"/>
                </a:solidFill>
                <a:latin typeface="Courier New" panose="02070309020205020404" pitchFamily="49" charset="0"/>
              </a:rPr>
              <a:t>init</a:t>
            </a:r>
            <a:r>
              <a:rPr lang="en-US" altLang="ko-KR" sz="1400" dirty="0">
                <a:solidFill>
                  <a:srgbClr val="795E26"/>
                </a:solidFill>
                <a:latin typeface="Courier New" panose="02070309020205020404" pitchFamily="49" charset="0"/>
              </a:rPr>
              <a:t>__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altLang="ko-KR" sz="14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.W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np.random.randn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400" dirty="0">
                <a:solidFill>
                  <a:srgbClr val="795E26"/>
                </a:solidFill>
                <a:latin typeface="Courier New" panose="02070309020205020404" pitchFamily="49" charset="0"/>
              </a:rPr>
              <a:t>predict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01080"/>
                </a:solidFill>
                <a:latin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altLang="ko-KR" sz="14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np.dot(x, </a:t>
            </a:r>
            <a:r>
              <a:rPr lang="en-US" altLang="ko-KR" sz="14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.W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400" dirty="0">
                <a:solidFill>
                  <a:srgbClr val="795E26"/>
                </a:solidFill>
                <a:latin typeface="Courier New" panose="02070309020205020404" pitchFamily="49" charset="0"/>
              </a:rPr>
              <a:t>loss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(</a:t>
            </a:r>
            <a:r>
              <a:rPr lang="en-US" altLang="ko-KR" sz="14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01080"/>
                </a:solidFill>
                <a:latin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01080"/>
                </a:solidFill>
                <a:latin typeface="Courier New" panose="02070309020205020404" pitchFamily="49" charset="0"/>
              </a:rPr>
              <a:t>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z = </a:t>
            </a:r>
            <a:r>
              <a:rPr lang="en-US" altLang="ko-KR" sz="14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.predict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(x)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y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softmax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(z)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loss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cross_entropy_error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(y, t)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altLang="ko-KR" sz="14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loss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net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simpleNet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0.6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0.9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net.predict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(x)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net.loss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(x, t</a:t>
            </a:r>
            <a:r>
              <a:rPr lang="en-US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f(W):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return 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net.loss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(x, t)</a:t>
            </a:r>
          </a:p>
          <a:p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dW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numerical_gradient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(f, 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net.W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print(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dW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4653136"/>
            <a:ext cx="3744416" cy="605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965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43762" y="277244"/>
            <a:ext cx="1835696" cy="564438"/>
          </a:xfrm>
        </p:spPr>
        <p:txBody>
          <a:bodyPr>
            <a:noAutofit/>
          </a:bodyPr>
          <a:lstStyle/>
          <a:p>
            <a:r>
              <a:rPr lang="en-US" altLang="ko-KR" sz="18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알고리즘</a:t>
            </a:r>
            <a:r>
              <a:rPr lang="en-US" altLang="ko-KR" sz="18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8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1097360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구조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482962"/>
            <a:ext cx="5256584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9712" y="764704"/>
            <a:ext cx="676875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신경망의 가중치와 편향을 훈련데이터에 적응하도록 조정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MNIST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학습 알고리즘 구현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3728" y="2132856"/>
            <a:ext cx="65527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err="1" smtClean="0"/>
              <a:t>미니배치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훈련 데이터 중 일부를 무작위로 가져옴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확률적 경사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하강법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 SGD ) :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확률적으로 무작위로 골라낸 데이터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/>
              <a:t>기울기 산출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/>
              <a:t>매개 변수 갱신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②번에서 구한 기울기 방향으로 가중치 매개변수를 조금씩 갱신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ko-KR" dirty="0" smtClean="0"/>
              <a:t>①</a:t>
            </a:r>
            <a:r>
              <a:rPr lang="en-US" altLang="ko-KR" dirty="0" smtClean="0"/>
              <a:t>~</a:t>
            </a:r>
            <a:r>
              <a:rPr lang="ko-KR" altLang="en-US" dirty="0" smtClean="0"/>
              <a:t>③ 반복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57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43762" y="277244"/>
            <a:ext cx="1835696" cy="564438"/>
          </a:xfrm>
        </p:spPr>
        <p:txBody>
          <a:bodyPr>
            <a:noAutofit/>
          </a:bodyPr>
          <a:lstStyle/>
          <a:p>
            <a:r>
              <a:rPr lang="en-US" altLang="ko-KR" sz="18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알고리즘</a:t>
            </a:r>
            <a:r>
              <a:rPr lang="en-US" altLang="ko-KR" sz="18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8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-35115" y="1199599"/>
            <a:ext cx="1654914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2. 2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층 신경망 클래스 구현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482962"/>
            <a:ext cx="5256584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12713" y="188640"/>
            <a:ext cx="6647719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sys,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os</a:t>
            </a:r>
            <a:endParaRPr lang="en-US" altLang="ko-KR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sys.path.append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os.pardir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functions </a:t>
            </a:r>
            <a:r>
              <a:rPr lang="en-US" altLang="ko-KR" sz="9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*</a:t>
            </a:r>
          </a:p>
          <a:p>
            <a:r>
              <a:rPr lang="en-US" altLang="ko-KR" sz="9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gradient </a:t>
            </a:r>
            <a:r>
              <a:rPr lang="en-US" altLang="ko-KR" sz="9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numerical_gradient</a:t>
            </a:r>
            <a:endParaRPr lang="en-US" altLang="ko-KR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TwoLayerNet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9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900" dirty="0">
                <a:solidFill>
                  <a:srgbClr val="795E26"/>
                </a:solidFill>
                <a:latin typeface="Courier New" panose="02070309020205020404" pitchFamily="49" charset="0"/>
              </a:rPr>
              <a:t>__</a:t>
            </a:r>
            <a:r>
              <a:rPr lang="en-US" altLang="ko-KR" sz="900" dirty="0" err="1">
                <a:solidFill>
                  <a:srgbClr val="795E26"/>
                </a:solidFill>
                <a:latin typeface="Courier New" panose="02070309020205020404" pitchFamily="49" charset="0"/>
              </a:rPr>
              <a:t>init</a:t>
            </a:r>
            <a:r>
              <a:rPr lang="en-US" altLang="ko-KR" sz="900" dirty="0">
                <a:solidFill>
                  <a:srgbClr val="795E26"/>
                </a:solidFill>
                <a:latin typeface="Courier New" panose="02070309020205020404" pitchFamily="49" charset="0"/>
              </a:rPr>
              <a:t>__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 err="1">
                <a:solidFill>
                  <a:srgbClr val="001080"/>
                </a:solidFill>
                <a:latin typeface="Courier New" panose="02070309020205020404" pitchFamily="49" charset="0"/>
              </a:rPr>
              <a:t>input_size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 err="1">
                <a:solidFill>
                  <a:srgbClr val="001080"/>
                </a:solidFill>
                <a:latin typeface="Courier New" panose="02070309020205020404" pitchFamily="49" charset="0"/>
              </a:rPr>
              <a:t>hidden_size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 err="1">
                <a:solidFill>
                  <a:srgbClr val="001080"/>
                </a:solidFill>
                <a:latin typeface="Courier New" panose="02070309020205020404" pitchFamily="49" charset="0"/>
              </a:rPr>
              <a:t>output_size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 err="1">
                <a:solidFill>
                  <a:srgbClr val="001080"/>
                </a:solidFill>
                <a:latin typeface="Courier New" panose="02070309020205020404" pitchFamily="49" charset="0"/>
              </a:rPr>
              <a:t>weight_init_std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0.01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altLang="ko-KR" sz="9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.params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= {}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altLang="ko-KR" sz="9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.params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900" dirty="0">
                <a:solidFill>
                  <a:srgbClr val="A31515"/>
                </a:solidFill>
                <a:latin typeface="Courier New" panose="02070309020205020404" pitchFamily="49" charset="0"/>
              </a:rPr>
              <a:t>'W1'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]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weight_init_std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*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np.random.randn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input_size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hidden_size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altLang="ko-KR" sz="9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.params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900" dirty="0">
                <a:solidFill>
                  <a:srgbClr val="A31515"/>
                </a:solidFill>
                <a:latin typeface="Courier New" panose="02070309020205020404" pitchFamily="49" charset="0"/>
              </a:rPr>
              <a:t>'b1'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]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np.zeros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hidden_size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altLang="ko-KR" sz="9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.params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900" dirty="0">
                <a:solidFill>
                  <a:srgbClr val="A31515"/>
                </a:solidFill>
                <a:latin typeface="Courier New" panose="02070309020205020404" pitchFamily="49" charset="0"/>
              </a:rPr>
              <a:t>'W2'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]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weight_init_std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*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np.random.randn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hidden_size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output_size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altLang="ko-KR" sz="9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.params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900" dirty="0">
                <a:solidFill>
                  <a:srgbClr val="A31515"/>
                </a:solidFill>
                <a:latin typeface="Courier New" panose="02070309020205020404" pitchFamily="49" charset="0"/>
              </a:rPr>
              <a:t>'b2'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]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np.zeros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output_size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9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900" dirty="0">
                <a:solidFill>
                  <a:srgbClr val="795E26"/>
                </a:solidFill>
                <a:latin typeface="Courier New" panose="02070309020205020404" pitchFamily="49" charset="0"/>
              </a:rPr>
              <a:t>predict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>
                <a:solidFill>
                  <a:srgbClr val="001080"/>
                </a:solidFill>
                <a:latin typeface="Courier New" panose="02070309020205020404" pitchFamily="49" charset="0"/>
              </a:rPr>
              <a:t>x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W1, W2 = </a:t>
            </a:r>
            <a:r>
              <a:rPr lang="en-US" altLang="ko-KR" sz="9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.params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900" dirty="0">
                <a:solidFill>
                  <a:srgbClr val="A31515"/>
                </a:solidFill>
                <a:latin typeface="Courier New" panose="02070309020205020404" pitchFamily="49" charset="0"/>
              </a:rPr>
              <a:t>'W1'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9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.params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900" dirty="0">
                <a:solidFill>
                  <a:srgbClr val="A31515"/>
                </a:solidFill>
                <a:latin typeface="Courier New" panose="02070309020205020404" pitchFamily="49" charset="0"/>
              </a:rPr>
              <a:t>'W2'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b1, b2 = </a:t>
            </a:r>
            <a:r>
              <a:rPr lang="en-US" altLang="ko-KR" sz="9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.params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900" dirty="0">
                <a:solidFill>
                  <a:srgbClr val="A31515"/>
                </a:solidFill>
                <a:latin typeface="Courier New" panose="02070309020205020404" pitchFamily="49" charset="0"/>
              </a:rPr>
              <a:t>'b1'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9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.params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900" dirty="0">
                <a:solidFill>
                  <a:srgbClr val="A31515"/>
                </a:solidFill>
                <a:latin typeface="Courier New" panose="02070309020205020404" pitchFamily="49" charset="0"/>
              </a:rPr>
              <a:t>'b2'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a1 = np.dot(x, W1) + b1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z1 = sigmoid(a1)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a2 = np.dot(z1, W2) + b2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y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softmax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(a2)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altLang="ko-KR" sz="9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y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9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900" dirty="0">
                <a:solidFill>
                  <a:srgbClr val="795E26"/>
                </a:solidFill>
                <a:latin typeface="Courier New" panose="02070309020205020404" pitchFamily="49" charset="0"/>
              </a:rPr>
              <a:t>loss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>
                <a:solidFill>
                  <a:srgbClr val="001080"/>
                </a:solidFill>
                <a:latin typeface="Courier New" panose="02070309020205020404" pitchFamily="49" charset="0"/>
              </a:rPr>
              <a:t>x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>
                <a:solidFill>
                  <a:srgbClr val="001080"/>
                </a:solidFill>
                <a:latin typeface="Courier New" panose="02070309020205020404" pitchFamily="49" charset="0"/>
              </a:rPr>
              <a:t>t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y = </a:t>
            </a:r>
            <a:r>
              <a:rPr lang="en-US" altLang="ko-KR" sz="9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.predict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(x)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altLang="ko-KR" sz="9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cross_entropy_error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(y, t)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9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900" dirty="0">
                <a:solidFill>
                  <a:srgbClr val="795E26"/>
                </a:solidFill>
                <a:latin typeface="Courier New" panose="02070309020205020404" pitchFamily="49" charset="0"/>
              </a:rPr>
              <a:t>accuracy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>
                <a:solidFill>
                  <a:srgbClr val="001080"/>
                </a:solidFill>
                <a:latin typeface="Courier New" panose="02070309020205020404" pitchFamily="49" charset="0"/>
              </a:rPr>
              <a:t>x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>
                <a:solidFill>
                  <a:srgbClr val="001080"/>
                </a:solidFill>
                <a:latin typeface="Courier New" panose="02070309020205020404" pitchFamily="49" charset="0"/>
              </a:rPr>
              <a:t>t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y = </a:t>
            </a:r>
            <a:r>
              <a:rPr lang="en-US" altLang="ko-KR" sz="9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.predict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(x)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y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np.argmax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(y, axis = 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t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np.argmax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(t, axis = 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accuracy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</a:t>
            </a:r>
            <a:r>
              <a:rPr lang="en-US" altLang="ko-KR" sz="900" dirty="0" err="1">
                <a:solidFill>
                  <a:srgbClr val="795E26"/>
                </a:solidFill>
                <a:latin typeface="Courier New" panose="02070309020205020404" pitchFamily="49" charset="0"/>
              </a:rPr>
              <a:t>sum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(y==t)/float(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x.shape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altLang="ko-KR" sz="9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accuracy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9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900" dirty="0" err="1">
                <a:solidFill>
                  <a:srgbClr val="795E26"/>
                </a:solidFill>
                <a:latin typeface="Courier New" panose="02070309020205020404" pitchFamily="49" charset="0"/>
              </a:rPr>
              <a:t>numerical_gradient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>
                <a:solidFill>
                  <a:srgbClr val="001080"/>
                </a:solidFill>
                <a:latin typeface="Courier New" panose="02070309020205020404" pitchFamily="49" charset="0"/>
              </a:rPr>
              <a:t>x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>
                <a:solidFill>
                  <a:srgbClr val="001080"/>
                </a:solidFill>
                <a:latin typeface="Courier New" panose="02070309020205020404" pitchFamily="49" charset="0"/>
              </a:rPr>
              <a:t>t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loss_W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</a:rPr>
              <a:t>lambda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W : </a:t>
            </a:r>
            <a:r>
              <a:rPr lang="en-US" altLang="ko-KR" sz="9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.loss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x,t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grads = {}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grads[</a:t>
            </a:r>
            <a:r>
              <a:rPr lang="en-US" altLang="ko-KR" sz="900" dirty="0">
                <a:solidFill>
                  <a:srgbClr val="A31515"/>
                </a:solidFill>
                <a:latin typeface="Courier New" panose="02070309020205020404" pitchFamily="49" charset="0"/>
              </a:rPr>
              <a:t>'W1'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]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numerical_gradient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loss_W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.params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900" dirty="0">
                <a:solidFill>
                  <a:srgbClr val="A31515"/>
                </a:solidFill>
                <a:latin typeface="Courier New" panose="02070309020205020404" pitchFamily="49" charset="0"/>
              </a:rPr>
              <a:t>'W1'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grads[</a:t>
            </a:r>
            <a:r>
              <a:rPr lang="en-US" altLang="ko-KR" sz="900" dirty="0">
                <a:solidFill>
                  <a:srgbClr val="A31515"/>
                </a:solidFill>
                <a:latin typeface="Courier New" panose="02070309020205020404" pitchFamily="49" charset="0"/>
              </a:rPr>
              <a:t>'b1'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]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numerical_gradient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loss_W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.params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900" dirty="0">
                <a:solidFill>
                  <a:srgbClr val="A31515"/>
                </a:solidFill>
                <a:latin typeface="Courier New" panose="02070309020205020404" pitchFamily="49" charset="0"/>
              </a:rPr>
              <a:t>'b1'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grads[</a:t>
            </a:r>
            <a:r>
              <a:rPr lang="en-US" altLang="ko-KR" sz="900" dirty="0">
                <a:solidFill>
                  <a:srgbClr val="A31515"/>
                </a:solidFill>
                <a:latin typeface="Courier New" panose="02070309020205020404" pitchFamily="49" charset="0"/>
              </a:rPr>
              <a:t>'W2'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]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numerical_gradient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loss_W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.params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900" dirty="0">
                <a:solidFill>
                  <a:srgbClr val="A31515"/>
                </a:solidFill>
                <a:latin typeface="Courier New" panose="02070309020205020404" pitchFamily="49" charset="0"/>
              </a:rPr>
              <a:t>'W2'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grads[</a:t>
            </a:r>
            <a:r>
              <a:rPr lang="en-US" altLang="ko-KR" sz="900" dirty="0">
                <a:solidFill>
                  <a:srgbClr val="A31515"/>
                </a:solidFill>
                <a:latin typeface="Courier New" panose="02070309020205020404" pitchFamily="49" charset="0"/>
              </a:rPr>
              <a:t>'b2'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]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numerical_gradient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loss_W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.params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900" dirty="0">
                <a:solidFill>
                  <a:srgbClr val="A31515"/>
                </a:solidFill>
                <a:latin typeface="Courier New" panose="02070309020205020404" pitchFamily="49" charset="0"/>
              </a:rPr>
              <a:t>'b2'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altLang="ko-KR" sz="9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grads</a:t>
            </a:r>
            <a:endParaRPr lang="en-US" altLang="ko-KR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0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43762" y="277244"/>
            <a:ext cx="1835696" cy="564438"/>
          </a:xfrm>
        </p:spPr>
        <p:txBody>
          <a:bodyPr>
            <a:noAutofit/>
          </a:bodyPr>
          <a:lstStyle/>
          <a:p>
            <a:r>
              <a:rPr lang="en-US" altLang="ko-KR" sz="18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알고리즘</a:t>
            </a:r>
            <a:r>
              <a:rPr lang="en-US" altLang="ko-KR" sz="18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8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-35115" y="1199599"/>
            <a:ext cx="1654914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3</a:t>
            </a:r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800" dirty="0" err="1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미니배치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학습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482962"/>
            <a:ext cx="5256584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91934" y="805935"/>
            <a:ext cx="761459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1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np</a:t>
            </a:r>
          </a:p>
          <a:p>
            <a:r>
              <a:rPr lang="en-US" altLang="ko-KR" sz="11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ch03.dataset.mnist </a:t>
            </a:r>
            <a:r>
              <a:rPr lang="en-US" altLang="ko-KR" sz="11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load_mnist</a:t>
            </a:r>
            <a:endParaRPr lang="en-US" altLang="ko-K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t_train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t_test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 =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load_mnist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(normalize=</a:t>
            </a:r>
            <a:r>
              <a:rPr lang="en-US" altLang="ko-K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one_hot_label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train_loss_list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=[]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하이퍼파라미터</a:t>
            </a:r>
            <a:endParaRPr lang="ko-KR" alt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iters_num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10000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반복 횟수</a:t>
            </a:r>
            <a:endParaRPr lang="ko-KR" alt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x_train.shape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100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</a:t>
            </a:r>
            <a:r>
              <a:rPr lang="en-US" altLang="ko-KR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미니배치</a:t>
            </a:r>
            <a:r>
              <a:rPr lang="ko-KR" alt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 크기</a:t>
            </a:r>
            <a:endParaRPr lang="ko-KR" alt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learning_rate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0.1</a:t>
            </a:r>
            <a:endParaRPr lang="en-US" altLang="ko-K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network =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TwoLayerNet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784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hidden_size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50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output_size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1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1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iters_num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미니배치</a:t>
            </a:r>
            <a:r>
              <a:rPr lang="ko-KR" alt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 획득</a:t>
            </a:r>
            <a:endParaRPr lang="ko-KR" alt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batch_mask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np.random.choice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x_batch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batch_mask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t_batch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t_train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batch_mask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기울기 계산</a:t>
            </a:r>
            <a:endParaRPr lang="ko-KR" alt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grad =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network.numerical_gradient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x_batch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t_batch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매개변수 갱신</a:t>
            </a:r>
            <a:endParaRPr lang="ko-KR" alt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1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key </a:t>
            </a:r>
            <a:r>
              <a:rPr lang="en-US" altLang="ko-K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(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'W1'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'b1'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'W2'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'b2'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network.params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[key] -=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learning_rate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* grad[key]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학습 경과 기록</a:t>
            </a:r>
            <a:endParaRPr lang="ko-KR" alt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loss =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network.loss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x_batch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t_batch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train_loss_list.append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(loss)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altLang="ko-KR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26" name="Picture 2" descr="https://blog.kakaocdn.net/dn/cQOuig/btqzBtIFp7G/6HUcgDyUzlu4yxE3buZbq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230209"/>
            <a:ext cx="6120680" cy="260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49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2832</TotalTime>
  <Words>584</Words>
  <Application>Microsoft Office PowerPoint</Application>
  <PresentationFormat>화면 슬라이드 쇼(4:3)</PresentationFormat>
  <Paragraphs>333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Adobe 고딕 Std B</vt:lpstr>
      <vt:lpstr>나눔고딕</vt:lpstr>
      <vt:lpstr>나눔고딕 ExtraBold</vt:lpstr>
      <vt:lpstr>맑은 고딕</vt:lpstr>
      <vt:lpstr>Arial</vt:lpstr>
      <vt:lpstr>Courier New</vt:lpstr>
      <vt:lpstr>Lucida Calligraphy</vt:lpstr>
      <vt:lpstr>Wingdings</vt:lpstr>
      <vt:lpstr>Office 테마</vt:lpstr>
      <vt:lpstr>[밑바닥부터 시작하는 딥러닝_4]</vt:lpstr>
      <vt:lpstr>[목 차]</vt:lpstr>
      <vt:lpstr>PowerPoint 프레젠테이션</vt:lpstr>
      <vt:lpstr>PowerPoint 프레젠테이션</vt:lpstr>
      <vt:lpstr>PowerPoint 프레젠테이션</vt:lpstr>
      <vt:lpstr>PowerPoint 프레젠테이션</vt:lpstr>
      <vt:lpstr>[학습 알고리즘]</vt:lpstr>
      <vt:lpstr>[학습 알고리즘]</vt:lpstr>
      <vt:lpstr>[학습 알고리즘]</vt:lpstr>
      <vt:lpstr>[학습 알고리즘]</vt:lpstr>
      <vt:lpstr>[학습 알고리즘]</vt:lpstr>
      <vt:lpstr>[오차역전파법]</vt:lpstr>
      <vt:lpstr>[오차역전파법]</vt:lpstr>
      <vt:lpstr>[오차역전파법]</vt:lpstr>
      <vt:lpstr>[오차역전파법]</vt:lpstr>
      <vt:lpstr>[오차역전파법]</vt:lpstr>
      <vt:lpstr>[오차역전파법]</vt:lpstr>
      <vt:lpstr>[오차역전파법]</vt:lpstr>
      <vt:lpstr>[오차역전파법]</vt:lpstr>
      <vt:lpstr>[오차역전파법]</vt:lpstr>
      <vt:lpstr>[오차역전파법]</vt:lpstr>
      <vt:lpstr>[오차역전파법]</vt:lpstr>
      <vt:lpstr>[오차역전파법]</vt:lpstr>
      <vt:lpstr>[오차역전파법]</vt:lpstr>
      <vt:lpstr>[다음주]</vt:lpstr>
      <vt:lpstr>[감사합니다.]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심플한 PPT 탬플릿</dc:title>
  <dc:creator>k</dc:creator>
  <cp:lastModifiedBy>박서정</cp:lastModifiedBy>
  <cp:revision>156</cp:revision>
  <dcterms:created xsi:type="dcterms:W3CDTF">2014-05-11T04:19:55Z</dcterms:created>
  <dcterms:modified xsi:type="dcterms:W3CDTF">2020-11-19T05:37:39Z</dcterms:modified>
</cp:coreProperties>
</file>