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3" r:id="rId6"/>
    <p:sldId id="274" r:id="rId7"/>
    <p:sldId id="275" r:id="rId8"/>
    <p:sldId id="276" r:id="rId9"/>
    <p:sldId id="277" r:id="rId10"/>
    <p:sldId id="278" r:id="rId11"/>
    <p:sldId id="263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69" r:id="rId21"/>
    <p:sldId id="26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4" autoAdjust="0"/>
    <p:restoredTop sz="95520" autoAdjust="0"/>
  </p:normalViewPr>
  <p:slideViewPr>
    <p:cSldViewPr>
      <p:cViewPr varScale="1">
        <p:scale>
          <a:sx n="90" d="100"/>
          <a:sy n="90" d="100"/>
        </p:scale>
        <p:origin x="94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밑바닥부터 시작하는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_2</a:t>
            </a:r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20195168</a:t>
            </a:r>
          </a:p>
          <a:p>
            <a:pPr algn="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박서정</a:t>
            </a:r>
            <a:endParaRPr lang="ko-KR" altLang="en-US" sz="12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5. </a:t>
            </a:r>
            <a:r>
              <a:rPr lang="en-US" altLang="ko-KR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ReLU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746465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ReLU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입력이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넘으면 입력 그대로 출력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이하면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출력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780928"/>
            <a:ext cx="4894312" cy="334084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활성화</a:t>
            </a:r>
            <a:r>
              <a:rPr lang="en-US" altLang="ko-KR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568" y="223070"/>
            <a:ext cx="1584176" cy="612068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구현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1052736"/>
            <a:ext cx="1583116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180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층 신경망</a:t>
            </a:r>
            <a:endParaRPr lang="en-US" altLang="ko-KR" sz="1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835138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층 신경망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31740" y="350569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x1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2250667" y="4751802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x2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7637590" y="4048837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y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>
            <a:stCxn id="10" idx="6"/>
          </p:cNvCxnSpPr>
          <p:nvPr/>
        </p:nvCxnSpPr>
        <p:spPr>
          <a:xfrm flipV="1">
            <a:off x="3239852" y="3264736"/>
            <a:ext cx="756084" cy="745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화살표 연결선 15"/>
          <p:cNvCxnSpPr>
            <a:stCxn id="10" idx="6"/>
          </p:cNvCxnSpPr>
          <p:nvPr/>
        </p:nvCxnSpPr>
        <p:spPr>
          <a:xfrm>
            <a:off x="3239852" y="4009750"/>
            <a:ext cx="756084" cy="1744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화살표 연결선 16"/>
          <p:cNvCxnSpPr>
            <a:stCxn id="11" idx="6"/>
          </p:cNvCxnSpPr>
          <p:nvPr/>
        </p:nvCxnSpPr>
        <p:spPr>
          <a:xfrm flipV="1">
            <a:off x="3258779" y="3264736"/>
            <a:ext cx="737157" cy="199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화살표 연결선 17"/>
          <p:cNvCxnSpPr>
            <a:stCxn id="11" idx="6"/>
          </p:cNvCxnSpPr>
          <p:nvPr/>
        </p:nvCxnSpPr>
        <p:spPr>
          <a:xfrm>
            <a:off x="3258779" y="5255858"/>
            <a:ext cx="737157" cy="498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화살표 연결선 18"/>
          <p:cNvCxnSpPr>
            <a:endCxn id="14" idx="2"/>
          </p:cNvCxnSpPr>
          <p:nvPr/>
        </p:nvCxnSpPr>
        <p:spPr>
          <a:xfrm>
            <a:off x="6862579" y="3264736"/>
            <a:ext cx="775011" cy="1288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화살표 연결선 19"/>
          <p:cNvCxnSpPr>
            <a:endCxn id="14" idx="2"/>
          </p:cNvCxnSpPr>
          <p:nvPr/>
        </p:nvCxnSpPr>
        <p:spPr>
          <a:xfrm flipV="1">
            <a:off x="6862579" y="4552893"/>
            <a:ext cx="775011" cy="1204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166810" y="1846346"/>
            <a:ext cx="1008112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입력층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endCxn id="14" idx="2"/>
          </p:cNvCxnSpPr>
          <p:nvPr/>
        </p:nvCxnSpPr>
        <p:spPr>
          <a:xfrm>
            <a:off x="6862579" y="4552893"/>
            <a:ext cx="775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984740" y="4552893"/>
            <a:ext cx="869727" cy="11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004048" y="3264736"/>
            <a:ext cx="850419" cy="2493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04048" y="3264736"/>
            <a:ext cx="850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004048" y="3264736"/>
            <a:ext cx="850419" cy="1288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984740" y="3264736"/>
            <a:ext cx="869727" cy="129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984740" y="4564568"/>
            <a:ext cx="869727" cy="1193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004048" y="3264736"/>
            <a:ext cx="850419" cy="2489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004048" y="4552893"/>
            <a:ext cx="850419" cy="1201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004048" y="5754225"/>
            <a:ext cx="850419" cy="3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7607924" y="1845035"/>
            <a:ext cx="977866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출력층</a:t>
            </a:r>
            <a:endParaRPr lang="ko-KR" altLang="en-US" sz="16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83338" y="1845035"/>
            <a:ext cx="1233307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은닉층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35749" y="1845035"/>
            <a:ext cx="1233307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은닉층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69" name="타원 68"/>
          <p:cNvSpPr/>
          <p:nvPr/>
        </p:nvSpPr>
        <p:spPr>
          <a:xfrm>
            <a:off x="3965794" y="2746198"/>
            <a:ext cx="1044116" cy="103015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타원 69"/>
          <p:cNvSpPr/>
          <p:nvPr/>
        </p:nvSpPr>
        <p:spPr>
          <a:xfrm>
            <a:off x="3971037" y="3030361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타원 70"/>
          <p:cNvSpPr/>
          <p:nvPr/>
        </p:nvSpPr>
        <p:spPr>
          <a:xfrm>
            <a:off x="4599312" y="3030362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72" name="직선 화살표 연결선 71"/>
          <p:cNvCxnSpPr>
            <a:stCxn id="70" idx="6"/>
            <a:endCxn id="71" idx="2"/>
          </p:cNvCxnSpPr>
          <p:nvPr/>
        </p:nvCxnSpPr>
        <p:spPr>
          <a:xfrm>
            <a:off x="4381635" y="3250253"/>
            <a:ext cx="217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930970" y="4060512"/>
            <a:ext cx="1044116" cy="103015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3" name="타원 82"/>
          <p:cNvSpPr/>
          <p:nvPr/>
        </p:nvSpPr>
        <p:spPr>
          <a:xfrm>
            <a:off x="3936213" y="4344675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4" name="타원 83"/>
          <p:cNvSpPr/>
          <p:nvPr/>
        </p:nvSpPr>
        <p:spPr>
          <a:xfrm>
            <a:off x="4564488" y="4344676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85" name="직선 화살표 연결선 84"/>
          <p:cNvCxnSpPr>
            <a:stCxn id="83" idx="6"/>
            <a:endCxn id="84" idx="2"/>
          </p:cNvCxnSpPr>
          <p:nvPr/>
        </p:nvCxnSpPr>
        <p:spPr>
          <a:xfrm>
            <a:off x="4346811" y="4564567"/>
            <a:ext cx="217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3980317" y="5201176"/>
            <a:ext cx="1044116" cy="103015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7" name="타원 86"/>
          <p:cNvSpPr/>
          <p:nvPr/>
        </p:nvSpPr>
        <p:spPr>
          <a:xfrm>
            <a:off x="3985560" y="5485339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8" name="타원 87"/>
          <p:cNvSpPr/>
          <p:nvPr/>
        </p:nvSpPr>
        <p:spPr>
          <a:xfrm>
            <a:off x="4613835" y="5485340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89" name="직선 화살표 연결선 88"/>
          <p:cNvCxnSpPr>
            <a:stCxn id="87" idx="6"/>
            <a:endCxn id="88" idx="2"/>
          </p:cNvCxnSpPr>
          <p:nvPr/>
        </p:nvCxnSpPr>
        <p:spPr>
          <a:xfrm>
            <a:off x="4396158" y="5705231"/>
            <a:ext cx="217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0" idx="6"/>
            <a:endCxn id="83" idx="2"/>
          </p:cNvCxnSpPr>
          <p:nvPr/>
        </p:nvCxnSpPr>
        <p:spPr>
          <a:xfrm>
            <a:off x="3239852" y="4009750"/>
            <a:ext cx="696361" cy="554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화살표 연결선 92"/>
          <p:cNvCxnSpPr>
            <a:stCxn id="11" idx="6"/>
            <a:endCxn id="82" idx="2"/>
          </p:cNvCxnSpPr>
          <p:nvPr/>
        </p:nvCxnSpPr>
        <p:spPr>
          <a:xfrm flipV="1">
            <a:off x="3258779" y="4575588"/>
            <a:ext cx="672191" cy="680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타원 96"/>
          <p:cNvSpPr/>
          <p:nvPr/>
        </p:nvSpPr>
        <p:spPr>
          <a:xfrm>
            <a:off x="5826985" y="2719767"/>
            <a:ext cx="1044116" cy="103015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8" name="타원 97"/>
          <p:cNvSpPr/>
          <p:nvPr/>
        </p:nvSpPr>
        <p:spPr>
          <a:xfrm>
            <a:off x="5832228" y="3003930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9" name="타원 98"/>
          <p:cNvSpPr/>
          <p:nvPr/>
        </p:nvSpPr>
        <p:spPr>
          <a:xfrm>
            <a:off x="6460503" y="3003931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0" name="직선 화살표 연결선 99"/>
          <p:cNvCxnSpPr>
            <a:stCxn id="98" idx="6"/>
            <a:endCxn id="99" idx="2"/>
          </p:cNvCxnSpPr>
          <p:nvPr/>
        </p:nvCxnSpPr>
        <p:spPr>
          <a:xfrm>
            <a:off x="6242826" y="3223822"/>
            <a:ext cx="217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818463" y="4011793"/>
            <a:ext cx="1044116" cy="103015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2" name="타원 101"/>
          <p:cNvSpPr/>
          <p:nvPr/>
        </p:nvSpPr>
        <p:spPr>
          <a:xfrm>
            <a:off x="5823706" y="4295956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3" name="타원 102"/>
          <p:cNvSpPr/>
          <p:nvPr/>
        </p:nvSpPr>
        <p:spPr>
          <a:xfrm>
            <a:off x="6451981" y="4295957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4" name="직선 화살표 연결선 103"/>
          <p:cNvCxnSpPr>
            <a:stCxn id="102" idx="6"/>
            <a:endCxn id="103" idx="2"/>
          </p:cNvCxnSpPr>
          <p:nvPr/>
        </p:nvCxnSpPr>
        <p:spPr>
          <a:xfrm>
            <a:off x="6234304" y="4515848"/>
            <a:ext cx="217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5827629" y="5214424"/>
            <a:ext cx="1044116" cy="103015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6" name="타원 105"/>
          <p:cNvSpPr/>
          <p:nvPr/>
        </p:nvSpPr>
        <p:spPr>
          <a:xfrm>
            <a:off x="5832872" y="5498587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7" name="타원 106"/>
          <p:cNvSpPr/>
          <p:nvPr/>
        </p:nvSpPr>
        <p:spPr>
          <a:xfrm>
            <a:off x="6461147" y="5498588"/>
            <a:ext cx="410598" cy="439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8" name="직선 화살표 연결선 107"/>
          <p:cNvCxnSpPr>
            <a:stCxn id="106" idx="6"/>
            <a:endCxn id="107" idx="2"/>
          </p:cNvCxnSpPr>
          <p:nvPr/>
        </p:nvCxnSpPr>
        <p:spPr>
          <a:xfrm>
            <a:off x="6243470" y="5718479"/>
            <a:ext cx="2176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1052736"/>
            <a:ext cx="1583116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180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층 신경망</a:t>
            </a:r>
            <a:endParaRPr lang="en-US" altLang="ko-KR" sz="1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563342"/>
            <a:ext cx="67687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층 신경망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9327" y="184482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sigmoid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/(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+np.exp(-x))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795E26"/>
                </a:solidFill>
                <a:latin typeface="Courier New" panose="02070309020205020404" pitchFamily="49" charset="0"/>
              </a:rPr>
              <a:t>identity_function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x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1568" y="223070"/>
            <a:ext cx="1584176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구현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1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1052736"/>
            <a:ext cx="1620180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180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층 신경망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548680"/>
            <a:ext cx="67687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층 신경망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07704" y="1239138"/>
            <a:ext cx="63367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init_network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network = {}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'W1'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'b1'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'W2'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'b2'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'W3'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'b3'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network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forward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network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W1,W2,W3 =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'W1'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'W2'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'W3'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b1,b2,b3 =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'b1'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'b2'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 network[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'b3'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a1 = np.dot(x, W1) + b1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z1 = sigmoid(a1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  	//</a:t>
            </a:r>
            <a:r>
              <a:rPr lang="ko-KR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은닉층</a:t>
            </a:r>
            <a:r>
              <a:rPr lang="ko-KR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 </a:t>
            </a:r>
            <a:r>
              <a:rPr lang="ko-KR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계산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a2 = np.dot(z1, W2) + b2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z2 = sigmoid(a2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		//</a:t>
            </a:r>
            <a:r>
              <a:rPr lang="ko-KR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은닉층</a:t>
            </a:r>
            <a:r>
              <a:rPr lang="ko-KR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 </a:t>
            </a:r>
            <a:r>
              <a:rPr lang="ko-KR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계산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a3 = np.dot(z2, W3) + b3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y = </a:t>
            </a:r>
            <a:r>
              <a:rPr lang="en-US" altLang="ko-KR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identity_function</a:t>
            </a:r>
            <a:r>
              <a:rPr lang="en-US" altLang="ko-KR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(a3)	//</a:t>
            </a:r>
            <a:r>
              <a:rPr lang="ko-KR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출력층</a:t>
            </a:r>
            <a:r>
              <a:rPr lang="ko-KR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계산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y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network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init_network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1.0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 = forward(network, x)</a:t>
            </a:r>
          </a:p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50" y="5805264"/>
            <a:ext cx="3752850" cy="552450"/>
          </a:xfrm>
          <a:prstGeom prst="rect">
            <a:avLst/>
          </a:prstGeom>
        </p:spPr>
      </p:pic>
      <p:sp>
        <p:nvSpPr>
          <p:cNvPr id="59" name="제목 1"/>
          <p:cNvSpPr txBox="1">
            <a:spLocks/>
          </p:cNvSpPr>
          <p:nvPr/>
        </p:nvSpPr>
        <p:spPr>
          <a:xfrm>
            <a:off x="-1568" y="223070"/>
            <a:ext cx="1584176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구현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1052736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출력층</a:t>
            </a:r>
            <a:endParaRPr lang="en-US" altLang="ko-KR" sz="1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476672"/>
            <a:ext cx="723629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출력층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활성화 함수  </a:t>
            </a:r>
            <a:r>
              <a:rPr lang="el-GR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분류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어느 클래스에 속하는지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소프트맥스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 함수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시그모이드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회귀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연속적인 수치 예측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항등함수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1568" y="223070"/>
            <a:ext cx="1584176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구현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2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1052736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출력층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620688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항등함수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시그모이드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함수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(sigmoid)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클래스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소프트맥스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함수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sofrmax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 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다중클래스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568" y="223070"/>
            <a:ext cx="1584176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구현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9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1052736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출력층</a:t>
            </a:r>
            <a:endParaRPr lang="en-US" altLang="ko-KR" sz="1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620688"/>
            <a:ext cx="67687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항등함수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입력을 그대로 출력하는 함수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91880" y="242088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a1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3491880" y="456616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a3</a:t>
            </a:r>
            <a:endParaRPr lang="ko-KR" altLang="en-US" sz="1600" dirty="0"/>
          </a:p>
        </p:txBody>
      </p:sp>
      <p:sp>
        <p:nvSpPr>
          <p:cNvPr id="9" name="타원 8"/>
          <p:cNvSpPr/>
          <p:nvPr/>
        </p:nvSpPr>
        <p:spPr>
          <a:xfrm>
            <a:off x="3491880" y="349352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a2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5724128" y="242088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y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5724128" y="456616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y</a:t>
            </a: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5724128" y="349352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y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7" idx="6"/>
            <a:endCxn id="10" idx="2"/>
          </p:cNvCxnSpPr>
          <p:nvPr/>
        </p:nvCxnSpPr>
        <p:spPr>
          <a:xfrm>
            <a:off x="4499992" y="2924944"/>
            <a:ext cx="12241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499992" y="4005064"/>
            <a:ext cx="12241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499992" y="5085184"/>
            <a:ext cx="12241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706484" y="2485412"/>
            <a:ext cx="756084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600" dirty="0" smtClean="0"/>
              <a:t>σ</a:t>
            </a:r>
            <a:r>
              <a:rPr lang="en-US" altLang="ko-KR" sz="1600" dirty="0" smtClean="0"/>
              <a:t> ()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06484" y="3565531"/>
            <a:ext cx="756084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600" dirty="0" smtClean="0"/>
              <a:t>σ</a:t>
            </a:r>
            <a:r>
              <a:rPr lang="en-US" altLang="ko-KR" sz="1600" dirty="0" smtClean="0"/>
              <a:t> ()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06484" y="4652172"/>
            <a:ext cx="756084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600" dirty="0" smtClean="0"/>
              <a:t>σ</a:t>
            </a:r>
            <a:r>
              <a:rPr lang="en-US" altLang="ko-KR" sz="1600" dirty="0" smtClean="0"/>
              <a:t> ()</a:t>
            </a:r>
            <a:endParaRPr lang="ko-KR" altLang="en-US" sz="1600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-1568" y="223070"/>
            <a:ext cx="1584176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구현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8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1052736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출력층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620688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소프트맥스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함수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sofrmax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19872" y="328498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a1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3419872" y="5430256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a3</a:t>
            </a:r>
            <a:endParaRPr lang="ko-KR" altLang="en-US" sz="1600" dirty="0"/>
          </a:p>
        </p:txBody>
      </p:sp>
      <p:sp>
        <p:nvSpPr>
          <p:cNvPr id="9" name="타원 8"/>
          <p:cNvSpPr/>
          <p:nvPr/>
        </p:nvSpPr>
        <p:spPr>
          <a:xfrm>
            <a:off x="3419872" y="435762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a2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5652120" y="328498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y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5652120" y="5430256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y</a:t>
            </a: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5652120" y="435762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y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7" idx="6"/>
            <a:endCxn id="10" idx="2"/>
          </p:cNvCxnSpPr>
          <p:nvPr/>
        </p:nvCxnSpPr>
        <p:spPr>
          <a:xfrm>
            <a:off x="4427984" y="3789040"/>
            <a:ext cx="12241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427984" y="4869160"/>
            <a:ext cx="12241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427984" y="5949280"/>
            <a:ext cx="12241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634476" y="3349508"/>
            <a:ext cx="756084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600" dirty="0" smtClean="0"/>
              <a:t>σ</a:t>
            </a:r>
            <a:r>
              <a:rPr lang="en-US" altLang="ko-KR" sz="1600" dirty="0" smtClean="0"/>
              <a:t> ()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8" idx="6"/>
            <a:endCxn id="12" idx="2"/>
          </p:cNvCxnSpPr>
          <p:nvPr/>
        </p:nvCxnSpPr>
        <p:spPr>
          <a:xfrm flipV="1">
            <a:off x="4427984" y="4861676"/>
            <a:ext cx="1224136" cy="1072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409101" y="3774072"/>
            <a:ext cx="1224136" cy="1072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6"/>
            <a:endCxn id="12" idx="2"/>
          </p:cNvCxnSpPr>
          <p:nvPr/>
        </p:nvCxnSpPr>
        <p:spPr>
          <a:xfrm>
            <a:off x="4427984" y="3789040"/>
            <a:ext cx="1224136" cy="1072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6"/>
            <a:endCxn id="11" idx="2"/>
          </p:cNvCxnSpPr>
          <p:nvPr/>
        </p:nvCxnSpPr>
        <p:spPr>
          <a:xfrm>
            <a:off x="4427984" y="3789040"/>
            <a:ext cx="1224136" cy="214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6"/>
            <a:endCxn id="11" idx="2"/>
          </p:cNvCxnSpPr>
          <p:nvPr/>
        </p:nvCxnSpPr>
        <p:spPr>
          <a:xfrm>
            <a:off x="4427984" y="4861676"/>
            <a:ext cx="1224136" cy="1072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6"/>
            <a:endCxn id="10" idx="2"/>
          </p:cNvCxnSpPr>
          <p:nvPr/>
        </p:nvCxnSpPr>
        <p:spPr>
          <a:xfrm flipV="1">
            <a:off x="4427984" y="3789040"/>
            <a:ext cx="1224136" cy="2145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470670"/>
            <a:ext cx="3960440" cy="151329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57" y="2276872"/>
            <a:ext cx="1236167" cy="35319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52257" y="2607303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n : </a:t>
            </a:r>
            <a:r>
              <a:rPr lang="ko-KR" altLang="en-US" sz="1200" dirty="0" err="1" smtClean="0"/>
              <a:t>출력층의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노드수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y_k</a:t>
            </a:r>
            <a:r>
              <a:rPr lang="en-US" altLang="ko-KR" sz="1200" dirty="0" smtClean="0"/>
              <a:t> : n </a:t>
            </a:r>
            <a:r>
              <a:rPr lang="ko-KR" altLang="en-US" sz="1200" dirty="0" smtClean="0"/>
              <a:t>중 </a:t>
            </a:r>
            <a:r>
              <a:rPr lang="en-US" altLang="ko-KR" sz="1200" dirty="0" smtClean="0"/>
              <a:t>k</a:t>
            </a:r>
            <a:r>
              <a:rPr lang="ko-KR" altLang="en-US" sz="1200" dirty="0" smtClean="0"/>
              <a:t>번째 출력</a:t>
            </a:r>
            <a:endParaRPr lang="ko-KR" altLang="en-US" sz="1200" dirty="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-1568" y="223070"/>
            <a:ext cx="1584176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구현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0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1052736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출력층</a:t>
            </a:r>
            <a:endParaRPr lang="en-US" altLang="ko-KR" sz="1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620688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소프트맥스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함수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sofrmax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7704" y="1412776"/>
            <a:ext cx="7236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주의점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오버플로우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발생 가능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소프트맥스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지수함수에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 입력 신호 최댓값을 더해 해결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026" name="Picture 2" descr="https://postfiles.pstatic.net/MjAxOTEyMThfOTAg/MDAxNTc2NjUzMzg2MjM5.Fo4uyUjMrMPIPtqI7wCNAojaK1n50__CCselJPbGmcMg.CcGTZ4nr-uk5r4gU2FfqZ9ON9JIJbi-BWQtmh1Ds51gg.PNG.s_holmes25/e_3.11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480321" cy="251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623731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단조 증가 함수  </a:t>
            </a:r>
            <a:r>
              <a:rPr lang="en-US" altLang="ko-KR" dirty="0" smtClean="0"/>
              <a:t>( a&lt;=b </a:t>
            </a:r>
            <a:r>
              <a:rPr lang="en-US" altLang="ko-KR" dirty="0" smtClean="0">
                <a:sym typeface="Wingdings" panose="05000000000000000000" pitchFamily="2" charset="2"/>
              </a:rPr>
              <a:t> f(a) &lt;= f(b)</a:t>
            </a:r>
            <a:endParaRPr lang="ko-KR" altLang="en-US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-1568" y="223070"/>
            <a:ext cx="1584176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구현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1052736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출력층</a:t>
            </a:r>
            <a:endParaRPr lang="en-US" altLang="ko-KR" sz="1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620688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소프트맥스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함수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sofrmax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7704" y="1412776"/>
            <a:ext cx="7236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소프트맥스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함수 출력의 총합은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 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확률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신경망 분류에서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출력층의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소프트맥스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 함수 생략 가능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Wingdings" panose="05000000000000000000" pitchFamily="2" charset="2"/>
              </a:rPr>
              <a:t>단조증가함수이기때문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-1568" y="223070"/>
            <a:ext cx="1584176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 구현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6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9912" y="1700808"/>
            <a:ext cx="1512168" cy="50405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 차</a:t>
            </a:r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835696" y="2636912"/>
            <a:ext cx="1080120" cy="360040"/>
          </a:xfrm>
        </p:spPr>
        <p:txBody>
          <a:bodyPr anchor="ctr">
            <a:noAutofit/>
          </a:bodyPr>
          <a:lstStyle/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35696" y="2420888"/>
            <a:ext cx="55446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4"/>
          <p:cNvSpPr txBox="1">
            <a:spLocks/>
          </p:cNvSpPr>
          <p:nvPr/>
        </p:nvSpPr>
        <p:spPr>
          <a:xfrm>
            <a:off x="4067944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6278299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부제목 4"/>
          <p:cNvSpPr txBox="1">
            <a:spLocks/>
          </p:cNvSpPr>
          <p:nvPr/>
        </p:nvSpPr>
        <p:spPr>
          <a:xfrm>
            <a:off x="1655676" y="3212975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3887924" y="3212975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신경망 구현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부제목 4"/>
          <p:cNvSpPr txBox="1">
            <a:spLocks/>
          </p:cNvSpPr>
          <p:nvPr/>
        </p:nvSpPr>
        <p:spPr>
          <a:xfrm>
            <a:off x="5853306" y="3220171"/>
            <a:ext cx="1930105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다음주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22542" y="3717032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계단함수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시그모이드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부제목 4"/>
          <p:cNvSpPr txBox="1">
            <a:spLocks/>
          </p:cNvSpPr>
          <p:nvPr/>
        </p:nvSpPr>
        <p:spPr>
          <a:xfrm>
            <a:off x="3995936" y="3573016"/>
            <a:ext cx="1646195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다차원 배열 계산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층 신경망 구현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출력층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설계</a:t>
            </a:r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1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1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다음주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1426819"/>
            <a:ext cx="676875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4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 학습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주도 학습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손실함수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평균 제곱 오차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교차 엔트로피 오차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목적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수치 미분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경사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하강법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 알고리즘 구현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04664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3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손글씨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숫자 인식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72274"/>
            <a:ext cx="1547664" cy="564438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활성화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신경망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90872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다층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퍼셉트론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211379" y="322419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타원 8"/>
          <p:cNvSpPr/>
          <p:nvPr/>
        </p:nvSpPr>
        <p:spPr>
          <a:xfrm>
            <a:off x="2211379" y="473556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4067944" y="242088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3995936" y="5303437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7637590" y="391494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7" idx="6"/>
            <a:endCxn id="10" idx="2"/>
          </p:cNvCxnSpPr>
          <p:nvPr/>
        </p:nvCxnSpPr>
        <p:spPr>
          <a:xfrm flipV="1">
            <a:off x="3219491" y="2924944"/>
            <a:ext cx="848453" cy="803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6"/>
            <a:endCxn id="11" idx="2"/>
          </p:cNvCxnSpPr>
          <p:nvPr/>
        </p:nvCxnSpPr>
        <p:spPr>
          <a:xfrm>
            <a:off x="3219491" y="3728251"/>
            <a:ext cx="776445" cy="2079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6"/>
            <a:endCxn id="10" idx="2"/>
          </p:cNvCxnSpPr>
          <p:nvPr/>
        </p:nvCxnSpPr>
        <p:spPr>
          <a:xfrm flipV="1">
            <a:off x="3219491" y="2924944"/>
            <a:ext cx="848453" cy="231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6"/>
            <a:endCxn id="11" idx="2"/>
          </p:cNvCxnSpPr>
          <p:nvPr/>
        </p:nvCxnSpPr>
        <p:spPr>
          <a:xfrm>
            <a:off x="3219491" y="5239624"/>
            <a:ext cx="776445" cy="56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2" idx="6"/>
            <a:endCxn id="12" idx="2"/>
          </p:cNvCxnSpPr>
          <p:nvPr/>
        </p:nvCxnSpPr>
        <p:spPr>
          <a:xfrm>
            <a:off x="6683652" y="2943051"/>
            <a:ext cx="953938" cy="1475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6"/>
            <a:endCxn id="12" idx="2"/>
          </p:cNvCxnSpPr>
          <p:nvPr/>
        </p:nvCxnSpPr>
        <p:spPr>
          <a:xfrm flipV="1">
            <a:off x="6753255" y="4419004"/>
            <a:ext cx="884335" cy="138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166810" y="1846346"/>
            <a:ext cx="1008112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입력층</a:t>
            </a:r>
            <a:endParaRPr lang="ko-KR" altLang="en-US" sz="1600" dirty="0"/>
          </a:p>
        </p:txBody>
      </p:sp>
      <p:sp>
        <p:nvSpPr>
          <p:cNvPr id="29" name="타원 28"/>
          <p:cNvSpPr/>
          <p:nvPr/>
        </p:nvSpPr>
        <p:spPr>
          <a:xfrm>
            <a:off x="3995936" y="391494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2" name="타원 41"/>
          <p:cNvSpPr/>
          <p:nvPr/>
        </p:nvSpPr>
        <p:spPr>
          <a:xfrm>
            <a:off x="5675540" y="243899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5745143" y="5303437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5747548" y="391494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47" name="직선 화살표 연결선 46"/>
          <p:cNvCxnSpPr>
            <a:stCxn id="44" idx="6"/>
            <a:endCxn id="12" idx="2"/>
          </p:cNvCxnSpPr>
          <p:nvPr/>
        </p:nvCxnSpPr>
        <p:spPr>
          <a:xfrm>
            <a:off x="6755660" y="4419004"/>
            <a:ext cx="8819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9" idx="6"/>
            <a:endCxn id="44" idx="2"/>
          </p:cNvCxnSpPr>
          <p:nvPr/>
        </p:nvCxnSpPr>
        <p:spPr>
          <a:xfrm>
            <a:off x="5004048" y="4419004"/>
            <a:ext cx="743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0" idx="6"/>
            <a:endCxn id="43" idx="2"/>
          </p:cNvCxnSpPr>
          <p:nvPr/>
        </p:nvCxnSpPr>
        <p:spPr>
          <a:xfrm>
            <a:off x="5076056" y="2924944"/>
            <a:ext cx="669087" cy="2882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0" idx="6"/>
            <a:endCxn id="42" idx="2"/>
          </p:cNvCxnSpPr>
          <p:nvPr/>
        </p:nvCxnSpPr>
        <p:spPr>
          <a:xfrm>
            <a:off x="5076056" y="2924944"/>
            <a:ext cx="599484" cy="18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" idx="6"/>
            <a:endCxn id="44" idx="2"/>
          </p:cNvCxnSpPr>
          <p:nvPr/>
        </p:nvCxnSpPr>
        <p:spPr>
          <a:xfrm>
            <a:off x="5076056" y="2924944"/>
            <a:ext cx="671492" cy="1494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9" idx="6"/>
            <a:endCxn id="42" idx="2"/>
          </p:cNvCxnSpPr>
          <p:nvPr/>
        </p:nvCxnSpPr>
        <p:spPr>
          <a:xfrm flipV="1">
            <a:off x="5004048" y="2943051"/>
            <a:ext cx="671492" cy="1475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9" idx="6"/>
            <a:endCxn id="43" idx="2"/>
          </p:cNvCxnSpPr>
          <p:nvPr/>
        </p:nvCxnSpPr>
        <p:spPr>
          <a:xfrm>
            <a:off x="5004048" y="4419004"/>
            <a:ext cx="741095" cy="138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" idx="6"/>
            <a:endCxn id="42" idx="2"/>
          </p:cNvCxnSpPr>
          <p:nvPr/>
        </p:nvCxnSpPr>
        <p:spPr>
          <a:xfrm flipV="1">
            <a:off x="5004048" y="2943051"/>
            <a:ext cx="671492" cy="2864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1" idx="6"/>
            <a:endCxn id="44" idx="2"/>
          </p:cNvCxnSpPr>
          <p:nvPr/>
        </p:nvCxnSpPr>
        <p:spPr>
          <a:xfrm flipV="1">
            <a:off x="5004048" y="4419004"/>
            <a:ext cx="743500" cy="138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1" idx="6"/>
            <a:endCxn id="43" idx="2"/>
          </p:cNvCxnSpPr>
          <p:nvPr/>
        </p:nvCxnSpPr>
        <p:spPr>
          <a:xfrm>
            <a:off x="5004048" y="5807493"/>
            <a:ext cx="7410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7607924" y="1845035"/>
            <a:ext cx="977866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출력층</a:t>
            </a:r>
            <a:endParaRPr lang="ko-KR" altLang="en-US" sz="16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850861" y="1845035"/>
            <a:ext cx="977866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은닉층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75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신경망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908720"/>
            <a:ext cx="676875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입력 신호의 총합을 출력 신호로 변환하는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함수 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h( )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2220964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0  ( b + w1x1+w2x2 &lt;= </a:t>
            </a:r>
            <a:r>
              <a:rPr lang="en-US" altLang="ko-KR" dirty="0"/>
              <a:t>0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y =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1  ( b + w1x1+w2x2 </a:t>
            </a:r>
            <a:r>
              <a:rPr lang="en-US" altLang="ko-KR" dirty="0"/>
              <a:t>&gt;</a:t>
            </a:r>
            <a:r>
              <a:rPr lang="en-US" altLang="ko-KR" dirty="0" smtClean="0"/>
              <a:t> 0) </a:t>
            </a:r>
            <a:endParaRPr lang="ko-KR" altLang="en-US" dirty="0"/>
          </a:p>
        </p:txBody>
      </p:sp>
      <p:sp>
        <p:nvSpPr>
          <p:cNvPr id="10" name="왼쪽 중괄호 9"/>
          <p:cNvSpPr/>
          <p:nvPr/>
        </p:nvSpPr>
        <p:spPr>
          <a:xfrm>
            <a:off x="2555776" y="2358593"/>
            <a:ext cx="288032" cy="64807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8184" y="2497963"/>
            <a:ext cx="237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w1, w2 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중요도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 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뉴런 활성 기준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392773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 = b + w1x1 + w2x2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79912" y="450380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y = h(a)</a:t>
            </a:r>
            <a:endParaRPr lang="ko-KR" altLang="en-US" sz="24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활성화</a:t>
            </a:r>
            <a:r>
              <a:rPr lang="en-US" altLang="ko-KR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71754" y="908720"/>
            <a:ext cx="1691680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활성화 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908720"/>
            <a:ext cx="676875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입력 신호의 총합을 출력 신호로 변환하는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함수 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h( )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907501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 = b + w1x1 + w2x2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79912" y="248356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y = h(a)</a:t>
            </a:r>
            <a:endParaRPr lang="ko-KR" altLang="en-US" sz="2400" dirty="0"/>
          </a:p>
        </p:txBody>
      </p:sp>
      <p:sp>
        <p:nvSpPr>
          <p:cNvPr id="12" name="타원 11"/>
          <p:cNvSpPr/>
          <p:nvPr/>
        </p:nvSpPr>
        <p:spPr>
          <a:xfrm>
            <a:off x="3106684" y="3231731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3106684" y="5377003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x2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3106684" y="4304367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x1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5741200" y="4173717"/>
            <a:ext cx="1416740" cy="127624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5" idx="6"/>
            <a:endCxn id="17" idx="2"/>
          </p:cNvCxnSpPr>
          <p:nvPr/>
        </p:nvCxnSpPr>
        <p:spPr>
          <a:xfrm>
            <a:off x="4114796" y="4808423"/>
            <a:ext cx="1626404" cy="3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6"/>
            <a:endCxn id="17" idx="2"/>
          </p:cNvCxnSpPr>
          <p:nvPr/>
        </p:nvCxnSpPr>
        <p:spPr>
          <a:xfrm>
            <a:off x="4114796" y="3735787"/>
            <a:ext cx="1626404" cy="1076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6"/>
            <a:endCxn id="17" idx="2"/>
          </p:cNvCxnSpPr>
          <p:nvPr/>
        </p:nvCxnSpPr>
        <p:spPr>
          <a:xfrm flipV="1">
            <a:off x="4114796" y="4811840"/>
            <a:ext cx="1626404" cy="1069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753908" y="4519901"/>
            <a:ext cx="557132" cy="5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6588224" y="4519901"/>
            <a:ext cx="557132" cy="5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y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1" idx="6"/>
            <a:endCxn id="22" idx="2"/>
          </p:cNvCxnSpPr>
          <p:nvPr/>
        </p:nvCxnSpPr>
        <p:spPr>
          <a:xfrm>
            <a:off x="6311040" y="4792323"/>
            <a:ext cx="2771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452405" y="3779132"/>
            <a:ext cx="522471" cy="2880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61053" y="5592377"/>
            <a:ext cx="524642" cy="2880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61053" y="4520066"/>
            <a:ext cx="524642" cy="2880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34852" y="5522239"/>
            <a:ext cx="831938" cy="400289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h( )</a:t>
            </a:r>
            <a:endParaRPr lang="ko-KR" altLang="en-US" sz="2400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254" y="2418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활성화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6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620688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계단함수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시그모이드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함수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(sigmoid)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ReLU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활성화</a:t>
            </a:r>
            <a:r>
              <a:rPr lang="en-US" altLang="ko-KR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부제목 4"/>
          <p:cNvSpPr txBox="1">
            <a:spLocks/>
          </p:cNvSpPr>
          <p:nvPr/>
        </p:nvSpPr>
        <p:spPr>
          <a:xfrm>
            <a:off x="-72008" y="928966"/>
            <a:ext cx="169168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활성화 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31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계단함수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746465"/>
            <a:ext cx="67687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계단함수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임계값을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경계로 출력이 바뀌는 함수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420888"/>
            <a:ext cx="5112568" cy="333295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활성화</a:t>
            </a:r>
            <a:r>
              <a:rPr lang="en-US" altLang="ko-KR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7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33465" y="1196752"/>
            <a:ext cx="16196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시그모이드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함수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746465"/>
            <a:ext cx="676875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시그모이드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함수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212976"/>
            <a:ext cx="5096818" cy="3420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54" y="1838636"/>
            <a:ext cx="4304730" cy="12366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2486458"/>
            <a:ext cx="1127969" cy="294735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활성화</a:t>
            </a:r>
            <a:r>
              <a:rPr lang="en-US" altLang="ko-KR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1097360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비교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746465"/>
            <a:ext cx="6768752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계단 함수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vs </a:t>
            </a:r>
            <a:r>
              <a:rPr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시그모이드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함수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1432361"/>
            <a:ext cx="67687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공통점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입력이 작으면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가깝고 크면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가까움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비선형함수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4" y="3284984"/>
            <a:ext cx="67687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차이점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계단함수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만 반환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시그모이드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0~1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연속적인 실수를 반환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0" y="272274"/>
            <a:ext cx="1547664" cy="56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활성화</a:t>
            </a:r>
            <a:r>
              <a:rPr lang="en-US" altLang="ko-KR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4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498</Words>
  <Application>Microsoft Office PowerPoint</Application>
  <PresentationFormat>화면 슬라이드 쇼(4:3)</PresentationFormat>
  <Paragraphs>188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Adobe 고딕 Std B</vt:lpstr>
      <vt:lpstr>나눔고딕</vt:lpstr>
      <vt:lpstr>나눔고딕 ExtraBold</vt:lpstr>
      <vt:lpstr>맑은 고딕</vt:lpstr>
      <vt:lpstr>Arial</vt:lpstr>
      <vt:lpstr>Courier New</vt:lpstr>
      <vt:lpstr>Wingdings</vt:lpstr>
      <vt:lpstr>Office 테마</vt:lpstr>
      <vt:lpstr>[밑바닥부터 시작하는 딥러닝_2]</vt:lpstr>
      <vt:lpstr>[목 차]</vt:lpstr>
      <vt:lpstr>[활성화 함수]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[신경망 구현]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[다음주]</vt:lpstr>
      <vt:lpstr>[감사합니다.]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박서정</cp:lastModifiedBy>
  <cp:revision>63</cp:revision>
  <dcterms:created xsi:type="dcterms:W3CDTF">2014-05-11T04:19:55Z</dcterms:created>
  <dcterms:modified xsi:type="dcterms:W3CDTF">2020-11-05T15:19:10Z</dcterms:modified>
</cp:coreProperties>
</file>