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8" r:id="rId13"/>
    <p:sldId id="272" r:id="rId14"/>
    <p:sldId id="271" r:id="rId15"/>
    <p:sldId id="273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69" r:id="rId25"/>
  </p:sldIdLst>
  <p:sldSz cx="12192000" cy="6858000"/>
  <p:notesSz cx="6858000" cy="9144000"/>
  <p:embeddedFontLst>
    <p:embeddedFont>
      <p:font typeface="나눔고딕코딩" panose="020D0009000000000000" pitchFamily="49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12714-827B-4162-857F-D70D619CF0DB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D199-93BD-434D-A9D1-9A883FA49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8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45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1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281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171209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30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AEF9DF-E1D2-4801-875C-82BF66C57CB8}"/>
              </a:ext>
            </a:extLst>
          </p:cNvPr>
          <p:cNvGrpSpPr/>
          <p:nvPr/>
        </p:nvGrpSpPr>
        <p:grpSpPr>
          <a:xfrm>
            <a:off x="622300" y="1206945"/>
            <a:ext cx="11083926" cy="2343181"/>
            <a:chOff x="1212112" y="1388840"/>
            <a:chExt cx="10675088" cy="23431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114D93-59C7-451B-A1D3-6920CDC40309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963C9A-8129-4440-B158-55D11F913FBD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9B6CE-6B83-470C-A532-10D16CF3161A}"/>
              </a:ext>
            </a:extLst>
          </p:cNvPr>
          <p:cNvSpPr txBox="1"/>
          <p:nvPr/>
        </p:nvSpPr>
        <p:spPr>
          <a:xfrm>
            <a:off x="622300" y="4594193"/>
            <a:ext cx="11083926" cy="16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279936D-9F04-44B1-B3A6-113AB92C9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87" y="1951967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1" name="텍스트 개체 틀 29">
            <a:extLst>
              <a:ext uri="{FF2B5EF4-FFF2-40B4-BE49-F238E27FC236}">
                <a16:creationId xmlns:a16="http://schemas.microsoft.com/office/drawing/2014/main" id="{1BED6F6A-C6FA-4D46-B5AE-1A8AB54FF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1313968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E8FB99-13A2-4F5B-8983-F1BA160D6D45}"/>
              </a:ext>
            </a:extLst>
          </p:cNvPr>
          <p:cNvGrpSpPr/>
          <p:nvPr/>
        </p:nvGrpSpPr>
        <p:grpSpPr>
          <a:xfrm>
            <a:off x="622300" y="3904934"/>
            <a:ext cx="11083926" cy="2343181"/>
            <a:chOff x="1212112" y="1388840"/>
            <a:chExt cx="10675088" cy="23431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E0D046-6CE9-4E5A-A0CE-1622DC04EF88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5EF7D0-A990-429C-801D-AFED36E8530C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텍스트 개체 틀 29">
            <a:extLst>
              <a:ext uri="{FF2B5EF4-FFF2-40B4-BE49-F238E27FC236}">
                <a16:creationId xmlns:a16="http://schemas.microsoft.com/office/drawing/2014/main" id="{82A5EC7F-CE5F-42B8-957F-4CE185A26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887" y="4649956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6" name="텍스트 개체 틀 29">
            <a:extLst>
              <a:ext uri="{FF2B5EF4-FFF2-40B4-BE49-F238E27FC236}">
                <a16:creationId xmlns:a16="http://schemas.microsoft.com/office/drawing/2014/main" id="{7B1B97D2-F8D3-401A-8275-D0EBB6E9C4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550" y="4011957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4F55A5A9-1795-4B79-9E1E-E6DE5D6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BD47F5-FF84-42C4-8D7C-0A12D54D766F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279283AE-B3E9-4F64-AE43-1DBF34E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92194A0A-F315-4DA7-A589-FCC381D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C0A59A60-A8D7-43A8-9971-5629D445C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2451"/>
            <a:ext cx="11569700" cy="5723658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CA0A2-0584-49C9-8B38-A8844850C90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F2740A8D-AA36-4572-9C92-9CB9EF1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AC257D-86E3-48AB-93A0-F03247742BD1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5C55B8D-EE93-4FBB-8D64-4066180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4D3FEB6B-4839-4345-8944-509074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4AC197-DD4D-4241-8B8A-959EE5D60E8A}"/>
              </a:ext>
            </a:extLst>
          </p:cNvPr>
          <p:cNvGrpSpPr/>
          <p:nvPr/>
        </p:nvGrpSpPr>
        <p:grpSpPr>
          <a:xfrm>
            <a:off x="838201" y="247650"/>
            <a:ext cx="10515600" cy="4684259"/>
            <a:chOff x="867567" y="1535019"/>
            <a:chExt cx="2947543" cy="410831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id="{3FE76CBF-E9D7-44A3-AC8E-3D97429A9EF2}"/>
                </a:ext>
              </a:extLst>
            </p:cNvPr>
            <p:cNvSpPr/>
            <p:nvPr/>
          </p:nvSpPr>
          <p:spPr>
            <a:xfrm>
              <a:off x="867567" y="1535019"/>
              <a:ext cx="2947543" cy="3975899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69388E-4FCB-4B9B-B52A-CD91AA23BE97}"/>
                </a:ext>
              </a:extLst>
            </p:cNvPr>
            <p:cNvCxnSpPr/>
            <p:nvPr/>
          </p:nvCxnSpPr>
          <p:spPr>
            <a:xfrm>
              <a:off x="2026378" y="5643334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70606-BB30-4257-BB70-7AA6F6526B4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F159B30-50D8-4E4E-8D5A-39879B1F7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8161" y="5057615"/>
            <a:ext cx="2815676" cy="493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14C009FA-7F36-4891-A7F4-1708B441F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52929"/>
            <a:ext cx="10515600" cy="601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13" name="날짜 개체 틀 4">
            <a:extLst>
              <a:ext uri="{FF2B5EF4-FFF2-40B4-BE49-F238E27FC236}">
                <a16:creationId xmlns:a16="http://schemas.microsoft.com/office/drawing/2014/main" id="{79821B25-D543-4351-96AB-E63C4F0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4000F4-9D95-4BAE-A36D-E5528B5CFACF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96E7669A-CCF2-4363-B052-82F9490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8F95F81C-3BF9-44D6-BE18-C29CAF8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2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59547E9-3170-495C-9EE7-83383D9C35EB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6378" y="3061494"/>
            <a:ext cx="5049718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6976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9079504-2EBB-4640-ADEC-72F76CD3BC10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5324" y="3061494"/>
            <a:ext cx="4981352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0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A68DE1-2E50-4117-BEE9-0D094E0C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1A8DC-FDAA-477F-898B-07B56175E392}"/>
              </a:ext>
            </a:extLst>
          </p:cNvPr>
          <p:cNvSpPr txBox="1"/>
          <p:nvPr/>
        </p:nvSpPr>
        <p:spPr>
          <a:xfrm>
            <a:off x="7305579" y="2644170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accent3">
                    <a:lumMod val="9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 &amp; A</a:t>
            </a:r>
            <a:endParaRPr lang="ko-KR" altLang="en-US" sz="9600" dirty="0">
              <a:solidFill>
                <a:schemeClr val="accent3">
                  <a:lumMod val="90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7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439E-E228-4347-91FF-13CCEDFD3D31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839-0635-4E04-82BD-3D4B222E5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929FC4-B0B6-43AC-95F1-6F072689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3" y="1447833"/>
            <a:ext cx="7290033" cy="39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Hierarchical Softmax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528A27-DFCD-47ED-BD15-B97BFA86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" y="2626516"/>
            <a:ext cx="6072188" cy="306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EAE0D7-F5B2-40A9-8A82-9EAAB8E9E4BE}"/>
                  </a:ext>
                </a:extLst>
              </p:cNvPr>
              <p:cNvSpPr txBox="1"/>
              <p:nvPr/>
            </p:nvSpPr>
            <p:spPr>
              <a:xfrm>
                <a:off x="622300" y="1162844"/>
                <a:ext cx="115697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/>
                  <a:t>The main advantage is that instead of evaluating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/>
                  <a:t> output nodes in the neural network to obtain the probability distribution, it is needed to evaluate only </a:t>
                </a:r>
                <a:r>
                  <a:rPr lang="en-US" altLang="ko-KR">
                    <a:solidFill>
                      <a:srgbClr val="C00000"/>
                    </a:solidFill>
                  </a:rPr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nodes.</a:t>
                </a:r>
                <a:endParaRPr lang="ko-KR" alt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EAE0D7-F5B2-40A9-8A82-9EAAB8E9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62844"/>
                <a:ext cx="11569700" cy="646331"/>
              </a:xfrm>
              <a:prstGeom prst="rect">
                <a:avLst/>
              </a:prstGeom>
              <a:blipFill>
                <a:blip r:embed="rId3"/>
                <a:stretch>
                  <a:fillRect l="-421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1FA76-3460-4423-B8D1-7E6658D17D4C}"/>
                  </a:ext>
                </a:extLst>
              </p:cNvPr>
              <p:cNvSpPr txBox="1"/>
              <p:nvPr/>
            </p:nvSpPr>
            <p:spPr>
              <a:xfrm>
                <a:off x="6473825" y="5261748"/>
                <a:ext cx="369094" cy="307777"/>
              </a:xfrm>
              <a:prstGeom prst="rect">
                <a:avLst/>
              </a:prstGeom>
              <a:solidFill>
                <a:srgbClr val="B2D9FF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1FA76-3460-4423-B8D1-7E6658D17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25" y="5261748"/>
                <a:ext cx="36909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7A2DBC-BD3B-4342-A30A-1CA5214F02E1}"/>
                  </a:ext>
                </a:extLst>
              </p:cNvPr>
              <p:cNvSpPr txBox="1"/>
              <p:nvPr/>
            </p:nvSpPr>
            <p:spPr>
              <a:xfrm>
                <a:off x="8086888" y="3056553"/>
                <a:ext cx="272382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만약 단어가 </a:t>
                </a:r>
                <a:r>
                  <a:rPr lang="en-US" altLang="ko-KR"/>
                  <a:t>128</a:t>
                </a:r>
                <a:r>
                  <a:rPr lang="ko-KR" altLang="en-US"/>
                  <a:t>개면</a:t>
                </a:r>
                <a:r>
                  <a:rPr lang="en-US" altLang="ko-KR"/>
                  <a:t>..</a:t>
                </a:r>
              </a:p>
              <a:p>
                <a:endParaRPr lang="en-US" altLang="ko-KR"/>
              </a:p>
              <a:p>
                <a:r>
                  <a:rPr lang="en-US" altLang="ko-KR"/>
                  <a:t>Softmax </a:t>
                </a:r>
              </a:p>
              <a:p>
                <a:r>
                  <a:rPr lang="en-US" altLang="ko-KR"/>
                  <a:t>= </a:t>
                </a:r>
                <a:r>
                  <a:rPr lang="en-US" altLang="ko-KR" b="1"/>
                  <a:t>128</a:t>
                </a:r>
                <a:r>
                  <a:rPr lang="ko-KR" altLang="en-US" b="1"/>
                  <a:t>번</a:t>
                </a:r>
                <a:endParaRPr lang="en-US" altLang="ko-KR" b="1"/>
              </a:p>
              <a:p>
                <a:endParaRPr lang="en-US" altLang="ko-KR"/>
              </a:p>
              <a:p>
                <a:r>
                  <a:rPr lang="en-US" altLang="ko-KR"/>
                  <a:t>Hierarchical</a:t>
                </a:r>
                <a:r>
                  <a:rPr lang="ko-KR" altLang="en-US"/>
                  <a:t> </a:t>
                </a:r>
                <a:r>
                  <a:rPr lang="en-US" altLang="ko-KR"/>
                  <a:t> Softmax </a:t>
                </a:r>
              </a:p>
              <a:p>
                <a:r>
                  <a:rPr lang="en-US" altLang="ko-KR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</m:func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-&gt; </a:t>
                </a:r>
                <a:r>
                  <a:rPr lang="en-US" altLang="ko-KR" b="1"/>
                  <a:t>7</a:t>
                </a:r>
                <a:r>
                  <a:rPr lang="ko-KR" altLang="en-US" b="1"/>
                  <a:t>번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7A2DBC-BD3B-4342-A30A-1CA5214F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88" y="3056553"/>
                <a:ext cx="2723823" cy="2031325"/>
              </a:xfrm>
              <a:prstGeom prst="rect">
                <a:avLst/>
              </a:prstGeom>
              <a:blipFill>
                <a:blip r:embed="rId5"/>
                <a:stretch>
                  <a:fillRect l="-2018" t="-1198" b="-3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4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1143" y="2392068"/>
                <a:ext cx="5732353" cy="40182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+mj-lt"/>
                      </a:rPr>
                      <m:t>𝐿</m:t>
                    </m:r>
                    <m:r>
                      <a:rPr lang="en-US" altLang="ko-KR" i="1" smtClean="0">
                        <a:latin typeface="+mj-lt"/>
                      </a:rPr>
                      <m:t>(</m:t>
                    </m:r>
                    <m:r>
                      <a:rPr lang="en-US" altLang="ko-KR" i="1" smtClean="0">
                        <a:latin typeface="+mj-lt"/>
                      </a:rPr>
                      <m:t>𝑤</m:t>
                    </m:r>
                    <m:r>
                      <a:rPr lang="en-US" altLang="ko-KR" i="1" smtClean="0">
                        <a:latin typeface="+mj-lt"/>
                      </a:rPr>
                      <m:t>) </m:t>
                    </m:r>
                  </m:oMath>
                </a14:m>
                <a:r>
                  <a:rPr lang="en-US" altLang="ko-KR">
                    <a:latin typeface="+mj-lt"/>
                  </a:rPr>
                  <a:t>: length of this path</a:t>
                </a:r>
              </a:p>
              <a:p>
                <a:pPr lvl="1"/>
                <a:r>
                  <a:rPr lang="en-US" altLang="ko-KR">
                    <a:latin typeface="+mj-lt"/>
                  </a:rPr>
                  <a:t>n(w, 1) = root</a:t>
                </a:r>
              </a:p>
              <a:p>
                <a:pPr lvl="1"/>
                <a:r>
                  <a:rPr lang="en-US" altLang="ko-KR">
                    <a:latin typeface="+mj-lt"/>
                  </a:rPr>
                  <a:t>n(w, L(w)) = w</a:t>
                </a:r>
              </a:p>
              <a:p>
                <a:pPr lvl="1"/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+mj-lt"/>
                      </a:rPr>
                      <m:t>[[</m:t>
                    </m:r>
                    <m:r>
                      <a:rPr lang="en-US" altLang="ko-KR" i="1" smtClean="0">
                        <a:latin typeface="+mj-lt"/>
                      </a:rPr>
                      <m:t>𝑥</m:t>
                    </m:r>
                    <m:r>
                      <a:rPr lang="en-US" altLang="ko-KR" i="1" smtClean="0">
                        <a:latin typeface="+mj-lt"/>
                      </a:rPr>
                      <m:t>]] </m:t>
                    </m:r>
                  </m:oMath>
                </a14:m>
                <a:r>
                  <a:rPr lang="en-US" altLang="ko-KR">
                    <a:latin typeface="+mj-lt"/>
                  </a:rPr>
                  <a:t>: 1 if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+mj-lt"/>
                      </a:rPr>
                      <m:t>𝑥</m:t>
                    </m:r>
                  </m:oMath>
                </a14:m>
                <a:r>
                  <a:rPr lang="en-US" altLang="ko-KR">
                    <a:latin typeface="+mj-lt"/>
                  </a:rPr>
                  <a:t> is true and -1 otherwise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+mj-lt"/>
                      </a:rPr>
                      <m:t>𝜎</m:t>
                    </m:r>
                  </m:oMath>
                </a14:m>
                <a:r>
                  <a:rPr lang="en-US" altLang="ko-KR">
                    <a:latin typeface="+mj-lt"/>
                  </a:rPr>
                  <a:t> : 1 / (1 + exp(-x))</a:t>
                </a:r>
              </a:p>
              <a:p>
                <a14:m>
                  <m:oMath xmlns:m="http://schemas.openxmlformats.org/officeDocument/2006/math">
                    <m:r>
                      <a:rPr lang="pl-PL" altLang="ko-KR" i="1" smtClean="0">
                        <a:latin typeface="+mj-lt"/>
                      </a:rPr>
                      <m:t>𝑛</m:t>
                    </m:r>
                    <m:r>
                      <a:rPr lang="pl-PL" altLang="ko-KR" i="1" smtClean="0">
                        <a:latin typeface="+mj-lt"/>
                      </a:rPr>
                      <m:t>(</m:t>
                    </m:r>
                    <m:r>
                      <a:rPr lang="pl-PL" altLang="ko-KR" i="1" smtClean="0">
                        <a:latin typeface="+mj-lt"/>
                      </a:rPr>
                      <m:t>𝑤</m:t>
                    </m:r>
                    <m:r>
                      <a:rPr lang="pl-PL" altLang="ko-KR" i="1" smtClean="0">
                        <a:latin typeface="+mj-lt"/>
                      </a:rPr>
                      <m:t>, </m:t>
                    </m:r>
                    <m:r>
                      <a:rPr lang="pl-PL" altLang="ko-KR" i="1" smtClean="0">
                        <a:latin typeface="+mj-lt"/>
                      </a:rPr>
                      <m:t>𝐿</m:t>
                    </m:r>
                    <m:r>
                      <a:rPr lang="pl-PL" altLang="ko-KR" i="1" smtClean="0">
                        <a:latin typeface="+mj-lt"/>
                      </a:rPr>
                      <m:t>(</m:t>
                    </m:r>
                    <m:r>
                      <a:rPr lang="pl-PL" altLang="ko-KR" i="1" smtClean="0">
                        <a:latin typeface="+mj-lt"/>
                      </a:rPr>
                      <m:t>𝑤</m:t>
                    </m:r>
                    <m:r>
                      <a:rPr lang="pl-PL" altLang="ko-KR" i="1" smtClean="0">
                        <a:latin typeface="+mj-lt"/>
                      </a:rPr>
                      <m:t>)) = </m:t>
                    </m:r>
                    <m:r>
                      <a:rPr lang="pl-PL" altLang="ko-KR" i="1" smtClean="0">
                        <a:latin typeface="+mj-lt"/>
                      </a:rPr>
                      <m:t>𝑤</m:t>
                    </m:r>
                  </m:oMath>
                </a14:m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+mj-lt"/>
                      </a:rPr>
                      <m:t>𝑐h</m:t>
                    </m:r>
                    <m:r>
                      <a:rPr lang="en-US" altLang="ko-KR" i="1" smtClean="0">
                        <a:latin typeface="+mj-lt"/>
                      </a:rPr>
                      <m:t>(</m:t>
                    </m:r>
                    <m:r>
                      <a:rPr lang="en-US" altLang="ko-KR" i="1" smtClean="0">
                        <a:latin typeface="+mj-lt"/>
                      </a:rPr>
                      <m:t>𝑛</m:t>
                    </m:r>
                    <m:r>
                      <a:rPr lang="en-US" altLang="ko-KR" i="1" smtClean="0">
                        <a:latin typeface="+mj-lt"/>
                      </a:rPr>
                      <m:t>)</m:t>
                    </m:r>
                  </m:oMath>
                </a14:m>
                <a:r>
                  <a:rPr lang="ko-KR" altLang="en-US">
                    <a:latin typeface="+mj-lt"/>
                  </a:rPr>
                  <a:t> </a:t>
                </a:r>
                <a:r>
                  <a:rPr lang="en-US" altLang="ko-KR">
                    <a:latin typeface="+mj-lt"/>
                  </a:rPr>
                  <a:t>: arbitrary fixed child of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+mj-lt"/>
                      </a:rPr>
                      <m:t>𝑛</m:t>
                    </m:r>
                  </m:oMath>
                </a14:m>
                <a:r>
                  <a:rPr lang="en-US" altLang="ko-KR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>
                    <a:latin typeface="+mj-lt"/>
                  </a:rPr>
                  <a:t>(</a:t>
                </a:r>
                <a:r>
                  <a:rPr lang="ko-KR" altLang="en-US">
                    <a:latin typeface="+mj-lt"/>
                  </a:rPr>
                  <a:t>항상 왼쪽 노드라고 가정해야 이해하기 쉬움</a:t>
                </a:r>
                <a:r>
                  <a:rPr lang="en-US" altLang="ko-KR">
                    <a:latin typeface="+mj-lt"/>
                  </a:rPr>
                  <a:t>)</a:t>
                </a:r>
              </a:p>
              <a:p>
                <a:endParaRPr lang="en-US" altLang="ko-KR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>
                    <a:latin typeface="+mj-lt"/>
                  </a:rPr>
                  <a:t> </a:t>
                </a:r>
                <a:r>
                  <a:rPr lang="en-US" altLang="ko-KR">
                    <a:solidFill>
                      <a:srgbClr val="C00000"/>
                    </a:solidFill>
                    <a:latin typeface="+mj-lt"/>
                  </a:rPr>
                  <a:t>is propotional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>
                  <a:latin typeface="+mj-lt"/>
                </a:endParaRP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1143" y="2392068"/>
                <a:ext cx="5732353" cy="4018257"/>
              </a:xfrm>
              <a:blipFill>
                <a:blip r:embed="rId2"/>
                <a:stretch>
                  <a:fillRect l="-1170" t="-1515" r="-745" b="-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Hierarchical Softmax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77F91F-6F36-4754-B749-CE6FCF31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407021"/>
            <a:ext cx="4881563" cy="8517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C31866-F5B1-4070-9FD9-A9BAB4A61EF0}"/>
              </a:ext>
            </a:extLst>
          </p:cNvPr>
          <p:cNvGrpSpPr/>
          <p:nvPr/>
        </p:nvGrpSpPr>
        <p:grpSpPr>
          <a:xfrm>
            <a:off x="6096000" y="1407021"/>
            <a:ext cx="5804891" cy="2748758"/>
            <a:chOff x="3059906" y="2626516"/>
            <a:chExt cx="6072188" cy="306864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7A8A3A-FFBF-42F4-952D-BFA40A32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906" y="2626516"/>
              <a:ext cx="6072188" cy="30686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62C8F0-3597-4D25-8687-6BC39B3923E1}"/>
                    </a:ext>
                  </a:extLst>
                </p:cNvPr>
                <p:cNvSpPr txBox="1"/>
                <p:nvPr/>
              </p:nvSpPr>
              <p:spPr>
                <a:xfrm>
                  <a:off x="8655776" y="5256634"/>
                  <a:ext cx="369095" cy="307777"/>
                </a:xfrm>
                <a:prstGeom prst="rect">
                  <a:avLst/>
                </a:prstGeom>
                <a:solidFill>
                  <a:srgbClr val="B2D9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862C8F0-3597-4D25-8687-6BC39B392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776" y="5256634"/>
                  <a:ext cx="36909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B13520-7E6D-42D8-A95B-8FF94C6E2FDE}"/>
              </a:ext>
            </a:extLst>
          </p:cNvPr>
          <p:cNvSpPr txBox="1"/>
          <p:nvPr/>
        </p:nvSpPr>
        <p:spPr>
          <a:xfrm>
            <a:off x="7629170" y="43804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sigmoid(x) + sigmoid(-x) = 1</a:t>
            </a:r>
            <a:endParaRPr lang="ko-KR" altLang="en-US"/>
          </a:p>
        </p:txBody>
      </p:sp>
      <p:pic>
        <p:nvPicPr>
          <p:cNvPr id="5124" name="Picture 4" descr="Sigmoid function - Wikipedia">
            <a:extLst>
              <a:ext uri="{FF2B5EF4-FFF2-40B4-BE49-F238E27FC236}">
                <a16:creationId xmlns:a16="http://schemas.microsoft.com/office/drawing/2014/main" id="{25ED0A3A-2A57-4DC8-8979-F3C81101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47497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1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6D3FBD1-804D-4A63-8196-8480AFA9B4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98164" y="1089818"/>
            <a:ext cx="5795671" cy="910431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Negative</a:t>
            </a:r>
            <a:r>
              <a:rPr lang="ko-KR" altLang="en-US"/>
              <a:t> </a:t>
            </a:r>
            <a:r>
              <a:rPr lang="en-US" altLang="ko-KR"/>
              <a:t>Sampling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68CCF244-9FBC-4C53-B132-60985D0F5D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2204241"/>
                <a:ext cx="11569700" cy="407186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>
                    <a:solidFill>
                      <a:schemeClr val="tx1"/>
                    </a:solidFill>
                  </a:rPr>
                  <a:t>Hierarchical softmax</a:t>
                </a:r>
                <a:r>
                  <a:rPr lang="ko-KR" altLang="en-US">
                    <a:solidFill>
                      <a:schemeClr val="tx1"/>
                    </a:solidFill>
                  </a:rPr>
                  <a:t>의 대안으로 </a:t>
                </a:r>
                <a:r>
                  <a:rPr lang="en-US" altLang="ko-KR">
                    <a:solidFill>
                      <a:schemeClr val="tx1"/>
                    </a:solidFill>
                  </a:rPr>
                  <a:t>Noise Contrastive Estimation(NCE)</a:t>
                </a:r>
                <a:r>
                  <a:rPr lang="ko-KR" altLang="en-US">
                    <a:solidFill>
                      <a:schemeClr val="tx1"/>
                    </a:solidFill>
                  </a:rPr>
                  <a:t>가 등장했고 본 논문에서는 </a:t>
                </a:r>
                <a:r>
                  <a:rPr lang="en-US" altLang="ko-KR">
                    <a:solidFill>
                      <a:schemeClr val="tx1"/>
                    </a:solidFill>
                  </a:rPr>
                  <a:t>NCE </a:t>
                </a:r>
                <a:r>
                  <a:rPr lang="ko-KR" altLang="en-US">
                    <a:solidFill>
                      <a:schemeClr val="tx1"/>
                    </a:solidFill>
                  </a:rPr>
                  <a:t>기반의 </a:t>
                </a:r>
                <a:r>
                  <a:rPr lang="en-US" altLang="ko-KR">
                    <a:solidFill>
                      <a:schemeClr val="tx1"/>
                    </a:solidFill>
                  </a:rPr>
                  <a:t>NEG</a:t>
                </a:r>
                <a:r>
                  <a:rPr lang="ko-KR" altLang="en-US">
                    <a:solidFill>
                      <a:schemeClr val="tx1"/>
                    </a:solidFill>
                  </a:rPr>
                  <a:t>를 정의한다</a:t>
                </a:r>
                <a:r>
                  <a:rPr lang="en-US" altLang="ko-KR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NCE posits that a </a:t>
                </a:r>
                <a:r>
                  <a:rPr lang="en-US" altLang="ko-KR">
                    <a:solidFill>
                      <a:srgbClr val="C00000"/>
                    </a:solidFill>
                  </a:rPr>
                  <a:t>good model should be able to differentiate data from noise</a:t>
                </a:r>
                <a:r>
                  <a:rPr lang="en-US" altLang="ko-KR">
                    <a:solidFill>
                      <a:schemeClr val="tx1"/>
                    </a:solidFill>
                  </a:rPr>
                  <a:t> by means of logistic regression. 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We define </a:t>
                </a:r>
                <a:r>
                  <a:rPr lang="en-US" altLang="ko-KR">
                    <a:solidFill>
                      <a:srgbClr val="C00000"/>
                    </a:solidFill>
                  </a:rPr>
                  <a:t>Negative sampling (NEG) </a:t>
                </a:r>
                <a:r>
                  <a:rPr lang="en-US" altLang="ko-KR">
                    <a:solidFill>
                      <a:schemeClr val="tx1"/>
                    </a:solidFill>
                  </a:rPr>
                  <a:t>by the objective which is used </a:t>
                </a:r>
                <a:r>
                  <a:rPr lang="en-US" altLang="ko-KR">
                    <a:solidFill>
                      <a:srgbClr val="C00000"/>
                    </a:solidFill>
                  </a:rPr>
                  <a:t>to replace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term in the Skip-gram objective</a:t>
                </a:r>
                <a:r>
                  <a:rPr lang="en-US" altLang="ko-KR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Thus the </a:t>
                </a:r>
                <a:r>
                  <a:rPr lang="en-US" altLang="ko-KR">
                    <a:solidFill>
                      <a:srgbClr val="C00000"/>
                    </a:solidFill>
                  </a:rPr>
                  <a:t>task is to distinguish the 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</a:rPr>
                  <a:t>from draws from the </a:t>
                </a:r>
                <a:r>
                  <a:rPr lang="en-US" altLang="ko-KR">
                    <a:solidFill>
                      <a:srgbClr val="C00000"/>
                    </a:solidFill>
                  </a:rPr>
                  <a:t>noise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</a:rPr>
                  <a:t>using logistic regression, where there are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negative samples for each data sample.</a:t>
                </a:r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68CCF244-9FBC-4C53-B132-60985D0F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204241"/>
                <a:ext cx="11569700" cy="4071867"/>
              </a:xfrm>
              <a:prstGeom prst="rect">
                <a:avLst/>
              </a:prstGeom>
              <a:blipFill>
                <a:blip r:embed="rId3"/>
                <a:stretch>
                  <a:fillRect l="-474" t="-1647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4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7B48D6-C604-40E6-92FC-8FDCD12A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7EA3C-11A1-4087-BC78-28D0AF8C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E658F-ADFF-4DC8-93D2-26CB492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1EB0146-7DC5-487E-A33A-4515C93DE67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/>
                  <a:t>Binary</a:t>
                </a:r>
                <a:r>
                  <a:rPr lang="ko-KR" altLang="en-US"/>
                  <a:t> </a:t>
                </a:r>
                <a:r>
                  <a:rPr lang="en-US" altLang="ko-KR"/>
                  <a:t>Classification </a:t>
                </a:r>
                <a:r>
                  <a:rPr lang="ko-KR" altLang="en-US"/>
                  <a:t>과 유사하게 생각해보자 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문서를 읽고 중심 단어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/>
                  <a:t> 주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/>
                  <a:t>를 통해 쌍을 만든다</a:t>
                </a:r>
                <a:r>
                  <a:rPr lang="en-US" altLang="ko-KR"/>
                  <a:t>. -&gt; Good</a:t>
                </a:r>
              </a:p>
              <a:p>
                <a:r>
                  <a:rPr lang="ko-KR" altLang="en-US"/>
                  <a:t>현재 주변 단어에 없는 단어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통해 쌍을 만든다</a:t>
                </a:r>
                <a:r>
                  <a:rPr lang="en-US" altLang="ko-KR"/>
                  <a:t>. -&gt; Bad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 algn="ctr">
                  <a:buNone/>
                </a:pPr>
                <a:r>
                  <a:rPr lang="en-US" altLang="ko-KR"/>
                  <a:t>Good : (w, c)   Bad  : (w, n)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ko-KR" altLang="en-US"/>
                  <a:t>그리고 </a:t>
                </a:r>
                <a:r>
                  <a:rPr lang="en-US" altLang="ko-KR"/>
                  <a:t>sigmoid(Good or Bad) = 0 or 1 </a:t>
                </a:r>
                <a:r>
                  <a:rPr lang="ko-KR" altLang="en-US"/>
                  <a:t>로 학습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ko-KR" altLang="en-US"/>
                  <a:t>주변에 나올 수도 있으니까 아예 나올 수 없는 단어는 </a:t>
                </a:r>
                <a:r>
                  <a:rPr lang="en-US" altLang="ko-KR"/>
                  <a:t>0</a:t>
                </a:r>
                <a:r>
                  <a:rPr lang="ko-KR" altLang="en-US"/>
                  <a:t>으로 수렴하겠고 자주 나오는 단어는 </a:t>
                </a:r>
                <a:r>
                  <a:rPr lang="en-US" altLang="ko-KR"/>
                  <a:t>1</a:t>
                </a:r>
                <a:r>
                  <a:rPr lang="ko-KR" altLang="en-US"/>
                  <a:t>에 수렴할 것이다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n</a:t>
                </a:r>
                <a:r>
                  <a:rPr lang="ko-KR" altLang="en-US"/>
                  <a:t>은 어떻게 뽑을까</a:t>
                </a:r>
                <a:r>
                  <a:rPr lang="en-US" altLang="ko-KR"/>
                  <a:t>? -&gt; </a:t>
                </a:r>
                <a:r>
                  <a:rPr lang="ko-KR" altLang="en-US"/>
                  <a:t>문서에서 많이 나오는데 주변 단어랑 안겹치는 단어 </a:t>
                </a:r>
                <a:r>
                  <a:rPr lang="en-US" altLang="ko-KR"/>
                  <a:t>-&gt; </a:t>
                </a:r>
                <a:r>
                  <a:rPr lang="ko-KR" altLang="en-US"/>
                  <a:t>확률적으로</a:t>
                </a:r>
                <a:endParaRPr lang="en-US" altLang="ko-KR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1EB0146-7DC5-487E-A33A-4515C93DE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 t="-1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8D0171DD-43E3-4816-B442-1146B999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50505"/>
                </a:solidFill>
                <a:effectLst/>
                <a:latin typeface="+mn-lt"/>
              </a:rPr>
              <a:t>Noise Contrastive Estimation</a:t>
            </a:r>
            <a:endParaRPr lang="ko-KR" altLang="en-US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A26E3-0101-42E5-888A-DA26C042DBC0}"/>
              </a:ext>
            </a:extLst>
          </p:cNvPr>
          <p:cNvSpPr txBox="1"/>
          <p:nvPr/>
        </p:nvSpPr>
        <p:spPr>
          <a:xfrm>
            <a:off x="5593555" y="6276108"/>
            <a:ext cx="6760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https://ko-kr.facebook.com/groups/TensorFlowKR/permalink/746771665663894/</a:t>
            </a:r>
          </a:p>
        </p:txBody>
      </p:sp>
    </p:spTree>
    <p:extLst>
      <p:ext uri="{BB962C8B-B14F-4D97-AF65-F5344CB8AC3E}">
        <p14:creationId xmlns:p14="http://schemas.microsoft.com/office/powerpoint/2010/main" val="209126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1D7DE7-F01D-409E-A3C6-EE0B799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935F9-7B3E-4537-B589-BE63EC38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DC3D-8315-490F-80E1-CF64FFF2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5AA62B5-03B0-431D-ADA7-5653F6F8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600">
                <a:solidFill>
                  <a:schemeClr val="tx1"/>
                </a:solidFill>
                <a:latin typeface="+mj-lt"/>
              </a:rPr>
              <a:t>NCS vs 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1E713AC0-1E57-4982-BFDC-B7C5158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1964133"/>
                <a:ext cx="11569700" cy="317936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log prob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를 높이는 것이 목적이 아니다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-&gt; 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vector representation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 </a:t>
                </a:r>
                <a:r>
                  <a:rPr lang="en-US" altLang="ko-KR" b="0" i="0">
                    <a:solidFill>
                      <a:schemeClr val="tx1"/>
                    </a:solidFill>
                    <a:effectLst/>
                    <a:latin typeface="+mj-lt"/>
                  </a:rPr>
                  <a:t>quality</a:t>
                </a:r>
                <a:r>
                  <a:rPr lang="ko-KR" altLang="en-US" b="0" i="0">
                    <a:solidFill>
                      <a:schemeClr val="tx1"/>
                    </a:solidFill>
                    <a:effectLst/>
                    <a:latin typeface="+mj-lt"/>
                  </a:rPr>
                  <a:t>를 높이자</a:t>
                </a:r>
                <a:endParaRPr lang="en-US" altLang="ko-KR" b="0" i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indent="0">
                  <a:buNone/>
                </a:pPr>
                <a:endParaRPr lang="en-US" altLang="ko-KR" b="0" i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ko-KR"/>
                  <a:t>NCE needs both samples and the numerical probabilities of the noise distribution</a:t>
                </a: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rgbClr val="C00000"/>
                    </a:solidFill>
                  </a:rPr>
                  <a:t>-&gt; Negative sampling uses only samples</a:t>
                </a:r>
                <a:r>
                  <a:rPr lang="en-US" altLang="ko-KR"/>
                  <a:t>.</a:t>
                </a: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</a:t>
                </a:r>
                <a:r>
                  <a:rPr lang="ko-KR" altLang="en-US"/>
                  <a:t>단어들의 빈도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를 정렬한 </a:t>
                </a:r>
                <a:r>
                  <a:rPr lang="en-US" altLang="ko-KR"/>
                  <a:t>noise distribution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unigram distribution)</a:t>
                </a:r>
              </a:p>
            </p:txBody>
          </p:sp>
        </mc:Choice>
        <mc:Fallback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1E713AC0-1E57-4982-BFDC-B7C51581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64133"/>
                <a:ext cx="11569700" cy="3179367"/>
              </a:xfrm>
              <a:prstGeom prst="rect">
                <a:avLst/>
              </a:prstGeom>
              <a:blipFill>
                <a:blip r:embed="rId2"/>
                <a:stretch>
                  <a:fillRect l="-527" t="-1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9D16EB6-988D-465A-B195-49BAAB0C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5078807"/>
            <a:ext cx="32099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EE133-7590-46CA-A8F1-F38E808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257D-86E3-48AB-93A0-F03247742BD1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DC7D0-8ABE-441C-97AC-ABF9385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5BBAB-C39B-47EB-844B-CBDD9FB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6A6D98-9ECE-4261-8EE9-034BC630DD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24607" y="552450"/>
            <a:ext cx="7565085" cy="5722938"/>
          </a:xfrm>
        </p:spPr>
      </p:pic>
    </p:spTree>
    <p:extLst>
      <p:ext uri="{BB962C8B-B14F-4D97-AF65-F5344CB8AC3E}">
        <p14:creationId xmlns:p14="http://schemas.microsoft.com/office/powerpoint/2010/main" val="332602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939FDBF-BB4F-49B3-9A48-341A1EBE7D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3337" y="2140180"/>
            <a:ext cx="9153525" cy="1536256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Subsampling of Frequent Words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B911CDF-EA25-49BD-BABB-B843DF3FC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4187" y="4155864"/>
                <a:ext cx="6143625" cy="7683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frequency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 : chosen threshold (typically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 algn="ctr">
                  <a:buNone/>
                </a:pPr>
                <a:endParaRPr lang="en-US" altLang="ko-KR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B911CDF-EA25-49BD-BABB-B843DF3F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7" y="4155864"/>
                <a:ext cx="6143625" cy="768348"/>
              </a:xfrm>
              <a:prstGeom prst="rect">
                <a:avLst/>
              </a:prstGeom>
              <a:blipFill>
                <a:blip r:embed="rId3"/>
                <a:stretch>
                  <a:fillRect t="-8730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7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39D96E-7CC1-4E43-B9AC-E64958AEC2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2301874"/>
            <a:ext cx="11569700" cy="2533650"/>
          </a:xfrm>
        </p:spPr>
        <p:txBody>
          <a:bodyPr/>
          <a:lstStyle/>
          <a:p>
            <a:r>
              <a:rPr lang="en-US" altLang="ko-KR"/>
              <a:t>For training the Skip-gram models, we have used a large dataset consisting of various news articles (</a:t>
            </a:r>
            <a:r>
              <a:rPr lang="en-US" altLang="ko-KR">
                <a:solidFill>
                  <a:srgbClr val="C00000"/>
                </a:solidFill>
              </a:rPr>
              <a:t>an internal Google dataset with one billion words</a:t>
            </a:r>
            <a:r>
              <a:rPr lang="en-US" altLang="ko-KR"/>
              <a:t>).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We </a:t>
            </a:r>
            <a:r>
              <a:rPr lang="en-US" altLang="ko-KR">
                <a:solidFill>
                  <a:srgbClr val="C00000"/>
                </a:solidFill>
              </a:rPr>
              <a:t>discarded</a:t>
            </a:r>
            <a:r>
              <a:rPr lang="en-US" altLang="ko-KR"/>
              <a:t> from the vocabulary all words that occurred </a:t>
            </a:r>
            <a:r>
              <a:rPr lang="en-US" altLang="ko-KR">
                <a:solidFill>
                  <a:srgbClr val="C00000"/>
                </a:solidFill>
              </a:rPr>
              <a:t>less than 5 times </a:t>
            </a:r>
            <a:r>
              <a:rPr lang="en-US" altLang="ko-KR"/>
              <a:t>in the training data, which resulted in a </a:t>
            </a:r>
            <a:r>
              <a:rPr lang="en-US" altLang="ko-KR">
                <a:solidFill>
                  <a:srgbClr val="C00000"/>
                </a:solidFill>
              </a:rPr>
              <a:t>vocabulary of size 692K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Empirical Results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0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EEE133-7590-46CA-A8F1-F38E808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257D-86E3-48AB-93A0-F03247742BD1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DC7D0-8ABE-441C-97AC-ABF9385B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5BBAB-C39B-47EB-844B-CBDD9FB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37BDE917-A24F-41C3-8927-DBFD6D9D62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8025" y="1689894"/>
            <a:ext cx="8858250" cy="3448050"/>
          </a:xfrm>
        </p:spPr>
      </p:pic>
    </p:spTree>
    <p:extLst>
      <p:ext uri="{BB962C8B-B14F-4D97-AF65-F5344CB8AC3E}">
        <p14:creationId xmlns:p14="http://schemas.microsoft.com/office/powerpoint/2010/main" val="292638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AFD16-3AB7-40DA-B0E4-AB9CC30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F08009-47DB-4262-9EC1-AA7F218E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8A172-201A-440C-B644-F8A609B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FAB8658-035A-4988-A709-8D33653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Learning Phrases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BF6BD-8D8C-4A52-B933-46F796FB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368422"/>
            <a:ext cx="4619625" cy="790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45C900A4-B0B4-45E9-A04C-9914F15FA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00" y="2667000"/>
                <a:ext cx="11569700" cy="36766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1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025" kern="1200">
                    <a:solidFill>
                      <a:schemeClr val="accent3">
                        <a:lumMod val="10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5143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1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/>
                  <a:t> : discounting coefficient</a:t>
                </a:r>
              </a:p>
              <a:p>
                <a:pPr marL="0" indent="0">
                  <a:buNone/>
                </a:pPr>
                <a:r>
                  <a:rPr lang="en-US" altLang="ko-KR"/>
                  <a:t>-&gt; </a:t>
                </a:r>
                <a:r>
                  <a:rPr lang="ko-KR" altLang="en-US"/>
                  <a:t>너무 많은 </a:t>
                </a:r>
                <a:r>
                  <a:rPr lang="en-US" altLang="ko-KR"/>
                  <a:t>phrase</a:t>
                </a:r>
                <a:r>
                  <a:rPr lang="ko-KR" altLang="en-US"/>
                  <a:t>를 만들지 말자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token : word -&gt; phrase </a:t>
                </a:r>
              </a:p>
              <a:p>
                <a:endParaRPr lang="en-US" altLang="ko-KR"/>
              </a:p>
              <a:p>
                <a:r>
                  <a:rPr lang="ko-KR" altLang="en-US"/>
                  <a:t>묶어서 자주나타나지만 개별적으로는 자주 안나오는 단어를 </a:t>
                </a:r>
                <a:r>
                  <a:rPr lang="en-US" altLang="ko-KR"/>
                  <a:t>score </a:t>
                </a:r>
                <a:r>
                  <a:rPr lang="ko-KR" altLang="en-US"/>
                  <a:t>를 통해 계산한다</a:t>
                </a:r>
                <a:r>
                  <a:rPr lang="en-US" altLang="ko-KR"/>
                  <a:t>.</a:t>
                </a:r>
              </a:p>
              <a:p>
                <a:pPr marL="0" indent="0">
                  <a:buNone/>
                </a:pPr>
                <a:r>
                  <a:rPr lang="en-US" altLang="ko-KR"/>
                  <a:t>-&gt; </a:t>
                </a:r>
                <a:r>
                  <a:rPr lang="ko-KR" altLang="en-US"/>
                  <a:t>예를 들어</a:t>
                </a:r>
                <a:r>
                  <a:rPr lang="en-US" altLang="ko-KR"/>
                  <a:t>, "New York Times", "Toronto Maple Leafs"</a:t>
                </a:r>
              </a:p>
              <a:p>
                <a:endParaRPr lang="en-US" altLang="ko-KR"/>
              </a:p>
              <a:p>
                <a:r>
                  <a:rPr lang="en-US" altLang="ko-KR"/>
                  <a:t>threshold </a:t>
                </a:r>
                <a:r>
                  <a:rPr lang="ko-KR" altLang="en-US"/>
                  <a:t>이상의 </a:t>
                </a:r>
                <a:r>
                  <a:rPr lang="en-US" altLang="ko-KR"/>
                  <a:t>score</a:t>
                </a:r>
                <a:r>
                  <a:rPr lang="ko-KR" altLang="en-US"/>
                  <a:t>인 단어 </a:t>
                </a:r>
                <a:r>
                  <a:rPr lang="en-US" altLang="ko-KR"/>
                  <a:t>2</a:t>
                </a:r>
                <a:r>
                  <a:rPr lang="ko-KR" altLang="en-US"/>
                  <a:t>개만 </a:t>
                </a:r>
                <a:r>
                  <a:rPr lang="en-US" altLang="ko-KR"/>
                  <a:t>phrase</a:t>
                </a:r>
                <a:r>
                  <a:rPr lang="ko-KR" altLang="en-US"/>
                  <a:t>라고 정의하고 </a:t>
                </a:r>
                <a:r>
                  <a:rPr lang="en-US" altLang="ko-KR"/>
                  <a:t>phrase</a:t>
                </a:r>
                <a:r>
                  <a:rPr lang="ko-KR" altLang="en-US"/>
                  <a:t>에 포함되는 단어가 많아짐에 따라 </a:t>
                </a:r>
                <a:r>
                  <a:rPr lang="en-US" altLang="ko-KR"/>
                  <a:t>threshold</a:t>
                </a:r>
                <a:r>
                  <a:rPr lang="ko-KR" altLang="en-US"/>
                  <a:t>는 줄어 들어야 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11" name="내용 개체 틀 4">
                <a:extLst>
                  <a:ext uri="{FF2B5EF4-FFF2-40B4-BE49-F238E27FC236}">
                    <a16:creationId xmlns:a16="http://schemas.microsoft.com/office/drawing/2014/main" id="{45C900A4-B0B4-45E9-A04C-9914F15F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667000"/>
                <a:ext cx="11569700" cy="3676649"/>
              </a:xfrm>
              <a:prstGeom prst="rect">
                <a:avLst/>
              </a:prstGeom>
              <a:blipFill>
                <a:blip r:embed="rId3"/>
                <a:stretch>
                  <a:fillRect l="-527" t="-1824" r="-316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E666C-76AD-4D3D-B6E4-C53EB79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282A-F13E-448B-9611-95711A88280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A6E0BA-A449-49B8-B8EE-10FBEA78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792537-C94F-446A-9668-E9F4806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0BBDBD-9CDA-4C00-93B6-97979CD83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0185" y="2186355"/>
            <a:ext cx="8731629" cy="2273502"/>
          </a:xfrm>
        </p:spPr>
        <p:txBody>
          <a:bodyPr/>
          <a:lstStyle/>
          <a:p>
            <a:r>
              <a:rPr lang="en-US" altLang="ko-KR"/>
              <a:t>How to upgrade </a:t>
            </a:r>
          </a:p>
          <a:p>
            <a:r>
              <a:rPr lang="en-US" altLang="ko-KR"/>
              <a:t>the </a:t>
            </a:r>
            <a:r>
              <a:rPr lang="en-US" altLang="ko-KR" b="1"/>
              <a:t>skip-gram</a:t>
            </a:r>
            <a:r>
              <a:rPr lang="en-US" altLang="ko-KR"/>
              <a:t> model?</a:t>
            </a:r>
          </a:p>
          <a:p>
            <a:r>
              <a:rPr lang="en-US" altLang="ko-KR"/>
              <a:t>(word quality, training speed)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2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345F49-B9EB-4037-89CA-697F2FA6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F2B51-C1C9-4B67-B9EB-E0EA1927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4E1B6-3D9C-408F-88AB-1335E8CD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006202-7312-489B-81AE-4814619B02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3100" y="1247775"/>
            <a:ext cx="8305800" cy="436245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941AA64F-5D75-404A-BDCE-16FE3F3A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Learning Phrases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78221-91F2-419C-989B-43367294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82694-F068-4FB9-9836-4B8A9AF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11F00-3E9D-4D75-93FE-66410849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91F4BF-C0BD-47F8-9471-4434D0759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3257551"/>
          </a:xfrm>
        </p:spPr>
        <p:txBody>
          <a:bodyPr/>
          <a:lstStyle/>
          <a:p>
            <a:r>
              <a:rPr lang="en-US" altLang="ko-KR"/>
              <a:t>Starting with the same news data as in the previous experiments, we first constructed the </a:t>
            </a:r>
            <a:r>
              <a:rPr lang="en-US" altLang="ko-KR">
                <a:solidFill>
                  <a:srgbClr val="C00000"/>
                </a:solidFill>
              </a:rPr>
              <a:t>phrase based training corpus</a:t>
            </a:r>
            <a:r>
              <a:rPr lang="en-US" altLang="ko-KR"/>
              <a:t> and then we trained several Skip-gram models using different hyperparameters.</a:t>
            </a:r>
          </a:p>
          <a:p>
            <a:endParaRPr lang="en-US" altLang="ko-KR"/>
          </a:p>
          <a:p>
            <a:r>
              <a:rPr lang="en-US" altLang="ko-KR"/>
              <a:t>vector dimension : 300</a:t>
            </a:r>
          </a:p>
          <a:p>
            <a:r>
              <a:rPr lang="en-US" altLang="ko-KR"/>
              <a:t>context size : 5</a:t>
            </a:r>
          </a:p>
          <a:p>
            <a:endParaRPr lang="en-US" altLang="ko-KR"/>
          </a:p>
          <a:p>
            <a:r>
              <a:rPr lang="en-US" altLang="ko-KR"/>
              <a:t>Negative Sampling k = 5 </a:t>
            </a:r>
            <a:r>
              <a:rPr lang="ko-KR" altLang="en-US"/>
              <a:t>에서 정확도가 괜찮은데 </a:t>
            </a:r>
            <a:r>
              <a:rPr lang="en-US" altLang="ko-KR"/>
              <a:t>k = 15</a:t>
            </a:r>
            <a:r>
              <a:rPr lang="ko-KR" altLang="en-US"/>
              <a:t>에서 정확도가 좋더라</a:t>
            </a:r>
            <a:endParaRPr lang="en-US" altLang="ko-KR"/>
          </a:p>
          <a:p>
            <a:r>
              <a:rPr lang="en-US" altLang="ko-KR"/>
              <a:t>Subsampling </a:t>
            </a:r>
            <a:r>
              <a:rPr lang="ko-KR" altLang="en-US"/>
              <a:t>추가하니 성능이 많이 좋아짐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857DB86-5715-47CE-8EA3-2FC43D2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Phrase Skip-Gram Results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B5523F-766F-41ED-BB7E-1D711CC7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581523"/>
            <a:ext cx="8201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37558-961A-4C27-AFAA-807C006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BFBA3-E3A4-44EA-A24B-BB40834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55AB1-65F4-4E0E-9246-BEF9BFC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7A07242-3D1E-450E-8709-EB8E7DAE47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0900" y="1724606"/>
            <a:ext cx="10990262" cy="2618773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3204644-9C9F-4339-8CB6-6F94F82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Additive Compositionality</a:t>
            </a:r>
            <a:endParaRPr lang="ko-KR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D96FBBE-4341-4610-B31A-1F8CAF299EC1}"/>
              </a:ext>
            </a:extLst>
          </p:cNvPr>
          <p:cNvSpPr txBox="1">
            <a:spLocks/>
          </p:cNvSpPr>
          <p:nvPr/>
        </p:nvSpPr>
        <p:spPr>
          <a:xfrm>
            <a:off x="4214861" y="5177169"/>
            <a:ext cx="3762277" cy="4819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/>
              <a:t>Good word quality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74831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37558-961A-4C27-AFAA-807C006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BFBA3-E3A4-44EA-A24B-BB408346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55AB1-65F4-4E0E-9246-BEF9BFC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3204644-9C9F-4339-8CB6-6F94F824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to Published Word Representations</a:t>
            </a:r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4669A25-A5B8-47F4-A397-0A8D10A6BC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41550" y="971412"/>
            <a:ext cx="8145464" cy="3643199"/>
          </a:xfr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A3876D03-F4DE-4828-B7C4-5DF893882CF4}"/>
              </a:ext>
            </a:extLst>
          </p:cNvPr>
          <p:cNvSpPr txBox="1">
            <a:spLocks/>
          </p:cNvSpPr>
          <p:nvPr/>
        </p:nvSpPr>
        <p:spPr>
          <a:xfrm>
            <a:off x="3742556" y="4800336"/>
            <a:ext cx="4972002" cy="15792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/>
              <a:t>Better training</a:t>
            </a:r>
            <a:r>
              <a:rPr lang="ko-KR" altLang="en-US" sz="3200"/>
              <a:t> </a:t>
            </a:r>
            <a:r>
              <a:rPr lang="en-US" altLang="ko-KR" sz="3200"/>
              <a:t>speed</a:t>
            </a:r>
          </a:p>
          <a:p>
            <a:pPr marL="0" indent="0">
              <a:buNone/>
            </a:pPr>
            <a:endParaRPr lang="en-US" altLang="ko-KR" sz="3200"/>
          </a:p>
          <a:p>
            <a:pPr marL="0" indent="0">
              <a:buNone/>
            </a:pPr>
            <a:r>
              <a:rPr lang="en-US" altLang="ko-KR" sz="3200"/>
              <a:t>Better word quality</a:t>
            </a:r>
            <a:endParaRPr lang="ko-KR" altLang="en-US" sz="3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776DBA4-7B9E-4937-8B9F-1BD1AB04EE90}"/>
              </a:ext>
            </a:extLst>
          </p:cNvPr>
          <p:cNvSpPr/>
          <p:nvPr/>
        </p:nvSpPr>
        <p:spPr>
          <a:xfrm>
            <a:off x="2270125" y="3115710"/>
            <a:ext cx="8063446" cy="595968"/>
          </a:xfrm>
          <a:prstGeom prst="roundRect">
            <a:avLst/>
          </a:prstGeom>
          <a:solidFill>
            <a:srgbClr val="FF0000">
              <a:alpha val="22000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2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2166937"/>
            <a:ext cx="11569700" cy="2524126"/>
          </a:xfr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Upgrade Skip-Gram Model</a:t>
            </a:r>
          </a:p>
          <a:p>
            <a:pPr lvl="1"/>
            <a:r>
              <a:rPr lang="en-US" altLang="ko-KR" sz="2400">
                <a:solidFill>
                  <a:schemeClr val="tx1"/>
                </a:solidFill>
              </a:rPr>
              <a:t>Negative Sampling</a:t>
            </a:r>
          </a:p>
          <a:p>
            <a:pPr lvl="1"/>
            <a:r>
              <a:rPr lang="en-US" altLang="ko-KR" sz="2400">
                <a:solidFill>
                  <a:schemeClr val="tx1"/>
                </a:solidFill>
              </a:rPr>
              <a:t>Subsampling</a:t>
            </a:r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en-US" altLang="ko-KR" sz="2400"/>
              <a:t>A very interesting result of this work is that the word vectors can be somewhat meaningfully combined using just </a:t>
            </a:r>
            <a:r>
              <a:rPr lang="en-US" altLang="ko-KR" sz="2400">
                <a:solidFill>
                  <a:srgbClr val="C00000"/>
                </a:solidFill>
              </a:rPr>
              <a:t>simple vector addition</a:t>
            </a:r>
            <a:r>
              <a:rPr lang="en-US" altLang="ko-KR" sz="2400"/>
              <a:t>.</a:t>
            </a:r>
            <a:endParaRPr lang="en-US" altLang="ko-KR" sz="2400">
              <a:solidFill>
                <a:schemeClr val="tx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47FB-71FD-4E5D-BD1E-A461C6F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0" y="6492877"/>
            <a:ext cx="2667699" cy="365125"/>
          </a:xfrm>
        </p:spPr>
        <p:txBody>
          <a:bodyPr/>
          <a:lstStyle/>
          <a:p>
            <a:fld id="{C0582F0F-1FDE-4225-86FE-9C8E6D8F063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A9212-E464-467B-ACD3-A6F4AF29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0E36-4D41-4F3A-9AC1-8984C7B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C7D0ED-268E-458B-9AA1-89BDD5679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An efficient method for </a:t>
            </a:r>
            <a:r>
              <a:rPr lang="en-US" altLang="ko-KR" b="1">
                <a:solidFill>
                  <a:srgbClr val="C00000"/>
                </a:solidFill>
              </a:rPr>
              <a:t>learning high-quality distributed vector representations</a:t>
            </a:r>
            <a:r>
              <a:rPr lang="en-US" altLang="ko-KR"/>
              <a:t> that </a:t>
            </a:r>
            <a:r>
              <a:rPr lang="en-US" altLang="ko-KR" b="1">
                <a:solidFill>
                  <a:srgbClr val="C00000"/>
                </a:solidFill>
              </a:rPr>
              <a:t>capture a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C00000"/>
                </a:solidFill>
              </a:rPr>
              <a:t>large number of precise syntactic</a:t>
            </a:r>
            <a:r>
              <a:rPr lang="en-US" altLang="ko-KR" b="1"/>
              <a:t> </a:t>
            </a:r>
            <a:r>
              <a:rPr lang="en-US" altLang="ko-KR"/>
              <a:t>and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C00000"/>
                </a:solidFill>
              </a:rPr>
              <a:t>semantic word relationships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BF40FD-AE0A-407A-938D-94878DD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Skip-gram?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1679F-C783-4CA4-A110-F9789BFE1C03}"/>
              </a:ext>
            </a:extLst>
          </p:cNvPr>
          <p:cNvSpPr txBox="1"/>
          <p:nvPr/>
        </p:nvSpPr>
        <p:spPr>
          <a:xfrm>
            <a:off x="7503101" y="3435292"/>
            <a:ext cx="443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Skip gram : </a:t>
            </a:r>
            <a:r>
              <a:rPr lang="ko-KR" altLang="en-US"/>
              <a:t>중심단어 </a:t>
            </a:r>
            <a:r>
              <a:rPr lang="en-US" altLang="ko-KR"/>
              <a:t>-&gt; </a:t>
            </a:r>
            <a:r>
              <a:rPr lang="ko-KR" altLang="en-US"/>
              <a:t>주변단어 예측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CBOW : </a:t>
            </a:r>
            <a:r>
              <a:rPr lang="ko-KR" altLang="en-US"/>
              <a:t>주변단어 </a:t>
            </a:r>
            <a:r>
              <a:rPr lang="en-US" altLang="ko-KR"/>
              <a:t>-&gt; </a:t>
            </a:r>
            <a:r>
              <a:rPr lang="ko-KR" altLang="en-US"/>
              <a:t>중심단어 예측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A9AE3B-3079-4EB3-AF71-18904EAC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542223"/>
            <a:ext cx="6628397" cy="3210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450A77-6450-4B0D-B0CE-016D04DD868D}"/>
              </a:ext>
            </a:extLst>
          </p:cNvPr>
          <p:cNvSpPr txBox="1"/>
          <p:nvPr/>
        </p:nvSpPr>
        <p:spPr>
          <a:xfrm>
            <a:off x="622300" y="2542223"/>
            <a:ext cx="1252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Skip 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15" y="1873248"/>
            <a:ext cx="11569700" cy="4037552"/>
          </a:xfrm>
        </p:spPr>
        <p:txBody>
          <a:bodyPr/>
          <a:lstStyle/>
          <a:p>
            <a:r>
              <a:rPr lang="en-US" altLang="ko-KR" sz="2400"/>
              <a:t>In this paper we present several extensions that </a:t>
            </a:r>
            <a:r>
              <a:rPr lang="en-US" altLang="ko-KR" sz="2400">
                <a:solidFill>
                  <a:srgbClr val="C00000"/>
                </a:solidFill>
              </a:rPr>
              <a:t>improve both the quality of the vectors</a:t>
            </a:r>
            <a:r>
              <a:rPr lang="en-US" altLang="ko-KR" sz="2400"/>
              <a:t> and </a:t>
            </a:r>
            <a:r>
              <a:rPr lang="en-US" altLang="ko-KR" sz="2400">
                <a:solidFill>
                  <a:srgbClr val="C00000"/>
                </a:solidFill>
              </a:rPr>
              <a:t>the training speed</a:t>
            </a:r>
            <a:r>
              <a:rPr lang="en-US" altLang="ko-KR" sz="2400"/>
              <a:t>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By </a:t>
            </a:r>
            <a:r>
              <a:rPr lang="en-US" altLang="ko-KR" sz="2400">
                <a:solidFill>
                  <a:srgbClr val="C00000"/>
                </a:solidFill>
              </a:rPr>
              <a:t>subsampling of the frequent words we obtain significant speedup </a:t>
            </a:r>
            <a:r>
              <a:rPr lang="en-US" altLang="ko-KR" sz="2400"/>
              <a:t>and also learn more regular word representations.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We also describe a </a:t>
            </a:r>
            <a:r>
              <a:rPr lang="en-US" altLang="ko-KR" sz="2400">
                <a:solidFill>
                  <a:srgbClr val="C00000"/>
                </a:solidFill>
              </a:rPr>
              <a:t>simple alternative</a:t>
            </a:r>
            <a:r>
              <a:rPr lang="en-US" altLang="ko-KR" sz="2400"/>
              <a:t> to the </a:t>
            </a:r>
            <a:r>
              <a:rPr lang="en-US" altLang="ko-KR" sz="2400">
                <a:solidFill>
                  <a:srgbClr val="C00000"/>
                </a:solidFill>
              </a:rPr>
              <a:t>hierarchical softmax called negative sampling</a:t>
            </a:r>
            <a:r>
              <a:rPr lang="en-US" altLang="ko-KR" sz="2400"/>
              <a:t>. </a:t>
            </a:r>
            <a:endParaRPr lang="ko-KR" altLang="en-US" sz="24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470024"/>
            <a:ext cx="11569700" cy="4331167"/>
          </a:xfrm>
        </p:spPr>
        <p:txBody>
          <a:bodyPr/>
          <a:lstStyle/>
          <a:p>
            <a:r>
              <a:rPr lang="en-US" altLang="ko-KR" sz="2400"/>
              <a:t>An inherent limitation of word representations is </a:t>
            </a:r>
            <a:r>
              <a:rPr lang="en-US" altLang="ko-KR" sz="2400">
                <a:solidFill>
                  <a:srgbClr val="C00000"/>
                </a:solidFill>
              </a:rPr>
              <a:t>their indifference to word order </a:t>
            </a:r>
            <a:r>
              <a:rPr lang="en-US" altLang="ko-KR" sz="2400"/>
              <a:t>and their inability to represent idiomatic phrases. 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For example, the meanings of </a:t>
            </a:r>
            <a:r>
              <a:rPr lang="en-US" altLang="ko-KR" sz="2400">
                <a:solidFill>
                  <a:srgbClr val="C00000"/>
                </a:solidFill>
              </a:rPr>
              <a:t>“Canada” </a:t>
            </a:r>
            <a:r>
              <a:rPr lang="en-US" altLang="ko-KR" sz="2400"/>
              <a:t>and </a:t>
            </a:r>
            <a:r>
              <a:rPr lang="en-US" altLang="ko-KR" sz="2400">
                <a:solidFill>
                  <a:srgbClr val="C00000"/>
                </a:solidFill>
              </a:rPr>
              <a:t>“Air” </a:t>
            </a:r>
            <a:r>
              <a:rPr lang="en-US" altLang="ko-KR" sz="2400">
                <a:solidFill>
                  <a:schemeClr val="tx1"/>
                </a:solidFill>
              </a:rPr>
              <a:t>cannot be easily combined to obtain </a:t>
            </a:r>
            <a:r>
              <a:rPr lang="en-US" altLang="ko-KR" sz="2400">
                <a:solidFill>
                  <a:srgbClr val="C00000"/>
                </a:solidFill>
              </a:rPr>
              <a:t>“Air Canada”</a:t>
            </a:r>
            <a:r>
              <a:rPr lang="en-US" altLang="ko-KR" sz="2400">
                <a:solidFill>
                  <a:schemeClr val="tx1"/>
                </a:solidFill>
              </a:rPr>
              <a:t>. </a:t>
            </a:r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/>
              <a:t>Motivated by this example, we present a </a:t>
            </a:r>
            <a:r>
              <a:rPr lang="en-US" altLang="ko-KR" sz="2400">
                <a:solidFill>
                  <a:srgbClr val="C00000"/>
                </a:solidFill>
              </a:rPr>
              <a:t>simple method for finding phrases in text</a:t>
            </a:r>
            <a:r>
              <a:rPr lang="en-US" altLang="ko-KR" sz="2400"/>
              <a:t>, and show that </a:t>
            </a:r>
            <a:r>
              <a:rPr lang="en-US" altLang="ko-KR" sz="2400">
                <a:solidFill>
                  <a:srgbClr val="C00000"/>
                </a:solidFill>
              </a:rPr>
              <a:t>learning good vector representations for millions of phrases is possible</a:t>
            </a:r>
            <a:r>
              <a:rPr lang="en-US" altLang="ko-KR" sz="2400"/>
              <a:t>.</a:t>
            </a:r>
          </a:p>
          <a:p>
            <a:endParaRPr lang="ko-KR" altLang="en-US" sz="24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Abstract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E6AEF-8D42-4137-9644-2CC18482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67" y="3635607"/>
            <a:ext cx="3684733" cy="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747FB-71FD-4E5D-BD1E-A461C6F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0" y="6492877"/>
            <a:ext cx="2667699" cy="365125"/>
          </a:xfrm>
        </p:spPr>
        <p:txBody>
          <a:bodyPr/>
          <a:lstStyle/>
          <a:p>
            <a:fld id="{C0582F0F-1FDE-4225-86FE-9C8E6D8F063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A9212-E464-467B-ACD3-A6F4AF29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0E36-4D41-4F3A-9AC1-8984C7B2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BF40FD-AE0A-407A-938D-94878DD9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Distributed Representations?</a:t>
            </a:r>
            <a:endParaRPr lang="ko-KR" altLang="en-US" b="1"/>
          </a:p>
        </p:txBody>
      </p:sp>
      <p:pic>
        <p:nvPicPr>
          <p:cNvPr id="2050" name="Picture 2" descr="Distributed Representations Definition | DeepAI">
            <a:extLst>
              <a:ext uri="{FF2B5EF4-FFF2-40B4-BE49-F238E27FC236}">
                <a16:creationId xmlns:a16="http://schemas.microsoft.com/office/drawing/2014/main" id="{C8FDBA0B-78FC-4C5C-8570-1BEC583E846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949447"/>
            <a:ext cx="71247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FF4CE-33E7-4D80-A090-D3FB1A2AD5D4}"/>
              </a:ext>
            </a:extLst>
          </p:cNvPr>
          <p:cNvSpPr txBox="1"/>
          <p:nvPr/>
        </p:nvSpPr>
        <p:spPr>
          <a:xfrm>
            <a:off x="622300" y="1094471"/>
            <a:ext cx="1156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Distributed representations of words in a vector space help learning algorithms to achieve better performance in natural language processing tasks </a:t>
            </a:r>
            <a:r>
              <a:rPr lang="en-US" altLang="ko-KR">
                <a:solidFill>
                  <a:srgbClr val="C00000"/>
                </a:solidFill>
              </a:rPr>
              <a:t>by grouping similar words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What is the Hierarhical Softmax?</a:t>
            </a:r>
            <a:endParaRPr lang="ko-KR" altLang="en-US"/>
          </a:p>
        </p:txBody>
      </p:sp>
      <p:pic>
        <p:nvPicPr>
          <p:cNvPr id="3074" name="Picture 2" descr="Hierarchical Softmax Explained | Papers With Code">
            <a:extLst>
              <a:ext uri="{FF2B5EF4-FFF2-40B4-BE49-F238E27FC236}">
                <a16:creationId xmlns:a16="http://schemas.microsoft.com/office/drawing/2014/main" id="{A4FA6CB5-2221-406B-9A14-4AD4FFF0FC2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26" y="1380856"/>
            <a:ext cx="8677348" cy="458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BF33DB-1F52-45DE-AFF0-920404DFA6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3879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/>
              <a:t>Several extensions of the original Skip-gram model !!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Training speedup</a:t>
            </a:r>
          </a:p>
          <a:p>
            <a:pPr marL="342900" lvl="1" indent="0">
              <a:buNone/>
            </a:pPr>
            <a:r>
              <a:rPr lang="en-US" altLang="ko-KR"/>
              <a:t>-&gt; Hierarchical softmax </a:t>
            </a:r>
          </a:p>
          <a:p>
            <a:pPr marL="342900" lvl="1" indent="0">
              <a:buNone/>
            </a:pPr>
            <a:r>
              <a:rPr lang="en-US" altLang="ko-KR"/>
              <a:t>-&gt; Noise Contrastive Estimation(NCE)</a:t>
            </a:r>
          </a:p>
          <a:p>
            <a:pPr marL="342900" lvl="1" indent="0">
              <a:buNone/>
            </a:pPr>
            <a:r>
              <a:rPr lang="en-US" altLang="ko-KR" b="1"/>
              <a:t>-&gt; Nagative Sampling</a:t>
            </a:r>
          </a:p>
          <a:p>
            <a:pPr marL="342900" lvl="1" indent="0">
              <a:buNone/>
            </a:pPr>
            <a:r>
              <a:rPr lang="en-US" altLang="ko-KR" b="1"/>
              <a:t>-&gt; Subsampling of frequent words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Word representations are limited by their inability to represent </a:t>
            </a:r>
            <a:r>
              <a:rPr lang="en-US" altLang="ko-KR" b="1"/>
              <a:t>idiomatic phrases</a:t>
            </a:r>
            <a:r>
              <a:rPr lang="en-US" altLang="ko-KR"/>
              <a:t> that are not compositions of the individual words. </a:t>
            </a:r>
          </a:p>
          <a:p>
            <a:pPr marL="0" indent="0">
              <a:buNone/>
            </a:pPr>
            <a:r>
              <a:rPr lang="en-US" altLang="ko-KR" b="1">
                <a:solidFill>
                  <a:schemeClr val="tx1"/>
                </a:solidFill>
              </a:rPr>
              <a:t>-&gt; The extension from word-based to phrase-based models</a:t>
            </a:r>
          </a:p>
          <a:p>
            <a:pPr marL="0" indent="0">
              <a:buNone/>
            </a:pPr>
            <a:endParaRPr lang="en-US" altLang="ko-KR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b="1">
                <a:solidFill>
                  <a:srgbClr val="C00000"/>
                </a:solidFill>
              </a:rPr>
              <a:t>vec(“Montreal Canadiens”) - vec(“Montreal”) + vec(“Toronto”) 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C00000"/>
                </a:solidFill>
              </a:rPr>
              <a:t>= vec(“Toronto Maple Leafs”)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2056B3-5AD9-4AB6-8174-5B0AA0C1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5031582"/>
            <a:ext cx="2472971" cy="1443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17E0F-0B40-4BB4-9BD4-0C062D7415DF}"/>
              </a:ext>
            </a:extLst>
          </p:cNvPr>
          <p:cNvSpPr txBox="1"/>
          <p:nvPr/>
        </p:nvSpPr>
        <p:spPr>
          <a:xfrm>
            <a:off x="6723502" y="2701409"/>
            <a:ext cx="5198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idiomatic phrases</a:t>
            </a:r>
          </a:p>
          <a:p>
            <a:r>
              <a:rPr lang="en-US" altLang="ko-KR"/>
              <a:t>-&gt; </a:t>
            </a:r>
            <a:r>
              <a:rPr lang="ko-KR" altLang="en-US"/>
              <a:t>관용구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둘 이상 단어가 결합하여 특정한 뜻을 생성</a:t>
            </a:r>
          </a:p>
        </p:txBody>
      </p:sp>
    </p:spTree>
    <p:extLst>
      <p:ext uri="{BB962C8B-B14F-4D97-AF65-F5344CB8AC3E}">
        <p14:creationId xmlns:p14="http://schemas.microsoft.com/office/powerpoint/2010/main" val="292927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B4CF11-D3B5-4591-AFCE-AF7815938C2F}"/>
              </a:ext>
            </a:extLst>
          </p:cNvPr>
          <p:cNvSpPr/>
          <p:nvPr/>
        </p:nvSpPr>
        <p:spPr>
          <a:xfrm>
            <a:off x="933450" y="1819275"/>
            <a:ext cx="10204450" cy="1364062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AFF7-F467-45E5-BC47-DC96A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E1DF-70B5-46E1-B023-64B2364F3E5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F0C3-A97B-447F-B7C1-51B21CA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Jaemin-Jeong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64C41-850E-48D7-A0E1-9431EE09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7A839-0635-4E04-82BD-3D4B222E580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33BEAF1-6F04-4FBF-9415-FD9FFB0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Skip-gram Model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854945-F510-4B61-8DB6-4CFEC7F4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4" y="3522173"/>
            <a:ext cx="42481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85D699-0295-4AD0-BD9B-53958E2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45" y="3429000"/>
            <a:ext cx="3490913" cy="1159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6C2477-F1F5-4B83-8CD3-44C8D2E8DFBA}"/>
                  </a:ext>
                </a:extLst>
              </p:cNvPr>
              <p:cNvSpPr txBox="1"/>
              <p:nvPr/>
            </p:nvSpPr>
            <p:spPr>
              <a:xfrm>
                <a:off x="9505155" y="3674663"/>
                <a:ext cx="2259807" cy="668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>
                    <a:solidFill>
                      <a:schemeClr val="tx1"/>
                    </a:solidFill>
                  </a:rPr>
                  <a:t>= </a:t>
                </a:r>
                <a:r>
                  <a:rPr lang="en-US" altLang="ko-KR">
                    <a:solidFill>
                      <a:srgbClr val="C00000"/>
                    </a:solidFill>
                  </a:rPr>
                  <a:t>softmax function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6C2477-F1F5-4B83-8CD3-44C8D2E8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55" y="3674663"/>
                <a:ext cx="2259807" cy="668645"/>
              </a:xfrm>
              <a:prstGeom prst="rect">
                <a:avLst/>
              </a:prstGeom>
              <a:blipFill>
                <a:blip r:embed="rId4"/>
                <a:stretch>
                  <a:fillRect l="-1877" r="-1072" b="-144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2300" y="890588"/>
                <a:ext cx="11569700" cy="56022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/>
                  <a:t>The </a:t>
                </a:r>
                <a:r>
                  <a:rPr lang="en-US" altLang="ko-KR">
                    <a:solidFill>
                      <a:srgbClr val="C00000"/>
                    </a:solidFill>
                  </a:rPr>
                  <a:t>training objective </a:t>
                </a:r>
                <a:r>
                  <a:rPr lang="en-US" altLang="ko-KR"/>
                  <a:t>of the Skip-gram model is to </a:t>
                </a:r>
                <a:r>
                  <a:rPr lang="en-US" altLang="ko-KR">
                    <a:solidFill>
                      <a:srgbClr val="C00000"/>
                    </a:solidFill>
                  </a:rPr>
                  <a:t>find word representations </a:t>
                </a:r>
                <a:r>
                  <a:rPr lang="en-US" altLang="ko-KR"/>
                  <a:t>that are useful for predicting the surrounding words in a sentence or a document.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lvl="1"/>
                <a:r>
                  <a:rPr lang="en-US" altLang="ko-KR"/>
                  <a:t>Sequence of training words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ko-KR" b="1"/>
              </a:p>
              <a:p>
                <a:pPr lvl="1"/>
                <a:r>
                  <a:rPr lang="en-US" altLang="ko-KR"/>
                  <a:t>Size of training context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b="1"/>
                  <a:t> (</a:t>
                </a:r>
                <a:r>
                  <a:rPr lang="en-US" altLang="ko-KR" b="1">
                    <a:solidFill>
                      <a:schemeClr val="tx1"/>
                    </a:solidFill>
                  </a:rPr>
                  <a:t>Large c -&gt; high accuracy, many training time</a:t>
                </a:r>
                <a:r>
                  <a:rPr lang="en-US" altLang="ko-KR" b="1"/>
                  <a:t>)</a:t>
                </a:r>
              </a:p>
              <a:p>
                <a:pPr lvl="1"/>
                <a:r>
                  <a:rPr lang="en-US" altLang="ko-KR" b="0"/>
                  <a:t>"input" and "output" vector representations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b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b="1"/>
              </a:p>
              <a:p>
                <a:pPr lvl="1"/>
                <a:r>
                  <a:rPr lang="en-US" altLang="ko-KR"/>
                  <a:t>The number of words in the vocabulary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altLang="ko-KR" b="1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r>
                  <a:rPr lang="en-US" altLang="ko-KR"/>
                  <a:t>the objective of the Skip-gram model is to </a:t>
                </a:r>
                <a:r>
                  <a:rPr lang="en-US" altLang="ko-KR">
                    <a:solidFill>
                      <a:srgbClr val="C00000"/>
                    </a:solidFill>
                  </a:rPr>
                  <a:t>maximize the average log probability</a:t>
                </a: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/>
                  <a:t>This formulation is impractical because the </a:t>
                </a:r>
                <a:r>
                  <a:rPr lang="en-US" altLang="ko-KR">
                    <a:solidFill>
                      <a:srgbClr val="C00000"/>
                    </a:solidFill>
                  </a:rPr>
                  <a:t>cost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>
                    <a:solidFill>
                      <a:srgbClr val="C00000"/>
                    </a:solidFill>
                  </a:rPr>
                  <a:t> is proportional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/>
                  <a:t>, which is often large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/>
                  <a:t> terms).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7ABF33DB-1F52-45DE-AFF0-920404DFA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2300" y="890588"/>
                <a:ext cx="11569700" cy="5602284"/>
              </a:xfrm>
              <a:blipFill>
                <a:blip r:embed="rId5"/>
                <a:stretch>
                  <a:fillRect l="-527" t="-1088" b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76012"/>
      </p:ext>
    </p:extLst>
  </p:cSld>
  <p:clrMapOvr>
    <a:masterClrMapping/>
  </p:clrMapOvr>
</p:sld>
</file>

<file path=ppt/theme/theme1.xml><?xml version="1.0" encoding="utf-8"?>
<a:theme xmlns:a="http://schemas.openxmlformats.org/drawingml/2006/main" name="Brown_Theme_v3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사용자 지정 2">
      <a:majorFont>
        <a:latin typeface="나눔고딕코딩"/>
        <a:ea typeface="나눔고딕코딩"/>
        <a:cs typeface=""/>
      </a:majorFont>
      <a:minorFont>
        <a:latin typeface="나눔고딕코딩"/>
        <a:ea typeface="나눔고딕코딩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_Theme_v3" id="{64580CCC-B1B6-4F9D-AEA7-9C760B3916F4}" vid="{40F24FA9-2DF6-4692-B7F7-0928A25BC4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Brown_Theme_v3</Template>
  <TotalTime>439</TotalTime>
  <Words>1199</Words>
  <Application>Microsoft Office PowerPoint</Application>
  <PresentationFormat>와이드스크린</PresentationFormat>
  <Paragraphs>228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나눔고딕코딩</vt:lpstr>
      <vt:lpstr>Arial</vt:lpstr>
      <vt:lpstr>Cambria Math</vt:lpstr>
      <vt:lpstr>맑은 고딕</vt:lpstr>
      <vt:lpstr>Brown_Theme_v3</vt:lpstr>
      <vt:lpstr>PowerPoint 프레젠테이션</vt:lpstr>
      <vt:lpstr>PowerPoint 프레젠테이션</vt:lpstr>
      <vt:lpstr>What is the Skip-gram?</vt:lpstr>
      <vt:lpstr>Abstract</vt:lpstr>
      <vt:lpstr>Abstract</vt:lpstr>
      <vt:lpstr>What is the Distributed Representations?</vt:lpstr>
      <vt:lpstr>What is the Hierarhical Softmax?</vt:lpstr>
      <vt:lpstr>Introduction</vt:lpstr>
      <vt:lpstr>The Skip-gram Model</vt:lpstr>
      <vt:lpstr>Hierarchical Softmax</vt:lpstr>
      <vt:lpstr>Hierarchical Softmax</vt:lpstr>
      <vt:lpstr>Negative Sampling</vt:lpstr>
      <vt:lpstr>Noise Contrastive Estimation</vt:lpstr>
      <vt:lpstr>NCS vs NEG</vt:lpstr>
      <vt:lpstr>PowerPoint 프레젠테이션</vt:lpstr>
      <vt:lpstr>Subsampling of Frequent Words</vt:lpstr>
      <vt:lpstr>Empirical Results</vt:lpstr>
      <vt:lpstr>PowerPoint 프레젠테이션</vt:lpstr>
      <vt:lpstr>Learning Phrases</vt:lpstr>
      <vt:lpstr>Learning Phrases</vt:lpstr>
      <vt:lpstr>Phrase Skip-Gram Results</vt:lpstr>
      <vt:lpstr>Additive Compositionality</vt:lpstr>
      <vt:lpstr>Comparison to Published Word Representations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132</cp:revision>
  <dcterms:created xsi:type="dcterms:W3CDTF">2021-03-18T01:01:57Z</dcterms:created>
  <dcterms:modified xsi:type="dcterms:W3CDTF">2021-03-18T09:11:48Z</dcterms:modified>
</cp:coreProperties>
</file>