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1" r:id="rId4"/>
    <p:sldId id="282" r:id="rId5"/>
    <p:sldId id="283" r:id="rId6"/>
    <p:sldId id="284" r:id="rId7"/>
    <p:sldId id="285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256" r:id="rId20"/>
    <p:sldId id="268" r:id="rId21"/>
    <p:sldId id="257" r:id="rId22"/>
    <p:sldId id="258" r:id="rId23"/>
    <p:sldId id="259" r:id="rId24"/>
    <p:sldId id="260" r:id="rId25"/>
    <p:sldId id="261" r:id="rId26"/>
    <p:sldId id="302" r:id="rId27"/>
    <p:sldId id="303" r:id="rId28"/>
    <p:sldId id="304" r:id="rId29"/>
    <p:sldId id="305" r:id="rId30"/>
    <p:sldId id="306" r:id="rId31"/>
    <p:sldId id="307" r:id="rId32"/>
    <p:sldId id="30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D00000"/>
    <a:srgbClr val="37BA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BFBA5-AAB9-43EF-B073-310D87435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E97ECD-2644-4A2D-B914-62300F1C5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8FBA4-16A5-4590-955E-E45D569CC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545E-191E-499B-BB38-23D1DB257C2E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DF906-BE67-44F8-94D4-82BD70FA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3A04E-6532-4C63-A79B-8CA35F7E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C446-7882-4440-BB63-067C59030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63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8C5DB-5828-4D5B-AF6A-13D67917B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258AF8-19B5-4286-9A4F-286050F85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280EF-C867-4593-9EE1-C4D82E84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545E-191E-499B-BB38-23D1DB257C2E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F9BFB-798B-46ED-B58C-EE5AF1095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1D7ADD-C3E7-41BB-9AB9-7C288B7B0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C446-7882-4440-BB63-067C59030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41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2BBEDD-400E-42EC-83C4-B7178496E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62A7A-E9EB-43B1-92F1-E8D8ED3C2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63BA7-A32A-4D97-8EAD-08E3EA542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545E-191E-499B-BB38-23D1DB257C2E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E05EB-E8E1-424A-9945-54EC2023B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676A45-19B5-4C5C-82B2-E38F5C61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C446-7882-4440-BB63-067C59030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52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BB914-1EA2-4752-AF7B-5E7264113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EAA5D-CC11-4FCA-A932-2B27F2631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47973C-5887-49C8-9250-9BF7E4AB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545E-191E-499B-BB38-23D1DB257C2E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77FD7-5EC6-40DE-965F-408D1FF4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E4193C-F77F-49AD-8600-1339AF51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C446-7882-4440-BB63-067C59030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7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F0482-7271-4706-8246-C6FEC94A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E3EDEB-DAD6-4F03-9732-249C72D49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D2B662-CF62-4D61-A219-D163D2C1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545E-191E-499B-BB38-23D1DB257C2E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E1357F-E07A-47D8-B26C-B82ACC34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76D854-3ADB-45E0-B169-0A5E0A70B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C446-7882-4440-BB63-067C59030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85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9F9B9-DE8F-4064-BF7A-AA506CF3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0EA8B-BDEA-4BF6-8454-E84158073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F477D5-0150-4B98-B698-BB3A176DE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E05F1-59D5-4F07-8017-FC7266A6F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545E-191E-499B-BB38-23D1DB257C2E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A1C04B-B6A3-460F-A127-788E96CC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67FB0A-AB65-4D00-8D16-B203095D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C446-7882-4440-BB63-067C59030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88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9A570-668F-45E4-8B31-047535A4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9ADF2B-1943-41B7-92F3-22B9B27A1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B39C4B-0C75-42DC-B831-36AD078D7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073F9E-FB60-491B-8508-F18058676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5F9EA9-E023-4321-B47C-E7DE38DFE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8BFCE5-3386-4FCB-89F7-9149EBE56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545E-191E-499B-BB38-23D1DB257C2E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5F6A15-0AE5-4FED-8020-204FA65C2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7514AD-E5A3-4A40-9F4E-B34A2171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C446-7882-4440-BB63-067C59030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02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74FD3-5E63-4ED2-9E4E-4AF191CD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A988A3-9DA6-4630-A84C-78F4281F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545E-191E-499B-BB38-23D1DB257C2E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948EAF-4FF0-466C-8226-A1BC9005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02799B-653C-443A-820E-AF3680D1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C446-7882-4440-BB63-067C59030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4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4D3658-CFA7-41B2-BDB7-26532AD0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545E-191E-499B-BB38-23D1DB257C2E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501B79-DD6D-4313-951E-5820EF8D5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6312C9-FB8D-4A29-951C-63C7A7A8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C446-7882-4440-BB63-067C59030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82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34FE0-53FB-4F4A-A768-4E2972AA9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08EE73-AFCB-48EB-88B8-11A2CBC10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CF6937-0932-4FA4-A137-AFC78124D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A3F50D-DF9F-4757-8A4C-2BFE53CE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545E-191E-499B-BB38-23D1DB257C2E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4C962A-1317-48E5-A3B9-4509C770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82E3-CEB7-4421-BF73-4F829AE3D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C446-7882-4440-BB63-067C59030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45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1F787-2923-4952-8025-3806C6C77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21B184-03E4-4FC1-9C48-6F39756F4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96800F-3A08-467E-AD30-4B8F8A230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E5E083-9102-4E37-A279-C64A7DCE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545E-191E-499B-BB38-23D1DB257C2E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8A3A14-EB0B-4482-AACA-A1255B0C9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0A8D15-BF32-41E6-B8F5-50828AA5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C446-7882-4440-BB63-067C59030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41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0B81F0-91A3-4FA1-9DDC-D47E82C9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E60551-6014-4F5C-9C2D-9D64EDAEE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72021A-DD46-403D-86EE-5D800BB66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1545E-191E-499B-BB38-23D1DB257C2E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A0FA2E-EBD1-4A67-ABEB-D631876FE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15AAE0-1F7C-447D-AD26-9B838019B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9C446-7882-4440-BB63-067C59030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49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8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hyperlink" Target="https://www.kaggle.com/paultimothymooney/blood-cell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s://github.com/jjeamin/kaggle/tree/master/BloodCells" TargetMode="External"/><Relationship Id="rId5" Type="http://schemas.openxmlformats.org/officeDocument/2006/relationships/image" Target="../media/image7.svg"/><Relationship Id="rId10" Type="http://schemas.openxmlformats.org/officeDocument/2006/relationships/hyperlink" Target="https://colab.research.google.com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1.svg"/><Relationship Id="rId14" Type="http://schemas.openxmlformats.org/officeDocument/2006/relationships/image" Target="../media/image1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92B0C-1EC1-4CFC-8273-0FB736DBE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22387"/>
            <a:ext cx="12192000" cy="2413225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>
                <a:solidFill>
                  <a:srgbClr val="37BAE8"/>
                </a:solidFill>
              </a:rPr>
              <a:t/>
            </a:r>
            <a:br>
              <a:rPr lang="en-US" altLang="ko-KR" b="1" dirty="0">
                <a:solidFill>
                  <a:srgbClr val="37BAE8"/>
                </a:solidFill>
              </a:rPr>
            </a:br>
            <a:r>
              <a:rPr lang="ko-KR" altLang="en-US" b="1" dirty="0" err="1">
                <a:solidFill>
                  <a:srgbClr val="C00000"/>
                </a:solidFill>
              </a:rPr>
              <a:t>케라스</a:t>
            </a:r>
            <a:r>
              <a:rPr lang="ko-KR" altLang="en-US" b="1" dirty="0" err="1"/>
              <a:t>와</a:t>
            </a:r>
            <a:r>
              <a:rPr lang="ko-KR" altLang="en-US" b="1" dirty="0">
                <a:solidFill>
                  <a:srgbClr val="37BAE8"/>
                </a:solidFill>
              </a:rPr>
              <a:t> </a:t>
            </a:r>
            <a:r>
              <a:rPr lang="ko-KR" altLang="en-US" b="1" dirty="0" err="1">
                <a:solidFill>
                  <a:srgbClr val="37BAE8"/>
                </a:solidFill>
              </a:rPr>
              <a:t>캐글</a:t>
            </a:r>
            <a:r>
              <a:rPr lang="ko-KR" altLang="en-US" b="1" dirty="0" err="1"/>
              <a:t>을</a:t>
            </a:r>
            <a:r>
              <a:rPr lang="ko-KR" altLang="en-US" b="1" dirty="0">
                <a:solidFill>
                  <a:srgbClr val="37BAE8"/>
                </a:solidFill>
              </a:rPr>
              <a:t> </a:t>
            </a:r>
            <a:r>
              <a:rPr lang="en-US" altLang="ko-KR" b="1" dirty="0">
                <a:solidFill>
                  <a:srgbClr val="37BAE8"/>
                </a:solidFill>
              </a:rPr>
              <a:t/>
            </a:r>
            <a:br>
              <a:rPr lang="en-US" altLang="ko-KR" b="1" dirty="0">
                <a:solidFill>
                  <a:srgbClr val="37BAE8"/>
                </a:solidFill>
              </a:rPr>
            </a:br>
            <a:r>
              <a:rPr lang="ko-KR" altLang="en-US" b="1" dirty="0"/>
              <a:t>이용해</a:t>
            </a:r>
            <a:r>
              <a:rPr lang="en-US" altLang="ko-KR" b="1" dirty="0">
                <a:solidFill>
                  <a:srgbClr val="37BAE8"/>
                </a:solidFill>
              </a:rPr>
              <a:t/>
            </a:r>
            <a:br>
              <a:rPr lang="en-US" altLang="ko-KR" b="1" dirty="0">
                <a:solidFill>
                  <a:srgbClr val="37BAE8"/>
                </a:solidFill>
              </a:rPr>
            </a:br>
            <a:r>
              <a:rPr lang="ko-KR" altLang="en-US" b="1" dirty="0">
                <a:solidFill>
                  <a:srgbClr val="FFC000"/>
                </a:solidFill>
              </a:rPr>
              <a:t>백혈구 이미지 분류하기</a:t>
            </a:r>
          </a:p>
        </p:txBody>
      </p:sp>
      <p:pic>
        <p:nvPicPr>
          <p:cNvPr id="1026" name="Picture 2" descr="keras logo에 대한 이미지 검색결과">
            <a:extLst>
              <a:ext uri="{FF2B5EF4-FFF2-40B4-BE49-F238E27FC236}">
                <a16:creationId xmlns:a16="http://schemas.microsoft.com/office/drawing/2014/main" id="{8D417716-30EA-4140-B12F-46F18A169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60352">
            <a:off x="128016" y="871579"/>
            <a:ext cx="4672456" cy="135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aggle에 대한 이미지 검색결과">
            <a:extLst>
              <a:ext uri="{FF2B5EF4-FFF2-40B4-BE49-F238E27FC236}">
                <a16:creationId xmlns:a16="http://schemas.microsoft.com/office/drawing/2014/main" id="{D87F2C91-A7C7-4662-9412-A435672D0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2229">
            <a:off x="7773261" y="1068994"/>
            <a:ext cx="4280567" cy="165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229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2E4EB-8664-4124-8AFC-65DE0C19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2641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b="1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079F55-4C0E-4B7D-AAB0-178D9625B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532"/>
            <a:ext cx="12192000" cy="236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63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2E4EB-8664-4124-8AFC-65DE0C19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2641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Model Compile</a:t>
            </a:r>
            <a:endParaRPr lang="ko-KR" altLang="en-US" b="1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F2D30F7D-E61E-43CC-BAAD-82E2D6795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486" y="2451126"/>
            <a:ext cx="11599027" cy="195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9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2E4EB-8664-4124-8AFC-65DE0C19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2641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Preprocessing</a:t>
            </a:r>
            <a:endParaRPr lang="ko-KR" altLang="en-US" b="1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44D032-122E-4957-9586-F2EE6554E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6708"/>
            <a:ext cx="12192000" cy="314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10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2E4EB-8664-4124-8AFC-65DE0C19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2641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Data Loader</a:t>
            </a:r>
            <a:endParaRPr lang="ko-KR" altLang="en-US" b="1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C880C6-35F4-492C-9482-8C124CDE0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4364"/>
            <a:ext cx="12192000" cy="43293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F02F8D-40EB-4237-85B3-FBA8D897B8D8}"/>
              </a:ext>
            </a:extLst>
          </p:cNvPr>
          <p:cNvSpPr txBox="1"/>
          <p:nvPr/>
        </p:nvSpPr>
        <p:spPr>
          <a:xfrm>
            <a:off x="556437" y="5186107"/>
            <a:ext cx="110791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매번 데이터를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ImageDataGenerator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이용해서 호출하기 위해서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Loader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만든다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.(Train / Valid)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color_mode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rgb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target_size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input image size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조절한다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shuffle      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: image random shuffle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5768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2E4EB-8664-4124-8AFC-65DE0C19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2641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Scheduler</a:t>
            </a:r>
            <a:endParaRPr lang="ko-KR" altLang="en-US" b="1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FC81A632-FD31-4B4D-A199-E95E87DEB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69416"/>
            <a:ext cx="10515600" cy="28692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63F7DE-2CBF-490B-A21E-0399B33FDC8F}"/>
              </a:ext>
            </a:extLst>
          </p:cNvPr>
          <p:cNvSpPr txBox="1"/>
          <p:nvPr/>
        </p:nvSpPr>
        <p:spPr>
          <a:xfrm>
            <a:off x="838199" y="5072028"/>
            <a:ext cx="1051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Learning rate : 0.1</a:t>
            </a:r>
          </a:p>
          <a:p>
            <a:endParaRPr lang="en-US" altLang="ko-KR" dirty="0"/>
          </a:p>
          <a:p>
            <a:r>
              <a:rPr lang="en-US" altLang="ko-KR" dirty="0"/>
              <a:t>10 epochs </a:t>
            </a:r>
            <a:r>
              <a:rPr lang="ko-KR" altLang="en-US" dirty="0"/>
              <a:t>마다 </a:t>
            </a:r>
            <a:r>
              <a:rPr lang="en-US" altLang="ko-KR" dirty="0"/>
              <a:t>0.5</a:t>
            </a:r>
            <a:r>
              <a:rPr lang="ko-KR" altLang="en-US" dirty="0"/>
              <a:t>씩 곱해서 </a:t>
            </a:r>
            <a:r>
              <a:rPr lang="ko-KR" altLang="en-US" dirty="0" err="1"/>
              <a:t>학습률을</a:t>
            </a:r>
            <a:r>
              <a:rPr lang="ko-KR" altLang="en-US" dirty="0"/>
              <a:t> 감소시킨다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0838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2E4EB-8664-4124-8AFC-65DE0C19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2641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Training</a:t>
            </a:r>
            <a:endParaRPr lang="ko-KR" altLang="en-US" b="1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DD49C423-A4C9-47AC-9367-E2C2C7DB8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0324"/>
            <a:ext cx="10515600" cy="26173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DE1485-2165-45C9-893C-68B763715DE0}"/>
              </a:ext>
            </a:extLst>
          </p:cNvPr>
          <p:cNvSpPr txBox="1"/>
          <p:nvPr/>
        </p:nvSpPr>
        <p:spPr>
          <a:xfrm>
            <a:off x="838200" y="5072029"/>
            <a:ext cx="88504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학습시간이 </a:t>
            </a:r>
            <a:r>
              <a:rPr lang="ko-KR" altLang="en-US" dirty="0" err="1"/>
              <a:t>오래걸리기</a:t>
            </a:r>
            <a:r>
              <a:rPr lang="ko-KR" altLang="en-US" dirty="0"/>
              <a:t> 때문에 미리 학습을 </a:t>
            </a:r>
            <a:r>
              <a:rPr lang="ko-KR" altLang="en-US" dirty="0" err="1"/>
              <a:t>시켜놓은</a:t>
            </a:r>
            <a:r>
              <a:rPr lang="ko-KR" altLang="en-US" dirty="0"/>
              <a:t> </a:t>
            </a:r>
            <a:r>
              <a:rPr lang="en-US" altLang="ko-KR" dirty="0"/>
              <a:t>Pretrained model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부분은 넘어가고 </a:t>
            </a:r>
            <a:r>
              <a:rPr lang="en-US" altLang="ko-KR" dirty="0"/>
              <a:t>Save/Load</a:t>
            </a:r>
            <a:r>
              <a:rPr lang="ko-KR" altLang="en-US" dirty="0"/>
              <a:t>로 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418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2E4EB-8664-4124-8AFC-65DE0C19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2641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Graph</a:t>
            </a:r>
            <a:endParaRPr lang="ko-KR" altLang="en-US" b="1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F922E3F7-C01A-4E67-A6DA-3B4293671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56" y="1108194"/>
            <a:ext cx="9855348" cy="435133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BD40331-A9F6-4912-AC0E-6695F0578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3038475"/>
            <a:ext cx="57150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22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2E4EB-8664-4124-8AFC-65DE0C19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2641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Testing</a:t>
            </a:r>
            <a:endParaRPr lang="ko-KR" altLang="en-US" b="1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80861F4-195A-4C48-A368-734C2C04B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24852"/>
            <a:ext cx="10515600" cy="135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55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2E4EB-8664-4124-8AFC-65DE0C19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2641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Model Save/Load</a:t>
            </a:r>
            <a:endParaRPr lang="ko-KR" altLang="en-US" b="1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34D7CEB3-46C8-4143-B266-4C4E98547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6302"/>
            <a:ext cx="10515600" cy="372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15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92B0C-1EC1-4CFC-8273-0FB736DBEB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CAM</a:t>
            </a:r>
            <a:endParaRPr lang="ko-KR" altLang="en-US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534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2E4EB-8664-4124-8AFC-65DE0C19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2641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Problem</a:t>
            </a:r>
            <a:endParaRPr lang="ko-KR" altLang="en-US" b="1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A6F0EC-81CA-45B4-8F17-9D62D0373F3A}"/>
              </a:ext>
            </a:extLst>
          </p:cNvPr>
          <p:cNvSpPr/>
          <p:nvPr/>
        </p:nvSpPr>
        <p:spPr>
          <a:xfrm>
            <a:off x="0" y="900868"/>
            <a:ext cx="1219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백혈구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(white blood cell)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분류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(classification)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하는 문제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종류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NEUTROPHIL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: 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호중구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EOSINOPHIL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: 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호산구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MONOCYTE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: 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단핵구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LYMPHOCYTE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: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림프구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B4FA2E-6C0D-4272-9D98-FAECB358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8526"/>
            <a:ext cx="12192000" cy="247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67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921B3C6-1003-4929-844D-4163603A1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2475" cy="31242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7B305B3-AEDD-45F9-B04A-4721D77B5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24" y="3124200"/>
            <a:ext cx="69056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96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6AEF68E-4865-4019-B9D4-1B2E1DBFF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D41851-AF8A-4F91-AC34-0E40DB515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6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83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6AEF68E-4865-4019-B9D4-1B2E1DBFF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0E94D0-6BC9-4551-B747-4EB861174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0829925" cy="56568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4D98211-C397-4165-9F8F-197282F56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82745"/>
            <a:ext cx="12192000" cy="188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87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B7B5E5-03E3-488A-BEE5-608E36125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75360"/>
            <a:ext cx="10905066" cy="490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88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6AEF68E-4865-4019-B9D4-1B2E1DBFF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E0A8BE-1534-4D78-A629-D1F9793C0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6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29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F658FC-E813-43E8-932D-8AF2CCC9B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7490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9465A1-D511-4418-9FB7-F555711CE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475" y="2355851"/>
            <a:ext cx="68770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20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2E4EB-8664-4124-8AFC-65DE0C19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2641"/>
          </a:xfrm>
        </p:spPr>
        <p:txBody>
          <a:bodyPr>
            <a:normAutofit/>
          </a:bodyPr>
          <a:lstStyle/>
          <a:p>
            <a:r>
              <a:rPr lang="en-US" altLang="ko-KR" b="1" dirty="0"/>
              <a:t>CAM</a:t>
            </a:r>
            <a:endParaRPr lang="ko-KR" altLang="en-US" b="1" dirty="0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E5A55CCA-0F12-46A7-90FA-F54E2F2E4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2" y="862641"/>
            <a:ext cx="11264200" cy="141008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DCB9C45-76FA-46F8-9FB8-05B98BE2D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58673"/>
            <a:ext cx="12177858" cy="24767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434" y="5321320"/>
            <a:ext cx="5410200" cy="11239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410200" y="6223000"/>
            <a:ext cx="5088467" cy="18626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574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1181100"/>
            <a:ext cx="9810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03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909637"/>
            <a:ext cx="97821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29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2038350"/>
            <a:ext cx="97059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8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96DEAB90-7A94-4F2C-B901-F01F4835E9B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6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err="1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Enviroment</a:t>
            </a:r>
            <a:endParaRPr lang="ko-KR" altLang="en-US" b="1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 descr="Monitor">
            <a:extLst>
              <a:ext uri="{FF2B5EF4-FFF2-40B4-BE49-F238E27FC236}">
                <a16:creationId xmlns:a16="http://schemas.microsoft.com/office/drawing/2014/main" id="{3A6EF68C-85E7-45FA-AFE6-F6AC6C3D94A0}"/>
              </a:ext>
            </a:extLst>
          </p:cNvPr>
          <p:cNvSpPr/>
          <p:nvPr/>
        </p:nvSpPr>
        <p:spPr>
          <a:xfrm>
            <a:off x="224805" y="2236724"/>
            <a:ext cx="954787" cy="954787"/>
          </a:xfrm>
          <a:prstGeom prst="rect">
            <a:avLst/>
          </a:prstGeom>
          <a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직사각형 9" descr="Marker">
            <a:extLst>
              <a:ext uri="{FF2B5EF4-FFF2-40B4-BE49-F238E27FC236}">
                <a16:creationId xmlns:a16="http://schemas.microsoft.com/office/drawing/2014/main" id="{4D079C9C-3D88-4D86-AAD8-6A5D5467C499}"/>
              </a:ext>
            </a:extLst>
          </p:cNvPr>
          <p:cNvSpPr/>
          <p:nvPr/>
        </p:nvSpPr>
        <p:spPr>
          <a:xfrm>
            <a:off x="224804" y="1007893"/>
            <a:ext cx="954787" cy="95478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직사각형 10" descr="Snake">
            <a:extLst>
              <a:ext uri="{FF2B5EF4-FFF2-40B4-BE49-F238E27FC236}">
                <a16:creationId xmlns:a16="http://schemas.microsoft.com/office/drawing/2014/main" id="{2DB25EB3-77B5-4FDD-B09F-2BEDAA7055B9}"/>
              </a:ext>
            </a:extLst>
          </p:cNvPr>
          <p:cNvSpPr/>
          <p:nvPr/>
        </p:nvSpPr>
        <p:spPr>
          <a:xfrm>
            <a:off x="224804" y="4674382"/>
            <a:ext cx="954787" cy="954787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9B230A-08F7-4964-A4AC-CAD05228A34C}"/>
              </a:ext>
            </a:extLst>
          </p:cNvPr>
          <p:cNvSpPr/>
          <p:nvPr/>
        </p:nvSpPr>
        <p:spPr>
          <a:xfrm>
            <a:off x="224804" y="3429823"/>
            <a:ext cx="954787" cy="954787"/>
          </a:xfrm>
          <a:prstGeom prst="rect">
            <a:avLst/>
          </a:prstGeom>
          <a:blipFill rotWithShape="1"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E4A595-4E93-478E-B99B-935B9AA5A21A}"/>
              </a:ext>
            </a:extLst>
          </p:cNvPr>
          <p:cNvSpPr/>
          <p:nvPr/>
        </p:nvSpPr>
        <p:spPr>
          <a:xfrm>
            <a:off x="1339079" y="2329396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Google </a:t>
            </a:r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Colab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lnSpc>
                <a:spcPct val="100000"/>
              </a:lnSpc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  <a:hlinkClick r:id="rId10"/>
              </a:rPr>
              <a:t>https://colab.research.google.com/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E96568-481D-4EFA-9A5D-1AE7F8DF919B}"/>
              </a:ext>
            </a:extLst>
          </p:cNvPr>
          <p:cNvSpPr/>
          <p:nvPr/>
        </p:nvSpPr>
        <p:spPr>
          <a:xfrm>
            <a:off x="1339076" y="4920942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F298E4-7A4A-4742-867A-6420DAE26159}"/>
              </a:ext>
            </a:extLst>
          </p:cNvPr>
          <p:cNvSpPr/>
          <p:nvPr/>
        </p:nvSpPr>
        <p:spPr>
          <a:xfrm>
            <a:off x="1339075" y="3522495"/>
            <a:ext cx="762416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CODE</a:t>
            </a:r>
          </a:p>
          <a:p>
            <a:pPr lvl="0">
              <a:lnSpc>
                <a:spcPct val="100000"/>
              </a:lnSpc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  <a:hlinkClick r:id="rId11"/>
              </a:rPr>
              <a:t>https://github.com/jjeamin/kaggle/tree/master/BloodCells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79E280-7D7F-46E8-AE8F-5C4437F1C6D0}"/>
              </a:ext>
            </a:extLst>
          </p:cNvPr>
          <p:cNvSpPr/>
          <p:nvPr/>
        </p:nvSpPr>
        <p:spPr>
          <a:xfrm>
            <a:off x="1339078" y="1100565"/>
            <a:ext cx="83365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Datasets in Kaggle</a:t>
            </a:r>
          </a:p>
          <a:p>
            <a:pPr lvl="0">
              <a:lnSpc>
                <a:spcPct val="100000"/>
              </a:lnSpc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  <a:hlinkClick r:id="rId12"/>
              </a:rPr>
              <a:t>https://www.kaggle.com/paultimothymooney/blood-cells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05E21D-2ABD-43F7-996A-B4F35D019085}"/>
              </a:ext>
            </a:extLst>
          </p:cNvPr>
          <p:cNvSpPr/>
          <p:nvPr/>
        </p:nvSpPr>
        <p:spPr>
          <a:xfrm>
            <a:off x="224808" y="5903213"/>
            <a:ext cx="954787" cy="954787"/>
          </a:xfrm>
          <a:prstGeom prst="rect">
            <a:avLst/>
          </a:prstGeom>
          <a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7E1FB4-E72B-4DA9-91D2-4BD809DAB837}"/>
              </a:ext>
            </a:extLst>
          </p:cNvPr>
          <p:cNvSpPr/>
          <p:nvPr/>
        </p:nvSpPr>
        <p:spPr>
          <a:xfrm>
            <a:off x="1339079" y="6149773"/>
            <a:ext cx="5775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Keras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(Deep Learning Framework)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098316-E251-459C-AB63-C192DAACA786}"/>
              </a:ext>
            </a:extLst>
          </p:cNvPr>
          <p:cNvSpPr txBox="1"/>
          <p:nvPr/>
        </p:nvSpPr>
        <p:spPr>
          <a:xfrm>
            <a:off x="9462634" y="1300619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데이터셋을 받고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CB783A-23A4-44F1-BBA4-F7075C620784}"/>
              </a:ext>
            </a:extLst>
          </p:cNvPr>
          <p:cNvSpPr txBox="1"/>
          <p:nvPr/>
        </p:nvSpPr>
        <p:spPr>
          <a:xfrm>
            <a:off x="6477914" y="2529450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Colab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넣어준다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501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614362"/>
            <a:ext cx="9753600" cy="56292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031960" y="3150524"/>
            <a:ext cx="108065" cy="19119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930340" y="30596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094807" y="3150524"/>
            <a:ext cx="108066" cy="191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93188" y="30596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902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476375"/>
            <a:ext cx="96964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86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375" y="394758"/>
            <a:ext cx="9763125" cy="6000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89913" y="1039091"/>
            <a:ext cx="221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의미없는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pixel </a:t>
            </a:r>
            <a:r>
              <a:rPr lang="ko-KR" altLang="en-US" dirty="0" smtClean="0"/>
              <a:t>제거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89913" y="1673629"/>
            <a:ext cx="149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overlap </a:t>
            </a:r>
            <a:r>
              <a:rPr lang="ko-KR" altLang="en-US" dirty="0" smtClean="0"/>
              <a:t>비율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7" idx="1"/>
          </p:cNvCxnSpPr>
          <p:nvPr/>
        </p:nvCxnSpPr>
        <p:spPr>
          <a:xfrm flipH="1" flipV="1">
            <a:off x="4573385" y="976746"/>
            <a:ext cx="616528" cy="2470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1"/>
          </p:cNvCxnSpPr>
          <p:nvPr/>
        </p:nvCxnSpPr>
        <p:spPr>
          <a:xfrm flipH="1" flipV="1">
            <a:off x="4148667" y="1223757"/>
            <a:ext cx="1041246" cy="6345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104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2E4EB-8664-4124-8AFC-65DE0C19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2641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Library import</a:t>
            </a:r>
            <a:endParaRPr lang="ko-KR" altLang="en-US" b="1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4B363F-7E1C-4838-9317-A280EDCA0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46" y="4688323"/>
            <a:ext cx="6928329" cy="3103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86B4861-B3E1-4BF1-8C17-9A8CDA0A7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46" y="1467188"/>
            <a:ext cx="10858500" cy="2771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4BB1D0-1F5E-4A4B-9C9A-7A4931DFA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21" y="4215900"/>
            <a:ext cx="7541361" cy="49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7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2E4EB-8664-4124-8AFC-65DE0C19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2641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Datasets</a:t>
            </a:r>
            <a:endParaRPr lang="ko-KR" altLang="en-US" b="1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511E0F9-C13D-4FEA-AC6E-7C4CB4A84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619" y="940982"/>
            <a:ext cx="1055876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22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3B479C8-ADB0-4E19-8986-32099FDCC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07064"/>
            <a:ext cx="12192000" cy="244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8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2E4EB-8664-4124-8AFC-65DE0C19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2641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Hyper Parameter</a:t>
            </a:r>
            <a:endParaRPr lang="ko-KR" altLang="en-US" b="1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2B6002F-75CF-42EE-906F-E814EE0ED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98816"/>
            <a:ext cx="12192000" cy="206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36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408E83-0080-4175-B823-55442636ACF6}"/>
              </a:ext>
            </a:extLst>
          </p:cNvPr>
          <p:cNvSpPr/>
          <p:nvPr/>
        </p:nvSpPr>
        <p:spPr>
          <a:xfrm>
            <a:off x="3143250" y="4810125"/>
            <a:ext cx="5972175" cy="2047875"/>
          </a:xfrm>
          <a:prstGeom prst="rect">
            <a:avLst/>
          </a:prstGeom>
          <a:noFill/>
          <a:ln w="38100" cap="flat" cmpd="sng" algn="ctr">
            <a:solidFill>
              <a:srgbClr val="D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C2E4EB-8664-4124-8AFC-65DE0C19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2641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Module</a:t>
            </a:r>
            <a:endParaRPr lang="ko-KR" altLang="en-US" b="1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DECFD8-D63C-45ED-8724-8F881DFAD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2191"/>
            <a:ext cx="12192000" cy="362835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6CAFA8F-0F7D-4B59-AF48-605AB462D881}"/>
              </a:ext>
            </a:extLst>
          </p:cNvPr>
          <p:cNvSpPr/>
          <p:nvPr/>
        </p:nvSpPr>
        <p:spPr>
          <a:xfrm>
            <a:off x="5238750" y="4987754"/>
            <a:ext cx="1619250" cy="714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Conv</a:t>
            </a:r>
          </a:p>
          <a:p>
            <a:pPr algn="ctr"/>
            <a:r>
              <a:rPr lang="en-US" altLang="ko-KR" b="1" dirty="0"/>
              <a:t>1x1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E3CA4F-7EE9-4727-B6D5-F617B98DD918}"/>
              </a:ext>
            </a:extLst>
          </p:cNvPr>
          <p:cNvSpPr/>
          <p:nvPr/>
        </p:nvSpPr>
        <p:spPr>
          <a:xfrm>
            <a:off x="5238750" y="5989338"/>
            <a:ext cx="1619250" cy="714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Conv</a:t>
            </a:r>
          </a:p>
          <a:p>
            <a:pPr algn="ctr"/>
            <a:r>
              <a:rPr lang="en-US" altLang="ko-KR" b="1" dirty="0"/>
              <a:t>3x3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02848E-EA6E-4603-AAC8-BBA9CC6D8049}"/>
              </a:ext>
            </a:extLst>
          </p:cNvPr>
          <p:cNvSpPr/>
          <p:nvPr/>
        </p:nvSpPr>
        <p:spPr>
          <a:xfrm>
            <a:off x="3248025" y="5500016"/>
            <a:ext cx="1619250" cy="714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Conv</a:t>
            </a:r>
          </a:p>
          <a:p>
            <a:pPr algn="ctr"/>
            <a:r>
              <a:rPr lang="en-US" altLang="ko-KR" b="1" dirty="0"/>
              <a:t>1x1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BC86D1-ED36-4D81-A59C-CB5510B4FDAC}"/>
              </a:ext>
            </a:extLst>
          </p:cNvPr>
          <p:cNvSpPr/>
          <p:nvPr/>
        </p:nvSpPr>
        <p:spPr>
          <a:xfrm>
            <a:off x="7334250" y="5500015"/>
            <a:ext cx="1619250" cy="714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concat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866E438-BB90-42D9-AE35-B7F6B81FF671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6858000" y="5344942"/>
            <a:ext cx="476250" cy="512261"/>
          </a:xfrm>
          <a:prstGeom prst="straightConnector1">
            <a:avLst/>
          </a:prstGeom>
          <a:ln w="28575">
            <a:solidFill>
              <a:srgbClr val="D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2FF84CB-54EE-4B76-BA01-404C154A8A9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6858000" y="5857203"/>
            <a:ext cx="476250" cy="489323"/>
          </a:xfrm>
          <a:prstGeom prst="straightConnector1">
            <a:avLst/>
          </a:prstGeom>
          <a:ln w="28575">
            <a:solidFill>
              <a:srgbClr val="D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140FB1F-5BE8-4CA9-839C-8B9A2099E399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867275" y="5344942"/>
            <a:ext cx="371475" cy="512262"/>
          </a:xfrm>
          <a:prstGeom prst="straightConnector1">
            <a:avLst/>
          </a:prstGeom>
          <a:ln w="28575">
            <a:solidFill>
              <a:srgbClr val="D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226A06C-3E3F-4784-8DD3-B62794BC9455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867275" y="5857204"/>
            <a:ext cx="371475" cy="489322"/>
          </a:xfrm>
          <a:prstGeom prst="straightConnector1">
            <a:avLst/>
          </a:prstGeom>
          <a:ln w="28575">
            <a:solidFill>
              <a:srgbClr val="D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636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2E4EB-8664-4124-8AFC-65DE0C19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2641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Model</a:t>
            </a:r>
            <a:endParaRPr lang="ko-KR" altLang="en-US" b="1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821AC9A9-C64B-4447-A68E-0E9D4BA7D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355" y="1040680"/>
            <a:ext cx="9565289" cy="560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69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154</Words>
  <Application>Microsoft Office PowerPoint</Application>
  <PresentationFormat>와이드스크린</PresentationFormat>
  <Paragraphs>58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HY견고딕</vt:lpstr>
      <vt:lpstr>맑은 고딕</vt:lpstr>
      <vt:lpstr>Arial</vt:lpstr>
      <vt:lpstr>Office 테마</vt:lpstr>
      <vt:lpstr>  케라스와 캐글을  이용해 백혈구 이미지 분류하기</vt:lpstr>
      <vt:lpstr>Problem</vt:lpstr>
      <vt:lpstr>PowerPoint 프레젠테이션</vt:lpstr>
      <vt:lpstr>Library import</vt:lpstr>
      <vt:lpstr>Datasets</vt:lpstr>
      <vt:lpstr>PowerPoint 프레젠테이션</vt:lpstr>
      <vt:lpstr>Hyper Parameter</vt:lpstr>
      <vt:lpstr>Module</vt:lpstr>
      <vt:lpstr>Model</vt:lpstr>
      <vt:lpstr>Model Summary</vt:lpstr>
      <vt:lpstr>Model Compile</vt:lpstr>
      <vt:lpstr>Preprocessing</vt:lpstr>
      <vt:lpstr>Data Loader</vt:lpstr>
      <vt:lpstr>Scheduler</vt:lpstr>
      <vt:lpstr>Training</vt:lpstr>
      <vt:lpstr>Graph</vt:lpstr>
      <vt:lpstr>Testing</vt:lpstr>
      <vt:lpstr>Model Save/Load</vt:lpstr>
      <vt:lpstr>CAM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CAM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케라스와 캐글을  이용해 백혈구 분류하기</dc:title>
  <dc:creator>정 재민</dc:creator>
  <cp:lastModifiedBy>정 재민</cp:lastModifiedBy>
  <cp:revision>176</cp:revision>
  <dcterms:created xsi:type="dcterms:W3CDTF">2019-12-15T04:52:17Z</dcterms:created>
  <dcterms:modified xsi:type="dcterms:W3CDTF">2019-12-17T13:17:39Z</dcterms:modified>
</cp:coreProperties>
</file>