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8" r:id="rId3"/>
    <p:sldId id="275" r:id="rId4"/>
    <p:sldId id="260" r:id="rId5"/>
    <p:sldId id="297" r:id="rId6"/>
    <p:sldId id="279" r:id="rId7"/>
    <p:sldId id="280" r:id="rId8"/>
    <p:sldId id="262" r:id="rId9"/>
    <p:sldId id="263" r:id="rId10"/>
    <p:sldId id="281" r:id="rId11"/>
    <p:sldId id="282" r:id="rId12"/>
    <p:sldId id="283" r:id="rId13"/>
    <p:sldId id="270" r:id="rId14"/>
    <p:sldId id="271" r:id="rId15"/>
    <p:sldId id="278" r:id="rId16"/>
    <p:sldId id="273" r:id="rId17"/>
    <p:sldId id="274" r:id="rId18"/>
    <p:sldId id="284" r:id="rId19"/>
    <p:sldId id="285" r:id="rId20"/>
    <p:sldId id="300" r:id="rId21"/>
    <p:sldId id="301" r:id="rId22"/>
    <p:sldId id="292" r:id="rId23"/>
    <p:sldId id="293" r:id="rId24"/>
    <p:sldId id="289" r:id="rId25"/>
    <p:sldId id="294" r:id="rId26"/>
    <p:sldId id="304" r:id="rId27"/>
    <p:sldId id="295" r:id="rId28"/>
    <p:sldId id="302" r:id="rId29"/>
    <p:sldId id="30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68"/>
    <p:restoredTop sz="94650"/>
  </p:normalViewPr>
  <p:slideViewPr>
    <p:cSldViewPr snapToGrid="0">
      <p:cViewPr>
        <p:scale>
          <a:sx n="94" d="100"/>
          <a:sy n="94" d="100"/>
        </p:scale>
        <p:origin x="280"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546AA-4DAA-2F4E-961D-02D88A0B3019}" type="datetimeFigureOut">
              <a:rPr lang="en-US" smtClean="0"/>
              <a:t>6/12/23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C06618-C5FC-4149-8E9A-86343FB2874A}" type="slidenum">
              <a:rPr lang="en-US" smtClean="0"/>
              <a:t>‹#›</a:t>
            </a:fld>
            <a:endParaRPr lang="en-US"/>
          </a:p>
        </p:txBody>
      </p:sp>
    </p:spTree>
    <p:extLst>
      <p:ext uri="{BB962C8B-B14F-4D97-AF65-F5344CB8AC3E}">
        <p14:creationId xmlns:p14="http://schemas.microsoft.com/office/powerpoint/2010/main" val="325666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C06618-C5FC-4149-8E9A-86343FB2874A}" type="slidenum">
              <a:rPr lang="en-US" smtClean="0"/>
              <a:t>1</a:t>
            </a:fld>
            <a:endParaRPr lang="en-US"/>
          </a:p>
        </p:txBody>
      </p:sp>
    </p:spTree>
    <p:extLst>
      <p:ext uri="{BB962C8B-B14F-4D97-AF65-F5344CB8AC3E}">
        <p14:creationId xmlns:p14="http://schemas.microsoft.com/office/powerpoint/2010/main" val="2491801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C06618-C5FC-4149-8E9A-86343FB2874A}" type="slidenum">
              <a:rPr lang="en-US" smtClean="0"/>
              <a:t>17</a:t>
            </a:fld>
            <a:endParaRPr lang="en-US"/>
          </a:p>
        </p:txBody>
      </p:sp>
    </p:spTree>
    <p:extLst>
      <p:ext uri="{BB962C8B-B14F-4D97-AF65-F5344CB8AC3E}">
        <p14:creationId xmlns:p14="http://schemas.microsoft.com/office/powerpoint/2010/main" val="3837611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C06618-C5FC-4149-8E9A-86343FB2874A}" type="slidenum">
              <a:rPr lang="en-US" smtClean="0"/>
              <a:t>2</a:t>
            </a:fld>
            <a:endParaRPr lang="en-US"/>
          </a:p>
        </p:txBody>
      </p:sp>
    </p:spTree>
    <p:extLst>
      <p:ext uri="{BB962C8B-B14F-4D97-AF65-F5344CB8AC3E}">
        <p14:creationId xmlns:p14="http://schemas.microsoft.com/office/powerpoint/2010/main" val="4267240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C06618-C5FC-4149-8E9A-86343FB2874A}" type="slidenum">
              <a:rPr lang="en-US" smtClean="0"/>
              <a:t>3</a:t>
            </a:fld>
            <a:endParaRPr lang="en-US"/>
          </a:p>
        </p:txBody>
      </p:sp>
    </p:spTree>
    <p:extLst>
      <p:ext uri="{BB962C8B-B14F-4D97-AF65-F5344CB8AC3E}">
        <p14:creationId xmlns:p14="http://schemas.microsoft.com/office/powerpoint/2010/main" val="1158348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C06618-C5FC-4149-8E9A-86343FB2874A}" type="slidenum">
              <a:rPr lang="en-US" smtClean="0"/>
              <a:t>4</a:t>
            </a:fld>
            <a:endParaRPr lang="en-US"/>
          </a:p>
        </p:txBody>
      </p:sp>
    </p:spTree>
    <p:extLst>
      <p:ext uri="{BB962C8B-B14F-4D97-AF65-F5344CB8AC3E}">
        <p14:creationId xmlns:p14="http://schemas.microsoft.com/office/powerpoint/2010/main" val="540301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C06618-C5FC-4149-8E9A-86343FB2874A}" type="slidenum">
              <a:rPr lang="en-US" smtClean="0"/>
              <a:t>7</a:t>
            </a:fld>
            <a:endParaRPr lang="en-US"/>
          </a:p>
        </p:txBody>
      </p:sp>
    </p:spTree>
    <p:extLst>
      <p:ext uri="{BB962C8B-B14F-4D97-AF65-F5344CB8AC3E}">
        <p14:creationId xmlns:p14="http://schemas.microsoft.com/office/powerpoint/2010/main" val="752251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C06618-C5FC-4149-8E9A-86343FB2874A}" type="slidenum">
              <a:rPr lang="en-US" smtClean="0"/>
              <a:t>13</a:t>
            </a:fld>
            <a:endParaRPr lang="en-US"/>
          </a:p>
        </p:txBody>
      </p:sp>
    </p:spTree>
    <p:extLst>
      <p:ext uri="{BB962C8B-B14F-4D97-AF65-F5344CB8AC3E}">
        <p14:creationId xmlns:p14="http://schemas.microsoft.com/office/powerpoint/2010/main" val="3269984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C06618-C5FC-4149-8E9A-86343FB2874A}" type="slidenum">
              <a:rPr lang="en-US" smtClean="0"/>
              <a:t>14</a:t>
            </a:fld>
            <a:endParaRPr lang="en-US"/>
          </a:p>
        </p:txBody>
      </p:sp>
    </p:spTree>
    <p:extLst>
      <p:ext uri="{BB962C8B-B14F-4D97-AF65-F5344CB8AC3E}">
        <p14:creationId xmlns:p14="http://schemas.microsoft.com/office/powerpoint/2010/main" val="789415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C06618-C5FC-4149-8E9A-86343FB2874A}" type="slidenum">
              <a:rPr lang="en-US" smtClean="0"/>
              <a:t>15</a:t>
            </a:fld>
            <a:endParaRPr lang="en-US"/>
          </a:p>
        </p:txBody>
      </p:sp>
    </p:spTree>
    <p:extLst>
      <p:ext uri="{BB962C8B-B14F-4D97-AF65-F5344CB8AC3E}">
        <p14:creationId xmlns:p14="http://schemas.microsoft.com/office/powerpoint/2010/main" val="295428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C06618-C5FC-4149-8E9A-86343FB2874A}" type="slidenum">
              <a:rPr lang="en-US" smtClean="0"/>
              <a:t>16</a:t>
            </a:fld>
            <a:endParaRPr lang="en-US"/>
          </a:p>
        </p:txBody>
      </p:sp>
    </p:spTree>
    <p:extLst>
      <p:ext uri="{BB962C8B-B14F-4D97-AF65-F5344CB8AC3E}">
        <p14:creationId xmlns:p14="http://schemas.microsoft.com/office/powerpoint/2010/main" val="90438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EF751-5CC3-9746-A08A-722B1D7385A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D7478FA-98E3-E214-363D-8358D7474E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C1CB7EC-25CC-643E-B787-A62B4D788BE0}"/>
              </a:ext>
            </a:extLst>
          </p:cNvPr>
          <p:cNvSpPr>
            <a:spLocks noGrp="1"/>
          </p:cNvSpPr>
          <p:nvPr>
            <p:ph type="dt" sz="half" idx="10"/>
          </p:nvPr>
        </p:nvSpPr>
        <p:spPr/>
        <p:txBody>
          <a:bodyPr/>
          <a:lstStyle/>
          <a:p>
            <a:fld id="{02A2437B-515D-4644-B31B-50471F3266B4}" type="datetimeFigureOut">
              <a:rPr lang="en-US" smtClean="0"/>
              <a:t>6/12/23</a:t>
            </a:fld>
            <a:endParaRPr lang="en-US"/>
          </a:p>
        </p:txBody>
      </p:sp>
      <p:sp>
        <p:nvSpPr>
          <p:cNvPr id="5" name="Footer Placeholder 4">
            <a:extLst>
              <a:ext uri="{FF2B5EF4-FFF2-40B4-BE49-F238E27FC236}">
                <a16:creationId xmlns:a16="http://schemas.microsoft.com/office/drawing/2014/main" id="{32FD14CC-79A1-0A1E-85CC-388E8B690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C55E9E-F9C9-4764-74F7-A9118C71D815}"/>
              </a:ext>
            </a:extLst>
          </p:cNvPr>
          <p:cNvSpPr>
            <a:spLocks noGrp="1"/>
          </p:cNvSpPr>
          <p:nvPr>
            <p:ph type="sldNum" sz="quarter" idx="12"/>
          </p:nvPr>
        </p:nvSpPr>
        <p:spPr/>
        <p:txBody>
          <a:bodyPr/>
          <a:lstStyle/>
          <a:p>
            <a:fld id="{ADAFFBA6-E7BB-F441-8F33-B8CACCE826EE}" type="slidenum">
              <a:rPr lang="en-US" smtClean="0"/>
              <a:t>‹#›</a:t>
            </a:fld>
            <a:endParaRPr lang="en-US"/>
          </a:p>
        </p:txBody>
      </p:sp>
    </p:spTree>
    <p:extLst>
      <p:ext uri="{BB962C8B-B14F-4D97-AF65-F5344CB8AC3E}">
        <p14:creationId xmlns:p14="http://schemas.microsoft.com/office/powerpoint/2010/main" val="3210479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1882F-530E-C574-B30F-08217876968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0AA7B5C-D37B-14B1-7F93-EE16B4AC725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CA3EB2D-D3D6-C936-CFB8-20A9D22D6D03}"/>
              </a:ext>
            </a:extLst>
          </p:cNvPr>
          <p:cNvSpPr>
            <a:spLocks noGrp="1"/>
          </p:cNvSpPr>
          <p:nvPr>
            <p:ph type="dt" sz="half" idx="10"/>
          </p:nvPr>
        </p:nvSpPr>
        <p:spPr/>
        <p:txBody>
          <a:bodyPr/>
          <a:lstStyle/>
          <a:p>
            <a:fld id="{02A2437B-515D-4644-B31B-50471F3266B4}" type="datetimeFigureOut">
              <a:rPr lang="en-US" smtClean="0"/>
              <a:t>6/12/23</a:t>
            </a:fld>
            <a:endParaRPr lang="en-US"/>
          </a:p>
        </p:txBody>
      </p:sp>
      <p:sp>
        <p:nvSpPr>
          <p:cNvPr id="5" name="Footer Placeholder 4">
            <a:extLst>
              <a:ext uri="{FF2B5EF4-FFF2-40B4-BE49-F238E27FC236}">
                <a16:creationId xmlns:a16="http://schemas.microsoft.com/office/drawing/2014/main" id="{90C4432D-4C13-1E22-B6BA-DF262C685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7A88E2-BCFD-760D-9A50-7D8A050A0219}"/>
              </a:ext>
            </a:extLst>
          </p:cNvPr>
          <p:cNvSpPr>
            <a:spLocks noGrp="1"/>
          </p:cNvSpPr>
          <p:nvPr>
            <p:ph type="sldNum" sz="quarter" idx="12"/>
          </p:nvPr>
        </p:nvSpPr>
        <p:spPr/>
        <p:txBody>
          <a:bodyPr/>
          <a:lstStyle/>
          <a:p>
            <a:fld id="{ADAFFBA6-E7BB-F441-8F33-B8CACCE826EE}" type="slidenum">
              <a:rPr lang="en-US" smtClean="0"/>
              <a:t>‹#›</a:t>
            </a:fld>
            <a:endParaRPr lang="en-US"/>
          </a:p>
        </p:txBody>
      </p:sp>
    </p:spTree>
    <p:extLst>
      <p:ext uri="{BB962C8B-B14F-4D97-AF65-F5344CB8AC3E}">
        <p14:creationId xmlns:p14="http://schemas.microsoft.com/office/powerpoint/2010/main" val="1927815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0FDE77-6183-C8C7-35E2-2BBE7DF051E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C454840-0EA7-84B5-A45B-ABCB4A64F2F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FFE4D70-CE9E-3947-F163-1C33E0357EDE}"/>
              </a:ext>
            </a:extLst>
          </p:cNvPr>
          <p:cNvSpPr>
            <a:spLocks noGrp="1"/>
          </p:cNvSpPr>
          <p:nvPr>
            <p:ph type="dt" sz="half" idx="10"/>
          </p:nvPr>
        </p:nvSpPr>
        <p:spPr/>
        <p:txBody>
          <a:bodyPr/>
          <a:lstStyle/>
          <a:p>
            <a:fld id="{02A2437B-515D-4644-B31B-50471F3266B4}" type="datetimeFigureOut">
              <a:rPr lang="en-US" smtClean="0"/>
              <a:t>6/12/23</a:t>
            </a:fld>
            <a:endParaRPr lang="en-US"/>
          </a:p>
        </p:txBody>
      </p:sp>
      <p:sp>
        <p:nvSpPr>
          <p:cNvPr id="5" name="Footer Placeholder 4">
            <a:extLst>
              <a:ext uri="{FF2B5EF4-FFF2-40B4-BE49-F238E27FC236}">
                <a16:creationId xmlns:a16="http://schemas.microsoft.com/office/drawing/2014/main" id="{96F56ACD-EA64-32D3-B04D-B5337CA929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9E9B1E-F2D6-C646-EACC-0FBFDABF08B0}"/>
              </a:ext>
            </a:extLst>
          </p:cNvPr>
          <p:cNvSpPr>
            <a:spLocks noGrp="1"/>
          </p:cNvSpPr>
          <p:nvPr>
            <p:ph type="sldNum" sz="quarter" idx="12"/>
          </p:nvPr>
        </p:nvSpPr>
        <p:spPr/>
        <p:txBody>
          <a:bodyPr/>
          <a:lstStyle/>
          <a:p>
            <a:fld id="{ADAFFBA6-E7BB-F441-8F33-B8CACCE826EE}" type="slidenum">
              <a:rPr lang="en-US" smtClean="0"/>
              <a:t>‹#›</a:t>
            </a:fld>
            <a:endParaRPr lang="en-US"/>
          </a:p>
        </p:txBody>
      </p:sp>
    </p:spTree>
    <p:extLst>
      <p:ext uri="{BB962C8B-B14F-4D97-AF65-F5344CB8AC3E}">
        <p14:creationId xmlns:p14="http://schemas.microsoft.com/office/powerpoint/2010/main" val="2989239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EE2CD-3097-CF4E-9681-8BA7B930634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C948D85-A78B-5297-6DBE-44D969DE839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8FE2806-4CA5-A1D0-FA6E-F98BBA791116}"/>
              </a:ext>
            </a:extLst>
          </p:cNvPr>
          <p:cNvSpPr>
            <a:spLocks noGrp="1"/>
          </p:cNvSpPr>
          <p:nvPr>
            <p:ph type="dt" sz="half" idx="10"/>
          </p:nvPr>
        </p:nvSpPr>
        <p:spPr/>
        <p:txBody>
          <a:bodyPr/>
          <a:lstStyle/>
          <a:p>
            <a:fld id="{02A2437B-515D-4644-B31B-50471F3266B4}" type="datetimeFigureOut">
              <a:rPr lang="en-US" smtClean="0"/>
              <a:t>6/12/23</a:t>
            </a:fld>
            <a:endParaRPr lang="en-US"/>
          </a:p>
        </p:txBody>
      </p:sp>
      <p:sp>
        <p:nvSpPr>
          <p:cNvPr id="5" name="Footer Placeholder 4">
            <a:extLst>
              <a:ext uri="{FF2B5EF4-FFF2-40B4-BE49-F238E27FC236}">
                <a16:creationId xmlns:a16="http://schemas.microsoft.com/office/drawing/2014/main" id="{36212BD9-E35C-04C4-1CE5-A139A7DA9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079774-EF76-5719-D500-8D27CA4EB81A}"/>
              </a:ext>
            </a:extLst>
          </p:cNvPr>
          <p:cNvSpPr>
            <a:spLocks noGrp="1"/>
          </p:cNvSpPr>
          <p:nvPr>
            <p:ph type="sldNum" sz="quarter" idx="12"/>
          </p:nvPr>
        </p:nvSpPr>
        <p:spPr/>
        <p:txBody>
          <a:bodyPr/>
          <a:lstStyle/>
          <a:p>
            <a:fld id="{ADAFFBA6-E7BB-F441-8F33-B8CACCE826EE}" type="slidenum">
              <a:rPr lang="en-US" smtClean="0"/>
              <a:t>‹#›</a:t>
            </a:fld>
            <a:endParaRPr lang="en-US"/>
          </a:p>
        </p:txBody>
      </p:sp>
    </p:spTree>
    <p:extLst>
      <p:ext uri="{BB962C8B-B14F-4D97-AF65-F5344CB8AC3E}">
        <p14:creationId xmlns:p14="http://schemas.microsoft.com/office/powerpoint/2010/main" val="1841394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034AC-FF9C-F60A-25BA-E9AA427D156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C5F3CFC-7303-E416-EDA9-EF70203A08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E669FE-AB4E-2D7C-DA11-4C6735C79FA0}"/>
              </a:ext>
            </a:extLst>
          </p:cNvPr>
          <p:cNvSpPr>
            <a:spLocks noGrp="1"/>
          </p:cNvSpPr>
          <p:nvPr>
            <p:ph type="dt" sz="half" idx="10"/>
          </p:nvPr>
        </p:nvSpPr>
        <p:spPr/>
        <p:txBody>
          <a:bodyPr/>
          <a:lstStyle/>
          <a:p>
            <a:fld id="{02A2437B-515D-4644-B31B-50471F3266B4}" type="datetimeFigureOut">
              <a:rPr lang="en-US" smtClean="0"/>
              <a:t>6/12/23</a:t>
            </a:fld>
            <a:endParaRPr lang="en-US"/>
          </a:p>
        </p:txBody>
      </p:sp>
      <p:sp>
        <p:nvSpPr>
          <p:cNvPr id="5" name="Footer Placeholder 4">
            <a:extLst>
              <a:ext uri="{FF2B5EF4-FFF2-40B4-BE49-F238E27FC236}">
                <a16:creationId xmlns:a16="http://schemas.microsoft.com/office/drawing/2014/main" id="{86B59BC8-540A-B134-86D5-E042C391E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62B654-B2D0-1826-74FA-A7410C2E036F}"/>
              </a:ext>
            </a:extLst>
          </p:cNvPr>
          <p:cNvSpPr>
            <a:spLocks noGrp="1"/>
          </p:cNvSpPr>
          <p:nvPr>
            <p:ph type="sldNum" sz="quarter" idx="12"/>
          </p:nvPr>
        </p:nvSpPr>
        <p:spPr/>
        <p:txBody>
          <a:bodyPr/>
          <a:lstStyle/>
          <a:p>
            <a:fld id="{ADAFFBA6-E7BB-F441-8F33-B8CACCE826EE}" type="slidenum">
              <a:rPr lang="en-US" smtClean="0"/>
              <a:t>‹#›</a:t>
            </a:fld>
            <a:endParaRPr lang="en-US"/>
          </a:p>
        </p:txBody>
      </p:sp>
    </p:spTree>
    <p:extLst>
      <p:ext uri="{BB962C8B-B14F-4D97-AF65-F5344CB8AC3E}">
        <p14:creationId xmlns:p14="http://schemas.microsoft.com/office/powerpoint/2010/main" val="785871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DC801-B7A7-EE10-914A-FFBEEC5B30F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4893BBE-CD4F-21B4-614D-35CC51CAB7C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2FFF548-F093-7B4F-D07A-EE5F24ABD3B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37E0179-2BD2-AB25-4C16-5ADC1FDB138B}"/>
              </a:ext>
            </a:extLst>
          </p:cNvPr>
          <p:cNvSpPr>
            <a:spLocks noGrp="1"/>
          </p:cNvSpPr>
          <p:nvPr>
            <p:ph type="dt" sz="half" idx="10"/>
          </p:nvPr>
        </p:nvSpPr>
        <p:spPr/>
        <p:txBody>
          <a:bodyPr/>
          <a:lstStyle/>
          <a:p>
            <a:fld id="{02A2437B-515D-4644-B31B-50471F3266B4}" type="datetimeFigureOut">
              <a:rPr lang="en-US" smtClean="0"/>
              <a:t>6/12/23</a:t>
            </a:fld>
            <a:endParaRPr lang="en-US"/>
          </a:p>
        </p:txBody>
      </p:sp>
      <p:sp>
        <p:nvSpPr>
          <p:cNvPr id="6" name="Footer Placeholder 5">
            <a:extLst>
              <a:ext uri="{FF2B5EF4-FFF2-40B4-BE49-F238E27FC236}">
                <a16:creationId xmlns:a16="http://schemas.microsoft.com/office/drawing/2014/main" id="{A9BD0D80-C6E7-1FE9-1081-BC0504644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6310D-0C19-D1B7-39BA-9E64E520909F}"/>
              </a:ext>
            </a:extLst>
          </p:cNvPr>
          <p:cNvSpPr>
            <a:spLocks noGrp="1"/>
          </p:cNvSpPr>
          <p:nvPr>
            <p:ph type="sldNum" sz="quarter" idx="12"/>
          </p:nvPr>
        </p:nvSpPr>
        <p:spPr/>
        <p:txBody>
          <a:bodyPr/>
          <a:lstStyle/>
          <a:p>
            <a:fld id="{ADAFFBA6-E7BB-F441-8F33-B8CACCE826EE}" type="slidenum">
              <a:rPr lang="en-US" smtClean="0"/>
              <a:t>‹#›</a:t>
            </a:fld>
            <a:endParaRPr lang="en-US"/>
          </a:p>
        </p:txBody>
      </p:sp>
    </p:spTree>
    <p:extLst>
      <p:ext uri="{BB962C8B-B14F-4D97-AF65-F5344CB8AC3E}">
        <p14:creationId xmlns:p14="http://schemas.microsoft.com/office/powerpoint/2010/main" val="121660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ED7AC-5D8E-3195-0B81-189528D5C94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E8A35C8-A5ED-0C52-4B9A-3275E7FB64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E15AB7A-7AA9-F408-46A8-521DE5A3239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D10CEA4-7E34-C744-11EC-23A216F2A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757DC19-9F7A-3B84-2861-C5682B80847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618DD37-C11A-A198-95C0-1EFD5C2F6280}"/>
              </a:ext>
            </a:extLst>
          </p:cNvPr>
          <p:cNvSpPr>
            <a:spLocks noGrp="1"/>
          </p:cNvSpPr>
          <p:nvPr>
            <p:ph type="dt" sz="half" idx="10"/>
          </p:nvPr>
        </p:nvSpPr>
        <p:spPr/>
        <p:txBody>
          <a:bodyPr/>
          <a:lstStyle/>
          <a:p>
            <a:fld id="{02A2437B-515D-4644-B31B-50471F3266B4}" type="datetimeFigureOut">
              <a:rPr lang="en-US" smtClean="0"/>
              <a:t>6/12/23</a:t>
            </a:fld>
            <a:endParaRPr lang="en-US"/>
          </a:p>
        </p:txBody>
      </p:sp>
      <p:sp>
        <p:nvSpPr>
          <p:cNvPr id="8" name="Footer Placeholder 7">
            <a:extLst>
              <a:ext uri="{FF2B5EF4-FFF2-40B4-BE49-F238E27FC236}">
                <a16:creationId xmlns:a16="http://schemas.microsoft.com/office/drawing/2014/main" id="{7CF4C5DA-B020-C07A-A903-68B98A33E0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C1E478-0F2B-4B88-993B-5FBF1BDD44DF}"/>
              </a:ext>
            </a:extLst>
          </p:cNvPr>
          <p:cNvSpPr>
            <a:spLocks noGrp="1"/>
          </p:cNvSpPr>
          <p:nvPr>
            <p:ph type="sldNum" sz="quarter" idx="12"/>
          </p:nvPr>
        </p:nvSpPr>
        <p:spPr/>
        <p:txBody>
          <a:bodyPr/>
          <a:lstStyle/>
          <a:p>
            <a:fld id="{ADAFFBA6-E7BB-F441-8F33-B8CACCE826EE}" type="slidenum">
              <a:rPr lang="en-US" smtClean="0"/>
              <a:t>‹#›</a:t>
            </a:fld>
            <a:endParaRPr lang="en-US"/>
          </a:p>
        </p:txBody>
      </p:sp>
    </p:spTree>
    <p:extLst>
      <p:ext uri="{BB962C8B-B14F-4D97-AF65-F5344CB8AC3E}">
        <p14:creationId xmlns:p14="http://schemas.microsoft.com/office/powerpoint/2010/main" val="319977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7C74C-8073-53A3-3B9A-DE428A42826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A6CF1FE-5CE1-612E-4406-5D0312D810BF}"/>
              </a:ext>
            </a:extLst>
          </p:cNvPr>
          <p:cNvSpPr>
            <a:spLocks noGrp="1"/>
          </p:cNvSpPr>
          <p:nvPr>
            <p:ph type="dt" sz="half" idx="10"/>
          </p:nvPr>
        </p:nvSpPr>
        <p:spPr/>
        <p:txBody>
          <a:bodyPr/>
          <a:lstStyle/>
          <a:p>
            <a:fld id="{02A2437B-515D-4644-B31B-50471F3266B4}" type="datetimeFigureOut">
              <a:rPr lang="en-US" smtClean="0"/>
              <a:t>6/12/23</a:t>
            </a:fld>
            <a:endParaRPr lang="en-US"/>
          </a:p>
        </p:txBody>
      </p:sp>
      <p:sp>
        <p:nvSpPr>
          <p:cNvPr id="4" name="Footer Placeholder 3">
            <a:extLst>
              <a:ext uri="{FF2B5EF4-FFF2-40B4-BE49-F238E27FC236}">
                <a16:creationId xmlns:a16="http://schemas.microsoft.com/office/drawing/2014/main" id="{C52546F6-851C-26D3-0B2D-2A6EF68C2B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787B36-9354-08A0-90E3-104F8B89B4A7}"/>
              </a:ext>
            </a:extLst>
          </p:cNvPr>
          <p:cNvSpPr>
            <a:spLocks noGrp="1"/>
          </p:cNvSpPr>
          <p:nvPr>
            <p:ph type="sldNum" sz="quarter" idx="12"/>
          </p:nvPr>
        </p:nvSpPr>
        <p:spPr/>
        <p:txBody>
          <a:bodyPr/>
          <a:lstStyle/>
          <a:p>
            <a:fld id="{ADAFFBA6-E7BB-F441-8F33-B8CACCE826EE}" type="slidenum">
              <a:rPr lang="en-US" smtClean="0"/>
              <a:t>‹#›</a:t>
            </a:fld>
            <a:endParaRPr lang="en-US"/>
          </a:p>
        </p:txBody>
      </p:sp>
    </p:spTree>
    <p:extLst>
      <p:ext uri="{BB962C8B-B14F-4D97-AF65-F5344CB8AC3E}">
        <p14:creationId xmlns:p14="http://schemas.microsoft.com/office/powerpoint/2010/main" val="1241645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42C559-E730-95FC-550B-AD8CA3438F59}"/>
              </a:ext>
            </a:extLst>
          </p:cNvPr>
          <p:cNvSpPr>
            <a:spLocks noGrp="1"/>
          </p:cNvSpPr>
          <p:nvPr>
            <p:ph type="dt" sz="half" idx="10"/>
          </p:nvPr>
        </p:nvSpPr>
        <p:spPr/>
        <p:txBody>
          <a:bodyPr/>
          <a:lstStyle/>
          <a:p>
            <a:fld id="{02A2437B-515D-4644-B31B-50471F3266B4}" type="datetimeFigureOut">
              <a:rPr lang="en-US" smtClean="0"/>
              <a:t>6/12/23</a:t>
            </a:fld>
            <a:endParaRPr lang="en-US"/>
          </a:p>
        </p:txBody>
      </p:sp>
      <p:sp>
        <p:nvSpPr>
          <p:cNvPr id="3" name="Footer Placeholder 2">
            <a:extLst>
              <a:ext uri="{FF2B5EF4-FFF2-40B4-BE49-F238E27FC236}">
                <a16:creationId xmlns:a16="http://schemas.microsoft.com/office/drawing/2014/main" id="{DD9579AC-21FB-4C50-2178-27C847C21C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3705A6-B9A2-462A-545F-F9E2EF0A2CE4}"/>
              </a:ext>
            </a:extLst>
          </p:cNvPr>
          <p:cNvSpPr>
            <a:spLocks noGrp="1"/>
          </p:cNvSpPr>
          <p:nvPr>
            <p:ph type="sldNum" sz="quarter" idx="12"/>
          </p:nvPr>
        </p:nvSpPr>
        <p:spPr/>
        <p:txBody>
          <a:bodyPr/>
          <a:lstStyle/>
          <a:p>
            <a:fld id="{ADAFFBA6-E7BB-F441-8F33-B8CACCE826EE}" type="slidenum">
              <a:rPr lang="en-US" smtClean="0"/>
              <a:t>‹#›</a:t>
            </a:fld>
            <a:endParaRPr lang="en-US"/>
          </a:p>
        </p:txBody>
      </p:sp>
    </p:spTree>
    <p:extLst>
      <p:ext uri="{BB962C8B-B14F-4D97-AF65-F5344CB8AC3E}">
        <p14:creationId xmlns:p14="http://schemas.microsoft.com/office/powerpoint/2010/main" val="3081090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EC31-56B6-A64F-B844-ABAAC7D3D6A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811DEC7-E878-2454-F664-2076F91187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44EE183-2D4E-1B11-1253-FF3662175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8B7D970-686B-FAE6-212C-6D8B3D601B1C}"/>
              </a:ext>
            </a:extLst>
          </p:cNvPr>
          <p:cNvSpPr>
            <a:spLocks noGrp="1"/>
          </p:cNvSpPr>
          <p:nvPr>
            <p:ph type="dt" sz="half" idx="10"/>
          </p:nvPr>
        </p:nvSpPr>
        <p:spPr/>
        <p:txBody>
          <a:bodyPr/>
          <a:lstStyle/>
          <a:p>
            <a:fld id="{02A2437B-515D-4644-B31B-50471F3266B4}" type="datetimeFigureOut">
              <a:rPr lang="en-US" smtClean="0"/>
              <a:t>6/12/23</a:t>
            </a:fld>
            <a:endParaRPr lang="en-US"/>
          </a:p>
        </p:txBody>
      </p:sp>
      <p:sp>
        <p:nvSpPr>
          <p:cNvPr id="6" name="Footer Placeholder 5">
            <a:extLst>
              <a:ext uri="{FF2B5EF4-FFF2-40B4-BE49-F238E27FC236}">
                <a16:creationId xmlns:a16="http://schemas.microsoft.com/office/drawing/2014/main" id="{D06F7B1C-52CE-EB11-B7BD-99AF3971F8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364DA4-C3A0-BF38-19F3-B62E8B6B72A8}"/>
              </a:ext>
            </a:extLst>
          </p:cNvPr>
          <p:cNvSpPr>
            <a:spLocks noGrp="1"/>
          </p:cNvSpPr>
          <p:nvPr>
            <p:ph type="sldNum" sz="quarter" idx="12"/>
          </p:nvPr>
        </p:nvSpPr>
        <p:spPr/>
        <p:txBody>
          <a:bodyPr/>
          <a:lstStyle/>
          <a:p>
            <a:fld id="{ADAFFBA6-E7BB-F441-8F33-B8CACCE826EE}" type="slidenum">
              <a:rPr lang="en-US" smtClean="0"/>
              <a:t>‹#›</a:t>
            </a:fld>
            <a:endParaRPr lang="en-US"/>
          </a:p>
        </p:txBody>
      </p:sp>
    </p:spTree>
    <p:extLst>
      <p:ext uri="{BB962C8B-B14F-4D97-AF65-F5344CB8AC3E}">
        <p14:creationId xmlns:p14="http://schemas.microsoft.com/office/powerpoint/2010/main" val="769507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37C09-5C27-8071-D3DF-8BEE984490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D2651DD-DDEE-EACC-F870-BA526D3193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9D7E00-194E-6038-D174-F9B4D8BA7A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793D588-22DD-FC93-3B3C-33167A2116B2}"/>
              </a:ext>
            </a:extLst>
          </p:cNvPr>
          <p:cNvSpPr>
            <a:spLocks noGrp="1"/>
          </p:cNvSpPr>
          <p:nvPr>
            <p:ph type="dt" sz="half" idx="10"/>
          </p:nvPr>
        </p:nvSpPr>
        <p:spPr/>
        <p:txBody>
          <a:bodyPr/>
          <a:lstStyle/>
          <a:p>
            <a:fld id="{02A2437B-515D-4644-B31B-50471F3266B4}" type="datetimeFigureOut">
              <a:rPr lang="en-US" smtClean="0"/>
              <a:t>6/12/23</a:t>
            </a:fld>
            <a:endParaRPr lang="en-US"/>
          </a:p>
        </p:txBody>
      </p:sp>
      <p:sp>
        <p:nvSpPr>
          <p:cNvPr id="6" name="Footer Placeholder 5">
            <a:extLst>
              <a:ext uri="{FF2B5EF4-FFF2-40B4-BE49-F238E27FC236}">
                <a16:creationId xmlns:a16="http://schemas.microsoft.com/office/drawing/2014/main" id="{8B19EE56-B95C-956F-48FD-4FC351855D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8805BF-3A62-1342-A7F0-5138A034070D}"/>
              </a:ext>
            </a:extLst>
          </p:cNvPr>
          <p:cNvSpPr>
            <a:spLocks noGrp="1"/>
          </p:cNvSpPr>
          <p:nvPr>
            <p:ph type="sldNum" sz="quarter" idx="12"/>
          </p:nvPr>
        </p:nvSpPr>
        <p:spPr/>
        <p:txBody>
          <a:bodyPr/>
          <a:lstStyle/>
          <a:p>
            <a:fld id="{ADAFFBA6-E7BB-F441-8F33-B8CACCE826EE}" type="slidenum">
              <a:rPr lang="en-US" smtClean="0"/>
              <a:t>‹#›</a:t>
            </a:fld>
            <a:endParaRPr lang="en-US"/>
          </a:p>
        </p:txBody>
      </p:sp>
    </p:spTree>
    <p:extLst>
      <p:ext uri="{BB962C8B-B14F-4D97-AF65-F5344CB8AC3E}">
        <p14:creationId xmlns:p14="http://schemas.microsoft.com/office/powerpoint/2010/main" val="181642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DC6E7F-B669-3ED1-B98D-4E01FB9D22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048D496-86F6-2855-8260-35A195EC30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C8A4097-6D96-D0FB-5DC3-67930F46E9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2437B-515D-4644-B31B-50471F3266B4}" type="datetimeFigureOut">
              <a:rPr lang="en-US" smtClean="0"/>
              <a:t>6/12/23</a:t>
            </a:fld>
            <a:endParaRPr lang="en-US"/>
          </a:p>
        </p:txBody>
      </p:sp>
      <p:sp>
        <p:nvSpPr>
          <p:cNvPr id="5" name="Footer Placeholder 4">
            <a:extLst>
              <a:ext uri="{FF2B5EF4-FFF2-40B4-BE49-F238E27FC236}">
                <a16:creationId xmlns:a16="http://schemas.microsoft.com/office/drawing/2014/main" id="{FED0E837-55CC-AC9A-A7A0-957394EEEE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0143A5-ADE2-6189-3782-8409D4A6F1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AFFBA6-E7BB-F441-8F33-B8CACCE826EE}" type="slidenum">
              <a:rPr lang="en-US" smtClean="0"/>
              <a:t>‹#›</a:t>
            </a:fld>
            <a:endParaRPr lang="en-US"/>
          </a:p>
        </p:txBody>
      </p:sp>
    </p:spTree>
    <p:extLst>
      <p:ext uri="{BB962C8B-B14F-4D97-AF65-F5344CB8AC3E}">
        <p14:creationId xmlns:p14="http://schemas.microsoft.com/office/powerpoint/2010/main" val="2023017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llimllib.github.io/bloomfilter-tutorial/" TargetMode="External"/><Relationship Id="rId2" Type="http://schemas.openxmlformats.org/officeDocument/2006/relationships/hyperlink" Target="https://www.geeksforgeeks.org/introduction-to-trie-data-structure-and-algorithm-tutoria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jjeffreyj/Algosaints/blob/jjeffreyj-DSA-Code/DSA.p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000">
            <a:alpha val="70171"/>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B4AC5-EAFA-EE12-26F3-A38ECEA6D525}"/>
              </a:ext>
            </a:extLst>
          </p:cNvPr>
          <p:cNvSpPr>
            <a:spLocks noGrp="1"/>
          </p:cNvSpPr>
          <p:nvPr>
            <p:ph type="ctrTitle"/>
          </p:nvPr>
        </p:nvSpPr>
        <p:spPr>
          <a:xfrm>
            <a:off x="6677247" y="5306785"/>
            <a:ext cx="4968747" cy="1404257"/>
          </a:xfrm>
        </p:spPr>
        <p:txBody>
          <a:bodyPr>
            <a:noAutofit/>
          </a:bodyPr>
          <a:lstStyle/>
          <a:p>
            <a:pPr algn="r" fontAlgn="base">
              <a:lnSpc>
                <a:spcPct val="100000"/>
              </a:lnSpc>
            </a:pPr>
            <a:r>
              <a:rPr lang="en-GB" sz="2000" b="1" i="0" u="none" strike="noStrike" dirty="0">
                <a:effectLst/>
                <a:latin typeface="Avenir Book" panose="02000503020000020003" pitchFamily="2" charset="0"/>
              </a:rPr>
              <a:t>Charan Kumar A – CB.EN.U4CSE21413</a:t>
            </a:r>
            <a:r>
              <a:rPr lang="en-US" sz="2000" b="1" i="0" u="none" strike="noStrike" dirty="0">
                <a:effectLst/>
                <a:latin typeface="Avenir Book" panose="02000503020000020003" pitchFamily="2" charset="0"/>
              </a:rPr>
              <a:t>​</a:t>
            </a:r>
            <a:br>
              <a:rPr lang="en-US" sz="900" b="1" i="0" u="none" strike="noStrike" dirty="0">
                <a:effectLst/>
                <a:latin typeface="Avenir Book" panose="02000503020000020003" pitchFamily="2" charset="0"/>
              </a:rPr>
            </a:br>
            <a:r>
              <a:rPr lang="en-GB" sz="2000" b="1" i="0" u="none" strike="noStrike" dirty="0">
                <a:effectLst/>
                <a:latin typeface="Avenir Book" panose="02000503020000020003" pitchFamily="2" charset="0"/>
              </a:rPr>
              <a:t>Dhanush S</a:t>
            </a:r>
            <a:r>
              <a:rPr lang="en-US" sz="2000" b="1" i="0" u="none" strike="noStrike" dirty="0">
                <a:effectLst/>
                <a:latin typeface="Avenir Book" panose="02000503020000020003" pitchFamily="2" charset="0"/>
              </a:rPr>
              <a:t>​ </a:t>
            </a:r>
            <a:r>
              <a:rPr lang="en-GB" sz="2000" b="1" i="0" u="none" strike="noStrike" dirty="0">
                <a:effectLst/>
                <a:latin typeface="Avenir Book" panose="02000503020000020003" pitchFamily="2" charset="0"/>
              </a:rPr>
              <a:t>– </a:t>
            </a:r>
            <a:r>
              <a:rPr lang="en-US" sz="2000" b="1" i="0" u="none" strike="noStrike" dirty="0">
                <a:effectLst/>
                <a:latin typeface="Avenir Book" panose="02000503020000020003" pitchFamily="2" charset="0"/>
              </a:rPr>
              <a:t>CB.EN.U4CSE21416​</a:t>
            </a:r>
            <a:br>
              <a:rPr lang="en-US" sz="900" b="1" i="0" u="none" strike="noStrike" dirty="0">
                <a:effectLst/>
                <a:latin typeface="Avenir Book" panose="02000503020000020003" pitchFamily="2" charset="0"/>
              </a:rPr>
            </a:br>
            <a:r>
              <a:rPr lang="en-GB" sz="2000" b="1" i="0" u="none" strike="noStrike" dirty="0">
                <a:effectLst/>
                <a:latin typeface="Avenir Book" panose="02000503020000020003" pitchFamily="2" charset="0"/>
              </a:rPr>
              <a:t>Gautham Suresh​ – CB.EN.U4CSE21418​</a:t>
            </a:r>
            <a:br>
              <a:rPr lang="en-GB" sz="900" b="1" i="0" u="none" strike="noStrike" dirty="0">
                <a:effectLst/>
                <a:latin typeface="Avenir Book" panose="02000503020000020003" pitchFamily="2" charset="0"/>
              </a:rPr>
            </a:br>
            <a:r>
              <a:rPr lang="en-GB" sz="2000" b="1" i="0" u="none" strike="noStrike" dirty="0">
                <a:effectLst/>
                <a:latin typeface="Avenir Book" panose="02000503020000020003" pitchFamily="2" charset="0"/>
              </a:rPr>
              <a:t>Joseph Jeffrey</a:t>
            </a:r>
            <a:r>
              <a:rPr lang="en-US" sz="2000" b="1" i="0" u="none" strike="noStrike" dirty="0">
                <a:effectLst/>
                <a:latin typeface="Avenir Book" panose="02000503020000020003" pitchFamily="2" charset="0"/>
              </a:rPr>
              <a:t>​ J </a:t>
            </a:r>
            <a:r>
              <a:rPr lang="en-GB" sz="2000" b="1" i="0" u="none" strike="noStrike" dirty="0">
                <a:effectLst/>
                <a:latin typeface="Avenir Book" panose="02000503020000020003" pitchFamily="2" charset="0"/>
              </a:rPr>
              <a:t>– </a:t>
            </a:r>
            <a:r>
              <a:rPr lang="en-US" sz="2000" b="1" i="0" u="none" strike="noStrike" dirty="0">
                <a:effectLst/>
                <a:latin typeface="Avenir Book" panose="02000503020000020003" pitchFamily="2" charset="0"/>
              </a:rPr>
              <a:t>CB.EN.U4CSE21425​</a:t>
            </a:r>
            <a:br>
              <a:rPr lang="en-US" sz="900" b="1" i="0" u="none" strike="noStrike" dirty="0">
                <a:effectLst/>
                <a:latin typeface="Avenir Book" panose="02000503020000020003" pitchFamily="2" charset="0"/>
              </a:rPr>
            </a:br>
            <a:r>
              <a:rPr lang="en-GB" sz="2000" b="1" i="0" u="none" strike="noStrike" dirty="0">
                <a:effectLst/>
                <a:latin typeface="Avenir Book" panose="02000503020000020003" pitchFamily="2" charset="0"/>
              </a:rPr>
              <a:t>Krishna Kumar S – CB.EN.U4CSE21432​</a:t>
            </a:r>
            <a:r>
              <a:rPr lang="en-US" sz="2000" b="1" i="0" u="none" strike="noStrike" dirty="0">
                <a:effectLst/>
                <a:latin typeface="Avenir Book" panose="02000503020000020003" pitchFamily="2" charset="0"/>
              </a:rPr>
              <a:t>​</a:t>
            </a:r>
            <a:endParaRPr lang="en-US" sz="900" b="1" i="0" u="none" strike="noStrike" dirty="0">
              <a:effectLst/>
              <a:latin typeface="Avenir Book" panose="02000503020000020003" pitchFamily="2" charset="0"/>
            </a:endParaRPr>
          </a:p>
        </p:txBody>
      </p:sp>
      <p:sp>
        <p:nvSpPr>
          <p:cNvPr id="4" name="Title 1">
            <a:extLst>
              <a:ext uri="{FF2B5EF4-FFF2-40B4-BE49-F238E27FC236}">
                <a16:creationId xmlns:a16="http://schemas.microsoft.com/office/drawing/2014/main" id="{942E0254-8B23-43C0-A494-A473135126EC}"/>
              </a:ext>
            </a:extLst>
          </p:cNvPr>
          <p:cNvSpPr txBox="1">
            <a:spLocks/>
          </p:cNvSpPr>
          <p:nvPr/>
        </p:nvSpPr>
        <p:spPr>
          <a:xfrm>
            <a:off x="1524000" y="223520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b="1" dirty="0">
                <a:latin typeface="Avenir Book" panose="02000503020000020003" pitchFamily="2" charset="0"/>
              </a:rPr>
              <a:t>TRIE – BASED BLOOM FILTER</a:t>
            </a:r>
          </a:p>
        </p:txBody>
      </p:sp>
    </p:spTree>
    <p:extLst>
      <p:ext uri="{BB962C8B-B14F-4D97-AF65-F5344CB8AC3E}">
        <p14:creationId xmlns:p14="http://schemas.microsoft.com/office/powerpoint/2010/main" val="4190570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14DB7-09CA-14A2-073F-8D88FCEA1548}"/>
              </a:ext>
            </a:extLst>
          </p:cNvPr>
          <p:cNvSpPr>
            <a:spLocks noGrp="1"/>
          </p:cNvSpPr>
          <p:nvPr>
            <p:ph type="title"/>
          </p:nvPr>
        </p:nvSpPr>
        <p:spPr/>
        <p:txBody>
          <a:bodyPr>
            <a:normAutofit/>
          </a:bodyPr>
          <a:lstStyle/>
          <a:p>
            <a:r>
              <a:rPr lang="en-US" sz="4800" b="1" dirty="0">
                <a:solidFill>
                  <a:schemeClr val="accent4"/>
                </a:solidFill>
                <a:latin typeface="Avenir Book" panose="02000503020000020003" pitchFamily="2" charset="0"/>
              </a:rPr>
              <a:t>Practical Application:</a:t>
            </a:r>
          </a:p>
        </p:txBody>
      </p:sp>
      <p:sp>
        <p:nvSpPr>
          <p:cNvPr id="3" name="Content Placeholder 2">
            <a:extLst>
              <a:ext uri="{FF2B5EF4-FFF2-40B4-BE49-F238E27FC236}">
                <a16:creationId xmlns:a16="http://schemas.microsoft.com/office/drawing/2014/main" id="{FC785543-A98C-3B4F-0C00-56F199D9AC63}"/>
              </a:ext>
            </a:extLst>
          </p:cNvPr>
          <p:cNvSpPr>
            <a:spLocks noGrp="1"/>
          </p:cNvSpPr>
          <p:nvPr>
            <p:ph idx="1"/>
          </p:nvPr>
        </p:nvSpPr>
        <p:spPr/>
        <p:txBody>
          <a:bodyPr>
            <a:noAutofit/>
          </a:bodyPr>
          <a:lstStyle/>
          <a:p>
            <a:pPr marL="0" lvl="0" indent="0">
              <a:lnSpc>
                <a:spcPct val="100000"/>
              </a:lnSpc>
              <a:buNone/>
            </a:pPr>
            <a:r>
              <a:rPr lang="en-IN" sz="2000" b="1" kern="100" dirty="0">
                <a:solidFill>
                  <a:schemeClr val="accent4"/>
                </a:solidFill>
                <a:effectLst/>
                <a:latin typeface="Avenir Book" panose="02000503020000020003" pitchFamily="2" charset="0"/>
                <a:ea typeface="Calibri" panose="020F0502020204030204" pitchFamily="34" charset="0"/>
                <a:cs typeface="Times New Roman" panose="02020603050405020304" pitchFamily="18" charset="0"/>
              </a:rPr>
              <a:t>Text Auto Completion:</a:t>
            </a:r>
          </a:p>
          <a:p>
            <a:pPr marL="0" lvl="0" indent="0">
              <a:lnSpc>
                <a:spcPct val="100000"/>
              </a:lnSpc>
              <a:buNone/>
            </a:pPr>
            <a:r>
              <a:rPr lang="en-IN" sz="1800" kern="100" dirty="0">
                <a:latin typeface="Avenir Book" panose="02000503020000020003" pitchFamily="2" charset="0"/>
                <a:ea typeface="Calibri" panose="020F0502020204030204" pitchFamily="34" charset="0"/>
                <a:cs typeface="Times New Roman" panose="02020603050405020304" pitchFamily="18" charset="0"/>
              </a:rPr>
              <a:t>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data structure is popularly used for text predictions and auto-completion. As many words can be stored in it, it can suggest word completion for partially entered words.</a:t>
            </a:r>
          </a:p>
          <a:p>
            <a:pPr marL="0" lvl="0" indent="0">
              <a:lnSpc>
                <a:spcPct val="100000"/>
              </a:lnSpc>
              <a:buNone/>
            </a:pPr>
            <a:r>
              <a:rPr lang="en-IN" sz="1800"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rPr>
              <a:t>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Firstly a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with all words has to be created, a bloom filter should be created along with it and each word inserted in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should be hashed with the bloom filter. When the user enters a partial word, the whole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gets traversed, for each node traversed if it exists in the bloom filter, the word gets popped up as a candidate for word completion.</a:t>
            </a:r>
            <a:endParaRPr lang="en-IN" sz="2200" b="1"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endParaRPr>
          </a:p>
          <a:p>
            <a:pPr marL="0" lvl="0" indent="0">
              <a:lnSpc>
                <a:spcPct val="100000"/>
              </a:lnSpc>
              <a:buNone/>
            </a:pPr>
            <a:r>
              <a:rPr lang="en-IN" sz="2000" b="1" kern="100" dirty="0">
                <a:solidFill>
                  <a:schemeClr val="accent4"/>
                </a:solidFill>
                <a:effectLst/>
                <a:latin typeface="Avenir Book" panose="02000503020000020003" pitchFamily="2" charset="0"/>
                <a:ea typeface="Calibri" panose="020F0502020204030204" pitchFamily="34" charset="0"/>
                <a:cs typeface="Times New Roman" panose="02020603050405020304" pitchFamily="18" charset="0"/>
              </a:rPr>
              <a:t>Checking for Spelling Errors:</a:t>
            </a:r>
          </a:p>
          <a:p>
            <a:pPr marL="0" lvl="0" indent="0">
              <a:lnSpc>
                <a:spcPct val="100000"/>
              </a:lnSpc>
              <a:buNone/>
            </a:pPr>
            <a:r>
              <a:rPr lang="en-IN" sz="1800" kern="100" dirty="0">
                <a:latin typeface="Avenir Book" panose="02000503020000020003" pitchFamily="2" charset="0"/>
                <a:ea typeface="Calibri" panose="020F0502020204030204" pitchFamily="34" charset="0"/>
                <a:cs typeface="Times New Roman" panose="02020603050405020304" pitchFamily="18" charset="0"/>
              </a:rPr>
              <a:t>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It can also be used for checking the spelling of a word by checking for its spelling in the dictionary of words entered in it previously.</a:t>
            </a:r>
          </a:p>
          <a:p>
            <a:pPr marL="0" lvl="0" indent="0">
              <a:lnSpc>
                <a:spcPct val="100000"/>
              </a:lnSpc>
              <a:buNone/>
            </a:pPr>
            <a:r>
              <a:rPr lang="en-IN" sz="1800"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rPr>
              <a:t>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Firstly given an input string,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gets traversed based on the first letter of the word, and it moves on to further child nodes by tracing the whole word. If the current character does not exist in any node, it results in a spelling error.  </a:t>
            </a:r>
            <a:endParaRPr lang="en-US" sz="2400" dirty="0">
              <a:solidFill>
                <a:schemeClr val="bg1"/>
              </a:solidFill>
              <a:latin typeface="Avenir Book" panose="02000503020000020003" pitchFamily="2" charset="0"/>
            </a:endParaRPr>
          </a:p>
        </p:txBody>
      </p:sp>
      <p:sp>
        <p:nvSpPr>
          <p:cNvPr id="4" name="Pie 3">
            <a:extLst>
              <a:ext uri="{FF2B5EF4-FFF2-40B4-BE49-F238E27FC236}">
                <a16:creationId xmlns:a16="http://schemas.microsoft.com/office/drawing/2014/main" id="{685B5ADC-DA2C-F123-5C70-81393823A448}"/>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91880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D245D5-FDD9-0E04-4179-5F78FA90E9A3}"/>
              </a:ext>
            </a:extLst>
          </p:cNvPr>
          <p:cNvSpPr>
            <a:spLocks noGrp="1"/>
          </p:cNvSpPr>
          <p:nvPr>
            <p:ph idx="1"/>
          </p:nvPr>
        </p:nvSpPr>
        <p:spPr>
          <a:xfrm>
            <a:off x="763772" y="786808"/>
            <a:ext cx="10515600" cy="5954233"/>
          </a:xfrm>
        </p:spPr>
        <p:txBody>
          <a:bodyPr>
            <a:noAutofit/>
          </a:bodyPr>
          <a:lstStyle/>
          <a:p>
            <a:pPr marL="0" lvl="0" indent="0">
              <a:lnSpc>
                <a:spcPct val="100000"/>
              </a:lnSpc>
              <a:buNone/>
            </a:pPr>
            <a:r>
              <a:rPr lang="en-IN" sz="2000" b="1" kern="100" dirty="0">
                <a:solidFill>
                  <a:schemeClr val="accent4"/>
                </a:solidFill>
                <a:effectLst/>
                <a:latin typeface="Avenir Book" panose="02000503020000020003" pitchFamily="2" charset="0"/>
                <a:ea typeface="Calibri" panose="020F0502020204030204" pitchFamily="34" charset="0"/>
                <a:cs typeface="Times New Roman" panose="02020603050405020304" pitchFamily="18" charset="0"/>
              </a:rPr>
              <a:t>Dictionary:</a:t>
            </a:r>
          </a:p>
          <a:p>
            <a:pPr marL="0" lvl="0" indent="0">
              <a:lnSpc>
                <a:spcPct val="100000"/>
              </a:lnSpc>
              <a:buNone/>
            </a:pPr>
            <a:r>
              <a:rPr lang="en-IN" sz="2200" b="1"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rPr>
              <a:t>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As many words are entered previously and as they provide very fast and simple insertion, deletion and retrieval operations, they are best suited for dictionary purposes. </a:t>
            </a:r>
            <a:endParaRPr lang="en-IN" sz="1800"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endParaRPr>
          </a:p>
          <a:p>
            <a:pPr marL="0" lvl="0" indent="0">
              <a:lnSpc>
                <a:spcPct val="100000"/>
              </a:lnSpc>
              <a:buNone/>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A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with all words has to be created, a bloom filter should be created along with it and each word inserted in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should be hashed with the bloom filter. To access a dictionary, the first word of the string must be entered and the next entered letters must be checked similar to that of text auto-completion and should be suggested as a word to the user, if the next entered character does not get recognized by the bloom filter it should result in an error i.e. the word is not found.</a:t>
            </a:r>
          </a:p>
          <a:p>
            <a:pPr marL="0" lvl="0" indent="0">
              <a:lnSpc>
                <a:spcPct val="100000"/>
              </a:lnSpc>
              <a:buNone/>
            </a:pPr>
            <a:r>
              <a:rPr lang="en-IN" sz="2000" b="1" kern="100" dirty="0">
                <a:solidFill>
                  <a:schemeClr val="accent4"/>
                </a:solidFill>
                <a:effectLst/>
                <a:latin typeface="Avenir Book" panose="02000503020000020003" pitchFamily="2" charset="0"/>
                <a:ea typeface="Calibri" panose="020F0502020204030204" pitchFamily="34" charset="0"/>
                <a:cs typeface="Times New Roman" panose="02020603050405020304" pitchFamily="18" charset="0"/>
              </a:rPr>
              <a:t>Data Redundancy:</a:t>
            </a:r>
          </a:p>
          <a:p>
            <a:pPr marL="0" lvl="0" indent="0">
              <a:lnSpc>
                <a:spcPct val="100000"/>
              </a:lnSpc>
              <a:buNone/>
            </a:pPr>
            <a:r>
              <a:rPr lang="en-IN" sz="2200" b="1"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rPr>
              <a:t>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They are mainly used to avoid data redundancy as they can easily check for its duplicity. This can very well be used in scenarios where databases play a vital role. </a:t>
            </a:r>
            <a:endParaRPr lang="en-IN" sz="1800"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endParaRPr>
          </a:p>
          <a:p>
            <a:pPr marL="0" lvl="0" indent="0">
              <a:lnSpc>
                <a:spcPct val="100000"/>
              </a:lnSpc>
              <a:buNone/>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Data must be entered first, then it must be checked with bloom filter whether the data already exists in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or not, if data exists in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a search should be initiated in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for that exact data match. If data doesn’t exist in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the data get added to it else the data can be skipped. </a:t>
            </a:r>
          </a:p>
        </p:txBody>
      </p:sp>
      <p:sp>
        <p:nvSpPr>
          <p:cNvPr id="4" name="Pie 3">
            <a:extLst>
              <a:ext uri="{FF2B5EF4-FFF2-40B4-BE49-F238E27FC236}">
                <a16:creationId xmlns:a16="http://schemas.microsoft.com/office/drawing/2014/main" id="{29BA32FC-9366-02BE-276F-6DEB5EFEABD6}"/>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05174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14F02B-926C-AAAC-A4FE-A8758B269232}"/>
              </a:ext>
            </a:extLst>
          </p:cNvPr>
          <p:cNvSpPr>
            <a:spLocks noGrp="1"/>
          </p:cNvSpPr>
          <p:nvPr>
            <p:ph idx="1"/>
          </p:nvPr>
        </p:nvSpPr>
        <p:spPr>
          <a:xfrm>
            <a:off x="838200" y="946297"/>
            <a:ext cx="10515600" cy="5230665"/>
          </a:xfrm>
        </p:spPr>
        <p:txBody>
          <a:bodyPr>
            <a:noAutofit/>
          </a:bodyPr>
          <a:lstStyle/>
          <a:p>
            <a:pPr marL="0" lvl="0" indent="0">
              <a:lnSpc>
                <a:spcPct val="100000"/>
              </a:lnSpc>
              <a:buNone/>
            </a:pPr>
            <a:r>
              <a:rPr lang="en-IN" sz="2000" b="1" kern="100" dirty="0">
                <a:solidFill>
                  <a:schemeClr val="accent4"/>
                </a:solidFill>
                <a:effectLst/>
                <a:latin typeface="Avenir Book" panose="02000503020000020003" pitchFamily="2" charset="0"/>
                <a:ea typeface="Calibri" panose="020F0502020204030204" pitchFamily="34" charset="0"/>
                <a:cs typeface="Times New Roman" panose="02020603050405020304" pitchFamily="18" charset="0"/>
              </a:rPr>
              <a:t>Data Retrieval in Cache:</a:t>
            </a:r>
          </a:p>
          <a:p>
            <a:pPr marL="0" lvl="0" indent="0">
              <a:lnSpc>
                <a:spcPct val="100000"/>
              </a:lnSpc>
              <a:buNone/>
            </a:pPr>
            <a:r>
              <a:rPr lang="en-IN" sz="1800"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rPr>
              <a:t>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Bloom filter can be used in caching systems to identify whether an item is present in a cache or not. </a:t>
            </a:r>
            <a:endParaRPr lang="en-IN" sz="1800"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endParaRPr>
          </a:p>
          <a:p>
            <a:pPr marL="0" lvl="0" indent="0">
              <a:lnSpc>
                <a:spcPct val="100000"/>
              </a:lnSpc>
              <a:buNone/>
            </a:pPr>
            <a:r>
              <a:rPr lang="en-IN" sz="1800" b="1"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To check for cache memory, data must be entered first and it must be applied to the bloom filter to check whether the key exists in the cache. If the key is present a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search should be initiated to find a data match and to retrieve it. If not the entered data is not previously cached in the cache memory.  </a:t>
            </a:r>
          </a:p>
          <a:p>
            <a:pPr marL="0" lvl="0" indent="0">
              <a:lnSpc>
                <a:spcPct val="100000"/>
              </a:lnSpc>
              <a:buNone/>
            </a:pPr>
            <a:r>
              <a:rPr lang="en-IN" sz="2000" b="1" kern="100" dirty="0">
                <a:solidFill>
                  <a:schemeClr val="accent4"/>
                </a:solidFill>
                <a:effectLst/>
                <a:latin typeface="Avenir Book" panose="02000503020000020003" pitchFamily="2" charset="0"/>
                <a:ea typeface="Calibri" panose="020F0502020204030204" pitchFamily="34" charset="0"/>
                <a:cs typeface="Times New Roman" panose="02020603050405020304" pitchFamily="18" charset="0"/>
              </a:rPr>
              <a:t>Web URLs:</a:t>
            </a:r>
          </a:p>
          <a:p>
            <a:pPr marL="0" lvl="0" indent="0">
              <a:lnSpc>
                <a:spcPct val="100000"/>
              </a:lnSpc>
              <a:buNone/>
            </a:pPr>
            <a:r>
              <a:rPr lang="en-IN" sz="1800"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rPr>
              <a:t>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Bloom filters are used in search engines to check for re-visited sites. It can also be used to identify whether a website has been modified since it has been last visited and saved in cache memory.</a:t>
            </a:r>
            <a:endParaRPr lang="en-IN" sz="1800"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endParaRPr>
          </a:p>
          <a:p>
            <a:pPr marL="0" lvl="0" indent="0">
              <a:lnSpc>
                <a:spcPct val="100000"/>
              </a:lnSpc>
              <a:buNone/>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Already visited URLs will usually be added to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and hashed using multiple hash functions to the bloom filter, so the upcoming new websites visited will further be hashed to the bloom filter and added to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making sure that the new URLs are added.</a:t>
            </a:r>
            <a:endParaRPr lang="en-US" sz="1800" dirty="0">
              <a:solidFill>
                <a:schemeClr val="bg1"/>
              </a:solidFill>
              <a:latin typeface="Avenir Book" panose="02000503020000020003" pitchFamily="2" charset="0"/>
            </a:endParaRPr>
          </a:p>
          <a:p>
            <a:pPr>
              <a:lnSpc>
                <a:spcPct val="100000"/>
              </a:lnSpc>
            </a:pPr>
            <a:endParaRPr lang="en-US" sz="1800" dirty="0">
              <a:solidFill>
                <a:schemeClr val="bg1"/>
              </a:solidFill>
              <a:latin typeface="Avenir Book" panose="02000503020000020003" pitchFamily="2" charset="0"/>
            </a:endParaRPr>
          </a:p>
          <a:p>
            <a:pPr>
              <a:lnSpc>
                <a:spcPct val="100000"/>
              </a:lnSpc>
            </a:pPr>
            <a:endParaRPr lang="en-US" sz="1800" dirty="0">
              <a:solidFill>
                <a:schemeClr val="bg1"/>
              </a:solidFill>
              <a:latin typeface="Avenir Book" panose="02000503020000020003" pitchFamily="2" charset="0"/>
            </a:endParaRPr>
          </a:p>
        </p:txBody>
      </p:sp>
      <p:sp>
        <p:nvSpPr>
          <p:cNvPr id="4" name="Pie 3">
            <a:extLst>
              <a:ext uri="{FF2B5EF4-FFF2-40B4-BE49-F238E27FC236}">
                <a16:creationId xmlns:a16="http://schemas.microsoft.com/office/drawing/2014/main" id="{20FEEAF6-C92C-C1ED-4195-948DF5CA6022}"/>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39311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6E139-9EDA-2D8B-A8FB-EB857E2814BF}"/>
              </a:ext>
            </a:extLst>
          </p:cNvPr>
          <p:cNvSpPr>
            <a:spLocks noGrp="1"/>
          </p:cNvSpPr>
          <p:nvPr>
            <p:ph type="title"/>
          </p:nvPr>
        </p:nvSpPr>
        <p:spPr/>
        <p:txBody>
          <a:bodyPr>
            <a:normAutofit/>
          </a:bodyPr>
          <a:lstStyle/>
          <a:p>
            <a:r>
              <a:rPr lang="en-US" sz="4800" b="1" dirty="0">
                <a:solidFill>
                  <a:schemeClr val="accent4"/>
                </a:solidFill>
                <a:latin typeface="Avenir Book" panose="02000503020000020003" pitchFamily="2" charset="0"/>
              </a:rPr>
              <a:t>Performance Analysis</a:t>
            </a:r>
          </a:p>
        </p:txBody>
      </p:sp>
      <p:sp>
        <p:nvSpPr>
          <p:cNvPr id="3" name="Content Placeholder 2">
            <a:extLst>
              <a:ext uri="{FF2B5EF4-FFF2-40B4-BE49-F238E27FC236}">
                <a16:creationId xmlns:a16="http://schemas.microsoft.com/office/drawing/2014/main" id="{4B066F5E-5C8E-4258-623E-CD284B29F71F}"/>
              </a:ext>
            </a:extLst>
          </p:cNvPr>
          <p:cNvSpPr>
            <a:spLocks noGrp="1"/>
          </p:cNvSpPr>
          <p:nvPr>
            <p:ph idx="1"/>
          </p:nvPr>
        </p:nvSpPr>
        <p:spPr/>
        <p:txBody>
          <a:bodyPr>
            <a:normAutofit/>
          </a:bodyPr>
          <a:lstStyle/>
          <a:p>
            <a:pPr marL="0" indent="0">
              <a:lnSpc>
                <a:spcPct val="100000"/>
              </a:lnSpc>
              <a:buNone/>
            </a:pPr>
            <a:r>
              <a:rPr lang="en-IN" sz="1800" kern="100" dirty="0">
                <a:solidFill>
                  <a:schemeClr val="bg1"/>
                </a:solidFill>
                <a:latin typeface="Avenir Book" panose="02000503020000020003" pitchFamily="2" charset="0"/>
                <a:cs typeface="Times New Roman" panose="02020603050405020304" pitchFamily="18" charset="0"/>
              </a:rPr>
              <a:t>A </a:t>
            </a:r>
            <a:r>
              <a:rPr lang="en-IN" sz="1800" kern="100" dirty="0" err="1">
                <a:solidFill>
                  <a:schemeClr val="bg1"/>
                </a:solidFill>
                <a:latin typeface="Avenir Book" panose="02000503020000020003" pitchFamily="2" charset="0"/>
                <a:cs typeface="Times New Roman" panose="02020603050405020304" pitchFamily="18" charset="0"/>
              </a:rPr>
              <a:t>Trie</a:t>
            </a:r>
            <a:r>
              <a:rPr lang="en-IN" sz="1800" kern="100" dirty="0">
                <a:solidFill>
                  <a:schemeClr val="bg1"/>
                </a:solidFill>
                <a:latin typeface="Avenir Book" panose="02000503020000020003" pitchFamily="2" charset="0"/>
                <a:cs typeface="Times New Roman" panose="02020603050405020304" pitchFamily="18" charset="0"/>
              </a:rPr>
              <a:t>-Based Bloom Filter, being a hybrid form of the combination of two data structures, provides to be very useful in several ways.</a:t>
            </a:r>
          </a:p>
          <a:p>
            <a:pPr marL="0" indent="0">
              <a:lnSpc>
                <a:spcPct val="100000"/>
              </a:lnSpc>
              <a:buNone/>
            </a:pPr>
            <a:r>
              <a:rPr lang="en-IN" sz="1800" kern="100" dirty="0">
                <a:solidFill>
                  <a:schemeClr val="bg1"/>
                </a:solidFill>
                <a:latin typeface="Avenir Book" panose="02000503020000020003" pitchFamily="2" charset="0"/>
                <a:cs typeface="Times New Roman" panose="02020603050405020304" pitchFamily="18" charset="0"/>
              </a:rPr>
              <a:t>It has the combined characteristics of a </a:t>
            </a:r>
            <a:r>
              <a:rPr lang="en-IN" sz="1800" kern="100" dirty="0" err="1">
                <a:solidFill>
                  <a:schemeClr val="bg1"/>
                </a:solidFill>
                <a:latin typeface="Avenir Book" panose="02000503020000020003" pitchFamily="2" charset="0"/>
                <a:cs typeface="Times New Roman" panose="02020603050405020304" pitchFamily="18" charset="0"/>
              </a:rPr>
              <a:t>Trie</a:t>
            </a:r>
            <a:r>
              <a:rPr lang="en-IN" sz="1800" kern="100" dirty="0">
                <a:solidFill>
                  <a:schemeClr val="bg1"/>
                </a:solidFill>
                <a:latin typeface="Avenir Book" panose="02000503020000020003" pitchFamily="2" charset="0"/>
                <a:cs typeface="Times New Roman" panose="02020603050405020304" pitchFamily="18" charset="0"/>
              </a:rPr>
              <a:t> and a Bloom Filter.</a:t>
            </a:r>
          </a:p>
          <a:p>
            <a:pPr marL="0" indent="0">
              <a:lnSpc>
                <a:spcPct val="100000"/>
              </a:lnSpc>
              <a:buNone/>
            </a:pPr>
            <a:r>
              <a:rPr lang="en-IN" sz="1800" kern="100" dirty="0">
                <a:solidFill>
                  <a:schemeClr val="bg1"/>
                </a:solidFill>
                <a:latin typeface="Avenir Book" panose="02000503020000020003" pitchFamily="2" charset="0"/>
                <a:cs typeface="Times New Roman" panose="02020603050405020304" pitchFamily="18" charset="0"/>
              </a:rPr>
              <a:t>It provides several benefits to the user including:</a:t>
            </a:r>
          </a:p>
          <a:p>
            <a:pPr>
              <a:lnSpc>
                <a:spcPct val="100000"/>
              </a:lnSpc>
            </a:pPr>
            <a:r>
              <a:rPr lang="en-IN" sz="1800" kern="100" dirty="0">
                <a:solidFill>
                  <a:schemeClr val="bg1"/>
                </a:solidFill>
                <a:latin typeface="Avenir Book" panose="02000503020000020003" pitchFamily="2" charset="0"/>
                <a:cs typeface="Times New Roman" panose="02020603050405020304" pitchFamily="18" charset="0"/>
              </a:rPr>
              <a:t>Space Efficiency</a:t>
            </a:r>
          </a:p>
          <a:p>
            <a:pPr>
              <a:lnSpc>
                <a:spcPct val="100000"/>
              </a:lnSpc>
            </a:pPr>
            <a:r>
              <a:rPr lang="en-IN" sz="1800" kern="100" dirty="0">
                <a:solidFill>
                  <a:schemeClr val="bg1"/>
                </a:solidFill>
                <a:latin typeface="Avenir Book" panose="02000503020000020003" pitchFamily="2" charset="0"/>
                <a:cs typeface="Times New Roman" panose="02020603050405020304" pitchFamily="18" charset="0"/>
              </a:rPr>
              <a:t>Easy Implementation</a:t>
            </a:r>
          </a:p>
          <a:p>
            <a:pPr>
              <a:lnSpc>
                <a:spcPct val="100000"/>
              </a:lnSpc>
            </a:pPr>
            <a:r>
              <a:rPr lang="en-IN" sz="1800" kern="100" dirty="0">
                <a:solidFill>
                  <a:schemeClr val="bg1"/>
                </a:solidFill>
                <a:latin typeface="Avenir Book" panose="02000503020000020003" pitchFamily="2" charset="0"/>
                <a:cs typeface="Times New Roman" panose="02020603050405020304" pitchFamily="18" charset="0"/>
              </a:rPr>
              <a:t>Scalability</a:t>
            </a:r>
          </a:p>
          <a:p>
            <a:pPr>
              <a:lnSpc>
                <a:spcPct val="100000"/>
              </a:lnSpc>
            </a:pPr>
            <a:r>
              <a:rPr lang="en-IN" sz="1800" kern="100" dirty="0">
                <a:solidFill>
                  <a:schemeClr val="bg1"/>
                </a:solidFill>
                <a:latin typeface="Avenir Book" panose="02000503020000020003" pitchFamily="2" charset="0"/>
                <a:cs typeface="Times New Roman" panose="02020603050405020304" pitchFamily="18" charset="0"/>
              </a:rPr>
              <a:t>Fast Membership Queries</a:t>
            </a:r>
          </a:p>
          <a:p>
            <a:pPr>
              <a:lnSpc>
                <a:spcPct val="100000"/>
              </a:lnSpc>
            </a:pPr>
            <a:r>
              <a:rPr lang="en-IN" sz="1800" kern="100" dirty="0">
                <a:solidFill>
                  <a:schemeClr val="bg1"/>
                </a:solidFill>
                <a:latin typeface="Avenir Book" panose="02000503020000020003" pitchFamily="2" charset="0"/>
                <a:cs typeface="Times New Roman" panose="02020603050405020304" pitchFamily="18" charset="0"/>
              </a:rPr>
              <a:t>Low False Positivity Rate.</a:t>
            </a:r>
          </a:p>
          <a:p>
            <a:pPr marL="0" indent="0">
              <a:lnSpc>
                <a:spcPct val="100000"/>
              </a:lnSpc>
              <a:buNone/>
            </a:pPr>
            <a:endParaRPr lang="en-US" sz="1800" dirty="0">
              <a:solidFill>
                <a:schemeClr val="bg1"/>
              </a:solidFill>
              <a:latin typeface="Avenir Book" panose="02000503020000020003" pitchFamily="2" charset="0"/>
              <a:cs typeface="Times New Roman" panose="02020603050405020304" pitchFamily="18" charset="0"/>
            </a:endParaRPr>
          </a:p>
        </p:txBody>
      </p:sp>
      <p:sp>
        <p:nvSpPr>
          <p:cNvPr id="4" name="Pie 3">
            <a:extLst>
              <a:ext uri="{FF2B5EF4-FFF2-40B4-BE49-F238E27FC236}">
                <a16:creationId xmlns:a16="http://schemas.microsoft.com/office/drawing/2014/main" id="{47F7D07D-A829-9A84-D7EB-933512EDEE83}"/>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61306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6E139-9EDA-2D8B-A8FB-EB857E2814BF}"/>
              </a:ext>
            </a:extLst>
          </p:cNvPr>
          <p:cNvSpPr>
            <a:spLocks noGrp="1"/>
          </p:cNvSpPr>
          <p:nvPr>
            <p:ph type="title"/>
          </p:nvPr>
        </p:nvSpPr>
        <p:spPr/>
        <p:txBody>
          <a:bodyPr>
            <a:normAutofit/>
          </a:bodyPr>
          <a:lstStyle/>
          <a:p>
            <a:r>
              <a:rPr lang="en-US" sz="4800" b="1" dirty="0">
                <a:solidFill>
                  <a:schemeClr val="accent4"/>
                </a:solidFill>
                <a:latin typeface="Avenir Book" panose="02000503020000020003" pitchFamily="2" charset="0"/>
              </a:rPr>
              <a:t>Time Complexity</a:t>
            </a:r>
          </a:p>
        </p:txBody>
      </p:sp>
      <p:sp>
        <p:nvSpPr>
          <p:cNvPr id="3" name="Content Placeholder 2">
            <a:extLst>
              <a:ext uri="{FF2B5EF4-FFF2-40B4-BE49-F238E27FC236}">
                <a16:creationId xmlns:a16="http://schemas.microsoft.com/office/drawing/2014/main" id="{4B066F5E-5C8E-4258-623E-CD284B29F71F}"/>
              </a:ext>
            </a:extLst>
          </p:cNvPr>
          <p:cNvSpPr>
            <a:spLocks noGrp="1"/>
          </p:cNvSpPr>
          <p:nvPr>
            <p:ph idx="1"/>
          </p:nvPr>
        </p:nvSpPr>
        <p:spPr/>
        <p:txBody>
          <a:bodyPr>
            <a:normAutofit/>
          </a:bodyPr>
          <a:lstStyle/>
          <a:p>
            <a:pPr>
              <a:lnSpc>
                <a:spcPct val="100000"/>
              </a:lnSpc>
            </a:pPr>
            <a:r>
              <a:rPr lang="en-IN" sz="2000" b="1" dirty="0">
                <a:solidFill>
                  <a:schemeClr val="accent4"/>
                </a:solidFill>
                <a:latin typeface="Avenir Book" panose="02000503020000020003" pitchFamily="2" charset="0"/>
              </a:rPr>
              <a:t>Insertion</a:t>
            </a:r>
            <a:endParaRPr lang="en-IN" sz="2200" b="1" dirty="0">
              <a:solidFill>
                <a:schemeClr val="accent4"/>
              </a:solidFill>
              <a:latin typeface="Avenir Book" panose="02000503020000020003" pitchFamily="2" charset="0"/>
            </a:endParaRPr>
          </a:p>
          <a:p>
            <a:pPr marL="0" indent="0">
              <a:lnSpc>
                <a:spcPct val="100000"/>
              </a:lnSpc>
              <a:buNone/>
            </a:pPr>
            <a:r>
              <a:rPr lang="en-IN" sz="1800" dirty="0">
                <a:solidFill>
                  <a:schemeClr val="bg1"/>
                </a:solidFill>
                <a:latin typeface="Avenir Book" panose="02000503020000020003" pitchFamily="2" charset="0"/>
              </a:rPr>
              <a:t>The time complexity for the insertion of an element in a </a:t>
            </a:r>
            <a:r>
              <a:rPr lang="en-IN" sz="1800" dirty="0" err="1">
                <a:solidFill>
                  <a:schemeClr val="bg1"/>
                </a:solidFill>
                <a:latin typeface="Avenir Book" panose="02000503020000020003" pitchFamily="2" charset="0"/>
              </a:rPr>
              <a:t>trie</a:t>
            </a:r>
            <a:r>
              <a:rPr lang="en-IN" sz="1800" dirty="0">
                <a:solidFill>
                  <a:schemeClr val="bg1"/>
                </a:solidFill>
                <a:latin typeface="Avenir Book" panose="02000503020000020003" pitchFamily="2" charset="0"/>
              </a:rPr>
              <a:t>-based bloom filter is O(L) where L is the length of the element or word.</a:t>
            </a:r>
          </a:p>
          <a:p>
            <a:pPr>
              <a:lnSpc>
                <a:spcPct val="100000"/>
              </a:lnSpc>
            </a:pPr>
            <a:r>
              <a:rPr lang="en-IN" sz="2000" b="1" dirty="0">
                <a:solidFill>
                  <a:schemeClr val="accent4"/>
                </a:solidFill>
                <a:latin typeface="Avenir Book" panose="02000503020000020003" pitchFamily="2" charset="0"/>
              </a:rPr>
              <a:t>Searching</a:t>
            </a:r>
            <a:endParaRPr lang="en-IN" sz="2200" b="1" dirty="0">
              <a:solidFill>
                <a:schemeClr val="accent4"/>
              </a:solidFill>
              <a:latin typeface="Avenir Book" panose="02000503020000020003" pitchFamily="2" charset="0"/>
            </a:endParaRPr>
          </a:p>
          <a:p>
            <a:pPr marL="0" indent="0">
              <a:lnSpc>
                <a:spcPct val="100000"/>
              </a:lnSpc>
              <a:buNone/>
            </a:pPr>
            <a:r>
              <a:rPr lang="en-IN" sz="1800" dirty="0">
                <a:solidFill>
                  <a:schemeClr val="bg1"/>
                </a:solidFill>
                <a:latin typeface="Avenir Book" panose="02000503020000020003" pitchFamily="2" charset="0"/>
              </a:rPr>
              <a:t>The time complexity for searching an element in the </a:t>
            </a:r>
            <a:r>
              <a:rPr lang="en-IN" sz="1800" dirty="0" err="1">
                <a:solidFill>
                  <a:schemeClr val="bg1"/>
                </a:solidFill>
                <a:latin typeface="Avenir Book" panose="02000503020000020003" pitchFamily="2" charset="0"/>
              </a:rPr>
              <a:t>trie</a:t>
            </a:r>
            <a:r>
              <a:rPr lang="en-IN" sz="1800" dirty="0">
                <a:solidFill>
                  <a:schemeClr val="bg1"/>
                </a:solidFill>
                <a:latin typeface="Avenir Book" panose="02000503020000020003" pitchFamily="2" charset="0"/>
              </a:rPr>
              <a:t>-based bloom filter is also O(L) where L is the length of the element.</a:t>
            </a:r>
          </a:p>
          <a:p>
            <a:pPr>
              <a:lnSpc>
                <a:spcPct val="100000"/>
              </a:lnSpc>
            </a:pPr>
            <a:r>
              <a:rPr lang="en-IN" sz="2000" b="1" dirty="0">
                <a:solidFill>
                  <a:schemeClr val="accent4"/>
                </a:solidFill>
                <a:latin typeface="Avenir Book" panose="02000503020000020003" pitchFamily="2" charset="0"/>
              </a:rPr>
              <a:t>Deleting</a:t>
            </a:r>
            <a:endParaRPr lang="en-IN" sz="2200" b="1" dirty="0">
              <a:solidFill>
                <a:schemeClr val="accent4"/>
              </a:solidFill>
              <a:latin typeface="Avenir Book" panose="02000503020000020003" pitchFamily="2" charset="0"/>
            </a:endParaRPr>
          </a:p>
          <a:p>
            <a:pPr marL="0" indent="0">
              <a:lnSpc>
                <a:spcPct val="100000"/>
              </a:lnSpc>
              <a:buNone/>
            </a:pPr>
            <a:r>
              <a:rPr lang="en-IN" sz="1800" dirty="0">
                <a:solidFill>
                  <a:schemeClr val="bg1"/>
                </a:solidFill>
                <a:latin typeface="Avenir Book" panose="02000503020000020003" pitchFamily="2" charset="0"/>
              </a:rPr>
              <a:t>The time complexity for deleting an element in the </a:t>
            </a:r>
            <a:r>
              <a:rPr lang="en-IN" sz="1800" dirty="0" err="1">
                <a:solidFill>
                  <a:schemeClr val="bg1"/>
                </a:solidFill>
                <a:latin typeface="Avenir Book" panose="02000503020000020003" pitchFamily="2" charset="0"/>
              </a:rPr>
              <a:t>trie</a:t>
            </a:r>
            <a:r>
              <a:rPr lang="en-IN" sz="1800" dirty="0">
                <a:solidFill>
                  <a:schemeClr val="bg1"/>
                </a:solidFill>
                <a:latin typeface="Avenir Book" panose="02000503020000020003" pitchFamily="2" charset="0"/>
              </a:rPr>
              <a:t>-based bloom filter is also O(L) where L is the length of the element.</a:t>
            </a:r>
          </a:p>
        </p:txBody>
      </p:sp>
      <p:sp>
        <p:nvSpPr>
          <p:cNvPr id="4" name="Pie 3">
            <a:extLst>
              <a:ext uri="{FF2B5EF4-FFF2-40B4-BE49-F238E27FC236}">
                <a16:creationId xmlns:a16="http://schemas.microsoft.com/office/drawing/2014/main" id="{DD30C027-C1FE-9116-543D-D464C899D017}"/>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35752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6E139-9EDA-2D8B-A8FB-EB857E2814BF}"/>
              </a:ext>
            </a:extLst>
          </p:cNvPr>
          <p:cNvSpPr>
            <a:spLocks noGrp="1"/>
          </p:cNvSpPr>
          <p:nvPr>
            <p:ph type="title"/>
          </p:nvPr>
        </p:nvSpPr>
        <p:spPr/>
        <p:txBody>
          <a:bodyPr>
            <a:normAutofit/>
          </a:bodyPr>
          <a:lstStyle/>
          <a:p>
            <a:r>
              <a:rPr lang="en-US" sz="4800" b="1" dirty="0">
                <a:solidFill>
                  <a:schemeClr val="accent4"/>
                </a:solidFill>
                <a:latin typeface="Avenir Book" panose="02000503020000020003" pitchFamily="2" charset="0"/>
              </a:rPr>
              <a:t>Space Complexity</a:t>
            </a:r>
          </a:p>
        </p:txBody>
      </p:sp>
      <p:sp>
        <p:nvSpPr>
          <p:cNvPr id="3" name="Content Placeholder 2">
            <a:extLst>
              <a:ext uri="{FF2B5EF4-FFF2-40B4-BE49-F238E27FC236}">
                <a16:creationId xmlns:a16="http://schemas.microsoft.com/office/drawing/2014/main" id="{4B066F5E-5C8E-4258-623E-CD284B29F71F}"/>
              </a:ext>
            </a:extLst>
          </p:cNvPr>
          <p:cNvSpPr>
            <a:spLocks noGrp="1"/>
          </p:cNvSpPr>
          <p:nvPr>
            <p:ph idx="1"/>
          </p:nvPr>
        </p:nvSpPr>
        <p:spPr/>
        <p:txBody>
          <a:bodyPr>
            <a:normAutofit/>
          </a:bodyPr>
          <a:lstStyle/>
          <a:p>
            <a:pPr>
              <a:lnSpc>
                <a:spcPct val="100000"/>
              </a:lnSpc>
            </a:pPr>
            <a:r>
              <a:rPr lang="en-IN" sz="2000" b="1" dirty="0">
                <a:solidFill>
                  <a:schemeClr val="accent4"/>
                </a:solidFill>
                <a:latin typeface="Avenir Book" panose="02000503020000020003" pitchFamily="2" charset="0"/>
              </a:rPr>
              <a:t>Insertion</a:t>
            </a:r>
          </a:p>
          <a:p>
            <a:pPr marL="0" indent="0">
              <a:lnSpc>
                <a:spcPct val="100000"/>
              </a:lnSpc>
              <a:buNone/>
            </a:pPr>
            <a:r>
              <a:rPr lang="en-IN" sz="1800" dirty="0">
                <a:solidFill>
                  <a:schemeClr val="bg1"/>
                </a:solidFill>
                <a:latin typeface="Avenir Book" panose="02000503020000020003" pitchFamily="2" charset="0"/>
              </a:rPr>
              <a:t>The space complexity for insertion of an element is O(n*m) where n is the number of characters and m is the average branching factor.</a:t>
            </a:r>
          </a:p>
          <a:p>
            <a:pPr>
              <a:lnSpc>
                <a:spcPct val="100000"/>
              </a:lnSpc>
            </a:pPr>
            <a:r>
              <a:rPr lang="en-IN" sz="2000" b="1" dirty="0">
                <a:solidFill>
                  <a:schemeClr val="accent4"/>
                </a:solidFill>
                <a:latin typeface="Avenir Book" panose="02000503020000020003" pitchFamily="2" charset="0"/>
              </a:rPr>
              <a:t>Searching</a:t>
            </a:r>
            <a:endParaRPr lang="en-IN" sz="2200" b="1" dirty="0">
              <a:solidFill>
                <a:schemeClr val="accent4"/>
              </a:solidFill>
              <a:latin typeface="Avenir Book" panose="02000503020000020003" pitchFamily="2" charset="0"/>
            </a:endParaRPr>
          </a:p>
          <a:p>
            <a:pPr marL="0" indent="0">
              <a:lnSpc>
                <a:spcPct val="100000"/>
              </a:lnSpc>
              <a:buNone/>
            </a:pPr>
            <a:r>
              <a:rPr lang="en-IN" sz="1800" dirty="0">
                <a:solidFill>
                  <a:schemeClr val="bg1"/>
                </a:solidFill>
                <a:latin typeface="Avenir Book" panose="02000503020000020003" pitchFamily="2" charset="0"/>
              </a:rPr>
              <a:t>The space complexity for searching for an element is O(L) where L is the length of the element.</a:t>
            </a:r>
          </a:p>
          <a:p>
            <a:pPr>
              <a:lnSpc>
                <a:spcPct val="100000"/>
              </a:lnSpc>
            </a:pPr>
            <a:r>
              <a:rPr lang="en-IN" sz="2000" b="1" dirty="0">
                <a:solidFill>
                  <a:schemeClr val="accent4"/>
                </a:solidFill>
                <a:latin typeface="Avenir Book" panose="02000503020000020003" pitchFamily="2" charset="0"/>
              </a:rPr>
              <a:t>Deletion</a:t>
            </a:r>
            <a:endParaRPr lang="en-IN" sz="2200" b="1" dirty="0">
              <a:solidFill>
                <a:schemeClr val="accent4"/>
              </a:solidFill>
              <a:latin typeface="Avenir Book" panose="02000503020000020003" pitchFamily="2" charset="0"/>
            </a:endParaRPr>
          </a:p>
          <a:p>
            <a:pPr marL="0" indent="0">
              <a:lnSpc>
                <a:spcPct val="100000"/>
              </a:lnSpc>
              <a:buNone/>
            </a:pPr>
            <a:r>
              <a:rPr lang="en-IN" sz="1800" dirty="0">
                <a:solidFill>
                  <a:schemeClr val="bg1"/>
                </a:solidFill>
                <a:latin typeface="Avenir Book" panose="02000503020000020003" pitchFamily="2" charset="0"/>
              </a:rPr>
              <a:t>The space complexity for removing n nodes results in a space complexity of O(</a:t>
            </a:r>
            <a:r>
              <a:rPr lang="en-IN" sz="1800" dirty="0" err="1">
                <a:solidFill>
                  <a:schemeClr val="bg1"/>
                </a:solidFill>
                <a:latin typeface="Avenir Book" panose="02000503020000020003" pitchFamily="2" charset="0"/>
              </a:rPr>
              <a:t>L+n</a:t>
            </a:r>
            <a:r>
              <a:rPr lang="en-IN" sz="1800" dirty="0">
                <a:solidFill>
                  <a:schemeClr val="bg1"/>
                </a:solidFill>
                <a:latin typeface="Avenir Book" panose="02000503020000020003" pitchFamily="2" charset="0"/>
              </a:rPr>
              <a:t>).</a:t>
            </a:r>
          </a:p>
          <a:p>
            <a:pPr>
              <a:lnSpc>
                <a:spcPct val="100000"/>
              </a:lnSpc>
            </a:pPr>
            <a:r>
              <a:rPr lang="en-IN" sz="2000" b="1" dirty="0">
                <a:solidFill>
                  <a:schemeClr val="accent4"/>
                </a:solidFill>
                <a:latin typeface="Avenir Book" panose="02000503020000020003" pitchFamily="2" charset="0"/>
              </a:rPr>
              <a:t>Overall</a:t>
            </a:r>
            <a:endParaRPr lang="en-IN" sz="2200" b="1" dirty="0">
              <a:solidFill>
                <a:schemeClr val="accent4"/>
              </a:solidFill>
              <a:latin typeface="Avenir Book" panose="02000503020000020003" pitchFamily="2" charset="0"/>
            </a:endParaRPr>
          </a:p>
          <a:p>
            <a:pPr marL="0" indent="0">
              <a:lnSpc>
                <a:spcPct val="100000"/>
              </a:lnSpc>
              <a:buNone/>
            </a:pPr>
            <a:r>
              <a:rPr lang="en-IN" sz="1800" dirty="0">
                <a:solidFill>
                  <a:schemeClr val="bg1"/>
                </a:solidFill>
                <a:latin typeface="Avenir Book" panose="02000503020000020003" pitchFamily="2" charset="0"/>
              </a:rPr>
              <a:t>The overall space complexity of the </a:t>
            </a:r>
            <a:r>
              <a:rPr lang="en-IN" sz="1800" dirty="0" err="1">
                <a:solidFill>
                  <a:schemeClr val="bg1"/>
                </a:solidFill>
                <a:latin typeface="Avenir Book" panose="02000503020000020003" pitchFamily="2" charset="0"/>
              </a:rPr>
              <a:t>trie</a:t>
            </a:r>
            <a:r>
              <a:rPr lang="en-IN" sz="1800" dirty="0">
                <a:solidFill>
                  <a:schemeClr val="bg1"/>
                </a:solidFill>
                <a:latin typeface="Avenir Book" panose="02000503020000020003" pitchFamily="2" charset="0"/>
              </a:rPr>
              <a:t>-based bloom filter involves traversing through L elements.</a:t>
            </a:r>
          </a:p>
        </p:txBody>
      </p:sp>
      <p:sp>
        <p:nvSpPr>
          <p:cNvPr id="4" name="Pie 3">
            <a:extLst>
              <a:ext uri="{FF2B5EF4-FFF2-40B4-BE49-F238E27FC236}">
                <a16:creationId xmlns:a16="http://schemas.microsoft.com/office/drawing/2014/main" id="{E41C6768-84C9-B95D-594E-46B97037E950}"/>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75998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6E139-9EDA-2D8B-A8FB-EB857E2814BF}"/>
              </a:ext>
            </a:extLst>
          </p:cNvPr>
          <p:cNvSpPr>
            <a:spLocks noGrp="1"/>
          </p:cNvSpPr>
          <p:nvPr>
            <p:ph type="title"/>
          </p:nvPr>
        </p:nvSpPr>
        <p:spPr/>
        <p:txBody>
          <a:bodyPr>
            <a:normAutofit/>
          </a:bodyPr>
          <a:lstStyle/>
          <a:p>
            <a:r>
              <a:rPr lang="en-US" sz="4800" b="1" dirty="0">
                <a:solidFill>
                  <a:schemeClr val="accent4"/>
                </a:solidFill>
                <a:latin typeface="Avenir Book" panose="02000503020000020003" pitchFamily="2" charset="0"/>
              </a:rPr>
              <a:t>Performance Comparison</a:t>
            </a:r>
          </a:p>
        </p:txBody>
      </p:sp>
      <p:sp>
        <p:nvSpPr>
          <p:cNvPr id="3" name="Content Placeholder 2">
            <a:extLst>
              <a:ext uri="{FF2B5EF4-FFF2-40B4-BE49-F238E27FC236}">
                <a16:creationId xmlns:a16="http://schemas.microsoft.com/office/drawing/2014/main" id="{4B066F5E-5C8E-4258-623E-CD284B29F71F}"/>
              </a:ext>
            </a:extLst>
          </p:cNvPr>
          <p:cNvSpPr>
            <a:spLocks noGrp="1"/>
          </p:cNvSpPr>
          <p:nvPr>
            <p:ph idx="1"/>
          </p:nvPr>
        </p:nvSpPr>
        <p:spPr/>
        <p:txBody>
          <a:bodyPr>
            <a:normAutofit/>
          </a:bodyPr>
          <a:lstStyle/>
          <a:p>
            <a:pPr>
              <a:lnSpc>
                <a:spcPct val="100000"/>
              </a:lnSpc>
            </a:pPr>
            <a:r>
              <a:rPr lang="en-IN" sz="1800" dirty="0">
                <a:solidFill>
                  <a:schemeClr val="bg1"/>
                </a:solidFill>
                <a:latin typeface="Avenir Book" panose="02000503020000020003" pitchFamily="2" charset="0"/>
              </a:rPr>
              <a:t>The time complexity of a </a:t>
            </a:r>
            <a:r>
              <a:rPr lang="en-IN" sz="1800" dirty="0" err="1">
                <a:solidFill>
                  <a:schemeClr val="bg1"/>
                </a:solidFill>
                <a:latin typeface="Avenir Book" panose="02000503020000020003" pitchFamily="2" charset="0"/>
              </a:rPr>
              <a:t>trie</a:t>
            </a:r>
            <a:r>
              <a:rPr lang="en-IN" sz="1800" dirty="0">
                <a:solidFill>
                  <a:schemeClr val="bg1"/>
                </a:solidFill>
                <a:latin typeface="Avenir Book" panose="02000503020000020003" pitchFamily="2" charset="0"/>
              </a:rPr>
              <a:t>-data structure generally for insertion and searching is O(n). </a:t>
            </a:r>
          </a:p>
          <a:p>
            <a:pPr>
              <a:lnSpc>
                <a:spcPct val="100000"/>
              </a:lnSpc>
            </a:pPr>
            <a:r>
              <a:rPr lang="en-IN" sz="1800" dirty="0">
                <a:solidFill>
                  <a:schemeClr val="bg1"/>
                </a:solidFill>
                <a:latin typeface="Avenir Book" panose="02000503020000020003" pitchFamily="2" charset="0"/>
              </a:rPr>
              <a:t>The space complexity is O(n*k) where n is the number of nodes and k is the number of unique characters.</a:t>
            </a:r>
          </a:p>
          <a:p>
            <a:pPr>
              <a:lnSpc>
                <a:spcPct val="100000"/>
              </a:lnSpc>
            </a:pPr>
            <a:r>
              <a:rPr lang="en-IN" sz="1800" dirty="0">
                <a:solidFill>
                  <a:schemeClr val="bg1"/>
                </a:solidFill>
                <a:latin typeface="Avenir Book" panose="02000503020000020003" pitchFamily="2" charset="0"/>
              </a:rPr>
              <a:t>A bloom filter is very efficient when it comes to the usage of time and space.</a:t>
            </a:r>
          </a:p>
          <a:p>
            <a:pPr>
              <a:lnSpc>
                <a:spcPct val="100000"/>
              </a:lnSpc>
            </a:pPr>
            <a:r>
              <a:rPr lang="en-IN" sz="1800" dirty="0">
                <a:solidFill>
                  <a:schemeClr val="bg1"/>
                </a:solidFill>
                <a:latin typeface="Avenir Book" panose="02000503020000020003" pitchFamily="2" charset="0"/>
              </a:rPr>
              <a:t>The time complexity of a bloom filter with k hash functions for insertion and searching is O(k). In a bloom filter, the time complexity does not depend on the number of elements. </a:t>
            </a:r>
          </a:p>
          <a:p>
            <a:pPr>
              <a:lnSpc>
                <a:spcPct val="100000"/>
              </a:lnSpc>
            </a:pPr>
            <a:r>
              <a:rPr lang="en-US" sz="1800" b="0" i="0" dirty="0">
                <a:solidFill>
                  <a:schemeClr val="bg1"/>
                </a:solidFill>
                <a:effectLst/>
                <a:latin typeface="Avenir Book" panose="02000503020000020003" pitchFamily="2" charset="0"/>
              </a:rPr>
              <a:t>To truly understand the space complexity of the bloom filter, you have to first choose your parameters. You could make a bloom filter with </a:t>
            </a:r>
            <a:r>
              <a:rPr lang="en-US" sz="1800" b="0" i="1" dirty="0">
                <a:solidFill>
                  <a:schemeClr val="bg1"/>
                </a:solidFill>
                <a:effectLst/>
                <a:latin typeface="Avenir Book" panose="02000503020000020003" pitchFamily="2" charset="0"/>
              </a:rPr>
              <a:t>k</a:t>
            </a:r>
            <a:r>
              <a:rPr lang="en-US" sz="1800" b="0" i="0" dirty="0">
                <a:solidFill>
                  <a:schemeClr val="bg1"/>
                </a:solidFill>
                <a:effectLst/>
                <a:latin typeface="Avenir Book" panose="02000503020000020003" pitchFamily="2" charset="0"/>
              </a:rPr>
              <a:t>=1 and it would just be a </a:t>
            </a:r>
            <a:r>
              <a:rPr lang="en-US" sz="1800" b="0" i="0" u="none" strike="noStrike" dirty="0">
                <a:solidFill>
                  <a:schemeClr val="bg1"/>
                </a:solidFill>
                <a:effectLst/>
                <a:latin typeface="Avenir Book" panose="02000503020000020003" pitchFamily="2" charset="0"/>
              </a:rPr>
              <a:t>hash table</a:t>
            </a:r>
            <a:r>
              <a:rPr lang="en-US" sz="1800" b="0" i="0" dirty="0">
                <a:solidFill>
                  <a:schemeClr val="bg1"/>
                </a:solidFill>
                <a:effectLst/>
                <a:latin typeface="Avenir Book" panose="02000503020000020003" pitchFamily="2" charset="0"/>
              </a:rPr>
              <a:t> that ignores collisions. However, you would have a very large O(</a:t>
            </a:r>
            <a:r>
              <a:rPr lang="en-US" sz="1800" b="0" i="1" dirty="0">
                <a:solidFill>
                  <a:schemeClr val="bg1"/>
                </a:solidFill>
                <a:effectLst/>
                <a:latin typeface="Avenir Book" panose="02000503020000020003" pitchFamily="2" charset="0"/>
              </a:rPr>
              <a:t>m)</a:t>
            </a:r>
            <a:r>
              <a:rPr lang="en-US" sz="1800" b="0" i="0" dirty="0">
                <a:solidFill>
                  <a:schemeClr val="bg1"/>
                </a:solidFill>
                <a:effectLst/>
                <a:latin typeface="Avenir Book" panose="02000503020000020003" pitchFamily="2" charset="0"/>
              </a:rPr>
              <a:t> if you wanted to keep your false positive rate low. The space of the actual data structure is simply </a:t>
            </a:r>
            <a:r>
              <a:rPr lang="en-US" sz="1800" b="0" i="1" dirty="0">
                <a:solidFill>
                  <a:schemeClr val="bg1"/>
                </a:solidFill>
                <a:effectLst/>
                <a:latin typeface="Avenir Book" panose="02000503020000020003" pitchFamily="2" charset="0"/>
              </a:rPr>
              <a:t>O</a:t>
            </a:r>
            <a:r>
              <a:rPr lang="en-US" sz="1800" b="0" i="0" dirty="0">
                <a:solidFill>
                  <a:schemeClr val="bg1"/>
                </a:solidFill>
                <a:effectLst/>
                <a:latin typeface="Avenir Book" panose="02000503020000020003" pitchFamily="2" charset="0"/>
              </a:rPr>
              <a:t>(</a:t>
            </a:r>
            <a:r>
              <a:rPr lang="en-US" sz="1800" b="0" i="1" dirty="0">
                <a:solidFill>
                  <a:schemeClr val="bg1"/>
                </a:solidFill>
                <a:effectLst/>
                <a:latin typeface="Avenir Book" panose="02000503020000020003" pitchFamily="2" charset="0"/>
              </a:rPr>
              <a:t>m</a:t>
            </a:r>
            <a:r>
              <a:rPr lang="en-US" sz="1800" b="0" i="0" dirty="0">
                <a:solidFill>
                  <a:schemeClr val="bg1"/>
                </a:solidFill>
                <a:effectLst/>
                <a:latin typeface="Avenir Book" panose="02000503020000020003" pitchFamily="2" charset="0"/>
              </a:rPr>
              <a:t>).</a:t>
            </a:r>
          </a:p>
          <a:p>
            <a:pPr>
              <a:lnSpc>
                <a:spcPct val="100000"/>
              </a:lnSpc>
            </a:pPr>
            <a:r>
              <a:rPr lang="en-IN" sz="1800" dirty="0">
                <a:solidFill>
                  <a:schemeClr val="bg1"/>
                </a:solidFill>
                <a:latin typeface="Avenir Book" panose="02000503020000020003" pitchFamily="2" charset="0"/>
              </a:rPr>
              <a:t>Firstly, considering the Space efficiency, the </a:t>
            </a:r>
            <a:r>
              <a:rPr lang="en-IN" sz="1800" dirty="0" err="1">
                <a:solidFill>
                  <a:schemeClr val="bg1"/>
                </a:solidFill>
                <a:latin typeface="Avenir Book" panose="02000503020000020003" pitchFamily="2" charset="0"/>
              </a:rPr>
              <a:t>trie</a:t>
            </a:r>
            <a:r>
              <a:rPr lang="en-IN" sz="1800" dirty="0">
                <a:solidFill>
                  <a:schemeClr val="bg1"/>
                </a:solidFill>
                <a:latin typeface="Avenir Book" panose="02000503020000020003" pitchFamily="2" charset="0"/>
              </a:rPr>
              <a:t>-based bloom filter offers better space efficiency i.e., uses less space compared to the </a:t>
            </a:r>
            <a:r>
              <a:rPr lang="en-IN" sz="1800" dirty="0" err="1">
                <a:solidFill>
                  <a:schemeClr val="bg1"/>
                </a:solidFill>
                <a:latin typeface="Avenir Book" panose="02000503020000020003" pitchFamily="2" charset="0"/>
              </a:rPr>
              <a:t>trie</a:t>
            </a:r>
            <a:r>
              <a:rPr lang="en-IN" sz="1800" dirty="0">
                <a:solidFill>
                  <a:schemeClr val="bg1"/>
                </a:solidFill>
                <a:latin typeface="Avenir Book" panose="02000503020000020003" pitchFamily="2" charset="0"/>
              </a:rPr>
              <a:t> and bloom filter data structures individually. This means it uses less memory space.</a:t>
            </a:r>
          </a:p>
        </p:txBody>
      </p:sp>
      <p:sp>
        <p:nvSpPr>
          <p:cNvPr id="4" name="Pie 3">
            <a:extLst>
              <a:ext uri="{FF2B5EF4-FFF2-40B4-BE49-F238E27FC236}">
                <a16:creationId xmlns:a16="http://schemas.microsoft.com/office/drawing/2014/main" id="{D9C01CA0-6F63-13FF-EB1C-6AB778D19A3D}"/>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61610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066F5E-5C8E-4258-623E-CD284B29F71F}"/>
              </a:ext>
            </a:extLst>
          </p:cNvPr>
          <p:cNvSpPr>
            <a:spLocks noGrp="1"/>
          </p:cNvSpPr>
          <p:nvPr>
            <p:ph idx="1"/>
          </p:nvPr>
        </p:nvSpPr>
        <p:spPr>
          <a:xfrm>
            <a:off x="838200" y="1185862"/>
            <a:ext cx="10515600" cy="4486275"/>
          </a:xfrm>
        </p:spPr>
        <p:txBody>
          <a:bodyPr>
            <a:normAutofit/>
          </a:bodyPr>
          <a:lstStyle/>
          <a:p>
            <a:pPr>
              <a:lnSpc>
                <a:spcPct val="100000"/>
              </a:lnSpc>
            </a:pPr>
            <a:r>
              <a:rPr lang="en-IN" sz="1800" dirty="0">
                <a:solidFill>
                  <a:schemeClr val="bg1"/>
                </a:solidFill>
                <a:latin typeface="Avenir Book" panose="02000503020000020003" pitchFamily="2" charset="0"/>
              </a:rPr>
              <a:t>The </a:t>
            </a:r>
            <a:r>
              <a:rPr lang="en-IN" sz="1800" dirty="0" err="1">
                <a:solidFill>
                  <a:schemeClr val="bg1"/>
                </a:solidFill>
                <a:latin typeface="Avenir Book" panose="02000503020000020003" pitchFamily="2" charset="0"/>
              </a:rPr>
              <a:t>trie</a:t>
            </a:r>
            <a:r>
              <a:rPr lang="en-IN" sz="1800" dirty="0">
                <a:solidFill>
                  <a:schemeClr val="bg1"/>
                </a:solidFill>
                <a:latin typeface="Avenir Book" panose="02000503020000020003" pitchFamily="2" charset="0"/>
              </a:rPr>
              <a:t>-based bloom filter, however, uses multiple hash functions which can increase the possibility of collisions.</a:t>
            </a:r>
          </a:p>
          <a:p>
            <a:pPr>
              <a:lnSpc>
                <a:spcPct val="100000"/>
              </a:lnSpc>
            </a:pPr>
            <a:r>
              <a:rPr lang="en-IN" sz="1800" dirty="0">
                <a:solidFill>
                  <a:schemeClr val="bg1"/>
                </a:solidFill>
                <a:latin typeface="Avenir Book" panose="02000503020000020003" pitchFamily="2" charset="0"/>
              </a:rPr>
              <a:t>The lookup efficiency of this hybrid data structure is slightly slower than that of the regular bloom filter. This is because an additional check is required in the </a:t>
            </a:r>
            <a:r>
              <a:rPr lang="en-IN" sz="1800" dirty="0" err="1">
                <a:solidFill>
                  <a:schemeClr val="bg1"/>
                </a:solidFill>
                <a:latin typeface="Avenir Book" panose="02000503020000020003" pitchFamily="2" charset="0"/>
              </a:rPr>
              <a:t>trie</a:t>
            </a:r>
            <a:r>
              <a:rPr lang="en-IN" sz="1800" dirty="0">
                <a:solidFill>
                  <a:schemeClr val="bg1"/>
                </a:solidFill>
                <a:latin typeface="Avenir Book" panose="02000503020000020003" pitchFamily="2" charset="0"/>
              </a:rPr>
              <a:t> to confirm the presence of the element which may increase the time a bit.</a:t>
            </a:r>
          </a:p>
          <a:p>
            <a:pPr>
              <a:lnSpc>
                <a:spcPct val="100000"/>
              </a:lnSpc>
            </a:pPr>
            <a:r>
              <a:rPr lang="en-IN" sz="1800" dirty="0">
                <a:solidFill>
                  <a:schemeClr val="bg1"/>
                </a:solidFill>
                <a:latin typeface="Avenir Book" panose="02000503020000020003" pitchFamily="2" charset="0"/>
              </a:rPr>
              <a:t>The insertion efficiency of a </a:t>
            </a:r>
            <a:r>
              <a:rPr lang="en-IN" sz="1800" dirty="0" err="1">
                <a:solidFill>
                  <a:schemeClr val="bg1"/>
                </a:solidFill>
                <a:latin typeface="Avenir Book" panose="02000503020000020003" pitchFamily="2" charset="0"/>
              </a:rPr>
              <a:t>trie</a:t>
            </a:r>
            <a:r>
              <a:rPr lang="en-IN" sz="1800" dirty="0">
                <a:solidFill>
                  <a:schemeClr val="bg1"/>
                </a:solidFill>
                <a:latin typeface="Avenir Book" panose="02000503020000020003" pitchFamily="2" charset="0"/>
              </a:rPr>
              <a:t>-based bloom filter is almost similar to or slightly less than a bloom filter. This is because the </a:t>
            </a:r>
            <a:r>
              <a:rPr lang="en-IN" sz="1800" dirty="0" err="1">
                <a:solidFill>
                  <a:schemeClr val="bg1"/>
                </a:solidFill>
                <a:latin typeface="Avenir Book" panose="02000503020000020003" pitchFamily="2" charset="0"/>
              </a:rPr>
              <a:t>trie</a:t>
            </a:r>
            <a:r>
              <a:rPr lang="en-IN" sz="1800" dirty="0">
                <a:solidFill>
                  <a:schemeClr val="bg1"/>
                </a:solidFill>
                <a:latin typeface="Avenir Book" panose="02000503020000020003" pitchFamily="2" charset="0"/>
              </a:rPr>
              <a:t>-based bloom filter may require additional node updates in the </a:t>
            </a:r>
            <a:r>
              <a:rPr lang="en-IN" sz="1800" dirty="0" err="1">
                <a:solidFill>
                  <a:schemeClr val="bg1"/>
                </a:solidFill>
                <a:latin typeface="Avenir Book" panose="02000503020000020003" pitchFamily="2" charset="0"/>
              </a:rPr>
              <a:t>trie</a:t>
            </a:r>
            <a:r>
              <a:rPr lang="en-IN" sz="1800" dirty="0">
                <a:solidFill>
                  <a:schemeClr val="bg1"/>
                </a:solidFill>
                <a:latin typeface="Avenir Book" panose="02000503020000020003" pitchFamily="2" charset="0"/>
              </a:rPr>
              <a:t> structure which may reduce the efficiency a bit.</a:t>
            </a:r>
          </a:p>
          <a:p>
            <a:pPr>
              <a:lnSpc>
                <a:spcPct val="100000"/>
              </a:lnSpc>
            </a:pPr>
            <a:r>
              <a:rPr lang="en-IN" sz="1800" dirty="0">
                <a:solidFill>
                  <a:schemeClr val="bg1"/>
                </a:solidFill>
                <a:latin typeface="Avenir Book" panose="02000503020000020003" pitchFamily="2" charset="0"/>
              </a:rPr>
              <a:t>In the case of memory usage, the </a:t>
            </a:r>
            <a:r>
              <a:rPr lang="en-IN" sz="1800" dirty="0" err="1">
                <a:solidFill>
                  <a:schemeClr val="bg1"/>
                </a:solidFill>
                <a:latin typeface="Avenir Book" panose="02000503020000020003" pitchFamily="2" charset="0"/>
              </a:rPr>
              <a:t>trie</a:t>
            </a:r>
            <a:r>
              <a:rPr lang="en-IN" sz="1800" dirty="0">
                <a:solidFill>
                  <a:schemeClr val="bg1"/>
                </a:solidFill>
                <a:latin typeface="Avenir Book" panose="02000503020000020003" pitchFamily="2" charset="0"/>
              </a:rPr>
              <a:t>-based bloom filter requires less memory space than its components mainly because it eliminates the need to store the complete elements in the </a:t>
            </a:r>
            <a:r>
              <a:rPr lang="en-IN" sz="1800" dirty="0" err="1">
                <a:solidFill>
                  <a:schemeClr val="bg1"/>
                </a:solidFill>
                <a:latin typeface="Avenir Book" panose="02000503020000020003" pitchFamily="2" charset="0"/>
              </a:rPr>
              <a:t>trie</a:t>
            </a:r>
            <a:r>
              <a:rPr lang="en-IN" sz="1800" dirty="0">
                <a:solidFill>
                  <a:schemeClr val="bg1"/>
                </a:solidFill>
                <a:latin typeface="Avenir Book" panose="02000503020000020003" pitchFamily="2" charset="0"/>
              </a:rPr>
              <a:t> resulting in saving space.</a:t>
            </a:r>
          </a:p>
          <a:p>
            <a:pPr>
              <a:lnSpc>
                <a:spcPct val="100000"/>
              </a:lnSpc>
            </a:pPr>
            <a:r>
              <a:rPr lang="en-IN" sz="1800" dirty="0">
                <a:solidFill>
                  <a:schemeClr val="bg1"/>
                </a:solidFill>
                <a:latin typeface="Avenir Book" panose="02000503020000020003" pitchFamily="2" charset="0"/>
              </a:rPr>
              <a:t>So overall, a </a:t>
            </a:r>
            <a:r>
              <a:rPr lang="en-IN" sz="1800" dirty="0" err="1">
                <a:solidFill>
                  <a:schemeClr val="bg1"/>
                </a:solidFill>
                <a:latin typeface="Avenir Book" panose="02000503020000020003" pitchFamily="2" charset="0"/>
              </a:rPr>
              <a:t>trie</a:t>
            </a:r>
            <a:r>
              <a:rPr lang="en-IN" sz="1800" dirty="0">
                <a:solidFill>
                  <a:schemeClr val="bg1"/>
                </a:solidFill>
                <a:latin typeface="Avenir Book" panose="02000503020000020003" pitchFamily="2" charset="0"/>
              </a:rPr>
              <a:t>-based bloom filter has better space efficiency and memory usage than its individual components i.e., </a:t>
            </a:r>
            <a:r>
              <a:rPr lang="en-IN" sz="1800" dirty="0" err="1">
                <a:solidFill>
                  <a:schemeClr val="bg1"/>
                </a:solidFill>
                <a:latin typeface="Avenir Book" panose="02000503020000020003" pitchFamily="2" charset="0"/>
              </a:rPr>
              <a:t>trie</a:t>
            </a:r>
            <a:r>
              <a:rPr lang="en-IN" sz="1800" dirty="0">
                <a:solidFill>
                  <a:schemeClr val="bg1"/>
                </a:solidFill>
                <a:latin typeface="Avenir Book" panose="02000503020000020003" pitchFamily="2" charset="0"/>
              </a:rPr>
              <a:t> and bloom filter. However, it lacks a bit in the case of lookup efficiency and insertion efficiency.</a:t>
            </a:r>
          </a:p>
        </p:txBody>
      </p:sp>
      <p:sp>
        <p:nvSpPr>
          <p:cNvPr id="2" name="Pie 1">
            <a:extLst>
              <a:ext uri="{FF2B5EF4-FFF2-40B4-BE49-F238E27FC236}">
                <a16:creationId xmlns:a16="http://schemas.microsoft.com/office/drawing/2014/main" id="{CA14850D-549B-8DD0-0C43-A5325EBF1834}"/>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50066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87933-37E3-B364-2610-72E4E1A66299}"/>
              </a:ext>
            </a:extLst>
          </p:cNvPr>
          <p:cNvSpPr>
            <a:spLocks noGrp="1"/>
          </p:cNvSpPr>
          <p:nvPr>
            <p:ph type="title"/>
          </p:nvPr>
        </p:nvSpPr>
        <p:spPr/>
        <p:txBody>
          <a:bodyPr>
            <a:noAutofit/>
          </a:bodyPr>
          <a:lstStyle/>
          <a:p>
            <a:r>
              <a:rPr lang="en-IN" sz="4800" b="1" kern="100" dirty="0">
                <a:solidFill>
                  <a:schemeClr val="accent4"/>
                </a:solidFill>
                <a:effectLst/>
                <a:latin typeface="Avenir Book" panose="02000503020000020003" pitchFamily="2" charset="0"/>
                <a:ea typeface="Calibri" panose="020F0502020204030204" pitchFamily="34" charset="0"/>
                <a:cs typeface="Times New Roman" panose="02020603050405020304" pitchFamily="18" charset="0"/>
              </a:rPr>
              <a:t>Experimental Evaluation:</a:t>
            </a:r>
            <a:endParaRPr lang="en-US" sz="4800" b="1" dirty="0">
              <a:solidFill>
                <a:schemeClr val="accent4"/>
              </a:solidFill>
            </a:endParaRPr>
          </a:p>
        </p:txBody>
      </p:sp>
      <p:sp>
        <p:nvSpPr>
          <p:cNvPr id="3" name="Content Placeholder 2">
            <a:extLst>
              <a:ext uri="{FF2B5EF4-FFF2-40B4-BE49-F238E27FC236}">
                <a16:creationId xmlns:a16="http://schemas.microsoft.com/office/drawing/2014/main" id="{84C4A8BE-A93F-B123-E9D2-5DAE2A9D1D0C}"/>
              </a:ext>
            </a:extLst>
          </p:cNvPr>
          <p:cNvSpPr>
            <a:spLocks noGrp="1"/>
          </p:cNvSpPr>
          <p:nvPr>
            <p:ph idx="1"/>
          </p:nvPr>
        </p:nvSpPr>
        <p:spPr/>
        <p:txBody>
          <a:bodyPr>
            <a:noAutofit/>
          </a:bodyPr>
          <a:lstStyle/>
          <a:p>
            <a:pPr>
              <a:lnSpc>
                <a:spcPct val="100000"/>
              </a:lnSpc>
              <a:spcAft>
                <a:spcPts val="800"/>
              </a:spcAft>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Performance Metrics: </a:t>
            </a:r>
          </a:p>
          <a:p>
            <a:pPr marL="0" indent="0">
              <a:lnSpc>
                <a:spcPct val="100000"/>
              </a:lnSpc>
              <a:spcAft>
                <a:spcPts val="800"/>
              </a:spcAft>
              <a:buNone/>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Performance metrics include factors such as execution time, memory usage, and scalability.</a:t>
            </a:r>
          </a:p>
          <a:p>
            <a:pPr>
              <a:lnSpc>
                <a:spcPct val="100000"/>
              </a:lnSpc>
              <a:spcAft>
                <a:spcPts val="800"/>
              </a:spcAft>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Test data: </a:t>
            </a:r>
          </a:p>
          <a:p>
            <a:pPr marL="0" indent="0">
              <a:lnSpc>
                <a:spcPct val="100000"/>
              </a:lnSpc>
              <a:spcAft>
                <a:spcPts val="800"/>
              </a:spcAft>
              <a:buNone/>
            </a:pPr>
            <a:r>
              <a:rPr lang="en-IN" sz="1800"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rPr>
              <a:t>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This is about ensuring that the dataset is diverse, covering different patterns of inputs. Here in the code implemented, we do not explicitly specify a predefined dataset. Instead, it allows the user to interactively input data items to be inserted into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 Since the code allows the user to input their own dataset, the specific dataset will depend on the user’s input during runtime.</a:t>
            </a:r>
          </a:p>
          <a:p>
            <a:pPr>
              <a:lnSpc>
                <a:spcPct val="100000"/>
              </a:lnSpc>
              <a:spcAft>
                <a:spcPts val="800"/>
              </a:spcAft>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Implementation Testing: </a:t>
            </a:r>
          </a:p>
          <a:p>
            <a:pPr marL="0" indent="0">
              <a:lnSpc>
                <a:spcPct val="100000"/>
              </a:lnSpc>
              <a:spcAft>
                <a:spcPts val="800"/>
              </a:spcAft>
              <a:buNone/>
            </a:pPr>
            <a:r>
              <a:rPr lang="en-IN" sz="1800"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rPr>
              <a:t>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This includes verifying the correctness of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-based Bloom Filter by running tests on individual operations like insertion, deletion, and search and ensuring that the expected results match the actual results.</a:t>
            </a:r>
          </a:p>
        </p:txBody>
      </p:sp>
      <p:sp>
        <p:nvSpPr>
          <p:cNvPr id="4" name="Pie 3">
            <a:extLst>
              <a:ext uri="{FF2B5EF4-FFF2-40B4-BE49-F238E27FC236}">
                <a16:creationId xmlns:a16="http://schemas.microsoft.com/office/drawing/2014/main" id="{A7AA4325-25F1-28A8-C29A-CE7ECB7C5D03}"/>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76591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17807-D13C-FEA5-0975-5DD99CB836F1}"/>
              </a:ext>
            </a:extLst>
          </p:cNvPr>
          <p:cNvSpPr>
            <a:spLocks noGrp="1"/>
          </p:cNvSpPr>
          <p:nvPr>
            <p:ph idx="1"/>
          </p:nvPr>
        </p:nvSpPr>
        <p:spPr>
          <a:xfrm>
            <a:off x="753139" y="475290"/>
            <a:ext cx="10515600" cy="6031835"/>
          </a:xfrm>
        </p:spPr>
        <p:txBody>
          <a:bodyPr>
            <a:noAutofit/>
          </a:bodyPr>
          <a:lstStyle/>
          <a:p>
            <a:pPr>
              <a:lnSpc>
                <a:spcPct val="100000"/>
              </a:lnSpc>
              <a:spcAft>
                <a:spcPts val="800"/>
              </a:spcAft>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For insertion:</a:t>
            </a:r>
          </a:p>
        </p:txBody>
      </p:sp>
      <p:sp>
        <p:nvSpPr>
          <p:cNvPr id="4" name="Pie 3">
            <a:extLst>
              <a:ext uri="{FF2B5EF4-FFF2-40B4-BE49-F238E27FC236}">
                <a16:creationId xmlns:a16="http://schemas.microsoft.com/office/drawing/2014/main" id="{76E59C94-1456-EDE1-367B-75050C32C9F5}"/>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Picture 5">
            <a:extLst>
              <a:ext uri="{FF2B5EF4-FFF2-40B4-BE49-F238E27FC236}">
                <a16:creationId xmlns:a16="http://schemas.microsoft.com/office/drawing/2014/main" id="{BA648C08-BCE2-C171-FBDE-8805CDA028DD}"/>
              </a:ext>
            </a:extLst>
          </p:cNvPr>
          <p:cNvPicPr>
            <a:picLocks noChangeAspect="1"/>
          </p:cNvPicPr>
          <p:nvPr/>
        </p:nvPicPr>
        <p:blipFill>
          <a:blip r:embed="rId2"/>
          <a:stretch>
            <a:fillRect/>
          </a:stretch>
        </p:blipFill>
        <p:spPr>
          <a:xfrm>
            <a:off x="1371600" y="1049961"/>
            <a:ext cx="8053532" cy="5400386"/>
          </a:xfrm>
          <a:prstGeom prst="rect">
            <a:avLst/>
          </a:prstGeom>
        </p:spPr>
      </p:pic>
    </p:spTree>
    <p:extLst>
      <p:ext uri="{BB962C8B-B14F-4D97-AF65-F5344CB8AC3E}">
        <p14:creationId xmlns:p14="http://schemas.microsoft.com/office/powerpoint/2010/main" val="277336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69751"/>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066F5E-5C8E-4258-623E-CD284B29F71F}"/>
              </a:ext>
            </a:extLst>
          </p:cNvPr>
          <p:cNvSpPr>
            <a:spLocks noGrp="1"/>
          </p:cNvSpPr>
          <p:nvPr>
            <p:ph idx="1"/>
          </p:nvPr>
        </p:nvSpPr>
        <p:spPr/>
        <p:txBody>
          <a:bodyPr>
            <a:normAutofit fontScale="70000" lnSpcReduction="20000"/>
          </a:bodyPr>
          <a:lstStyle/>
          <a:p>
            <a:pPr marL="0" indent="0">
              <a:lnSpc>
                <a:spcPct val="120000"/>
              </a:lnSpc>
              <a:buNone/>
            </a:pPr>
            <a:r>
              <a:rPr lang="en-US" sz="2900" b="1" dirty="0" err="1">
                <a:solidFill>
                  <a:schemeClr val="accent4"/>
                </a:solidFill>
                <a:latin typeface="Avenir Book" panose="02000503020000020003" pitchFamily="2" charset="0"/>
              </a:rPr>
              <a:t>Trie</a:t>
            </a:r>
            <a:r>
              <a:rPr lang="en-US" sz="2900" b="1" dirty="0">
                <a:solidFill>
                  <a:schemeClr val="accent4"/>
                </a:solidFill>
                <a:latin typeface="Avenir Book" panose="02000503020000020003" pitchFamily="2" charset="0"/>
              </a:rPr>
              <a:t>-Based Bloom Filter: </a:t>
            </a:r>
          </a:p>
          <a:p>
            <a:pPr marL="0" indent="0">
              <a:lnSpc>
                <a:spcPct val="120000"/>
              </a:lnSpc>
              <a:buNone/>
            </a:pPr>
            <a:r>
              <a:rPr lang="en-IN" sz="2600" dirty="0">
                <a:solidFill>
                  <a:schemeClr val="bg1"/>
                </a:solidFill>
                <a:latin typeface="Avenir Book" panose="02000503020000020003" pitchFamily="2" charset="0"/>
              </a:rPr>
              <a:t>	</a:t>
            </a:r>
            <a:r>
              <a:rPr lang="en-US" sz="2600" dirty="0">
                <a:solidFill>
                  <a:schemeClr val="bg1"/>
                </a:solidFill>
                <a:latin typeface="Avenir Book" panose="02000503020000020003" pitchFamily="2" charset="0"/>
                <a:cs typeface="Times New Roman" panose="02020603050405020304" pitchFamily="18" charset="0"/>
              </a:rPr>
              <a:t>A </a:t>
            </a:r>
            <a:r>
              <a:rPr lang="en-US" sz="2600" dirty="0" err="1">
                <a:solidFill>
                  <a:schemeClr val="bg1"/>
                </a:solidFill>
                <a:latin typeface="Avenir Book" panose="02000503020000020003" pitchFamily="2" charset="0"/>
                <a:cs typeface="Times New Roman" panose="02020603050405020304" pitchFamily="18" charset="0"/>
              </a:rPr>
              <a:t>Trie</a:t>
            </a:r>
            <a:r>
              <a:rPr lang="en-US" sz="2600" dirty="0">
                <a:solidFill>
                  <a:schemeClr val="bg1"/>
                </a:solidFill>
                <a:latin typeface="Avenir Book" panose="02000503020000020003" pitchFamily="2" charset="0"/>
                <a:cs typeface="Times New Roman" panose="02020603050405020304" pitchFamily="18" charset="0"/>
              </a:rPr>
              <a:t>-Based Bloom Filter combines the characteristics of both a </a:t>
            </a:r>
            <a:r>
              <a:rPr lang="en-US" sz="2600" dirty="0" err="1">
                <a:solidFill>
                  <a:schemeClr val="bg1"/>
                </a:solidFill>
                <a:latin typeface="Avenir Book" panose="02000503020000020003" pitchFamily="2" charset="0"/>
                <a:cs typeface="Times New Roman" panose="02020603050405020304" pitchFamily="18" charset="0"/>
              </a:rPr>
              <a:t>Trie</a:t>
            </a:r>
            <a:r>
              <a:rPr lang="en-US" sz="2600" dirty="0">
                <a:solidFill>
                  <a:schemeClr val="bg1"/>
                </a:solidFill>
                <a:latin typeface="Avenir Book" panose="02000503020000020003" pitchFamily="2" charset="0"/>
                <a:cs typeface="Times New Roman" panose="02020603050405020304" pitchFamily="18" charset="0"/>
              </a:rPr>
              <a:t> and a Bloom Filter. </a:t>
            </a:r>
            <a:r>
              <a:rPr lang="en-IN" sz="2600" dirty="0">
                <a:solidFill>
                  <a:schemeClr val="bg1"/>
                </a:solidFill>
                <a:latin typeface="Avenir Book" panose="02000503020000020003" pitchFamily="2" charset="0"/>
                <a:cs typeface="Times New Roman" panose="02020603050405020304" pitchFamily="18" charset="0"/>
              </a:rPr>
              <a:t>A </a:t>
            </a:r>
            <a:r>
              <a:rPr lang="en-IN" sz="2600" dirty="0" err="1">
                <a:solidFill>
                  <a:schemeClr val="bg1"/>
                </a:solidFill>
                <a:latin typeface="Avenir Book" panose="02000503020000020003" pitchFamily="2" charset="0"/>
                <a:cs typeface="Times New Roman" panose="02020603050405020304" pitchFamily="18" charset="0"/>
              </a:rPr>
              <a:t>Trie</a:t>
            </a:r>
            <a:r>
              <a:rPr lang="en-IN" sz="2600" dirty="0">
                <a:solidFill>
                  <a:schemeClr val="bg1"/>
                </a:solidFill>
                <a:latin typeface="Avenir Book" panose="02000503020000020003" pitchFamily="2" charset="0"/>
                <a:cs typeface="Times New Roman" panose="02020603050405020304" pitchFamily="18" charset="0"/>
              </a:rPr>
              <a:t>-Based Bloom Filter provides better memory efficiency and precision. This hybrid data structure is useful when dealing with large sets of data where memory optimization is desired.</a:t>
            </a:r>
          </a:p>
          <a:p>
            <a:pPr marL="0" indent="0">
              <a:lnSpc>
                <a:spcPct val="120000"/>
              </a:lnSpc>
              <a:buNone/>
            </a:pPr>
            <a:r>
              <a:rPr lang="en-US" sz="2900" b="1" dirty="0">
                <a:solidFill>
                  <a:schemeClr val="accent4"/>
                </a:solidFill>
                <a:latin typeface="Avenir Book" panose="02000503020000020003" pitchFamily="2" charset="0"/>
              </a:rPr>
              <a:t>Some of the key significance of hybrid data structure is: </a:t>
            </a:r>
          </a:p>
          <a:p>
            <a:pPr marL="0" indent="0">
              <a:lnSpc>
                <a:spcPct val="120000"/>
              </a:lnSpc>
              <a:buNone/>
            </a:pPr>
            <a:r>
              <a:rPr lang="en-IN" sz="2600" kern="100" dirty="0">
                <a:solidFill>
                  <a:schemeClr val="bg1"/>
                </a:solidFill>
                <a:latin typeface="Avenir Book" panose="02000503020000020003" pitchFamily="2" charset="0"/>
                <a:cs typeface="Times New Roman" panose="02020603050405020304" pitchFamily="18" charset="0"/>
              </a:rPr>
              <a:t>	- </a:t>
            </a:r>
            <a:r>
              <a:rPr lang="en-US" sz="2600" kern="100" dirty="0">
                <a:solidFill>
                  <a:schemeClr val="bg1"/>
                </a:solidFill>
                <a:latin typeface="Avenir Book" panose="02000503020000020003" pitchFamily="2" charset="0"/>
                <a:cs typeface="Times New Roman" panose="02020603050405020304" pitchFamily="18" charset="0"/>
              </a:rPr>
              <a:t>Tries are memory-efficient data structures that can store a large number of strings. By using the hybrid data structure we can reduce the memory usage. It is very efficient when dealing with large sets of strings.</a:t>
            </a:r>
          </a:p>
          <a:p>
            <a:pPr marL="0" indent="0">
              <a:lnSpc>
                <a:spcPct val="120000"/>
              </a:lnSpc>
              <a:buNone/>
            </a:pPr>
            <a:r>
              <a:rPr lang="en-US" sz="2600" kern="100" dirty="0">
                <a:solidFill>
                  <a:schemeClr val="bg1"/>
                </a:solidFill>
                <a:latin typeface="Avenir Book" panose="02000503020000020003" pitchFamily="2" charset="0"/>
                <a:cs typeface="Times New Roman" panose="02020603050405020304" pitchFamily="18" charset="0"/>
              </a:rPr>
              <a:t>	- The Bloom Filter has constraints in the fixed probability of a false match which means when the data structure incorrectly indicates that an element is a member of a string, even though it is not. The </a:t>
            </a:r>
            <a:r>
              <a:rPr lang="en-US" sz="2600" kern="100" dirty="0" err="1">
                <a:solidFill>
                  <a:schemeClr val="bg1"/>
                </a:solidFill>
                <a:latin typeface="Avenir Book" panose="02000503020000020003" pitchFamily="2" charset="0"/>
                <a:cs typeface="Times New Roman" panose="02020603050405020304" pitchFamily="18" charset="0"/>
              </a:rPr>
              <a:t>Trie</a:t>
            </a:r>
            <a:r>
              <a:rPr lang="en-US" sz="2600" kern="100" dirty="0">
                <a:solidFill>
                  <a:schemeClr val="bg1"/>
                </a:solidFill>
                <a:latin typeface="Avenir Book" panose="02000503020000020003" pitchFamily="2" charset="0"/>
                <a:cs typeface="Times New Roman" panose="02020603050405020304" pitchFamily="18" charset="0"/>
              </a:rPr>
              <a:t> offers additional details to find the element's presence, improving accuracy. 	</a:t>
            </a:r>
          </a:p>
        </p:txBody>
      </p:sp>
      <p:sp>
        <p:nvSpPr>
          <p:cNvPr id="7" name="Title 6">
            <a:extLst>
              <a:ext uri="{FF2B5EF4-FFF2-40B4-BE49-F238E27FC236}">
                <a16:creationId xmlns:a16="http://schemas.microsoft.com/office/drawing/2014/main" id="{E8862B3D-0C1B-4C67-0356-7DE4B012AF25}"/>
              </a:ext>
            </a:extLst>
          </p:cNvPr>
          <p:cNvSpPr>
            <a:spLocks noGrp="1"/>
          </p:cNvSpPr>
          <p:nvPr>
            <p:ph type="title"/>
          </p:nvPr>
        </p:nvSpPr>
        <p:spPr>
          <a:xfrm>
            <a:off x="838200" y="262249"/>
            <a:ext cx="10515600" cy="1325563"/>
          </a:xfrm>
        </p:spPr>
        <p:txBody>
          <a:bodyPr/>
          <a:lstStyle/>
          <a:p>
            <a:r>
              <a:rPr lang="en-US" sz="4800" b="1" dirty="0">
                <a:solidFill>
                  <a:schemeClr val="accent4"/>
                </a:solidFill>
                <a:latin typeface="Avenir Book" panose="02000503020000020003" pitchFamily="2" charset="0"/>
              </a:rPr>
              <a:t>Introduction</a:t>
            </a:r>
            <a:endParaRPr lang="en-US" b="1" dirty="0">
              <a:solidFill>
                <a:schemeClr val="accent4"/>
              </a:solidFill>
              <a:latin typeface="Avenir Book" panose="02000503020000020003" pitchFamily="2" charset="0"/>
            </a:endParaRPr>
          </a:p>
        </p:txBody>
      </p:sp>
      <p:sp>
        <p:nvSpPr>
          <p:cNvPr id="11" name="Pie 10">
            <a:extLst>
              <a:ext uri="{FF2B5EF4-FFF2-40B4-BE49-F238E27FC236}">
                <a16:creationId xmlns:a16="http://schemas.microsoft.com/office/drawing/2014/main" id="{D36106F0-A6AB-0FD5-A49A-223350F10478}"/>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60221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17807-D13C-FEA5-0975-5DD99CB836F1}"/>
              </a:ext>
            </a:extLst>
          </p:cNvPr>
          <p:cNvSpPr>
            <a:spLocks noGrp="1"/>
          </p:cNvSpPr>
          <p:nvPr>
            <p:ph idx="1"/>
          </p:nvPr>
        </p:nvSpPr>
        <p:spPr>
          <a:xfrm>
            <a:off x="753139" y="475290"/>
            <a:ext cx="10515600" cy="6031835"/>
          </a:xfrm>
        </p:spPr>
        <p:txBody>
          <a:bodyPr>
            <a:noAutofit/>
          </a:bodyPr>
          <a:lstStyle/>
          <a:p>
            <a:pPr>
              <a:lnSpc>
                <a:spcPct val="100000"/>
              </a:lnSpc>
              <a:spcAft>
                <a:spcPts val="800"/>
              </a:spcAft>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For searching:</a:t>
            </a:r>
          </a:p>
        </p:txBody>
      </p:sp>
      <p:sp>
        <p:nvSpPr>
          <p:cNvPr id="4" name="Pie 3">
            <a:extLst>
              <a:ext uri="{FF2B5EF4-FFF2-40B4-BE49-F238E27FC236}">
                <a16:creationId xmlns:a16="http://schemas.microsoft.com/office/drawing/2014/main" id="{76E59C94-1456-EDE1-367B-75050C32C9F5}"/>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 name="Picture 1">
            <a:extLst>
              <a:ext uri="{FF2B5EF4-FFF2-40B4-BE49-F238E27FC236}">
                <a16:creationId xmlns:a16="http://schemas.microsoft.com/office/drawing/2014/main" id="{0F93E583-12E6-C7BB-C91E-D205E71D7DD7}"/>
              </a:ext>
            </a:extLst>
          </p:cNvPr>
          <p:cNvPicPr>
            <a:picLocks noChangeAspect="1"/>
          </p:cNvPicPr>
          <p:nvPr/>
        </p:nvPicPr>
        <p:blipFill>
          <a:blip r:embed="rId2"/>
          <a:stretch>
            <a:fillRect/>
          </a:stretch>
        </p:blipFill>
        <p:spPr>
          <a:xfrm>
            <a:off x="1371600" y="1049960"/>
            <a:ext cx="8053753" cy="5400385"/>
          </a:xfrm>
          <a:prstGeom prst="rect">
            <a:avLst/>
          </a:prstGeom>
        </p:spPr>
      </p:pic>
    </p:spTree>
    <p:extLst>
      <p:ext uri="{BB962C8B-B14F-4D97-AF65-F5344CB8AC3E}">
        <p14:creationId xmlns:p14="http://schemas.microsoft.com/office/powerpoint/2010/main" val="3716823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17807-D13C-FEA5-0975-5DD99CB836F1}"/>
              </a:ext>
            </a:extLst>
          </p:cNvPr>
          <p:cNvSpPr>
            <a:spLocks noGrp="1"/>
          </p:cNvSpPr>
          <p:nvPr>
            <p:ph idx="1"/>
          </p:nvPr>
        </p:nvSpPr>
        <p:spPr>
          <a:xfrm>
            <a:off x="753139" y="475290"/>
            <a:ext cx="10515600" cy="6031835"/>
          </a:xfrm>
        </p:spPr>
        <p:txBody>
          <a:bodyPr>
            <a:noAutofit/>
          </a:bodyPr>
          <a:lstStyle/>
          <a:p>
            <a:pPr>
              <a:lnSpc>
                <a:spcPct val="100000"/>
              </a:lnSpc>
              <a:spcAft>
                <a:spcPts val="800"/>
              </a:spcAft>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For deletion:</a:t>
            </a:r>
          </a:p>
        </p:txBody>
      </p:sp>
      <p:sp>
        <p:nvSpPr>
          <p:cNvPr id="4" name="Pie 3">
            <a:extLst>
              <a:ext uri="{FF2B5EF4-FFF2-40B4-BE49-F238E27FC236}">
                <a16:creationId xmlns:a16="http://schemas.microsoft.com/office/drawing/2014/main" id="{76E59C94-1456-EDE1-367B-75050C32C9F5}"/>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a:extLst>
              <a:ext uri="{FF2B5EF4-FFF2-40B4-BE49-F238E27FC236}">
                <a16:creationId xmlns:a16="http://schemas.microsoft.com/office/drawing/2014/main" id="{C36C16F1-0609-D42A-D752-B607F96B4353}"/>
              </a:ext>
            </a:extLst>
          </p:cNvPr>
          <p:cNvPicPr>
            <a:picLocks noChangeAspect="1"/>
          </p:cNvPicPr>
          <p:nvPr/>
        </p:nvPicPr>
        <p:blipFill>
          <a:blip r:embed="rId2"/>
          <a:stretch>
            <a:fillRect/>
          </a:stretch>
        </p:blipFill>
        <p:spPr>
          <a:xfrm>
            <a:off x="1371599" y="1049960"/>
            <a:ext cx="8053755" cy="5400385"/>
          </a:xfrm>
          <a:prstGeom prst="rect">
            <a:avLst/>
          </a:prstGeom>
        </p:spPr>
      </p:pic>
    </p:spTree>
    <p:extLst>
      <p:ext uri="{BB962C8B-B14F-4D97-AF65-F5344CB8AC3E}">
        <p14:creationId xmlns:p14="http://schemas.microsoft.com/office/powerpoint/2010/main" val="1881637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CAFB3A-C622-9DEF-5F0C-2B420AA988FC}"/>
              </a:ext>
            </a:extLst>
          </p:cNvPr>
          <p:cNvSpPr>
            <a:spLocks noGrp="1"/>
          </p:cNvSpPr>
          <p:nvPr>
            <p:ph idx="1"/>
          </p:nvPr>
        </p:nvSpPr>
        <p:spPr>
          <a:xfrm>
            <a:off x="838200" y="361507"/>
            <a:ext cx="10515600" cy="5815456"/>
          </a:xfrm>
        </p:spPr>
        <p:txBody>
          <a:bodyPr>
            <a:noAutofit/>
          </a:bodyPr>
          <a:lstStyle/>
          <a:p>
            <a:pPr marL="0" indent="0">
              <a:lnSpc>
                <a:spcPct val="100000"/>
              </a:lnSpc>
              <a:spcAft>
                <a:spcPts val="800"/>
              </a:spcAft>
              <a:buNone/>
            </a:pPr>
            <a:r>
              <a:rPr lang="en-IN" sz="1800" b="1" kern="100" dirty="0">
                <a:solidFill>
                  <a:schemeClr val="accent4"/>
                </a:solidFill>
                <a:effectLst/>
                <a:latin typeface="Avenir Book" panose="02000503020000020003" pitchFamily="2" charset="0"/>
                <a:ea typeface="Calibri" panose="020F0502020204030204" pitchFamily="34" charset="0"/>
                <a:cs typeface="Times New Roman" panose="02020603050405020304" pitchFamily="18" charset="0"/>
              </a:rPr>
              <a:t>The practicality and effectiveness of the </a:t>
            </a:r>
            <a:r>
              <a:rPr lang="en-IN" sz="1800" b="1" kern="100" dirty="0" err="1">
                <a:solidFill>
                  <a:schemeClr val="accent4"/>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b="1" kern="100" dirty="0">
                <a:solidFill>
                  <a:schemeClr val="accent4"/>
                </a:solidFill>
                <a:effectLst/>
                <a:latin typeface="Avenir Book" panose="02000503020000020003" pitchFamily="2" charset="0"/>
                <a:ea typeface="Calibri" panose="020F0502020204030204" pitchFamily="34" charset="0"/>
                <a:cs typeface="Times New Roman" panose="02020603050405020304" pitchFamily="18" charset="0"/>
              </a:rPr>
              <a:t>-based Bloom Filter in real-world scenarios:</a:t>
            </a:r>
          </a:p>
          <a:p>
            <a:pPr marL="180000" indent="0">
              <a:lnSpc>
                <a:spcPct val="100000"/>
              </a:lnSpc>
              <a:spcBef>
                <a:spcPts val="0"/>
              </a:spcBef>
              <a:spcAft>
                <a:spcPts val="800"/>
              </a:spcAft>
              <a:buNone/>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The hybrid data structure that was created, a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 combines the benefits of a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with a bloom filter to produce a data structure that is both space-efficient and quick to perform lookup operations. However, a number of factors affect how useful and successful this hybrid data structure is in practical situations.</a:t>
            </a:r>
          </a:p>
          <a:p>
            <a:pPr marL="180000">
              <a:lnSpc>
                <a:spcPct val="100000"/>
              </a:lnSpc>
              <a:spcBef>
                <a:spcPts val="0"/>
              </a:spcBef>
              <a:spcAft>
                <a:spcPts val="800"/>
              </a:spcAft>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Dataset Characteristics:</a:t>
            </a:r>
          </a:p>
          <a:p>
            <a:pPr marL="180000" lvl="1" indent="0">
              <a:lnSpc>
                <a:spcPct val="100000"/>
              </a:lnSpc>
              <a:spcBef>
                <a:spcPts val="0"/>
              </a:spcBef>
              <a:spcAft>
                <a:spcPts val="800"/>
              </a:spcAft>
              <a:buNone/>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A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Filter's efficiency is dependent on the features of the dataset it is employed with. It works well when the dataset contains a lot of distinct components and shows a lot of prefix similarity. Examples include word lists, URL databases, dictionaries, and any situation where the elements share a lot of prefixes.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structure can effectively store and search for items in certain circumstances, while the bloom filter lowers the number of unnecessary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traversals.</a:t>
            </a:r>
          </a:p>
          <a:p>
            <a:pPr marL="180000">
              <a:lnSpc>
                <a:spcPct val="100000"/>
              </a:lnSpc>
              <a:spcBef>
                <a:spcPts val="0"/>
              </a:spcBef>
              <a:spcAft>
                <a:spcPts val="800"/>
              </a:spcAft>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Memory Restrictions: </a:t>
            </a:r>
          </a:p>
          <a:p>
            <a:pPr marL="180000" indent="0">
              <a:lnSpc>
                <a:spcPct val="100000"/>
              </a:lnSpc>
              <a:spcBef>
                <a:spcPts val="0"/>
              </a:spcBef>
              <a:spcAft>
                <a:spcPts val="800"/>
              </a:spcAft>
              <a:buNone/>
            </a:pPr>
            <a:r>
              <a:rPr lang="en-IN" sz="1800"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rPr>
              <a:t>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 offers memory efficiency compared to a pure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data structure by using a Bloom Filter to reduce the number of unnecessary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traversals. This makes it suitable for scenarios where memory is limited, and efficient memory utilization is crucial. However, it's important to consider the trade-off between memory usage and the desired false positive rate. Increasing the bloom filter size reduces false positives but increases memory consumption.</a:t>
            </a:r>
          </a:p>
          <a:p>
            <a:endParaRPr lang="en-US" sz="1800" dirty="0">
              <a:solidFill>
                <a:schemeClr val="bg1"/>
              </a:solidFill>
            </a:endParaRPr>
          </a:p>
        </p:txBody>
      </p:sp>
      <p:sp>
        <p:nvSpPr>
          <p:cNvPr id="4" name="Pie 3">
            <a:extLst>
              <a:ext uri="{FF2B5EF4-FFF2-40B4-BE49-F238E27FC236}">
                <a16:creationId xmlns:a16="http://schemas.microsoft.com/office/drawing/2014/main" id="{CC999EBD-828F-7F6F-802F-29267051982E}"/>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23534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CAFB3A-C622-9DEF-5F0C-2B420AA988FC}"/>
              </a:ext>
            </a:extLst>
          </p:cNvPr>
          <p:cNvSpPr>
            <a:spLocks noGrp="1"/>
          </p:cNvSpPr>
          <p:nvPr>
            <p:ph idx="1"/>
          </p:nvPr>
        </p:nvSpPr>
        <p:spPr>
          <a:xfrm>
            <a:off x="838200" y="361507"/>
            <a:ext cx="10515600" cy="5815456"/>
          </a:xfrm>
        </p:spPr>
        <p:txBody>
          <a:bodyPr>
            <a:noAutofit/>
          </a:bodyPr>
          <a:lstStyle/>
          <a:p>
            <a:pPr>
              <a:lnSpc>
                <a:spcPct val="100000"/>
              </a:lnSpc>
              <a:spcAft>
                <a:spcPts val="800"/>
              </a:spcAft>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Insertion and Deletion Overhead: </a:t>
            </a:r>
          </a:p>
          <a:p>
            <a:pPr marL="0" indent="0">
              <a:lnSpc>
                <a:spcPct val="100000"/>
              </a:lnSpc>
              <a:spcAft>
                <a:spcPts val="800"/>
              </a:spcAft>
              <a:buNone/>
            </a:pPr>
            <a:r>
              <a:rPr lang="en-IN" sz="1800"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rPr>
              <a:t>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The insertion and deletion operations require a traversing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structure, while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 provides fast search operations. To insert or remove a word,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node must be configured to have an overhead value that is proportional to its length. The overhead of inserting and deleting data should thus be taken into account when it is assumed that there will be repeated updates to the database.</a:t>
            </a:r>
          </a:p>
          <a:p>
            <a:pPr>
              <a:lnSpc>
                <a:spcPct val="100000"/>
              </a:lnSpc>
              <a:spcAft>
                <a:spcPts val="800"/>
              </a:spcAft>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False Positive Rate: </a:t>
            </a:r>
          </a:p>
          <a:p>
            <a:pPr marL="0" indent="0">
              <a:lnSpc>
                <a:spcPct val="100000"/>
              </a:lnSpc>
              <a:spcAft>
                <a:spcPts val="800"/>
              </a:spcAft>
              <a:buNone/>
            </a:pPr>
            <a:r>
              <a:rPr lang="en-IN" sz="1800"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rPr>
              <a:t>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The possibility of false positives is introduced by the bloom filter part of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 When the filter reports a word as being present, even though it is not, false positives occur. The bloom filter size and number of elements that have been added increase the False Positive Rate. An analysis of the impact of false positiveness on a given application or use case is essential. Alternative data structures may be more appropriate when false positive values are not acceptable.</a:t>
            </a:r>
          </a:p>
          <a:p>
            <a:pPr>
              <a:lnSpc>
                <a:spcPct val="100000"/>
              </a:lnSpc>
              <a:spcAft>
                <a:spcPts val="800"/>
              </a:spcAft>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Scalability: </a:t>
            </a:r>
          </a:p>
          <a:p>
            <a:pPr marL="0" indent="0">
              <a:lnSpc>
                <a:spcPct val="100000"/>
              </a:lnSpc>
              <a:spcAft>
                <a:spcPts val="800"/>
              </a:spcAft>
              <a:buNone/>
            </a:pPr>
            <a:r>
              <a:rPr lang="en-IN" sz="1800"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rPr>
              <a:t>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Filter's scalability is determined by dataset size and the bloom filter's capacity. False positive rates can increase and affect the accuracy of searching operations when data size is larger than bloom filter's capacity. Therefore, the appropriate size of the bloom filter and the allocation of the memory should be carefully considered for large scale datasets.</a:t>
            </a:r>
          </a:p>
        </p:txBody>
      </p:sp>
      <p:sp>
        <p:nvSpPr>
          <p:cNvPr id="2" name="Pie 1">
            <a:extLst>
              <a:ext uri="{FF2B5EF4-FFF2-40B4-BE49-F238E27FC236}">
                <a16:creationId xmlns:a16="http://schemas.microsoft.com/office/drawing/2014/main" id="{FF908282-80BC-C9C2-2D3A-A8DF4B6D7FCA}"/>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58239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69E011-8813-8189-B91A-2F83C8447455}"/>
              </a:ext>
            </a:extLst>
          </p:cNvPr>
          <p:cNvSpPr>
            <a:spLocks noGrp="1"/>
          </p:cNvSpPr>
          <p:nvPr>
            <p:ph idx="1"/>
          </p:nvPr>
        </p:nvSpPr>
        <p:spPr>
          <a:xfrm>
            <a:off x="838200" y="1286540"/>
            <a:ext cx="10515600" cy="5188688"/>
          </a:xfrm>
        </p:spPr>
        <p:txBody>
          <a:bodyPr>
            <a:noAutofit/>
          </a:bodyPr>
          <a:lstStyle/>
          <a:p>
            <a:pPr marL="0" indent="0">
              <a:lnSpc>
                <a:spcPct val="100000"/>
              </a:lnSpc>
              <a:spcAft>
                <a:spcPts val="800"/>
              </a:spcAft>
              <a:buNone/>
              <a:tabLst>
                <a:tab pos="2293620" algn="l"/>
              </a:tabLst>
            </a:pPr>
            <a:r>
              <a:rPr lang="en-IN" sz="2200" b="1" kern="100" dirty="0">
                <a:solidFill>
                  <a:schemeClr val="accent4"/>
                </a:solidFill>
                <a:effectLst/>
                <a:latin typeface="Avenir Book" panose="02000503020000020003" pitchFamily="2" charset="0"/>
                <a:ea typeface="Calibri" panose="020F0502020204030204" pitchFamily="34" charset="0"/>
                <a:cs typeface="Times New Roman" panose="02020603050405020304" pitchFamily="18" charset="0"/>
              </a:rPr>
              <a:t>Real-world applications:	</a:t>
            </a:r>
          </a:p>
          <a:p>
            <a:pPr lvl="1">
              <a:lnSpc>
                <a:spcPct val="100000"/>
              </a:lnSpc>
              <a:spcAft>
                <a:spcPts val="800"/>
              </a:spcAft>
              <a:tabLst>
                <a:tab pos="2293620" algn="l"/>
              </a:tabLst>
            </a:pPr>
            <a:r>
              <a:rPr lang="en-IN" sz="1800" b="1"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Spell checking: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In spell-checking algorithms,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Filters can be used to efficiently identify the correct spelling of words that have been misspelt.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architecture allows quick prefix search and retrieval of similar words, while Bloom filter helps to remove unintelligible words.</a:t>
            </a:r>
          </a:p>
          <a:p>
            <a:pPr lvl="1">
              <a:lnSpc>
                <a:spcPct val="100000"/>
              </a:lnSpc>
              <a:spcAft>
                <a:spcPts val="800"/>
              </a:spcAft>
              <a:tabLst>
                <a:tab pos="2293620" algn="l"/>
              </a:tabLst>
            </a:pPr>
            <a:r>
              <a:rPr lang="en-IN" sz="1800" b="1"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Network Routing and IP Lookups: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Filters can be used for network router and IP address searches. They are capable of easily storing and searching for routing prefixes or IP addresses so that they can take swift decisions on route selection and forwarding.</a:t>
            </a:r>
          </a:p>
          <a:p>
            <a:pPr lvl="1">
              <a:lnSpc>
                <a:spcPct val="100000"/>
              </a:lnSpc>
              <a:spcAft>
                <a:spcPts val="800"/>
              </a:spcAft>
              <a:tabLst>
                <a:tab pos="2293620" algn="l"/>
              </a:tabLst>
            </a:pPr>
            <a:r>
              <a:rPr lang="en-IN" sz="1800" b="1"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DNA Sequence Matching:</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Filters find applications in DNA sequence matching and bioinformatics. In order to store and search DNA sequences it is possible to use them, so that they are quickly identified as known sequences as well as filtering out unlikely matches.</a:t>
            </a:r>
          </a:p>
          <a:p>
            <a:pPr lvl="1">
              <a:lnSpc>
                <a:spcPct val="100000"/>
              </a:lnSpc>
              <a:spcAft>
                <a:spcPts val="800"/>
              </a:spcAft>
              <a:tabLst>
                <a:tab pos="2293620" algn="l"/>
              </a:tabLst>
            </a:pPr>
            <a:r>
              <a:rPr lang="en-IN" sz="1800" b="1"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Data Deduplication: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if redundant data is to be identified and eliminated,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Filters may help in deduping tasks. The deduplication process can be more efficient if you store individual data items in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and use Bloom filters for rapid identification of possible duplicates.</a:t>
            </a:r>
          </a:p>
        </p:txBody>
      </p:sp>
      <p:sp>
        <p:nvSpPr>
          <p:cNvPr id="4" name="Pie 3">
            <a:extLst>
              <a:ext uri="{FF2B5EF4-FFF2-40B4-BE49-F238E27FC236}">
                <a16:creationId xmlns:a16="http://schemas.microsoft.com/office/drawing/2014/main" id="{88BFC284-2AB3-D06E-7A52-AEE430C59E74}"/>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21092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69E011-8813-8189-B91A-2F83C8447455}"/>
              </a:ext>
            </a:extLst>
          </p:cNvPr>
          <p:cNvSpPr>
            <a:spLocks noGrp="1"/>
          </p:cNvSpPr>
          <p:nvPr>
            <p:ph idx="1"/>
          </p:nvPr>
        </p:nvSpPr>
        <p:spPr>
          <a:xfrm>
            <a:off x="838200" y="1286540"/>
            <a:ext cx="10515600" cy="5188688"/>
          </a:xfrm>
        </p:spPr>
        <p:txBody>
          <a:bodyPr>
            <a:noAutofit/>
          </a:bodyPr>
          <a:lstStyle/>
          <a:p>
            <a:pPr lvl="1">
              <a:lnSpc>
                <a:spcPct val="107000"/>
              </a:lnSpc>
              <a:spcAft>
                <a:spcPts val="800"/>
              </a:spcAft>
              <a:tabLst>
                <a:tab pos="2293620" algn="l"/>
              </a:tabLst>
            </a:pPr>
            <a:r>
              <a:rPr lang="en-IN" sz="1800" b="1"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Caching and searching optimisation: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filters can be used in cache systems to enhance your search efficiency. Cache systems can reduce the cost of back office searches and provide faster responses, by archiving frequently accessed data items in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via Bloom filter to exclude unidentifiable ones.</a:t>
            </a:r>
          </a:p>
          <a:p>
            <a:pPr lvl="1">
              <a:lnSpc>
                <a:spcPct val="107000"/>
              </a:lnSpc>
              <a:spcAft>
                <a:spcPts val="800"/>
              </a:spcAft>
              <a:tabLst>
                <a:tab pos="2293620" algn="l"/>
              </a:tabLst>
            </a:pPr>
            <a:r>
              <a:rPr lang="en-IN" sz="1800" b="1"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Keyword Filtering and Profanity Detection:</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Filters can be employed in content filtering systems to quickly identify and block offensive or inappropriate keywords. They will make them useful for the detection of swear words and content moderation, as they can match incoming text with a defined set of keywords.</a:t>
            </a:r>
            <a:endParaRPr lang="en-IN" sz="1800" b="1"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endParaRPr>
          </a:p>
        </p:txBody>
      </p:sp>
      <p:sp>
        <p:nvSpPr>
          <p:cNvPr id="2" name="Pie 1">
            <a:extLst>
              <a:ext uri="{FF2B5EF4-FFF2-40B4-BE49-F238E27FC236}">
                <a16:creationId xmlns:a16="http://schemas.microsoft.com/office/drawing/2014/main" id="{FA5D42C2-571B-0A81-483C-1047D295F88B}"/>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63868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69E011-8813-8189-B91A-2F83C8447455}"/>
              </a:ext>
            </a:extLst>
          </p:cNvPr>
          <p:cNvSpPr>
            <a:spLocks noGrp="1"/>
          </p:cNvSpPr>
          <p:nvPr>
            <p:ph idx="1"/>
          </p:nvPr>
        </p:nvSpPr>
        <p:spPr>
          <a:xfrm>
            <a:off x="838200" y="1286540"/>
            <a:ext cx="10515600" cy="5188688"/>
          </a:xfrm>
        </p:spPr>
        <p:txBody>
          <a:bodyPr>
            <a:noAutofit/>
          </a:bodyPr>
          <a:lstStyle/>
          <a:p>
            <a:pPr marL="0" indent="0">
              <a:lnSpc>
                <a:spcPct val="100000"/>
              </a:lnSpc>
              <a:spcAft>
                <a:spcPts val="800"/>
              </a:spcAft>
              <a:buNone/>
              <a:tabLst>
                <a:tab pos="2293620" algn="l"/>
              </a:tabLst>
            </a:pPr>
            <a:r>
              <a:rPr lang="en-IN" sz="2200" b="1" kern="100" dirty="0">
                <a:solidFill>
                  <a:schemeClr val="accent4"/>
                </a:solidFill>
                <a:effectLst/>
                <a:latin typeface="Avenir Book" panose="02000503020000020003" pitchFamily="2" charset="0"/>
                <a:ea typeface="Calibri" panose="020F0502020204030204" pitchFamily="34" charset="0"/>
                <a:cs typeface="Times New Roman" panose="02020603050405020304" pitchFamily="18" charset="0"/>
              </a:rPr>
              <a:t>Limitations, challenges and potential future improvements:</a:t>
            </a:r>
          </a:p>
          <a:p>
            <a:pPr marL="0" indent="0">
              <a:lnSpc>
                <a:spcPct val="100000"/>
              </a:lnSpc>
              <a:spcAft>
                <a:spcPts val="800"/>
              </a:spcAft>
              <a:buNone/>
              <a:tabLst>
                <a:tab pos="2293620" algn="l"/>
              </a:tabLst>
            </a:pPr>
            <a:r>
              <a:rPr lang="en-IN" sz="1800" b="1"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False Positive Rate: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The bloom filter component of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 introduces the possibility of false positives. While the false positive rate can be controlled by adjusting the size of the bloom filter, achieving a very low false positive rate may require a larger bloom filter size, leading to increased memory usage. Balancing false positive rates and memory usage is a challenge, and future improvements could focus on developing more sophisticated techniques to reduce false positives without significantly increasing memory requirements.</a:t>
            </a:r>
          </a:p>
          <a:p>
            <a:pPr marL="0" indent="0">
              <a:lnSpc>
                <a:spcPct val="100000"/>
              </a:lnSpc>
              <a:spcAft>
                <a:spcPts val="800"/>
              </a:spcAft>
              <a:buNone/>
              <a:tabLst>
                <a:tab pos="2293620" algn="l"/>
              </a:tabLst>
            </a:pPr>
            <a:r>
              <a:rPr lang="en-IN" sz="1800" b="1"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Memory consumption: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 uses both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filter structure and the blooming filter so that it incurs additional memory overhead in comparison to a simple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or bloom filter. Although it provides memory efficiency compared to a pure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memory usage can still be a limitation in scenarios with large datasets. The next area of improvement is the exploration of techniques to optimize memory utilisation in a way that does not compromise performance.</a:t>
            </a:r>
          </a:p>
          <a:p>
            <a:pPr marL="0" indent="0">
              <a:lnSpc>
                <a:spcPct val="100000"/>
              </a:lnSpc>
              <a:spcAft>
                <a:spcPts val="800"/>
              </a:spcAft>
              <a:buNone/>
              <a:tabLst>
                <a:tab pos="2293620" algn="l"/>
              </a:tabLst>
            </a:pPr>
            <a:r>
              <a:rPr lang="en-IN" sz="1800" b="1"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rPr>
              <a:t>       - </a:t>
            </a:r>
            <a:r>
              <a:rPr lang="en-IN" sz="1800" b="1"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Scalability:</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The functionality of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 depends on your bloom filter's capacity. False positive rates are increased in cases where a dataset is too large for bloom filters, affecting the accuracy of search results. To cope with growth in data, the next improvements could be focused on dynamic resizes of bloom filters to improve scaling and maintain a desired level of false positives</a:t>
            </a:r>
            <a:r>
              <a:rPr lang="en-IN" sz="1800"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rPr>
              <a:t>.</a:t>
            </a:r>
            <a:endPar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endParaRPr>
          </a:p>
        </p:txBody>
      </p:sp>
      <p:sp>
        <p:nvSpPr>
          <p:cNvPr id="2" name="Pie 1">
            <a:extLst>
              <a:ext uri="{FF2B5EF4-FFF2-40B4-BE49-F238E27FC236}">
                <a16:creationId xmlns:a16="http://schemas.microsoft.com/office/drawing/2014/main" id="{FA5D42C2-571B-0A81-483C-1047D295F88B}"/>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87440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69E011-8813-8189-B91A-2F83C8447455}"/>
              </a:ext>
            </a:extLst>
          </p:cNvPr>
          <p:cNvSpPr>
            <a:spLocks noGrp="1"/>
          </p:cNvSpPr>
          <p:nvPr>
            <p:ph idx="1"/>
          </p:nvPr>
        </p:nvSpPr>
        <p:spPr>
          <a:xfrm>
            <a:off x="838200" y="1286540"/>
            <a:ext cx="10515600" cy="5188688"/>
          </a:xfrm>
        </p:spPr>
        <p:txBody>
          <a:bodyPr>
            <a:noAutofit/>
          </a:bodyPr>
          <a:lstStyle/>
          <a:p>
            <a:pPr marL="0" indent="0">
              <a:lnSpc>
                <a:spcPct val="100000"/>
              </a:lnSpc>
              <a:spcAft>
                <a:spcPts val="800"/>
              </a:spcAft>
              <a:buNone/>
              <a:tabLst>
                <a:tab pos="2293620" algn="l"/>
              </a:tabLst>
            </a:pPr>
            <a:r>
              <a:rPr lang="en-IN" sz="1800" b="1"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 Update efficiency:</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To perform insertion and deletion operations in a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 it is necessary to cross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structure that can introduce overheads, especially for large words or frequent updates. The effectiveness of updates can be improved by optimising insertion and deletion operations so that they reduce the traversal and modification complexity of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structure.</a:t>
            </a:r>
          </a:p>
          <a:p>
            <a:pPr marL="0" indent="0">
              <a:lnSpc>
                <a:spcPct val="100000"/>
              </a:lnSpc>
              <a:spcAft>
                <a:spcPts val="800"/>
              </a:spcAft>
              <a:buNone/>
              <a:tabLst>
                <a:tab pos="2293620" algn="l"/>
              </a:tabLst>
            </a:pPr>
            <a:r>
              <a:rPr lang="en-IN" sz="1800" b="1"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rPr>
              <a:t>        - </a:t>
            </a:r>
            <a:r>
              <a:rPr lang="en-IN" sz="1800" b="1"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Flexibility and unification: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filters have been applied in particular to strings. The flexibility and applicability in a broader range of scenarios can be enhanced by increasing the data structure's ability to work with different types of data or allowing for customizable key value Maps.</a:t>
            </a:r>
          </a:p>
          <a:p>
            <a:pPr marL="0" indent="0">
              <a:lnSpc>
                <a:spcPct val="100000"/>
              </a:lnSpc>
              <a:spcAft>
                <a:spcPts val="800"/>
              </a:spcAft>
              <a:buNone/>
              <a:tabLst>
                <a:tab pos="2293620" algn="l"/>
              </a:tabLst>
            </a:pPr>
            <a:r>
              <a:rPr lang="en-IN" sz="1800" b="1" kern="100" dirty="0">
                <a:solidFill>
                  <a:schemeClr val="bg1"/>
                </a:solidFill>
                <a:latin typeface="Avenir Book" panose="02000503020000020003" pitchFamily="2" charset="0"/>
                <a:ea typeface="Calibri" panose="020F0502020204030204" pitchFamily="34" charset="0"/>
                <a:cs typeface="Times New Roman" panose="02020603050405020304" pitchFamily="18" charset="0"/>
              </a:rPr>
              <a:t>       - </a:t>
            </a:r>
            <a:r>
              <a:rPr lang="en-IN" sz="1800" b="1"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Parallelized and distributed systems: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The performance may be improved by using complementary techniques or the distribution of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Bloom Filters on a number of computers, which can make it possible to handle bigger data sets. Future improvements could look at ways to parallelize searches, inserts and deletions operations as well as distribute the data structure between several nodes.</a:t>
            </a:r>
          </a:p>
        </p:txBody>
      </p:sp>
      <p:sp>
        <p:nvSpPr>
          <p:cNvPr id="2" name="Pie 1">
            <a:extLst>
              <a:ext uri="{FF2B5EF4-FFF2-40B4-BE49-F238E27FC236}">
                <a16:creationId xmlns:a16="http://schemas.microsoft.com/office/drawing/2014/main" id="{174C13EC-C79B-A97A-0A87-07B9852DE4BA}"/>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55030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87933-37E3-B364-2610-72E4E1A66299}"/>
              </a:ext>
            </a:extLst>
          </p:cNvPr>
          <p:cNvSpPr>
            <a:spLocks noGrp="1"/>
          </p:cNvSpPr>
          <p:nvPr>
            <p:ph type="title"/>
          </p:nvPr>
        </p:nvSpPr>
        <p:spPr/>
        <p:txBody>
          <a:bodyPr>
            <a:noAutofit/>
          </a:bodyPr>
          <a:lstStyle/>
          <a:p>
            <a:r>
              <a:rPr lang="en-IN" sz="4800" b="1" kern="100" dirty="0">
                <a:solidFill>
                  <a:schemeClr val="accent4"/>
                </a:solidFill>
                <a:effectLst/>
                <a:latin typeface="Avenir Book" panose="02000503020000020003" pitchFamily="2" charset="0"/>
                <a:ea typeface="Calibri" panose="020F0502020204030204" pitchFamily="34" charset="0"/>
                <a:cs typeface="Times New Roman" panose="02020603050405020304" pitchFamily="18" charset="0"/>
              </a:rPr>
              <a:t>Conclusion</a:t>
            </a:r>
            <a:endParaRPr lang="en-US" sz="4800" b="1" dirty="0">
              <a:solidFill>
                <a:schemeClr val="accent4"/>
              </a:solidFill>
            </a:endParaRPr>
          </a:p>
        </p:txBody>
      </p:sp>
      <p:sp>
        <p:nvSpPr>
          <p:cNvPr id="3" name="Content Placeholder 2">
            <a:extLst>
              <a:ext uri="{FF2B5EF4-FFF2-40B4-BE49-F238E27FC236}">
                <a16:creationId xmlns:a16="http://schemas.microsoft.com/office/drawing/2014/main" id="{84C4A8BE-A93F-B123-E9D2-5DAE2A9D1D0C}"/>
              </a:ext>
            </a:extLst>
          </p:cNvPr>
          <p:cNvSpPr>
            <a:spLocks noGrp="1"/>
          </p:cNvSpPr>
          <p:nvPr>
            <p:ph idx="1"/>
          </p:nvPr>
        </p:nvSpPr>
        <p:spPr/>
        <p:txBody>
          <a:bodyPr>
            <a:noAutofit/>
          </a:bodyPr>
          <a:lstStyle/>
          <a:p>
            <a:pPr>
              <a:lnSpc>
                <a:spcPct val="100000"/>
              </a:lnSpc>
              <a:spcAft>
                <a:spcPts val="800"/>
              </a:spcAft>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A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-based bloom filter is  thus a hybrid data structure that can be used in today’s world to improve efficiency in providing solutions to several real life problems.</a:t>
            </a:r>
          </a:p>
          <a:p>
            <a:pPr>
              <a:lnSpc>
                <a:spcPct val="100000"/>
              </a:lnSpc>
              <a:spcAft>
                <a:spcPts val="800"/>
              </a:spcAft>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This hybrid data structure could be used more widely as it is being under utilized now. </a:t>
            </a:r>
          </a:p>
          <a:p>
            <a:pPr>
              <a:lnSpc>
                <a:spcPct val="100000"/>
              </a:lnSpc>
              <a:spcAft>
                <a:spcPts val="800"/>
              </a:spcAft>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It helps to solve even complex problems by using properties of both the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data structure and the bloom filter.</a:t>
            </a:r>
          </a:p>
          <a:p>
            <a:pPr>
              <a:lnSpc>
                <a:spcPct val="100000"/>
              </a:lnSpc>
              <a:spcAft>
                <a:spcPts val="800"/>
              </a:spcAft>
            </a:pP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Thus, a </a:t>
            </a:r>
            <a:r>
              <a:rPr lang="en-IN"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based bloom filter is a very useful data structure which could be used in day to day lives.</a:t>
            </a:r>
          </a:p>
        </p:txBody>
      </p:sp>
      <p:sp>
        <p:nvSpPr>
          <p:cNvPr id="4" name="Pie 3">
            <a:extLst>
              <a:ext uri="{FF2B5EF4-FFF2-40B4-BE49-F238E27FC236}">
                <a16:creationId xmlns:a16="http://schemas.microsoft.com/office/drawing/2014/main" id="{A7AA4325-25F1-28A8-C29A-CE7ECB7C5D03}"/>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82713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87933-37E3-B364-2610-72E4E1A66299}"/>
              </a:ext>
            </a:extLst>
          </p:cNvPr>
          <p:cNvSpPr>
            <a:spLocks noGrp="1"/>
          </p:cNvSpPr>
          <p:nvPr>
            <p:ph type="title"/>
          </p:nvPr>
        </p:nvSpPr>
        <p:spPr/>
        <p:txBody>
          <a:bodyPr>
            <a:noAutofit/>
          </a:bodyPr>
          <a:lstStyle/>
          <a:p>
            <a:r>
              <a:rPr lang="en-IN" sz="4800" b="1" kern="100" dirty="0">
                <a:solidFill>
                  <a:schemeClr val="accent4"/>
                </a:solidFill>
                <a:effectLst/>
                <a:latin typeface="Avenir Book" panose="02000503020000020003" pitchFamily="2" charset="0"/>
                <a:ea typeface="Calibri" panose="020F0502020204030204" pitchFamily="34" charset="0"/>
                <a:cs typeface="Times New Roman" panose="02020603050405020304" pitchFamily="18" charset="0"/>
              </a:rPr>
              <a:t>REFERENCE LINKS :</a:t>
            </a:r>
            <a:endParaRPr lang="en-US" sz="4800" b="1" dirty="0">
              <a:solidFill>
                <a:schemeClr val="accent4"/>
              </a:solidFill>
            </a:endParaRPr>
          </a:p>
        </p:txBody>
      </p:sp>
      <p:sp>
        <p:nvSpPr>
          <p:cNvPr id="3" name="Content Placeholder 2">
            <a:extLst>
              <a:ext uri="{FF2B5EF4-FFF2-40B4-BE49-F238E27FC236}">
                <a16:creationId xmlns:a16="http://schemas.microsoft.com/office/drawing/2014/main" id="{84C4A8BE-A93F-B123-E9D2-5DAE2A9D1D0C}"/>
              </a:ext>
            </a:extLst>
          </p:cNvPr>
          <p:cNvSpPr>
            <a:spLocks noGrp="1"/>
          </p:cNvSpPr>
          <p:nvPr>
            <p:ph idx="1"/>
          </p:nvPr>
        </p:nvSpPr>
        <p:spPr/>
        <p:txBody>
          <a:bodyPr>
            <a:noAutofit/>
          </a:bodyPr>
          <a:lstStyle/>
          <a:p>
            <a:pPr>
              <a:lnSpc>
                <a:spcPct val="100000"/>
              </a:lnSpc>
            </a:pPr>
            <a:r>
              <a:rPr lang="en-IN" sz="1800" dirty="0">
                <a:hlinkClick r:id="rId2"/>
              </a:rPr>
              <a:t>https://www.geeksforgeeks.org/introduction-to-trie-data-structure-and-algorithm-tutorials/</a:t>
            </a:r>
            <a:endParaRPr lang="en-IN" sz="1800" dirty="0"/>
          </a:p>
          <a:p>
            <a:pPr>
              <a:lnSpc>
                <a:spcPct val="100000"/>
              </a:lnSpc>
            </a:pPr>
            <a:r>
              <a:rPr lang="en-IN" sz="1800" dirty="0">
                <a:hlinkClick r:id="rId3"/>
              </a:rPr>
              <a:t>https://llimllib.github.io/bloomfilter-tutorial/</a:t>
            </a:r>
            <a:endParaRPr lang="en-IN" sz="1800" dirty="0"/>
          </a:p>
        </p:txBody>
      </p:sp>
      <p:sp>
        <p:nvSpPr>
          <p:cNvPr id="4" name="Pie 3">
            <a:extLst>
              <a:ext uri="{FF2B5EF4-FFF2-40B4-BE49-F238E27FC236}">
                <a16:creationId xmlns:a16="http://schemas.microsoft.com/office/drawing/2014/main" id="{A7AA4325-25F1-28A8-C29A-CE7ECB7C5D03}"/>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418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066F5E-5C8E-4258-623E-CD284B29F71F}"/>
              </a:ext>
            </a:extLst>
          </p:cNvPr>
          <p:cNvSpPr>
            <a:spLocks noGrp="1"/>
          </p:cNvSpPr>
          <p:nvPr>
            <p:ph idx="1"/>
          </p:nvPr>
        </p:nvSpPr>
        <p:spPr>
          <a:xfrm>
            <a:off x="838200" y="1253331"/>
            <a:ext cx="10515600" cy="4351338"/>
          </a:xfrm>
        </p:spPr>
        <p:txBody>
          <a:bodyPr>
            <a:normAutofit fontScale="40000" lnSpcReduction="20000"/>
          </a:bodyPr>
          <a:lstStyle/>
          <a:p>
            <a:pPr marL="0" indent="0">
              <a:lnSpc>
                <a:spcPct val="120000"/>
              </a:lnSpc>
              <a:buNone/>
            </a:pPr>
            <a:r>
              <a:rPr lang="en-US" sz="3600" b="1" dirty="0">
                <a:solidFill>
                  <a:schemeClr val="bg1"/>
                </a:solidFill>
                <a:latin typeface="Avenir Book" panose="02000503020000020003" pitchFamily="2" charset="0"/>
              </a:rPr>
              <a:t>	</a:t>
            </a:r>
            <a:r>
              <a:rPr lang="en-US" sz="3800" kern="100" dirty="0">
                <a:solidFill>
                  <a:schemeClr val="bg1"/>
                </a:solidFill>
                <a:latin typeface="Avenir Book" panose="02000503020000020003" pitchFamily="2" charset="0"/>
                <a:cs typeface="Times New Roman" panose="02020603050405020304" pitchFamily="18" charset="0"/>
              </a:rPr>
              <a:t>- Tries provide in-built support for dynamic resizing which means the ability of a data structure to adjust its size or capacity. The Hybrid data structure is not constrained by the need for a fixed-size bit array, unlike the Bloom Filter.</a:t>
            </a:r>
          </a:p>
          <a:p>
            <a:pPr marL="0" indent="0">
              <a:lnSpc>
                <a:spcPct val="120000"/>
              </a:lnSpc>
              <a:buNone/>
            </a:pPr>
            <a:r>
              <a:rPr lang="en-US" sz="3800" kern="100" dirty="0">
                <a:solidFill>
                  <a:schemeClr val="bg1"/>
                </a:solidFill>
                <a:latin typeface="Avenir Book" panose="02000503020000020003" pitchFamily="2" charset="0"/>
                <a:cs typeface="Times New Roman" panose="02020603050405020304" pitchFamily="18" charset="0"/>
              </a:rPr>
              <a:t>	- Tries are very efficient for search operations like pattern matching, substring search, and prefix matching. A </a:t>
            </a:r>
            <a:r>
              <a:rPr lang="en-US" sz="3800" kern="100" dirty="0" err="1">
                <a:solidFill>
                  <a:schemeClr val="bg1"/>
                </a:solidFill>
                <a:latin typeface="Avenir Book" panose="02000503020000020003" pitchFamily="2" charset="0"/>
                <a:cs typeface="Times New Roman" panose="02020603050405020304" pitchFamily="18" charset="0"/>
              </a:rPr>
              <a:t>Trie</a:t>
            </a:r>
            <a:r>
              <a:rPr lang="en-US" sz="3800" kern="100" dirty="0">
                <a:solidFill>
                  <a:schemeClr val="bg1"/>
                </a:solidFill>
                <a:latin typeface="Avenir Book" panose="02000503020000020003" pitchFamily="2" charset="0"/>
                <a:cs typeface="Times New Roman" panose="02020603050405020304" pitchFamily="18" charset="0"/>
              </a:rPr>
              <a:t>-Based Bloom Filter may effectively carry out such operations, delivering quicker and more accurate results.</a:t>
            </a:r>
            <a:endParaRPr lang="en-US" sz="3800" b="1" dirty="0">
              <a:solidFill>
                <a:schemeClr val="bg1"/>
              </a:solidFill>
              <a:latin typeface="Avenir Book" panose="02000503020000020003" pitchFamily="2" charset="0"/>
            </a:endParaRPr>
          </a:p>
          <a:p>
            <a:pPr marL="0" indent="0">
              <a:lnSpc>
                <a:spcPct val="120000"/>
              </a:lnSpc>
              <a:buNone/>
            </a:pPr>
            <a:r>
              <a:rPr lang="en-US" sz="5000" b="1" dirty="0">
                <a:solidFill>
                  <a:schemeClr val="accent4"/>
                </a:solidFill>
                <a:latin typeface="Avenir Book" panose="02000503020000020003" pitchFamily="2" charset="0"/>
              </a:rPr>
              <a:t>Projects Objective:</a:t>
            </a:r>
          </a:p>
          <a:p>
            <a:pPr marL="0" indent="0">
              <a:lnSpc>
                <a:spcPct val="120000"/>
              </a:lnSpc>
              <a:buNone/>
            </a:pPr>
            <a:r>
              <a:rPr lang="en-US" sz="2400" kern="100" dirty="0">
                <a:solidFill>
                  <a:schemeClr val="bg1"/>
                </a:solidFill>
                <a:latin typeface="Avenir Book" panose="02000503020000020003" pitchFamily="2" charset="0"/>
                <a:cs typeface="Times New Roman" panose="02020603050405020304" pitchFamily="18" charset="0"/>
              </a:rPr>
              <a:t>	</a:t>
            </a:r>
            <a:r>
              <a:rPr lang="en-US" sz="4500" kern="100" dirty="0">
                <a:solidFill>
                  <a:schemeClr val="bg1"/>
                </a:solidFill>
                <a:latin typeface="Avenir Book" panose="02000503020000020003" pitchFamily="2" charset="0"/>
                <a:cs typeface="Times New Roman" panose="02020603050405020304" pitchFamily="18" charset="0"/>
              </a:rPr>
              <a:t>The project's goal is to create and build a hybrid data structure that combines the properties of a </a:t>
            </a:r>
            <a:r>
              <a:rPr lang="en-US" sz="4500" kern="100" dirty="0" err="1">
                <a:solidFill>
                  <a:schemeClr val="bg1"/>
                </a:solidFill>
                <a:latin typeface="Avenir Book" panose="02000503020000020003" pitchFamily="2" charset="0"/>
                <a:cs typeface="Times New Roman" panose="02020603050405020304" pitchFamily="18" charset="0"/>
              </a:rPr>
              <a:t>Trie</a:t>
            </a:r>
            <a:r>
              <a:rPr lang="en-US" sz="4500" kern="100" dirty="0">
                <a:solidFill>
                  <a:schemeClr val="bg1"/>
                </a:solidFill>
                <a:latin typeface="Avenir Book" panose="02000503020000020003" pitchFamily="2" charset="0"/>
                <a:cs typeface="Times New Roman" panose="02020603050405020304" pitchFamily="18" charset="0"/>
              </a:rPr>
              <a:t> and a Bloom Filter. The </a:t>
            </a:r>
            <a:r>
              <a:rPr lang="en-US" sz="4500" kern="100" dirty="0" err="1">
                <a:solidFill>
                  <a:schemeClr val="bg1"/>
                </a:solidFill>
                <a:latin typeface="Avenir Book" panose="02000503020000020003" pitchFamily="2" charset="0"/>
                <a:cs typeface="Times New Roman" panose="02020603050405020304" pitchFamily="18" charset="0"/>
              </a:rPr>
              <a:t>Trie</a:t>
            </a:r>
            <a:r>
              <a:rPr lang="en-US" sz="4500" kern="100" dirty="0">
                <a:solidFill>
                  <a:schemeClr val="bg1"/>
                </a:solidFill>
                <a:latin typeface="Avenir Book" panose="02000503020000020003" pitchFamily="2" charset="0"/>
                <a:cs typeface="Times New Roman" panose="02020603050405020304" pitchFamily="18" charset="0"/>
              </a:rPr>
              <a:t>-Based Bloom Filter seeks to provide efficient string storage, retrieval, and string presence. The study also involves identifying practical uses for this hybrid data structure. The study will also include an analysis of the time and space complexity of the </a:t>
            </a:r>
            <a:r>
              <a:rPr lang="en-US" sz="4500" kern="100" dirty="0" err="1">
                <a:solidFill>
                  <a:schemeClr val="bg1"/>
                </a:solidFill>
                <a:latin typeface="Avenir Book" panose="02000503020000020003" pitchFamily="2" charset="0"/>
                <a:cs typeface="Times New Roman" panose="02020603050405020304" pitchFamily="18" charset="0"/>
              </a:rPr>
              <a:t>Trie</a:t>
            </a:r>
            <a:r>
              <a:rPr lang="en-US" sz="4500" kern="100" dirty="0">
                <a:solidFill>
                  <a:schemeClr val="bg1"/>
                </a:solidFill>
                <a:latin typeface="Avenir Book" panose="02000503020000020003" pitchFamily="2" charset="0"/>
                <a:cs typeface="Times New Roman" panose="02020603050405020304" pitchFamily="18" charset="0"/>
              </a:rPr>
              <a:t>-Based Bloom Filter in order to better understand its efficiency and performance characteristics.</a:t>
            </a:r>
            <a:r>
              <a:rPr lang="en-IN" sz="4500" kern="100" dirty="0">
                <a:solidFill>
                  <a:schemeClr val="bg1"/>
                </a:solidFill>
                <a:latin typeface="Avenir Book" panose="02000503020000020003" pitchFamily="2" charset="0"/>
                <a:cs typeface="Times New Roman" panose="02020603050405020304" pitchFamily="18" charset="0"/>
              </a:rPr>
              <a:t> It searches for the element in a large data set and returns true if the element is present in the data set. </a:t>
            </a:r>
            <a:r>
              <a:rPr lang="en-US" sz="4500" kern="100" dirty="0">
                <a:solidFill>
                  <a:schemeClr val="bg1"/>
                </a:solidFill>
                <a:latin typeface="Avenir Book" panose="02000503020000020003" pitchFamily="2" charset="0"/>
                <a:cs typeface="Times New Roman" panose="02020603050405020304" pitchFamily="18" charset="0"/>
              </a:rPr>
              <a:t>We are implementing the Hybrid data structure in Python. </a:t>
            </a:r>
          </a:p>
          <a:p>
            <a:pPr marL="0" indent="0">
              <a:lnSpc>
                <a:spcPct val="120000"/>
              </a:lnSpc>
              <a:buNone/>
            </a:pPr>
            <a:endParaRPr lang="en-US" sz="2400" kern="100" dirty="0">
              <a:solidFill>
                <a:schemeClr val="bg1"/>
              </a:solidFill>
              <a:latin typeface="Avenir Book" panose="02000503020000020003" pitchFamily="2" charset="0"/>
              <a:cs typeface="Times New Roman" panose="02020603050405020304" pitchFamily="18" charset="0"/>
            </a:endParaRPr>
          </a:p>
          <a:p>
            <a:pPr marL="0" indent="0">
              <a:lnSpc>
                <a:spcPct val="120000"/>
              </a:lnSpc>
              <a:buNone/>
            </a:pPr>
            <a:endParaRPr lang="en-US" sz="2400" kern="100" dirty="0">
              <a:solidFill>
                <a:schemeClr val="bg1"/>
              </a:solidFill>
              <a:latin typeface="Avenir Book" panose="02000503020000020003" pitchFamily="2" charset="0"/>
              <a:cs typeface="Times New Roman" panose="02020603050405020304" pitchFamily="18" charset="0"/>
            </a:endParaRPr>
          </a:p>
          <a:p>
            <a:pPr marL="0" indent="0">
              <a:lnSpc>
                <a:spcPct val="120000"/>
              </a:lnSpc>
              <a:buNone/>
            </a:pPr>
            <a:endParaRPr lang="en-US" sz="2400" kern="100" dirty="0">
              <a:solidFill>
                <a:schemeClr val="bg1"/>
              </a:solidFill>
              <a:latin typeface="Avenir Book" panose="02000503020000020003" pitchFamily="2" charset="0"/>
              <a:cs typeface="Times New Roman" panose="02020603050405020304" pitchFamily="18" charset="0"/>
            </a:endParaRPr>
          </a:p>
        </p:txBody>
      </p:sp>
      <p:sp>
        <p:nvSpPr>
          <p:cNvPr id="2" name="Pie 1">
            <a:extLst>
              <a:ext uri="{FF2B5EF4-FFF2-40B4-BE49-F238E27FC236}">
                <a16:creationId xmlns:a16="http://schemas.microsoft.com/office/drawing/2014/main" id="{76C49936-5CBE-6A7B-41F2-7C183CB08E89}"/>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81955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6E139-9EDA-2D8B-A8FB-EB857E2814BF}"/>
              </a:ext>
            </a:extLst>
          </p:cNvPr>
          <p:cNvSpPr>
            <a:spLocks noGrp="1"/>
          </p:cNvSpPr>
          <p:nvPr>
            <p:ph type="title"/>
          </p:nvPr>
        </p:nvSpPr>
        <p:spPr/>
        <p:txBody>
          <a:bodyPr>
            <a:normAutofit/>
          </a:bodyPr>
          <a:lstStyle/>
          <a:p>
            <a:r>
              <a:rPr lang="en-US" sz="4800" b="1" dirty="0">
                <a:solidFill>
                  <a:schemeClr val="accent4"/>
                </a:solidFill>
                <a:latin typeface="Avenir Book" panose="02000503020000020003" pitchFamily="2" charset="0"/>
              </a:rPr>
              <a:t>Overview</a:t>
            </a:r>
          </a:p>
        </p:txBody>
      </p:sp>
      <p:sp>
        <p:nvSpPr>
          <p:cNvPr id="3" name="Content Placeholder 2">
            <a:extLst>
              <a:ext uri="{FF2B5EF4-FFF2-40B4-BE49-F238E27FC236}">
                <a16:creationId xmlns:a16="http://schemas.microsoft.com/office/drawing/2014/main" id="{4B066F5E-5C8E-4258-623E-CD284B29F71F}"/>
              </a:ext>
            </a:extLst>
          </p:cNvPr>
          <p:cNvSpPr>
            <a:spLocks noGrp="1"/>
          </p:cNvSpPr>
          <p:nvPr>
            <p:ph idx="1"/>
          </p:nvPr>
        </p:nvSpPr>
        <p:spPr/>
        <p:txBody>
          <a:bodyPr>
            <a:normAutofit/>
          </a:bodyPr>
          <a:lstStyle/>
          <a:p>
            <a:pPr marL="0" indent="0">
              <a:lnSpc>
                <a:spcPct val="100000"/>
              </a:lnSpc>
              <a:buNone/>
            </a:pPr>
            <a:r>
              <a:rPr lang="en-US" sz="2000" b="1" dirty="0" err="1">
                <a:solidFill>
                  <a:schemeClr val="accent4"/>
                </a:solidFill>
                <a:latin typeface="Avenir Book" panose="02000503020000020003" pitchFamily="2" charset="0"/>
              </a:rPr>
              <a:t>Trie</a:t>
            </a:r>
            <a:r>
              <a:rPr lang="en-US" sz="2000" b="1" dirty="0">
                <a:solidFill>
                  <a:schemeClr val="accent4"/>
                </a:solidFill>
                <a:latin typeface="Avenir Book" panose="02000503020000020003" pitchFamily="2" charset="0"/>
              </a:rPr>
              <a:t> Data Structure:</a:t>
            </a:r>
          </a:p>
          <a:p>
            <a:pPr marL="0" indent="0">
              <a:lnSpc>
                <a:spcPct val="100000"/>
              </a:lnSpc>
              <a:buNone/>
            </a:pPr>
            <a:r>
              <a:rPr lang="en-US" sz="2400" dirty="0">
                <a:solidFill>
                  <a:schemeClr val="bg1"/>
                </a:solidFill>
                <a:latin typeface="Avenir Book" panose="02000503020000020003" pitchFamily="2" charset="0"/>
              </a:rPr>
              <a:t>	</a:t>
            </a:r>
            <a:r>
              <a:rPr lang="en-US"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The </a:t>
            </a:r>
            <a:r>
              <a:rPr lang="en-US"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US"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is a tree data structure that is used for storing strings. The root node of a </a:t>
            </a:r>
            <a:r>
              <a:rPr lang="en-US" sz="1800" kern="100" dirty="0" err="1">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trie</a:t>
            </a:r>
            <a:r>
              <a:rPr lang="en-US"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 will represent an empty string, each node contains a single character of the string and a flag which identifies whether the string is completely traversed. These nodes are linked together and could be traversed in a depth-first fashion(which means it starts from the root node). This makes it very efficient in searching for strings. </a:t>
            </a:r>
            <a:r>
              <a:rPr lang="en-IN" sz="1800" kern="100" dirty="0">
                <a:solidFill>
                  <a:schemeClr val="bg1"/>
                </a:solidFill>
                <a:effectLst/>
                <a:latin typeface="Avenir Book" panose="02000503020000020003" pitchFamily="2" charset="0"/>
                <a:ea typeface="Calibri" panose="020F0502020204030204" pitchFamily="34" charset="0"/>
                <a:cs typeface="Times New Roman" panose="02020603050405020304" pitchFamily="18" charset="0"/>
              </a:rPr>
              <a:t>The algorithm stops searching as soon as it finds a mismatch. </a:t>
            </a:r>
            <a:endParaRPr lang="en-US" sz="2000" dirty="0">
              <a:solidFill>
                <a:schemeClr val="bg1"/>
              </a:solidFill>
              <a:latin typeface="Avenir Book" panose="02000503020000020003" pitchFamily="2" charset="0"/>
            </a:endParaRPr>
          </a:p>
          <a:p>
            <a:pPr marL="0" indent="0">
              <a:lnSpc>
                <a:spcPct val="100000"/>
              </a:lnSpc>
              <a:buNone/>
            </a:pPr>
            <a:r>
              <a:rPr lang="en-US" sz="2000" b="1" dirty="0">
                <a:solidFill>
                  <a:schemeClr val="accent4"/>
                </a:solidFill>
                <a:latin typeface="Avenir Book" panose="02000503020000020003" pitchFamily="2" charset="0"/>
              </a:rPr>
              <a:t>Bloom Filter Data Structure:</a:t>
            </a:r>
            <a:endParaRPr lang="en-IN" sz="2000" b="1" dirty="0">
              <a:solidFill>
                <a:schemeClr val="accent4"/>
              </a:solidFill>
              <a:latin typeface="Avenir Book" panose="02000503020000020003" pitchFamily="2" charset="0"/>
            </a:endParaRPr>
          </a:p>
          <a:p>
            <a:pPr marL="0" indent="0">
              <a:lnSpc>
                <a:spcPct val="100000"/>
              </a:lnSpc>
              <a:buNone/>
            </a:pPr>
            <a:r>
              <a:rPr lang="en-IN" sz="2400" dirty="0">
                <a:solidFill>
                  <a:schemeClr val="bg1"/>
                </a:solidFill>
                <a:latin typeface="Avenir Book" panose="02000503020000020003" pitchFamily="2" charset="0"/>
              </a:rPr>
              <a:t>	</a:t>
            </a:r>
            <a:r>
              <a:rPr lang="en-US" sz="1800" kern="100" dirty="0">
                <a:solidFill>
                  <a:schemeClr val="bg1"/>
                </a:solidFill>
                <a:latin typeface="Avenir Book" panose="02000503020000020003" pitchFamily="2" charset="0"/>
                <a:cs typeface="Times New Roman" panose="02020603050405020304" pitchFamily="18" charset="0"/>
              </a:rPr>
              <a:t>The Bloom Filter is used for checking whether the element is present in the set or not.</a:t>
            </a:r>
            <a:r>
              <a:rPr lang="en-IN" sz="1800" kern="100" dirty="0">
                <a:solidFill>
                  <a:schemeClr val="bg1"/>
                </a:solidFill>
                <a:latin typeface="Avenir Book" panose="02000503020000020003" pitchFamily="2" charset="0"/>
                <a:cs typeface="Times New Roman" panose="02020603050405020304" pitchFamily="18" charset="0"/>
              </a:rPr>
              <a:t> A Bloom filter uses a bit array and multiple hash functions to store elements. It is commonly used for applications like caching, spell-checking, and data filtering.</a:t>
            </a:r>
            <a:endParaRPr lang="en-IN" sz="2000" kern="100" dirty="0">
              <a:solidFill>
                <a:schemeClr val="bg1"/>
              </a:solidFill>
              <a:latin typeface="Avenir Book" panose="02000503020000020003" pitchFamily="2" charset="0"/>
              <a:cs typeface="Times New Roman" panose="02020603050405020304" pitchFamily="18" charset="0"/>
            </a:endParaRPr>
          </a:p>
        </p:txBody>
      </p:sp>
      <p:sp>
        <p:nvSpPr>
          <p:cNvPr id="4" name="Pie 3">
            <a:extLst>
              <a:ext uri="{FF2B5EF4-FFF2-40B4-BE49-F238E27FC236}">
                <a16:creationId xmlns:a16="http://schemas.microsoft.com/office/drawing/2014/main" id="{D29875F2-B5BD-50E3-FEFA-98BD186DE504}"/>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71446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D245D5-FDD9-0E04-4179-5F78FA90E9A3}"/>
              </a:ext>
            </a:extLst>
          </p:cNvPr>
          <p:cNvSpPr>
            <a:spLocks noGrp="1"/>
          </p:cNvSpPr>
          <p:nvPr>
            <p:ph idx="1"/>
          </p:nvPr>
        </p:nvSpPr>
        <p:spPr>
          <a:xfrm>
            <a:off x="763772" y="786808"/>
            <a:ext cx="10515600" cy="5954233"/>
          </a:xfrm>
        </p:spPr>
        <p:txBody>
          <a:bodyPr>
            <a:noAutofit/>
          </a:bodyPr>
          <a:lstStyle/>
          <a:p>
            <a:pPr marL="0" indent="0">
              <a:lnSpc>
                <a:spcPct val="100000"/>
              </a:lnSpc>
              <a:buNone/>
            </a:pPr>
            <a:r>
              <a:rPr lang="en-US" sz="2000" b="1" dirty="0" err="1">
                <a:solidFill>
                  <a:schemeClr val="accent4"/>
                </a:solidFill>
                <a:latin typeface="Avenir Book" panose="02000503020000020003" pitchFamily="2" charset="0"/>
              </a:rPr>
              <a:t>Trie</a:t>
            </a:r>
            <a:r>
              <a:rPr lang="en-US" sz="2000" b="1" dirty="0">
                <a:solidFill>
                  <a:schemeClr val="accent4"/>
                </a:solidFill>
                <a:latin typeface="Avenir Book" panose="02000503020000020003" pitchFamily="2" charset="0"/>
              </a:rPr>
              <a:t>-Based Bloom Filter: </a:t>
            </a:r>
          </a:p>
          <a:p>
            <a:pPr marL="0" indent="0">
              <a:lnSpc>
                <a:spcPct val="100000"/>
              </a:lnSpc>
              <a:buNone/>
            </a:pPr>
            <a:r>
              <a:rPr lang="en-IN" sz="1800" dirty="0">
                <a:solidFill>
                  <a:schemeClr val="bg1"/>
                </a:solidFill>
                <a:latin typeface="Avenir Book" panose="02000503020000020003" pitchFamily="2" charset="0"/>
              </a:rPr>
              <a:t>	</a:t>
            </a:r>
            <a:r>
              <a:rPr lang="en-US" sz="1800" dirty="0">
                <a:solidFill>
                  <a:schemeClr val="bg1"/>
                </a:solidFill>
                <a:latin typeface="Avenir Book" panose="02000503020000020003" pitchFamily="2" charset="0"/>
                <a:cs typeface="Times New Roman" panose="02020603050405020304" pitchFamily="18" charset="0"/>
              </a:rPr>
              <a:t>A </a:t>
            </a:r>
            <a:r>
              <a:rPr lang="en-US" sz="1800" dirty="0" err="1">
                <a:solidFill>
                  <a:schemeClr val="bg1"/>
                </a:solidFill>
                <a:latin typeface="Avenir Book" panose="02000503020000020003" pitchFamily="2" charset="0"/>
                <a:cs typeface="Times New Roman" panose="02020603050405020304" pitchFamily="18" charset="0"/>
              </a:rPr>
              <a:t>Trie</a:t>
            </a:r>
            <a:r>
              <a:rPr lang="en-US" sz="1800" dirty="0">
                <a:solidFill>
                  <a:schemeClr val="bg1"/>
                </a:solidFill>
                <a:latin typeface="Avenir Book" panose="02000503020000020003" pitchFamily="2" charset="0"/>
                <a:cs typeface="Times New Roman" panose="02020603050405020304" pitchFamily="18" charset="0"/>
              </a:rPr>
              <a:t>-Based Bloom Filter combines the characteristics of both a </a:t>
            </a:r>
            <a:r>
              <a:rPr lang="en-US" sz="1800" dirty="0" err="1">
                <a:solidFill>
                  <a:schemeClr val="bg1"/>
                </a:solidFill>
                <a:latin typeface="Avenir Book" panose="02000503020000020003" pitchFamily="2" charset="0"/>
                <a:cs typeface="Times New Roman" panose="02020603050405020304" pitchFamily="18" charset="0"/>
              </a:rPr>
              <a:t>Trie</a:t>
            </a:r>
            <a:r>
              <a:rPr lang="en-US" sz="1800" dirty="0">
                <a:solidFill>
                  <a:schemeClr val="bg1"/>
                </a:solidFill>
                <a:latin typeface="Avenir Book" panose="02000503020000020003" pitchFamily="2" charset="0"/>
                <a:cs typeface="Times New Roman" panose="02020603050405020304" pitchFamily="18" charset="0"/>
              </a:rPr>
              <a:t> and a Bloom Filter. </a:t>
            </a:r>
            <a:r>
              <a:rPr lang="en-IN" sz="1800" dirty="0">
                <a:solidFill>
                  <a:schemeClr val="bg1"/>
                </a:solidFill>
                <a:latin typeface="Avenir Book" panose="02000503020000020003" pitchFamily="2" charset="0"/>
                <a:cs typeface="Times New Roman" panose="02020603050405020304" pitchFamily="18" charset="0"/>
              </a:rPr>
              <a:t>A </a:t>
            </a:r>
            <a:r>
              <a:rPr lang="en-IN" sz="1800" dirty="0" err="1">
                <a:solidFill>
                  <a:schemeClr val="bg1"/>
                </a:solidFill>
                <a:latin typeface="Avenir Book" panose="02000503020000020003" pitchFamily="2" charset="0"/>
                <a:cs typeface="Times New Roman" panose="02020603050405020304" pitchFamily="18" charset="0"/>
              </a:rPr>
              <a:t>Trie</a:t>
            </a:r>
            <a:r>
              <a:rPr lang="en-IN" sz="1800" dirty="0">
                <a:solidFill>
                  <a:schemeClr val="bg1"/>
                </a:solidFill>
                <a:latin typeface="Avenir Book" panose="02000503020000020003" pitchFamily="2" charset="0"/>
                <a:cs typeface="Times New Roman" panose="02020603050405020304" pitchFamily="18" charset="0"/>
              </a:rPr>
              <a:t>-Based Bloom Filter provides better memory efficiency and precision. This hybrid data structure is useful when dealing with large sets of data where memory optimization and approximate answers are desired.</a:t>
            </a:r>
            <a:endParaRPr lang="en-IN" sz="1800" b="1" dirty="0">
              <a:solidFill>
                <a:schemeClr val="bg1"/>
              </a:solidFill>
              <a:latin typeface="Avenir Book" panose="02000503020000020003" pitchFamily="2" charset="0"/>
            </a:endParaRPr>
          </a:p>
          <a:p>
            <a:pPr marL="0" indent="0">
              <a:lnSpc>
                <a:spcPct val="100000"/>
              </a:lnSpc>
              <a:buNone/>
            </a:pPr>
            <a:r>
              <a:rPr lang="en-IN" sz="2000" b="1" dirty="0">
                <a:solidFill>
                  <a:schemeClr val="accent4"/>
                </a:solidFill>
                <a:latin typeface="Avenir Book" panose="02000503020000020003" pitchFamily="2" charset="0"/>
              </a:rPr>
              <a:t>Advantages and motivations </a:t>
            </a:r>
            <a:r>
              <a:rPr lang="en-US" sz="2000" b="1" dirty="0">
                <a:solidFill>
                  <a:schemeClr val="accent4"/>
                </a:solidFill>
                <a:latin typeface="Avenir Book" panose="02000503020000020003" pitchFamily="2" charset="0"/>
              </a:rPr>
              <a:t>:</a:t>
            </a:r>
          </a:p>
          <a:p>
            <a:pPr marL="0" indent="0">
              <a:lnSpc>
                <a:spcPct val="100000"/>
              </a:lnSpc>
              <a:buNone/>
            </a:pPr>
            <a:r>
              <a:rPr lang="en-IN" sz="1800" dirty="0">
                <a:solidFill>
                  <a:schemeClr val="bg1"/>
                </a:solidFill>
                <a:latin typeface="Avenir Book" panose="02000503020000020003" pitchFamily="2" charset="0"/>
              </a:rPr>
              <a:t>	 Using a hybrid data structure that combines a </a:t>
            </a:r>
            <a:r>
              <a:rPr lang="en-IN" sz="1800" dirty="0" err="1">
                <a:solidFill>
                  <a:schemeClr val="bg1"/>
                </a:solidFill>
                <a:latin typeface="Avenir Book" panose="02000503020000020003" pitchFamily="2" charset="0"/>
              </a:rPr>
              <a:t>Trie</a:t>
            </a:r>
            <a:r>
              <a:rPr lang="en-IN" sz="1800" dirty="0">
                <a:solidFill>
                  <a:schemeClr val="bg1"/>
                </a:solidFill>
                <a:latin typeface="Avenir Book" panose="02000503020000020003" pitchFamily="2" charset="0"/>
              </a:rPr>
              <a:t> with a Bloom filter can provide benefits and efficiently solve certain problem requirements. Here are some of the motivations and advantages for employing such a mixed approach:</a:t>
            </a:r>
          </a:p>
          <a:p>
            <a:pPr marL="0" indent="0">
              <a:lnSpc>
                <a:spcPct val="100000"/>
              </a:lnSpc>
              <a:buNone/>
            </a:pPr>
            <a:r>
              <a:rPr lang="en-IN" sz="1800" dirty="0">
                <a:solidFill>
                  <a:schemeClr val="bg1"/>
                </a:solidFill>
                <a:latin typeface="Avenir Book" panose="02000503020000020003" pitchFamily="2" charset="0"/>
                <a:cs typeface="Times New Roman" panose="02020603050405020304" pitchFamily="18" charset="0"/>
              </a:rPr>
              <a:t>	- The hybrid structure can help minimise memory requirements.</a:t>
            </a:r>
          </a:p>
          <a:p>
            <a:pPr marL="0" indent="0">
              <a:lnSpc>
                <a:spcPct val="100000"/>
              </a:lnSpc>
              <a:buNone/>
            </a:pPr>
            <a:r>
              <a:rPr lang="en-IN" sz="1800" dirty="0">
                <a:solidFill>
                  <a:schemeClr val="bg1"/>
                </a:solidFill>
                <a:latin typeface="Avenir Book" panose="02000503020000020003" pitchFamily="2" charset="0"/>
                <a:cs typeface="Times New Roman" panose="02020603050405020304" pitchFamily="18" charset="0"/>
              </a:rPr>
              <a:t>	- </a:t>
            </a:r>
            <a:r>
              <a:rPr lang="en-US" sz="1800" dirty="0">
                <a:solidFill>
                  <a:schemeClr val="bg1"/>
                </a:solidFill>
                <a:latin typeface="Avenir Book" panose="02000503020000020003" pitchFamily="2" charset="0"/>
                <a:cs typeface="Times New Roman" panose="02020603050405020304" pitchFamily="18" charset="0"/>
              </a:rPr>
              <a:t>The hybrid structure can speed up some operations, improving overall performance.</a:t>
            </a:r>
          </a:p>
          <a:p>
            <a:pPr marL="0" indent="0">
              <a:lnSpc>
                <a:spcPct val="100000"/>
              </a:lnSpc>
              <a:buNone/>
            </a:pPr>
            <a:r>
              <a:rPr lang="en-IN" sz="1800" dirty="0">
                <a:solidFill>
                  <a:schemeClr val="bg1"/>
                </a:solidFill>
                <a:latin typeface="Avenir Book" panose="02000503020000020003" pitchFamily="2" charset="0"/>
                <a:cs typeface="Times New Roman" panose="02020603050405020304" pitchFamily="18" charset="0"/>
              </a:rPr>
              <a:t>	- </a:t>
            </a:r>
            <a:r>
              <a:rPr lang="en-US" sz="1800" dirty="0">
                <a:solidFill>
                  <a:schemeClr val="bg1"/>
                </a:solidFill>
                <a:latin typeface="Avenir Book" panose="02000503020000020003" pitchFamily="2" charset="0"/>
                <a:cs typeface="Times New Roman" panose="02020603050405020304" pitchFamily="18" charset="0"/>
              </a:rPr>
              <a:t>The hybrid structure can assist reduce false positives. </a:t>
            </a:r>
          </a:p>
          <a:p>
            <a:pPr marL="0" indent="0">
              <a:lnSpc>
                <a:spcPct val="100000"/>
              </a:lnSpc>
              <a:buNone/>
            </a:pPr>
            <a:r>
              <a:rPr lang="en-US" sz="1800" dirty="0">
                <a:solidFill>
                  <a:schemeClr val="bg1"/>
                </a:solidFill>
                <a:latin typeface="Avenir Book" panose="02000503020000020003" pitchFamily="2" charset="0"/>
                <a:cs typeface="Times New Roman" panose="02020603050405020304" pitchFamily="18" charset="0"/>
              </a:rPr>
              <a:t>	- The hybrid technique efficiently provides dynamic changes to the set. </a:t>
            </a:r>
          </a:p>
          <a:p>
            <a:pPr marL="0" indent="0">
              <a:lnSpc>
                <a:spcPct val="100000"/>
              </a:lnSpc>
              <a:buNone/>
            </a:pPr>
            <a:r>
              <a:rPr lang="en-US" sz="1800" dirty="0">
                <a:solidFill>
                  <a:schemeClr val="bg1"/>
                </a:solidFill>
                <a:latin typeface="Avenir Book" panose="02000503020000020003" pitchFamily="2" charset="0"/>
                <a:cs typeface="Times New Roman" panose="02020603050405020304" pitchFamily="18" charset="0"/>
              </a:rPr>
              <a:t>	- The hybrid structure creates a balance between space efficiency and query performance. </a:t>
            </a:r>
          </a:p>
        </p:txBody>
      </p:sp>
      <p:sp>
        <p:nvSpPr>
          <p:cNvPr id="2" name="Pie 1">
            <a:extLst>
              <a:ext uri="{FF2B5EF4-FFF2-40B4-BE49-F238E27FC236}">
                <a16:creationId xmlns:a16="http://schemas.microsoft.com/office/drawing/2014/main" id="{CE19797D-6A82-C05E-7701-923A028F268B}"/>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89894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2BA6-749D-898C-1808-07634AC5BA8A}"/>
              </a:ext>
            </a:extLst>
          </p:cNvPr>
          <p:cNvSpPr>
            <a:spLocks noGrp="1"/>
          </p:cNvSpPr>
          <p:nvPr>
            <p:ph type="title"/>
          </p:nvPr>
        </p:nvSpPr>
        <p:spPr/>
        <p:txBody>
          <a:bodyPr>
            <a:normAutofit/>
          </a:bodyPr>
          <a:lstStyle/>
          <a:p>
            <a:r>
              <a:rPr lang="en-US" sz="4800" b="1" dirty="0">
                <a:solidFill>
                  <a:schemeClr val="accent4"/>
                </a:solidFill>
                <a:latin typeface="Avenir Book" panose="02000503020000020003" pitchFamily="2" charset="0"/>
              </a:rPr>
              <a:t>Implementation</a:t>
            </a:r>
          </a:p>
        </p:txBody>
      </p:sp>
      <p:sp>
        <p:nvSpPr>
          <p:cNvPr id="3" name="Content Placeholder 2">
            <a:extLst>
              <a:ext uri="{FF2B5EF4-FFF2-40B4-BE49-F238E27FC236}">
                <a16:creationId xmlns:a16="http://schemas.microsoft.com/office/drawing/2014/main" id="{82CAD993-B7AD-6AAD-FD62-851535FC798C}"/>
              </a:ext>
            </a:extLst>
          </p:cNvPr>
          <p:cNvSpPr>
            <a:spLocks noGrp="1"/>
          </p:cNvSpPr>
          <p:nvPr>
            <p:ph idx="1"/>
          </p:nvPr>
        </p:nvSpPr>
        <p:spPr/>
        <p:txBody>
          <a:bodyPr>
            <a:noAutofit/>
          </a:bodyPr>
          <a:lstStyle/>
          <a:p>
            <a:pPr marL="0" indent="0">
              <a:lnSpc>
                <a:spcPct val="100000"/>
              </a:lnSpc>
              <a:buNone/>
            </a:pPr>
            <a:r>
              <a:rPr lang="en-US" sz="1800" dirty="0">
                <a:latin typeface="Avenir Book" panose="02000503020000020003" pitchFamily="2" charset="0"/>
              </a:rPr>
              <a:t>	</a:t>
            </a:r>
            <a:r>
              <a:rPr lang="en-US" sz="1800" dirty="0" err="1">
                <a:solidFill>
                  <a:schemeClr val="bg1"/>
                </a:solidFill>
                <a:latin typeface="Avenir Book" panose="02000503020000020003" pitchFamily="2" charset="0"/>
              </a:rPr>
              <a:t>Trie</a:t>
            </a:r>
            <a:r>
              <a:rPr lang="en-US" sz="1800" dirty="0">
                <a:solidFill>
                  <a:schemeClr val="bg1"/>
                </a:solidFill>
                <a:latin typeface="Avenir Book" panose="02000503020000020003" pitchFamily="2" charset="0"/>
              </a:rPr>
              <a:t> Bloom-based filter is a data structure which is a combination of </a:t>
            </a:r>
            <a:r>
              <a:rPr lang="en-US" sz="1800" dirty="0" err="1">
                <a:solidFill>
                  <a:schemeClr val="bg1"/>
                </a:solidFill>
                <a:latin typeface="Avenir Book" panose="02000503020000020003" pitchFamily="2" charset="0"/>
              </a:rPr>
              <a:t>Trie</a:t>
            </a:r>
            <a:r>
              <a:rPr lang="en-US" sz="1800" dirty="0">
                <a:solidFill>
                  <a:schemeClr val="bg1"/>
                </a:solidFill>
                <a:latin typeface="Avenir Book" panose="02000503020000020003" pitchFamily="2" charset="0"/>
              </a:rPr>
              <a:t> and Bloom Filter that performs an algorithm to find the presence of the element that is being searched and also to perform operations like insertion, and deletion and to display the elements present.</a:t>
            </a:r>
          </a:p>
          <a:p>
            <a:pPr marL="0" indent="0">
              <a:lnSpc>
                <a:spcPct val="100000"/>
              </a:lnSpc>
              <a:buNone/>
            </a:pPr>
            <a:r>
              <a:rPr lang="en-US" sz="1800" dirty="0">
                <a:solidFill>
                  <a:schemeClr val="bg1"/>
                </a:solidFill>
                <a:latin typeface="Avenir Book" panose="02000503020000020003" pitchFamily="2" charset="0"/>
              </a:rPr>
              <a:t>	During the insertion of elements, hash function is used so that there won't be any confusion between the allocation of the characters at their respective indexes with the bonds formed.</a:t>
            </a:r>
          </a:p>
          <a:p>
            <a:pPr marL="0" indent="0">
              <a:lnSpc>
                <a:spcPct val="100000"/>
              </a:lnSpc>
              <a:buNone/>
            </a:pPr>
            <a:r>
              <a:rPr lang="en-US" sz="1800" dirty="0">
                <a:solidFill>
                  <a:schemeClr val="bg1"/>
                </a:solidFill>
                <a:latin typeface="Avenir Book" panose="02000503020000020003" pitchFamily="2" charset="0"/>
              </a:rPr>
              <a:t>	There are numerous other data structures that can be used instead of </a:t>
            </a:r>
            <a:r>
              <a:rPr lang="en-US" sz="1800" dirty="0" err="1">
                <a:solidFill>
                  <a:schemeClr val="bg1"/>
                </a:solidFill>
                <a:latin typeface="Avenir Book" panose="02000503020000020003" pitchFamily="2" charset="0"/>
              </a:rPr>
              <a:t>Trie</a:t>
            </a:r>
            <a:r>
              <a:rPr lang="en-US" sz="1800" dirty="0">
                <a:solidFill>
                  <a:schemeClr val="bg1"/>
                </a:solidFill>
                <a:latin typeface="Avenir Book" panose="02000503020000020003" pitchFamily="2" charset="0"/>
              </a:rPr>
              <a:t> based Bloom Filter such as bit array, Cuckoo Filter, Quotient Filter, etc., but the main reason to go for </a:t>
            </a:r>
            <a:r>
              <a:rPr lang="en-US" sz="1800" dirty="0" err="1">
                <a:solidFill>
                  <a:schemeClr val="bg1"/>
                </a:solidFill>
                <a:latin typeface="Avenir Book" panose="02000503020000020003" pitchFamily="2" charset="0"/>
              </a:rPr>
              <a:t>Trie</a:t>
            </a:r>
            <a:r>
              <a:rPr lang="en-US" sz="1800" dirty="0">
                <a:solidFill>
                  <a:schemeClr val="bg1"/>
                </a:solidFill>
                <a:latin typeface="Avenir Book" panose="02000503020000020003" pitchFamily="2" charset="0"/>
              </a:rPr>
              <a:t> based Bloom Filter is that it saves memory, low false positive results, time efficient, etc., hence </a:t>
            </a:r>
            <a:r>
              <a:rPr lang="en-US" sz="1800" dirty="0" err="1">
                <a:solidFill>
                  <a:schemeClr val="bg1"/>
                </a:solidFill>
                <a:latin typeface="Avenir Book" panose="02000503020000020003" pitchFamily="2" charset="0"/>
              </a:rPr>
              <a:t>Trie</a:t>
            </a:r>
            <a:r>
              <a:rPr lang="en-US" sz="1800" dirty="0">
                <a:solidFill>
                  <a:schemeClr val="bg1"/>
                </a:solidFill>
                <a:latin typeface="Avenir Book" panose="02000503020000020003" pitchFamily="2" charset="0"/>
              </a:rPr>
              <a:t> based Bloom filter is implemented in various areas like web browsers, auto spell check, auto-filling, etc.</a:t>
            </a:r>
          </a:p>
          <a:p>
            <a:pPr marL="0" indent="0">
              <a:lnSpc>
                <a:spcPct val="100000"/>
              </a:lnSpc>
              <a:buNone/>
            </a:pPr>
            <a:r>
              <a:rPr lang="en-US" sz="2000" b="1" dirty="0">
                <a:solidFill>
                  <a:schemeClr val="accent4"/>
                </a:solidFill>
                <a:latin typeface="Avenir Book" panose="02000503020000020003" pitchFamily="2" charset="0"/>
              </a:rPr>
              <a:t>Code Repository link: </a:t>
            </a:r>
          </a:p>
          <a:p>
            <a:pPr marL="0" indent="0">
              <a:lnSpc>
                <a:spcPct val="100000"/>
              </a:lnSpc>
              <a:buNone/>
            </a:pPr>
            <a:r>
              <a:rPr lang="en-US" sz="1800" dirty="0">
                <a:latin typeface="Avenir Book" panose="02000503020000020003" pitchFamily="2" charset="0"/>
              </a:rPr>
              <a:t>	</a:t>
            </a:r>
            <a:r>
              <a:rPr lang="en-US" sz="1800" dirty="0">
                <a:latin typeface="Avenir Book" panose="02000503020000020003" pitchFamily="2" charset="0"/>
                <a:hlinkClick r:id="rId2"/>
              </a:rPr>
              <a:t>https://github.com/jjeffreyj/Algosaints/blob/jjeffreyj-DSA-Code/DSA.py</a:t>
            </a:r>
            <a:endParaRPr lang="en-US" sz="1800" dirty="0">
              <a:latin typeface="Avenir Book" panose="02000503020000020003" pitchFamily="2" charset="0"/>
            </a:endParaRPr>
          </a:p>
        </p:txBody>
      </p:sp>
      <p:sp>
        <p:nvSpPr>
          <p:cNvPr id="4" name="Pie 3">
            <a:extLst>
              <a:ext uri="{FF2B5EF4-FFF2-40B4-BE49-F238E27FC236}">
                <a16:creationId xmlns:a16="http://schemas.microsoft.com/office/drawing/2014/main" id="{9DA53449-C618-C8B2-F61C-B1EA4E3F46AB}"/>
              </a:ext>
            </a:extLst>
          </p:cNvPr>
          <p:cNvSpPr/>
          <p:nvPr/>
        </p:nvSpPr>
        <p:spPr>
          <a:xfrm>
            <a:off x="10842000" y="-1350000"/>
            <a:ext cx="2700000" cy="2700000"/>
          </a:xfrm>
          <a:prstGeom prst="pi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81711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2C7587B-859B-1834-3A7F-2B7AAF1C8D83}"/>
              </a:ext>
            </a:extLst>
          </p:cNvPr>
          <p:cNvSpPr/>
          <p:nvPr/>
        </p:nvSpPr>
        <p:spPr>
          <a:xfrm>
            <a:off x="5598694" y="397042"/>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__</a:t>
            </a:r>
          </a:p>
        </p:txBody>
      </p:sp>
      <p:sp>
        <p:nvSpPr>
          <p:cNvPr id="5" name="TextBox 4">
            <a:extLst>
              <a:ext uri="{FF2B5EF4-FFF2-40B4-BE49-F238E27FC236}">
                <a16:creationId xmlns:a16="http://schemas.microsoft.com/office/drawing/2014/main" id="{D6CD4871-59FA-1694-F046-F3AE6855182E}"/>
              </a:ext>
            </a:extLst>
          </p:cNvPr>
          <p:cNvSpPr txBox="1"/>
          <p:nvPr/>
        </p:nvSpPr>
        <p:spPr>
          <a:xfrm>
            <a:off x="842210" y="529389"/>
            <a:ext cx="3741821" cy="646331"/>
          </a:xfrm>
          <a:prstGeom prst="rect">
            <a:avLst/>
          </a:prstGeom>
          <a:noFill/>
        </p:spPr>
        <p:txBody>
          <a:bodyPr wrap="square" rtlCol="0">
            <a:spAutoFit/>
          </a:bodyPr>
          <a:lstStyle/>
          <a:p>
            <a:r>
              <a:rPr lang="en-IN" sz="1800" dirty="0"/>
              <a:t>Starting with an empty </a:t>
            </a:r>
            <a:br>
              <a:rPr lang="en-IN" sz="1800" dirty="0"/>
            </a:br>
            <a:r>
              <a:rPr lang="en-IN" sz="1800" dirty="0"/>
              <a:t>parent node used for reference</a:t>
            </a:r>
            <a:endParaRPr lang="en-US" dirty="0"/>
          </a:p>
        </p:txBody>
      </p:sp>
      <p:sp>
        <p:nvSpPr>
          <p:cNvPr id="7" name="TextBox 6">
            <a:extLst>
              <a:ext uri="{FF2B5EF4-FFF2-40B4-BE49-F238E27FC236}">
                <a16:creationId xmlns:a16="http://schemas.microsoft.com/office/drawing/2014/main" id="{CE58C56F-01F9-CD8A-A71E-BC03740FD139}"/>
              </a:ext>
            </a:extLst>
          </p:cNvPr>
          <p:cNvSpPr txBox="1"/>
          <p:nvPr/>
        </p:nvSpPr>
        <p:spPr>
          <a:xfrm>
            <a:off x="842210" y="529389"/>
            <a:ext cx="3134045" cy="369332"/>
          </a:xfrm>
          <a:prstGeom prst="rect">
            <a:avLst/>
          </a:prstGeom>
          <a:noFill/>
        </p:spPr>
        <p:txBody>
          <a:bodyPr wrap="square" rtlCol="0">
            <a:spAutoFit/>
          </a:bodyPr>
          <a:lstStyle/>
          <a:p>
            <a:r>
              <a:rPr lang="en-IN" sz="1800" dirty="0"/>
              <a:t>Insert element ‘and’</a:t>
            </a:r>
            <a:endParaRPr lang="en-US" dirty="0"/>
          </a:p>
        </p:txBody>
      </p:sp>
      <p:sp>
        <p:nvSpPr>
          <p:cNvPr id="8" name="Oval 7">
            <a:extLst>
              <a:ext uri="{FF2B5EF4-FFF2-40B4-BE49-F238E27FC236}">
                <a16:creationId xmlns:a16="http://schemas.microsoft.com/office/drawing/2014/main" id="{A21052CC-E181-5886-7E4F-D0C77338E709}"/>
              </a:ext>
            </a:extLst>
          </p:cNvPr>
          <p:cNvSpPr/>
          <p:nvPr/>
        </p:nvSpPr>
        <p:spPr>
          <a:xfrm>
            <a:off x="2400752" y="1803644"/>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9" name="Oval 8">
            <a:extLst>
              <a:ext uri="{FF2B5EF4-FFF2-40B4-BE49-F238E27FC236}">
                <a16:creationId xmlns:a16="http://schemas.microsoft.com/office/drawing/2014/main" id="{08B3F486-08ED-A2DA-2833-352FA49FB318}"/>
              </a:ext>
            </a:extLst>
          </p:cNvPr>
          <p:cNvSpPr/>
          <p:nvPr/>
        </p:nvSpPr>
        <p:spPr>
          <a:xfrm>
            <a:off x="2400751" y="3180807"/>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10" name="Oval 9">
            <a:extLst>
              <a:ext uri="{FF2B5EF4-FFF2-40B4-BE49-F238E27FC236}">
                <a16:creationId xmlns:a16="http://schemas.microsoft.com/office/drawing/2014/main" id="{62734718-1824-56CC-C97D-30659A89F29B}"/>
              </a:ext>
            </a:extLst>
          </p:cNvPr>
          <p:cNvSpPr/>
          <p:nvPr/>
        </p:nvSpPr>
        <p:spPr>
          <a:xfrm>
            <a:off x="2413332" y="4527438"/>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1" name="Oval 10">
            <a:extLst>
              <a:ext uri="{FF2B5EF4-FFF2-40B4-BE49-F238E27FC236}">
                <a16:creationId xmlns:a16="http://schemas.microsoft.com/office/drawing/2014/main" id="{A423F749-5FD2-5372-0CD0-1BE51814607D}"/>
              </a:ext>
            </a:extLst>
          </p:cNvPr>
          <p:cNvSpPr/>
          <p:nvPr/>
        </p:nvSpPr>
        <p:spPr>
          <a:xfrm>
            <a:off x="3188457" y="4557970"/>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t>
            </a:r>
          </a:p>
        </p:txBody>
      </p:sp>
      <p:cxnSp>
        <p:nvCxnSpPr>
          <p:cNvPr id="13" name="Straight Arrow Connector 12">
            <a:extLst>
              <a:ext uri="{FF2B5EF4-FFF2-40B4-BE49-F238E27FC236}">
                <a16:creationId xmlns:a16="http://schemas.microsoft.com/office/drawing/2014/main" id="{50B7414A-8996-49B2-46C8-94C2BCEF89A5}"/>
              </a:ext>
            </a:extLst>
          </p:cNvPr>
          <p:cNvCxnSpPr>
            <a:cxnSpLocks/>
            <a:stCxn id="4" idx="2"/>
            <a:endCxn id="8" idx="0"/>
          </p:cNvCxnSpPr>
          <p:nvPr/>
        </p:nvCxnSpPr>
        <p:spPr>
          <a:xfrm flipH="1">
            <a:off x="2898058" y="866274"/>
            <a:ext cx="2700636" cy="93737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726D47-63A9-9C6F-DA60-F662A172A936}"/>
              </a:ext>
            </a:extLst>
          </p:cNvPr>
          <p:cNvCxnSpPr>
            <a:stCxn id="8" idx="4"/>
            <a:endCxn id="9" idx="0"/>
          </p:cNvCxnSpPr>
          <p:nvPr/>
        </p:nvCxnSpPr>
        <p:spPr>
          <a:xfrm flipH="1">
            <a:off x="2898057" y="2742107"/>
            <a:ext cx="1" cy="43870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74E36FF-0AA3-DC5A-0190-F04384AB6CEE}"/>
              </a:ext>
            </a:extLst>
          </p:cNvPr>
          <p:cNvCxnSpPr>
            <a:cxnSpLocks/>
            <a:stCxn id="9" idx="4"/>
            <a:endCxn id="10" idx="0"/>
          </p:cNvCxnSpPr>
          <p:nvPr/>
        </p:nvCxnSpPr>
        <p:spPr>
          <a:xfrm>
            <a:off x="2898057" y="4119270"/>
            <a:ext cx="12581" cy="408168"/>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E64BB60-F16C-5712-8016-24A2D115F665}"/>
              </a:ext>
            </a:extLst>
          </p:cNvPr>
          <p:cNvCxnSpPr>
            <a:cxnSpLocks/>
            <a:stCxn id="9" idx="4"/>
            <a:endCxn id="11" idx="0"/>
          </p:cNvCxnSpPr>
          <p:nvPr/>
        </p:nvCxnSpPr>
        <p:spPr>
          <a:xfrm>
            <a:off x="2898057" y="4119270"/>
            <a:ext cx="787706" cy="43870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4F698A1-435B-3F27-EAB6-A482F3651EF7}"/>
              </a:ext>
            </a:extLst>
          </p:cNvPr>
          <p:cNvSpPr txBox="1"/>
          <p:nvPr/>
        </p:nvSpPr>
        <p:spPr>
          <a:xfrm>
            <a:off x="842209" y="529389"/>
            <a:ext cx="3134045" cy="369332"/>
          </a:xfrm>
          <a:prstGeom prst="rect">
            <a:avLst/>
          </a:prstGeom>
          <a:noFill/>
        </p:spPr>
        <p:txBody>
          <a:bodyPr wrap="square" rtlCol="0">
            <a:spAutoFit/>
          </a:bodyPr>
          <a:lstStyle/>
          <a:p>
            <a:r>
              <a:rPr lang="en-IN" sz="1800" dirty="0"/>
              <a:t>Insert element ‘ant’</a:t>
            </a:r>
            <a:endParaRPr lang="en-US" dirty="0"/>
          </a:p>
        </p:txBody>
      </p:sp>
      <p:sp>
        <p:nvSpPr>
          <p:cNvPr id="26" name="TextBox 25">
            <a:extLst>
              <a:ext uri="{FF2B5EF4-FFF2-40B4-BE49-F238E27FC236}">
                <a16:creationId xmlns:a16="http://schemas.microsoft.com/office/drawing/2014/main" id="{C5C04A94-2640-4872-D950-8ED28C21BC81}"/>
              </a:ext>
            </a:extLst>
          </p:cNvPr>
          <p:cNvSpPr txBox="1"/>
          <p:nvPr/>
        </p:nvSpPr>
        <p:spPr>
          <a:xfrm>
            <a:off x="842208" y="529389"/>
            <a:ext cx="2050473" cy="369332"/>
          </a:xfrm>
          <a:prstGeom prst="rect">
            <a:avLst/>
          </a:prstGeom>
          <a:noFill/>
        </p:spPr>
        <p:txBody>
          <a:bodyPr wrap="square" rtlCol="0">
            <a:spAutoFit/>
          </a:bodyPr>
          <a:lstStyle/>
          <a:p>
            <a:r>
              <a:rPr lang="en-US" dirty="0"/>
              <a:t>Insert element ‘bus’</a:t>
            </a:r>
          </a:p>
        </p:txBody>
      </p:sp>
      <p:sp>
        <p:nvSpPr>
          <p:cNvPr id="27" name="Oval 26">
            <a:extLst>
              <a:ext uri="{FF2B5EF4-FFF2-40B4-BE49-F238E27FC236}">
                <a16:creationId xmlns:a16="http://schemas.microsoft.com/office/drawing/2014/main" id="{B89EF6B4-DCDB-449A-DA72-6523F85F7CB7}"/>
              </a:ext>
            </a:extLst>
          </p:cNvPr>
          <p:cNvSpPr/>
          <p:nvPr/>
        </p:nvSpPr>
        <p:spPr>
          <a:xfrm>
            <a:off x="5598691" y="1803644"/>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8" name="Oval 27">
            <a:extLst>
              <a:ext uri="{FF2B5EF4-FFF2-40B4-BE49-F238E27FC236}">
                <a16:creationId xmlns:a16="http://schemas.microsoft.com/office/drawing/2014/main" id="{B3F293AF-FD9B-6CCA-B3E5-E41002900968}"/>
              </a:ext>
            </a:extLst>
          </p:cNvPr>
          <p:cNvSpPr/>
          <p:nvPr/>
        </p:nvSpPr>
        <p:spPr>
          <a:xfrm>
            <a:off x="5598689" y="3192836"/>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a:t>
            </a:r>
          </a:p>
        </p:txBody>
      </p:sp>
      <p:sp>
        <p:nvSpPr>
          <p:cNvPr id="29" name="Oval 28">
            <a:extLst>
              <a:ext uri="{FF2B5EF4-FFF2-40B4-BE49-F238E27FC236}">
                <a16:creationId xmlns:a16="http://schemas.microsoft.com/office/drawing/2014/main" id="{30A46101-A2F8-4FEC-C461-666EA344F307}"/>
              </a:ext>
            </a:extLst>
          </p:cNvPr>
          <p:cNvSpPr/>
          <p:nvPr/>
        </p:nvSpPr>
        <p:spPr>
          <a:xfrm>
            <a:off x="5598689" y="4539466"/>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cxnSp>
        <p:nvCxnSpPr>
          <p:cNvPr id="30" name="Straight Arrow Connector 29">
            <a:extLst>
              <a:ext uri="{FF2B5EF4-FFF2-40B4-BE49-F238E27FC236}">
                <a16:creationId xmlns:a16="http://schemas.microsoft.com/office/drawing/2014/main" id="{DE6D94E0-E49D-358C-EBF8-08E021A6A4D7}"/>
              </a:ext>
            </a:extLst>
          </p:cNvPr>
          <p:cNvCxnSpPr>
            <a:cxnSpLocks/>
            <a:stCxn id="4" idx="4"/>
            <a:endCxn id="27" idx="0"/>
          </p:cNvCxnSpPr>
          <p:nvPr/>
        </p:nvCxnSpPr>
        <p:spPr>
          <a:xfrm flipH="1">
            <a:off x="6095997" y="1335505"/>
            <a:ext cx="3" cy="46813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22BC13F-CF88-8339-A1B9-965D9DD7AF76}"/>
              </a:ext>
            </a:extLst>
          </p:cNvPr>
          <p:cNvCxnSpPr>
            <a:cxnSpLocks/>
            <a:stCxn id="27" idx="4"/>
            <a:endCxn id="28" idx="0"/>
          </p:cNvCxnSpPr>
          <p:nvPr/>
        </p:nvCxnSpPr>
        <p:spPr>
          <a:xfrm flipH="1">
            <a:off x="6095995" y="2742107"/>
            <a:ext cx="2" cy="45072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D096A45-A32C-668A-85E3-B764B7EE48C7}"/>
              </a:ext>
            </a:extLst>
          </p:cNvPr>
          <p:cNvCxnSpPr>
            <a:cxnSpLocks/>
            <a:endCxn id="29" idx="0"/>
          </p:cNvCxnSpPr>
          <p:nvPr/>
        </p:nvCxnSpPr>
        <p:spPr>
          <a:xfrm>
            <a:off x="6095995" y="4089097"/>
            <a:ext cx="0" cy="45036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4D5730A-51A6-0692-B479-718D3557C6AC}"/>
              </a:ext>
            </a:extLst>
          </p:cNvPr>
          <p:cNvCxnSpPr>
            <a:cxnSpLocks/>
            <a:stCxn id="9" idx="4"/>
          </p:cNvCxnSpPr>
          <p:nvPr/>
        </p:nvCxnSpPr>
        <p:spPr>
          <a:xfrm flipH="1">
            <a:off x="2164681" y="4119270"/>
            <a:ext cx="733376" cy="408168"/>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5E22024-BDF3-D80D-52AC-D17E321DD683}"/>
              </a:ext>
            </a:extLst>
          </p:cNvPr>
          <p:cNvSpPr txBox="1"/>
          <p:nvPr/>
        </p:nvSpPr>
        <p:spPr>
          <a:xfrm>
            <a:off x="842207" y="529389"/>
            <a:ext cx="2050473" cy="369332"/>
          </a:xfrm>
          <a:prstGeom prst="rect">
            <a:avLst/>
          </a:prstGeom>
          <a:noFill/>
        </p:spPr>
        <p:txBody>
          <a:bodyPr wrap="square" rtlCol="0">
            <a:spAutoFit/>
          </a:bodyPr>
          <a:lstStyle/>
          <a:p>
            <a:r>
              <a:rPr lang="en-US" dirty="0"/>
              <a:t>Insert element ‘fish’</a:t>
            </a:r>
          </a:p>
        </p:txBody>
      </p:sp>
      <p:sp>
        <p:nvSpPr>
          <p:cNvPr id="15" name="Oval 14">
            <a:extLst>
              <a:ext uri="{FF2B5EF4-FFF2-40B4-BE49-F238E27FC236}">
                <a16:creationId xmlns:a16="http://schemas.microsoft.com/office/drawing/2014/main" id="{37FA5525-0A71-4F5E-70BD-45AF0FF42A87}"/>
              </a:ext>
            </a:extLst>
          </p:cNvPr>
          <p:cNvSpPr/>
          <p:nvPr/>
        </p:nvSpPr>
        <p:spPr>
          <a:xfrm>
            <a:off x="8796625" y="1803643"/>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t>
            </a:r>
          </a:p>
        </p:txBody>
      </p:sp>
      <p:cxnSp>
        <p:nvCxnSpPr>
          <p:cNvPr id="18" name="Straight Arrow Connector 17">
            <a:extLst>
              <a:ext uri="{FF2B5EF4-FFF2-40B4-BE49-F238E27FC236}">
                <a16:creationId xmlns:a16="http://schemas.microsoft.com/office/drawing/2014/main" id="{00CD4923-666D-7EB6-2350-C96585390E30}"/>
              </a:ext>
            </a:extLst>
          </p:cNvPr>
          <p:cNvCxnSpPr>
            <a:cxnSpLocks/>
            <a:stCxn id="4" idx="6"/>
            <a:endCxn id="15" idx="0"/>
          </p:cNvCxnSpPr>
          <p:nvPr/>
        </p:nvCxnSpPr>
        <p:spPr>
          <a:xfrm>
            <a:off x="6593305" y="866274"/>
            <a:ext cx="2700626" cy="93736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8F0784F5-49D1-FF37-F386-81FEDB70A4EA}"/>
              </a:ext>
            </a:extLst>
          </p:cNvPr>
          <p:cNvSpPr/>
          <p:nvPr/>
        </p:nvSpPr>
        <p:spPr>
          <a:xfrm>
            <a:off x="8796625" y="2922945"/>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41" name="Oval 40">
            <a:extLst>
              <a:ext uri="{FF2B5EF4-FFF2-40B4-BE49-F238E27FC236}">
                <a16:creationId xmlns:a16="http://schemas.microsoft.com/office/drawing/2014/main" id="{9629EADF-C81C-F190-23D3-1E5EFEF4F0A7}"/>
              </a:ext>
            </a:extLst>
          </p:cNvPr>
          <p:cNvSpPr/>
          <p:nvPr/>
        </p:nvSpPr>
        <p:spPr>
          <a:xfrm>
            <a:off x="8796625" y="4042247"/>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42" name="Oval 41">
            <a:extLst>
              <a:ext uri="{FF2B5EF4-FFF2-40B4-BE49-F238E27FC236}">
                <a16:creationId xmlns:a16="http://schemas.microsoft.com/office/drawing/2014/main" id="{7F2AA78B-0F44-BB68-9641-2CFB7ACAE0FC}"/>
              </a:ext>
            </a:extLst>
          </p:cNvPr>
          <p:cNvSpPr/>
          <p:nvPr/>
        </p:nvSpPr>
        <p:spPr>
          <a:xfrm>
            <a:off x="8796625" y="5161549"/>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a:t>
            </a:r>
          </a:p>
        </p:txBody>
      </p:sp>
      <p:cxnSp>
        <p:nvCxnSpPr>
          <p:cNvPr id="44" name="Straight Arrow Connector 43">
            <a:extLst>
              <a:ext uri="{FF2B5EF4-FFF2-40B4-BE49-F238E27FC236}">
                <a16:creationId xmlns:a16="http://schemas.microsoft.com/office/drawing/2014/main" id="{55980D96-7DBB-D965-247D-4192CB27FBAA}"/>
              </a:ext>
            </a:extLst>
          </p:cNvPr>
          <p:cNvCxnSpPr>
            <a:stCxn id="15" idx="4"/>
            <a:endCxn id="39" idx="0"/>
          </p:cNvCxnSpPr>
          <p:nvPr/>
        </p:nvCxnSpPr>
        <p:spPr>
          <a:xfrm>
            <a:off x="9293931" y="2742106"/>
            <a:ext cx="0" cy="18083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11F7B30-661F-5A6A-B5DA-BFA15083426F}"/>
              </a:ext>
            </a:extLst>
          </p:cNvPr>
          <p:cNvCxnSpPr>
            <a:cxnSpLocks/>
            <a:endCxn id="41" idx="0"/>
          </p:cNvCxnSpPr>
          <p:nvPr/>
        </p:nvCxnSpPr>
        <p:spPr>
          <a:xfrm>
            <a:off x="9291461" y="3861408"/>
            <a:ext cx="2470" cy="18083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93F78EC-4820-AA5D-A6A9-63782C6CC16C}"/>
              </a:ext>
            </a:extLst>
          </p:cNvPr>
          <p:cNvCxnSpPr>
            <a:cxnSpLocks/>
            <a:stCxn id="41" idx="4"/>
            <a:endCxn id="42" idx="0"/>
          </p:cNvCxnSpPr>
          <p:nvPr/>
        </p:nvCxnSpPr>
        <p:spPr>
          <a:xfrm>
            <a:off x="9293931" y="4980710"/>
            <a:ext cx="0" cy="18083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426DC4B5-80E1-EF07-6F02-1ECA284D5A46}"/>
              </a:ext>
            </a:extLst>
          </p:cNvPr>
          <p:cNvSpPr txBox="1"/>
          <p:nvPr/>
        </p:nvSpPr>
        <p:spPr>
          <a:xfrm>
            <a:off x="844898" y="523713"/>
            <a:ext cx="2050473" cy="369332"/>
          </a:xfrm>
          <a:prstGeom prst="rect">
            <a:avLst/>
          </a:prstGeom>
          <a:noFill/>
        </p:spPr>
        <p:txBody>
          <a:bodyPr wrap="square" rtlCol="0">
            <a:spAutoFit/>
          </a:bodyPr>
          <a:lstStyle/>
          <a:p>
            <a:r>
              <a:rPr lang="en-US" dirty="0"/>
              <a:t>Insert element ‘file’</a:t>
            </a:r>
          </a:p>
        </p:txBody>
      </p:sp>
      <p:cxnSp>
        <p:nvCxnSpPr>
          <p:cNvPr id="60" name="Straight Arrow Connector 59">
            <a:extLst>
              <a:ext uri="{FF2B5EF4-FFF2-40B4-BE49-F238E27FC236}">
                <a16:creationId xmlns:a16="http://schemas.microsoft.com/office/drawing/2014/main" id="{8795F3FE-ABEC-0677-B0A9-A962C9533A10}"/>
              </a:ext>
            </a:extLst>
          </p:cNvPr>
          <p:cNvCxnSpPr>
            <a:cxnSpLocks/>
            <a:stCxn id="39" idx="4"/>
          </p:cNvCxnSpPr>
          <p:nvPr/>
        </p:nvCxnSpPr>
        <p:spPr>
          <a:xfrm>
            <a:off x="9293931" y="3861408"/>
            <a:ext cx="1230694" cy="208826"/>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7338F73-3419-A634-DA94-EFF41454E5BA}"/>
              </a:ext>
            </a:extLst>
          </p:cNvPr>
          <p:cNvCxnSpPr>
            <a:cxnSpLocks/>
          </p:cNvCxnSpPr>
          <p:nvPr/>
        </p:nvCxnSpPr>
        <p:spPr>
          <a:xfrm flipH="1">
            <a:off x="8178085" y="3861408"/>
            <a:ext cx="1106270" cy="208826"/>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FFC034F2-1E0F-0881-947A-F057BC07B2C3}"/>
              </a:ext>
            </a:extLst>
          </p:cNvPr>
          <p:cNvSpPr/>
          <p:nvPr/>
        </p:nvSpPr>
        <p:spPr>
          <a:xfrm>
            <a:off x="7680779" y="4070234"/>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79" name="Oval 78">
            <a:extLst>
              <a:ext uri="{FF2B5EF4-FFF2-40B4-BE49-F238E27FC236}">
                <a16:creationId xmlns:a16="http://schemas.microsoft.com/office/drawing/2014/main" id="{A4463DFA-8163-1428-6845-849B554AE0B8}"/>
              </a:ext>
            </a:extLst>
          </p:cNvPr>
          <p:cNvSpPr/>
          <p:nvPr/>
        </p:nvSpPr>
        <p:spPr>
          <a:xfrm>
            <a:off x="7680778" y="5161548"/>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81" name="Straight Arrow Connector 80">
            <a:extLst>
              <a:ext uri="{FF2B5EF4-FFF2-40B4-BE49-F238E27FC236}">
                <a16:creationId xmlns:a16="http://schemas.microsoft.com/office/drawing/2014/main" id="{E5EC9836-1BE1-9BE2-6CE4-0DED63BE5E33}"/>
              </a:ext>
            </a:extLst>
          </p:cNvPr>
          <p:cNvCxnSpPr>
            <a:cxnSpLocks/>
            <a:stCxn id="78" idx="4"/>
            <a:endCxn id="79" idx="0"/>
          </p:cNvCxnSpPr>
          <p:nvPr/>
        </p:nvCxnSpPr>
        <p:spPr>
          <a:xfrm flipH="1">
            <a:off x="8178084" y="5008697"/>
            <a:ext cx="1" cy="152851"/>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24855C42-9674-9DBF-FC18-3158C6160DCB}"/>
              </a:ext>
            </a:extLst>
          </p:cNvPr>
          <p:cNvSpPr txBox="1"/>
          <p:nvPr/>
        </p:nvSpPr>
        <p:spPr>
          <a:xfrm>
            <a:off x="472483" y="453475"/>
            <a:ext cx="3778822" cy="523220"/>
          </a:xfrm>
          <a:prstGeom prst="rect">
            <a:avLst/>
          </a:prstGeom>
          <a:noFill/>
        </p:spPr>
        <p:txBody>
          <a:bodyPr wrap="square" rtlCol="0">
            <a:spAutoFit/>
          </a:bodyPr>
          <a:lstStyle/>
          <a:p>
            <a:r>
              <a:rPr lang="en-US" sz="2800" b="1" dirty="0">
                <a:latin typeface="Avenir Book" panose="02000503020000020003" pitchFamily="2" charset="0"/>
              </a:rPr>
              <a:t>Execution of Insertion</a:t>
            </a:r>
          </a:p>
        </p:txBody>
      </p:sp>
      <p:sp>
        <p:nvSpPr>
          <p:cNvPr id="85" name="TextBox 84">
            <a:extLst>
              <a:ext uri="{FF2B5EF4-FFF2-40B4-BE49-F238E27FC236}">
                <a16:creationId xmlns:a16="http://schemas.microsoft.com/office/drawing/2014/main" id="{07A88420-7DEA-1FCD-2624-59937DFCF610}"/>
              </a:ext>
            </a:extLst>
          </p:cNvPr>
          <p:cNvSpPr txBox="1"/>
          <p:nvPr/>
        </p:nvSpPr>
        <p:spPr>
          <a:xfrm>
            <a:off x="251109" y="6005445"/>
            <a:ext cx="3144253" cy="646331"/>
          </a:xfrm>
          <a:prstGeom prst="rect">
            <a:avLst/>
          </a:prstGeom>
          <a:noFill/>
        </p:spPr>
        <p:txBody>
          <a:bodyPr wrap="square" rtlCol="0">
            <a:spAutoFit/>
          </a:bodyPr>
          <a:lstStyle/>
          <a:p>
            <a:r>
              <a:rPr lang="en-US" b="1" dirty="0">
                <a:latin typeface="Avenir Book" panose="02000503020000020003" pitchFamily="2" charset="0"/>
              </a:rPr>
              <a:t>Flag will be present at the end of the inserted word.</a:t>
            </a:r>
          </a:p>
        </p:txBody>
      </p:sp>
    </p:spTree>
    <p:extLst>
      <p:ext uri="{BB962C8B-B14F-4D97-AF65-F5344CB8AC3E}">
        <p14:creationId xmlns:p14="http://schemas.microsoft.com/office/powerpoint/2010/main" val="217970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1"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xit" presetSubtype="0" fill="hold" grpId="0" nodeType="clickEffect">
                                  <p:stCondLst>
                                    <p:cond delay="0"/>
                                  </p:stCondLst>
                                  <p:childTnLst>
                                    <p:animEffect transition="out" filter="fade">
                                      <p:cBhvr>
                                        <p:cTn id="13" dur="1000"/>
                                        <p:tgtEl>
                                          <p:spTgt spid="84"/>
                                        </p:tgtEl>
                                      </p:cBhvr>
                                    </p:animEffect>
                                    <p:anim calcmode="lin" valueType="num">
                                      <p:cBhvr>
                                        <p:cTn id="14" dur="1000"/>
                                        <p:tgtEl>
                                          <p:spTgt spid="84"/>
                                        </p:tgtEl>
                                        <p:attrNameLst>
                                          <p:attrName>ppt_x</p:attrName>
                                        </p:attrNameLst>
                                      </p:cBhvr>
                                      <p:tavLst>
                                        <p:tav tm="0">
                                          <p:val>
                                            <p:strVal val="ppt_x"/>
                                          </p:val>
                                        </p:tav>
                                        <p:tav tm="100000">
                                          <p:val>
                                            <p:strVal val="ppt_x"/>
                                          </p:val>
                                        </p:tav>
                                      </p:tavLst>
                                    </p:anim>
                                    <p:anim calcmode="lin" valueType="num">
                                      <p:cBhvr>
                                        <p:cTn id="15" dur="1000"/>
                                        <p:tgtEl>
                                          <p:spTgt spid="84"/>
                                        </p:tgtEl>
                                        <p:attrNameLst>
                                          <p:attrName>ppt_y</p:attrName>
                                        </p:attrNameLst>
                                      </p:cBhvr>
                                      <p:tavLst>
                                        <p:tav tm="0">
                                          <p:val>
                                            <p:strVal val="ppt_y"/>
                                          </p:val>
                                        </p:tav>
                                        <p:tav tm="100000">
                                          <p:val>
                                            <p:strVal val="ppt_y-.1"/>
                                          </p:val>
                                        </p:tav>
                                      </p:tavLst>
                                    </p:anim>
                                    <p:set>
                                      <p:cBhvr>
                                        <p:cTn id="16" dur="1" fill="hold">
                                          <p:stCondLst>
                                            <p:cond delay="999"/>
                                          </p:stCondLst>
                                        </p:cTn>
                                        <p:tgtEl>
                                          <p:spTgt spid="8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xit" presetSubtype="0" fill="hold" grpId="1" nodeType="clickEffect">
                                  <p:stCondLst>
                                    <p:cond delay="0"/>
                                  </p:stCondLst>
                                  <p:childTnLst>
                                    <p:animEffect transition="out" filter="fade">
                                      <p:cBhvr>
                                        <p:cTn id="34" dur="1000"/>
                                        <p:tgtEl>
                                          <p:spTgt spid="5"/>
                                        </p:tgtEl>
                                      </p:cBhvr>
                                    </p:animEffect>
                                    <p:anim calcmode="lin" valueType="num">
                                      <p:cBhvr>
                                        <p:cTn id="35" dur="1000"/>
                                        <p:tgtEl>
                                          <p:spTgt spid="5"/>
                                        </p:tgtEl>
                                        <p:attrNameLst>
                                          <p:attrName>ppt_x</p:attrName>
                                        </p:attrNameLst>
                                      </p:cBhvr>
                                      <p:tavLst>
                                        <p:tav tm="0">
                                          <p:val>
                                            <p:strVal val="ppt_x"/>
                                          </p:val>
                                        </p:tav>
                                        <p:tav tm="100000">
                                          <p:val>
                                            <p:strVal val="ppt_x"/>
                                          </p:val>
                                        </p:tav>
                                      </p:tavLst>
                                    </p:anim>
                                    <p:anim calcmode="lin" valueType="num">
                                      <p:cBhvr>
                                        <p:cTn id="36" dur="1000"/>
                                        <p:tgtEl>
                                          <p:spTgt spid="5"/>
                                        </p:tgtEl>
                                        <p:attrNameLst>
                                          <p:attrName>ppt_y</p:attrName>
                                        </p:attrNameLst>
                                      </p:cBhvr>
                                      <p:tavLst>
                                        <p:tav tm="0">
                                          <p:val>
                                            <p:strVal val="ppt_y"/>
                                          </p:val>
                                        </p:tav>
                                        <p:tav tm="100000">
                                          <p:val>
                                            <p:strVal val="ppt_y-.1"/>
                                          </p:val>
                                        </p:tav>
                                      </p:tavLst>
                                    </p:anim>
                                    <p:set>
                                      <p:cBhvr>
                                        <p:cTn id="37" dur="1" fill="hold">
                                          <p:stCondLst>
                                            <p:cond delay="999"/>
                                          </p:stCondLst>
                                        </p:cTn>
                                        <p:tgtEl>
                                          <p:spTgt spid="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1000" fill="hold"/>
                                        <p:tgtEl>
                                          <p:spTgt spid="13"/>
                                        </p:tgtEl>
                                        <p:attrNameLst>
                                          <p:attrName>ppt_w</p:attrName>
                                        </p:attrNameLst>
                                      </p:cBhvr>
                                      <p:tavLst>
                                        <p:tav tm="0">
                                          <p:val>
                                            <p:strVal val="#ppt_w*0.70"/>
                                          </p:val>
                                        </p:tav>
                                        <p:tav tm="100000">
                                          <p:val>
                                            <p:strVal val="#ppt_w"/>
                                          </p:val>
                                        </p:tav>
                                      </p:tavLst>
                                    </p:anim>
                                    <p:anim calcmode="lin" valueType="num">
                                      <p:cBhvr>
                                        <p:cTn id="50" dur="1000" fill="hold"/>
                                        <p:tgtEl>
                                          <p:spTgt spid="13"/>
                                        </p:tgtEl>
                                        <p:attrNameLst>
                                          <p:attrName>ppt_h</p:attrName>
                                        </p:attrNameLst>
                                      </p:cBhvr>
                                      <p:tavLst>
                                        <p:tav tm="0">
                                          <p:val>
                                            <p:strVal val="#ppt_h"/>
                                          </p:val>
                                        </p:tav>
                                        <p:tav tm="100000">
                                          <p:val>
                                            <p:strVal val="#ppt_h"/>
                                          </p:val>
                                        </p:tav>
                                      </p:tavLst>
                                    </p:anim>
                                    <p:animEffect transition="in" filter="fade">
                                      <p:cBhvr>
                                        <p:cTn id="51" dur="10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1000"/>
                                        <p:tgtEl>
                                          <p:spTgt spid="8"/>
                                        </p:tgtEl>
                                      </p:cBhvr>
                                    </p:animEffect>
                                    <p:anim calcmode="lin" valueType="num">
                                      <p:cBhvr>
                                        <p:cTn id="57" dur="1000" fill="hold"/>
                                        <p:tgtEl>
                                          <p:spTgt spid="8"/>
                                        </p:tgtEl>
                                        <p:attrNameLst>
                                          <p:attrName>ppt_x</p:attrName>
                                        </p:attrNameLst>
                                      </p:cBhvr>
                                      <p:tavLst>
                                        <p:tav tm="0">
                                          <p:val>
                                            <p:strVal val="#ppt_x"/>
                                          </p:val>
                                        </p:tav>
                                        <p:tav tm="100000">
                                          <p:val>
                                            <p:strVal val="#ppt_x"/>
                                          </p:val>
                                        </p:tav>
                                      </p:tavLst>
                                    </p:anim>
                                    <p:anim calcmode="lin" valueType="num">
                                      <p:cBhvr>
                                        <p:cTn id="5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55" presetClass="entr" presetSubtype="0"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1000" fill="hold"/>
                                        <p:tgtEl>
                                          <p:spTgt spid="16"/>
                                        </p:tgtEl>
                                        <p:attrNameLst>
                                          <p:attrName>ppt_w</p:attrName>
                                        </p:attrNameLst>
                                      </p:cBhvr>
                                      <p:tavLst>
                                        <p:tav tm="0">
                                          <p:val>
                                            <p:strVal val="#ppt_w*0.70"/>
                                          </p:val>
                                        </p:tav>
                                        <p:tav tm="100000">
                                          <p:val>
                                            <p:strVal val="#ppt_w"/>
                                          </p:val>
                                        </p:tav>
                                      </p:tavLst>
                                    </p:anim>
                                    <p:anim calcmode="lin" valueType="num">
                                      <p:cBhvr>
                                        <p:cTn id="64" dur="1000" fill="hold"/>
                                        <p:tgtEl>
                                          <p:spTgt spid="16"/>
                                        </p:tgtEl>
                                        <p:attrNameLst>
                                          <p:attrName>ppt_h</p:attrName>
                                        </p:attrNameLst>
                                      </p:cBhvr>
                                      <p:tavLst>
                                        <p:tav tm="0">
                                          <p:val>
                                            <p:strVal val="#ppt_h"/>
                                          </p:val>
                                        </p:tav>
                                        <p:tav tm="100000">
                                          <p:val>
                                            <p:strVal val="#ppt_h"/>
                                          </p:val>
                                        </p:tav>
                                      </p:tavLst>
                                    </p:anim>
                                    <p:animEffect transition="in" filter="fade">
                                      <p:cBhvr>
                                        <p:cTn id="65" dur="1000"/>
                                        <p:tgtEl>
                                          <p:spTgt spid="16"/>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fade">
                                      <p:cBhvr>
                                        <p:cTn id="70" dur="1000"/>
                                        <p:tgtEl>
                                          <p:spTgt spid="9"/>
                                        </p:tgtEl>
                                      </p:cBhvr>
                                    </p:animEffect>
                                    <p:anim calcmode="lin" valueType="num">
                                      <p:cBhvr>
                                        <p:cTn id="71" dur="1000" fill="hold"/>
                                        <p:tgtEl>
                                          <p:spTgt spid="9"/>
                                        </p:tgtEl>
                                        <p:attrNameLst>
                                          <p:attrName>ppt_x</p:attrName>
                                        </p:attrNameLst>
                                      </p:cBhvr>
                                      <p:tavLst>
                                        <p:tav tm="0">
                                          <p:val>
                                            <p:strVal val="#ppt_x"/>
                                          </p:val>
                                        </p:tav>
                                        <p:tav tm="100000">
                                          <p:val>
                                            <p:strVal val="#ppt_x"/>
                                          </p:val>
                                        </p:tav>
                                      </p:tavLst>
                                    </p:anim>
                                    <p:anim calcmode="lin" valueType="num">
                                      <p:cBhvr>
                                        <p:cTn id="7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55" presetClass="entr" presetSubtype="0" fill="hold" nodeType="clickEffect">
                                  <p:stCondLst>
                                    <p:cond delay="0"/>
                                  </p:stCondLst>
                                  <p:childTnLst>
                                    <p:set>
                                      <p:cBhvr>
                                        <p:cTn id="76" dur="1" fill="hold">
                                          <p:stCondLst>
                                            <p:cond delay="0"/>
                                          </p:stCondLst>
                                        </p:cTn>
                                        <p:tgtEl>
                                          <p:spTgt spid="17"/>
                                        </p:tgtEl>
                                        <p:attrNameLst>
                                          <p:attrName>style.visibility</p:attrName>
                                        </p:attrNameLst>
                                      </p:cBhvr>
                                      <p:to>
                                        <p:strVal val="visible"/>
                                      </p:to>
                                    </p:set>
                                    <p:anim calcmode="lin" valueType="num">
                                      <p:cBhvr>
                                        <p:cTn id="77" dur="1000" fill="hold"/>
                                        <p:tgtEl>
                                          <p:spTgt spid="17"/>
                                        </p:tgtEl>
                                        <p:attrNameLst>
                                          <p:attrName>ppt_w</p:attrName>
                                        </p:attrNameLst>
                                      </p:cBhvr>
                                      <p:tavLst>
                                        <p:tav tm="0">
                                          <p:val>
                                            <p:strVal val="#ppt_w*0.70"/>
                                          </p:val>
                                        </p:tav>
                                        <p:tav tm="100000">
                                          <p:val>
                                            <p:strVal val="#ppt_w"/>
                                          </p:val>
                                        </p:tav>
                                      </p:tavLst>
                                    </p:anim>
                                    <p:anim calcmode="lin" valueType="num">
                                      <p:cBhvr>
                                        <p:cTn id="78" dur="1000" fill="hold"/>
                                        <p:tgtEl>
                                          <p:spTgt spid="17"/>
                                        </p:tgtEl>
                                        <p:attrNameLst>
                                          <p:attrName>ppt_h</p:attrName>
                                        </p:attrNameLst>
                                      </p:cBhvr>
                                      <p:tavLst>
                                        <p:tav tm="0">
                                          <p:val>
                                            <p:strVal val="#ppt_h"/>
                                          </p:val>
                                        </p:tav>
                                        <p:tav tm="100000">
                                          <p:val>
                                            <p:strVal val="#ppt_h"/>
                                          </p:val>
                                        </p:tav>
                                      </p:tavLst>
                                    </p:anim>
                                    <p:animEffect transition="in" filter="fade">
                                      <p:cBhvr>
                                        <p:cTn id="79" dur="1000"/>
                                        <p:tgtEl>
                                          <p:spTgt spid="17"/>
                                        </p:tgtEl>
                                      </p:cBhvr>
                                    </p:animEffec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0"/>
                                        </p:tgtEl>
                                        <p:attrNameLst>
                                          <p:attrName>style.visibility</p:attrName>
                                        </p:attrNameLst>
                                      </p:cBhvr>
                                      <p:to>
                                        <p:strVal val="visible"/>
                                      </p:to>
                                    </p:set>
                                    <p:animEffect transition="in" filter="fade">
                                      <p:cBhvr>
                                        <p:cTn id="84" dur="1000"/>
                                        <p:tgtEl>
                                          <p:spTgt spid="10"/>
                                        </p:tgtEl>
                                      </p:cBhvr>
                                    </p:animEffect>
                                    <p:anim calcmode="lin" valueType="num">
                                      <p:cBhvr>
                                        <p:cTn id="85" dur="1000" fill="hold"/>
                                        <p:tgtEl>
                                          <p:spTgt spid="10"/>
                                        </p:tgtEl>
                                        <p:attrNameLst>
                                          <p:attrName>ppt_x</p:attrName>
                                        </p:attrNameLst>
                                      </p:cBhvr>
                                      <p:tavLst>
                                        <p:tav tm="0">
                                          <p:val>
                                            <p:strVal val="#ppt_x"/>
                                          </p:val>
                                        </p:tav>
                                        <p:tav tm="100000">
                                          <p:val>
                                            <p:strVal val="#ppt_x"/>
                                          </p:val>
                                        </p:tav>
                                      </p:tavLst>
                                    </p:anim>
                                    <p:anim calcmode="lin" valueType="num">
                                      <p:cBhvr>
                                        <p:cTn id="8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1" nodeType="clickEffect">
                                  <p:stCondLst>
                                    <p:cond delay="0"/>
                                  </p:stCondLst>
                                  <p:childTnLst>
                                    <p:set>
                                      <p:cBhvr>
                                        <p:cTn id="90" dur="1" fill="hold">
                                          <p:stCondLst>
                                            <p:cond delay="0"/>
                                          </p:stCondLst>
                                        </p:cTn>
                                        <p:tgtEl>
                                          <p:spTgt spid="85"/>
                                        </p:tgtEl>
                                        <p:attrNameLst>
                                          <p:attrName>style.visibility</p:attrName>
                                        </p:attrNameLst>
                                      </p:cBhvr>
                                      <p:to>
                                        <p:strVal val="visible"/>
                                      </p:to>
                                    </p:set>
                                    <p:animEffect transition="in" filter="fade">
                                      <p:cBhvr>
                                        <p:cTn id="91" dur="1000"/>
                                        <p:tgtEl>
                                          <p:spTgt spid="85"/>
                                        </p:tgtEl>
                                      </p:cBhvr>
                                    </p:animEffect>
                                    <p:anim calcmode="lin" valueType="num">
                                      <p:cBhvr>
                                        <p:cTn id="92" dur="1000" fill="hold"/>
                                        <p:tgtEl>
                                          <p:spTgt spid="85"/>
                                        </p:tgtEl>
                                        <p:attrNameLst>
                                          <p:attrName>ppt_x</p:attrName>
                                        </p:attrNameLst>
                                      </p:cBhvr>
                                      <p:tavLst>
                                        <p:tav tm="0">
                                          <p:val>
                                            <p:strVal val="#ppt_x"/>
                                          </p:val>
                                        </p:tav>
                                        <p:tav tm="100000">
                                          <p:val>
                                            <p:strVal val="#ppt_x"/>
                                          </p:val>
                                        </p:tav>
                                      </p:tavLst>
                                    </p:anim>
                                    <p:anim calcmode="lin" valueType="num">
                                      <p:cBhvr>
                                        <p:cTn id="93"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xit" presetSubtype="0" fill="hold" grpId="6" nodeType="clickEffect">
                                  <p:stCondLst>
                                    <p:cond delay="0"/>
                                  </p:stCondLst>
                                  <p:childTnLst>
                                    <p:animEffect transition="out" filter="fade">
                                      <p:cBhvr>
                                        <p:cTn id="97" dur="1000"/>
                                        <p:tgtEl>
                                          <p:spTgt spid="85"/>
                                        </p:tgtEl>
                                      </p:cBhvr>
                                    </p:animEffect>
                                    <p:anim calcmode="lin" valueType="num">
                                      <p:cBhvr>
                                        <p:cTn id="98" dur="1000"/>
                                        <p:tgtEl>
                                          <p:spTgt spid="85"/>
                                        </p:tgtEl>
                                        <p:attrNameLst>
                                          <p:attrName>ppt_x</p:attrName>
                                        </p:attrNameLst>
                                      </p:cBhvr>
                                      <p:tavLst>
                                        <p:tav tm="0">
                                          <p:val>
                                            <p:strVal val="ppt_x"/>
                                          </p:val>
                                        </p:tav>
                                        <p:tav tm="100000">
                                          <p:val>
                                            <p:strVal val="ppt_x"/>
                                          </p:val>
                                        </p:tav>
                                      </p:tavLst>
                                    </p:anim>
                                    <p:anim calcmode="lin" valueType="num">
                                      <p:cBhvr>
                                        <p:cTn id="99" dur="1000"/>
                                        <p:tgtEl>
                                          <p:spTgt spid="85"/>
                                        </p:tgtEl>
                                        <p:attrNameLst>
                                          <p:attrName>ppt_y</p:attrName>
                                        </p:attrNameLst>
                                      </p:cBhvr>
                                      <p:tavLst>
                                        <p:tav tm="0">
                                          <p:val>
                                            <p:strVal val="ppt_y"/>
                                          </p:val>
                                        </p:tav>
                                        <p:tav tm="100000">
                                          <p:val>
                                            <p:strVal val="ppt_y+.1"/>
                                          </p:val>
                                        </p:tav>
                                      </p:tavLst>
                                    </p:anim>
                                    <p:set>
                                      <p:cBhvr>
                                        <p:cTn id="100" dur="1" fill="hold">
                                          <p:stCondLst>
                                            <p:cond delay="999"/>
                                          </p:stCondLst>
                                        </p:cTn>
                                        <p:tgtEl>
                                          <p:spTgt spid="85"/>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47" presetClass="exit" presetSubtype="0" fill="hold" grpId="1" nodeType="clickEffect">
                                  <p:stCondLst>
                                    <p:cond delay="0"/>
                                  </p:stCondLst>
                                  <p:childTnLst>
                                    <p:animEffect transition="out" filter="fade">
                                      <p:cBhvr>
                                        <p:cTn id="104" dur="1000"/>
                                        <p:tgtEl>
                                          <p:spTgt spid="7"/>
                                        </p:tgtEl>
                                      </p:cBhvr>
                                    </p:animEffect>
                                    <p:anim calcmode="lin" valueType="num">
                                      <p:cBhvr>
                                        <p:cTn id="105" dur="1000"/>
                                        <p:tgtEl>
                                          <p:spTgt spid="7"/>
                                        </p:tgtEl>
                                        <p:attrNameLst>
                                          <p:attrName>ppt_x</p:attrName>
                                        </p:attrNameLst>
                                      </p:cBhvr>
                                      <p:tavLst>
                                        <p:tav tm="0">
                                          <p:val>
                                            <p:strVal val="ppt_x"/>
                                          </p:val>
                                        </p:tav>
                                        <p:tav tm="100000">
                                          <p:val>
                                            <p:strVal val="ppt_x"/>
                                          </p:val>
                                        </p:tav>
                                      </p:tavLst>
                                    </p:anim>
                                    <p:anim calcmode="lin" valueType="num">
                                      <p:cBhvr>
                                        <p:cTn id="106" dur="1000"/>
                                        <p:tgtEl>
                                          <p:spTgt spid="7"/>
                                        </p:tgtEl>
                                        <p:attrNameLst>
                                          <p:attrName>ppt_y</p:attrName>
                                        </p:attrNameLst>
                                      </p:cBhvr>
                                      <p:tavLst>
                                        <p:tav tm="0">
                                          <p:val>
                                            <p:strVal val="ppt_y"/>
                                          </p:val>
                                        </p:tav>
                                        <p:tav tm="100000">
                                          <p:val>
                                            <p:strVal val="ppt_y-.1"/>
                                          </p:val>
                                        </p:tav>
                                      </p:tavLst>
                                    </p:anim>
                                    <p:set>
                                      <p:cBhvr>
                                        <p:cTn id="107" dur="1" fill="hold">
                                          <p:stCondLst>
                                            <p:cond delay="999"/>
                                          </p:stCondLst>
                                        </p:cTn>
                                        <p:tgtEl>
                                          <p:spTgt spid="7"/>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1000"/>
                                        <p:tgtEl>
                                          <p:spTgt spid="23"/>
                                        </p:tgtEl>
                                      </p:cBhvr>
                                    </p:animEffect>
                                    <p:anim calcmode="lin" valueType="num">
                                      <p:cBhvr>
                                        <p:cTn id="113" dur="1000" fill="hold"/>
                                        <p:tgtEl>
                                          <p:spTgt spid="23"/>
                                        </p:tgtEl>
                                        <p:attrNameLst>
                                          <p:attrName>ppt_x</p:attrName>
                                        </p:attrNameLst>
                                      </p:cBhvr>
                                      <p:tavLst>
                                        <p:tav tm="0">
                                          <p:val>
                                            <p:strVal val="#ppt_x"/>
                                          </p:val>
                                        </p:tav>
                                        <p:tav tm="100000">
                                          <p:val>
                                            <p:strVal val="#ppt_x"/>
                                          </p:val>
                                        </p:tav>
                                      </p:tavLst>
                                    </p:anim>
                                    <p:anim calcmode="lin" valueType="num">
                                      <p:cBhvr>
                                        <p:cTn id="1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xit" presetSubtype="0" fill="hold" nodeType="clickEffect">
                                  <p:stCondLst>
                                    <p:cond delay="0"/>
                                  </p:stCondLst>
                                  <p:childTnLst>
                                    <p:animEffect transition="out" filter="fade">
                                      <p:cBhvr>
                                        <p:cTn id="118" dur="1000"/>
                                        <p:tgtEl>
                                          <p:spTgt spid="17"/>
                                        </p:tgtEl>
                                      </p:cBhvr>
                                    </p:animEffect>
                                    <p:anim calcmode="lin" valueType="num">
                                      <p:cBhvr>
                                        <p:cTn id="119" dur="1000"/>
                                        <p:tgtEl>
                                          <p:spTgt spid="17"/>
                                        </p:tgtEl>
                                        <p:attrNameLst>
                                          <p:attrName>ppt_x</p:attrName>
                                        </p:attrNameLst>
                                      </p:cBhvr>
                                      <p:tavLst>
                                        <p:tav tm="0">
                                          <p:val>
                                            <p:strVal val="ppt_x"/>
                                          </p:val>
                                        </p:tav>
                                        <p:tav tm="100000">
                                          <p:val>
                                            <p:strVal val="ppt_x"/>
                                          </p:val>
                                        </p:tav>
                                      </p:tavLst>
                                    </p:anim>
                                    <p:anim calcmode="lin" valueType="num">
                                      <p:cBhvr>
                                        <p:cTn id="120" dur="1000"/>
                                        <p:tgtEl>
                                          <p:spTgt spid="17"/>
                                        </p:tgtEl>
                                        <p:attrNameLst>
                                          <p:attrName>ppt_y</p:attrName>
                                        </p:attrNameLst>
                                      </p:cBhvr>
                                      <p:tavLst>
                                        <p:tav tm="0">
                                          <p:val>
                                            <p:strVal val="ppt_y"/>
                                          </p:val>
                                        </p:tav>
                                        <p:tav tm="100000">
                                          <p:val>
                                            <p:strVal val="ppt_y+.1"/>
                                          </p:val>
                                        </p:tav>
                                      </p:tavLst>
                                    </p:anim>
                                    <p:set>
                                      <p:cBhvr>
                                        <p:cTn id="121" dur="1" fill="hold">
                                          <p:stCondLst>
                                            <p:cond delay="999"/>
                                          </p:stCondLst>
                                        </p:cTn>
                                        <p:tgtEl>
                                          <p:spTgt spid="17"/>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55" presetClass="entr" presetSubtype="0" fill="hold" nodeType="clickEffect">
                                  <p:stCondLst>
                                    <p:cond delay="0"/>
                                  </p:stCondLst>
                                  <p:childTnLst>
                                    <p:set>
                                      <p:cBhvr>
                                        <p:cTn id="125" dur="1" fill="hold">
                                          <p:stCondLst>
                                            <p:cond delay="0"/>
                                          </p:stCondLst>
                                        </p:cTn>
                                        <p:tgtEl>
                                          <p:spTgt spid="40"/>
                                        </p:tgtEl>
                                        <p:attrNameLst>
                                          <p:attrName>style.visibility</p:attrName>
                                        </p:attrNameLst>
                                      </p:cBhvr>
                                      <p:to>
                                        <p:strVal val="visible"/>
                                      </p:to>
                                    </p:set>
                                    <p:anim calcmode="lin" valueType="num">
                                      <p:cBhvr>
                                        <p:cTn id="126" dur="1000" fill="hold"/>
                                        <p:tgtEl>
                                          <p:spTgt spid="40"/>
                                        </p:tgtEl>
                                        <p:attrNameLst>
                                          <p:attrName>ppt_w</p:attrName>
                                        </p:attrNameLst>
                                      </p:cBhvr>
                                      <p:tavLst>
                                        <p:tav tm="0">
                                          <p:val>
                                            <p:strVal val="#ppt_w*0.70"/>
                                          </p:val>
                                        </p:tav>
                                        <p:tav tm="100000">
                                          <p:val>
                                            <p:strVal val="#ppt_w"/>
                                          </p:val>
                                        </p:tav>
                                      </p:tavLst>
                                    </p:anim>
                                    <p:anim calcmode="lin" valueType="num">
                                      <p:cBhvr>
                                        <p:cTn id="127" dur="1000" fill="hold"/>
                                        <p:tgtEl>
                                          <p:spTgt spid="40"/>
                                        </p:tgtEl>
                                        <p:attrNameLst>
                                          <p:attrName>ppt_h</p:attrName>
                                        </p:attrNameLst>
                                      </p:cBhvr>
                                      <p:tavLst>
                                        <p:tav tm="0">
                                          <p:val>
                                            <p:strVal val="#ppt_h"/>
                                          </p:val>
                                        </p:tav>
                                        <p:tav tm="100000">
                                          <p:val>
                                            <p:strVal val="#ppt_h"/>
                                          </p:val>
                                        </p:tav>
                                      </p:tavLst>
                                    </p:anim>
                                    <p:animEffect transition="in" filter="fade">
                                      <p:cBhvr>
                                        <p:cTn id="128" dur="1000"/>
                                        <p:tgtEl>
                                          <p:spTgt spid="40"/>
                                        </p:tgtEl>
                                      </p:cBhvr>
                                    </p:animEffect>
                                  </p:childTnLst>
                                </p:cTn>
                              </p:par>
                            </p:childTnLst>
                          </p:cTn>
                        </p:par>
                      </p:childTnLst>
                    </p:cTn>
                  </p:par>
                  <p:par>
                    <p:cTn id="129" fill="hold">
                      <p:stCondLst>
                        <p:cond delay="indefinite"/>
                      </p:stCondLst>
                      <p:childTnLst>
                        <p:par>
                          <p:cTn id="130" fill="hold">
                            <p:stCondLst>
                              <p:cond delay="0"/>
                            </p:stCondLst>
                            <p:childTnLst>
                              <p:par>
                                <p:cTn id="131" presetID="0" presetClass="path" presetSubtype="0" accel="50000" decel="50000" fill="hold" grpId="1" nodeType="clickEffect">
                                  <p:stCondLst>
                                    <p:cond delay="0"/>
                                  </p:stCondLst>
                                  <p:childTnLst>
                                    <p:animMotion origin="layout" path="M -1.875E-6 -2.22222E-6 L -0.06107 0.00185 " pathEditMode="relative" rAng="0" ptsTypes="AA">
                                      <p:cBhvr>
                                        <p:cTn id="132" dur="2000" fill="hold"/>
                                        <p:tgtEl>
                                          <p:spTgt spid="10"/>
                                        </p:tgtEl>
                                        <p:attrNameLst>
                                          <p:attrName>ppt_x</p:attrName>
                                          <p:attrName>ppt_y</p:attrName>
                                        </p:attrNameLst>
                                      </p:cBhvr>
                                      <p:rCtr x="-3060" y="93"/>
                                    </p:animMotion>
                                  </p:childTnLst>
                                </p:cTn>
                              </p:par>
                            </p:childTnLst>
                          </p:cTn>
                        </p:par>
                      </p:childTnLst>
                    </p:cTn>
                  </p:par>
                  <p:par>
                    <p:cTn id="133" fill="hold">
                      <p:stCondLst>
                        <p:cond delay="indefinite"/>
                      </p:stCondLst>
                      <p:childTnLst>
                        <p:par>
                          <p:cTn id="134" fill="hold">
                            <p:stCondLst>
                              <p:cond delay="0"/>
                            </p:stCondLst>
                            <p:childTnLst>
                              <p:par>
                                <p:cTn id="135" presetID="55" presetClass="entr" presetSubtype="0" fill="hold" nodeType="clickEffect">
                                  <p:stCondLst>
                                    <p:cond delay="0"/>
                                  </p:stCondLst>
                                  <p:childTnLst>
                                    <p:set>
                                      <p:cBhvr>
                                        <p:cTn id="136" dur="1" fill="hold">
                                          <p:stCondLst>
                                            <p:cond delay="0"/>
                                          </p:stCondLst>
                                        </p:cTn>
                                        <p:tgtEl>
                                          <p:spTgt spid="19"/>
                                        </p:tgtEl>
                                        <p:attrNameLst>
                                          <p:attrName>style.visibility</p:attrName>
                                        </p:attrNameLst>
                                      </p:cBhvr>
                                      <p:to>
                                        <p:strVal val="visible"/>
                                      </p:to>
                                    </p:set>
                                    <p:anim calcmode="lin" valueType="num">
                                      <p:cBhvr>
                                        <p:cTn id="137" dur="1000" fill="hold"/>
                                        <p:tgtEl>
                                          <p:spTgt spid="19"/>
                                        </p:tgtEl>
                                        <p:attrNameLst>
                                          <p:attrName>ppt_w</p:attrName>
                                        </p:attrNameLst>
                                      </p:cBhvr>
                                      <p:tavLst>
                                        <p:tav tm="0">
                                          <p:val>
                                            <p:strVal val="#ppt_w*0.70"/>
                                          </p:val>
                                        </p:tav>
                                        <p:tav tm="100000">
                                          <p:val>
                                            <p:strVal val="#ppt_w"/>
                                          </p:val>
                                        </p:tav>
                                      </p:tavLst>
                                    </p:anim>
                                    <p:anim calcmode="lin" valueType="num">
                                      <p:cBhvr>
                                        <p:cTn id="138" dur="1000" fill="hold"/>
                                        <p:tgtEl>
                                          <p:spTgt spid="19"/>
                                        </p:tgtEl>
                                        <p:attrNameLst>
                                          <p:attrName>ppt_h</p:attrName>
                                        </p:attrNameLst>
                                      </p:cBhvr>
                                      <p:tavLst>
                                        <p:tav tm="0">
                                          <p:val>
                                            <p:strVal val="#ppt_h"/>
                                          </p:val>
                                        </p:tav>
                                        <p:tav tm="100000">
                                          <p:val>
                                            <p:strVal val="#ppt_h"/>
                                          </p:val>
                                        </p:tav>
                                      </p:tavLst>
                                    </p:anim>
                                    <p:animEffect transition="in" filter="fade">
                                      <p:cBhvr>
                                        <p:cTn id="139" dur="1000"/>
                                        <p:tgtEl>
                                          <p:spTgt spid="19"/>
                                        </p:tgtEl>
                                      </p:cBhvr>
                                    </p:animEffect>
                                  </p:childTnLst>
                                </p:cTn>
                              </p:par>
                            </p:childTnLst>
                          </p:cTn>
                        </p:par>
                      </p:childTnLst>
                    </p:cTn>
                  </p:par>
                  <p:par>
                    <p:cTn id="140" fill="hold">
                      <p:stCondLst>
                        <p:cond delay="indefinite"/>
                      </p:stCondLst>
                      <p:childTnLst>
                        <p:par>
                          <p:cTn id="141" fill="hold">
                            <p:stCondLst>
                              <p:cond delay="0"/>
                            </p:stCondLst>
                            <p:childTnLst>
                              <p:par>
                                <p:cTn id="142" presetID="42" presetClass="entr" presetSubtype="0" fill="hold" grpId="0" nodeType="clickEffect">
                                  <p:stCondLst>
                                    <p:cond delay="0"/>
                                  </p:stCondLst>
                                  <p:childTnLst>
                                    <p:set>
                                      <p:cBhvr>
                                        <p:cTn id="143" dur="1" fill="hold">
                                          <p:stCondLst>
                                            <p:cond delay="0"/>
                                          </p:stCondLst>
                                        </p:cTn>
                                        <p:tgtEl>
                                          <p:spTgt spid="11"/>
                                        </p:tgtEl>
                                        <p:attrNameLst>
                                          <p:attrName>style.visibility</p:attrName>
                                        </p:attrNameLst>
                                      </p:cBhvr>
                                      <p:to>
                                        <p:strVal val="visible"/>
                                      </p:to>
                                    </p:set>
                                    <p:animEffect transition="in" filter="fade">
                                      <p:cBhvr>
                                        <p:cTn id="144" dur="1000"/>
                                        <p:tgtEl>
                                          <p:spTgt spid="11"/>
                                        </p:tgtEl>
                                      </p:cBhvr>
                                    </p:animEffect>
                                    <p:anim calcmode="lin" valueType="num">
                                      <p:cBhvr>
                                        <p:cTn id="145" dur="1000" fill="hold"/>
                                        <p:tgtEl>
                                          <p:spTgt spid="11"/>
                                        </p:tgtEl>
                                        <p:attrNameLst>
                                          <p:attrName>ppt_x</p:attrName>
                                        </p:attrNameLst>
                                      </p:cBhvr>
                                      <p:tavLst>
                                        <p:tav tm="0">
                                          <p:val>
                                            <p:strVal val="#ppt_x"/>
                                          </p:val>
                                        </p:tav>
                                        <p:tav tm="100000">
                                          <p:val>
                                            <p:strVal val="#ppt_x"/>
                                          </p:val>
                                        </p:tav>
                                      </p:tavLst>
                                    </p:anim>
                                    <p:anim calcmode="lin" valueType="num">
                                      <p:cBhvr>
                                        <p:cTn id="14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42" presetClass="entr" presetSubtype="0" fill="hold" grpId="2" nodeType="clickEffect">
                                  <p:stCondLst>
                                    <p:cond delay="0"/>
                                  </p:stCondLst>
                                  <p:childTnLst>
                                    <p:set>
                                      <p:cBhvr>
                                        <p:cTn id="150" dur="1" fill="hold">
                                          <p:stCondLst>
                                            <p:cond delay="0"/>
                                          </p:stCondLst>
                                        </p:cTn>
                                        <p:tgtEl>
                                          <p:spTgt spid="85"/>
                                        </p:tgtEl>
                                        <p:attrNameLst>
                                          <p:attrName>style.visibility</p:attrName>
                                        </p:attrNameLst>
                                      </p:cBhvr>
                                      <p:to>
                                        <p:strVal val="visible"/>
                                      </p:to>
                                    </p:set>
                                    <p:animEffect transition="in" filter="fade">
                                      <p:cBhvr>
                                        <p:cTn id="151" dur="1000"/>
                                        <p:tgtEl>
                                          <p:spTgt spid="85"/>
                                        </p:tgtEl>
                                      </p:cBhvr>
                                    </p:animEffect>
                                    <p:anim calcmode="lin" valueType="num">
                                      <p:cBhvr>
                                        <p:cTn id="152" dur="1000" fill="hold"/>
                                        <p:tgtEl>
                                          <p:spTgt spid="85"/>
                                        </p:tgtEl>
                                        <p:attrNameLst>
                                          <p:attrName>ppt_x</p:attrName>
                                        </p:attrNameLst>
                                      </p:cBhvr>
                                      <p:tavLst>
                                        <p:tav tm="0">
                                          <p:val>
                                            <p:strVal val="#ppt_x"/>
                                          </p:val>
                                        </p:tav>
                                        <p:tav tm="100000">
                                          <p:val>
                                            <p:strVal val="#ppt_x"/>
                                          </p:val>
                                        </p:tav>
                                      </p:tavLst>
                                    </p:anim>
                                    <p:anim calcmode="lin" valueType="num">
                                      <p:cBhvr>
                                        <p:cTn id="153"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42" presetClass="exit" presetSubtype="0" fill="hold" grpId="9" nodeType="clickEffect">
                                  <p:stCondLst>
                                    <p:cond delay="0"/>
                                  </p:stCondLst>
                                  <p:childTnLst>
                                    <p:animEffect transition="out" filter="fade">
                                      <p:cBhvr>
                                        <p:cTn id="157" dur="1000"/>
                                        <p:tgtEl>
                                          <p:spTgt spid="85"/>
                                        </p:tgtEl>
                                      </p:cBhvr>
                                    </p:animEffect>
                                    <p:anim calcmode="lin" valueType="num">
                                      <p:cBhvr>
                                        <p:cTn id="158" dur="1000"/>
                                        <p:tgtEl>
                                          <p:spTgt spid="85"/>
                                        </p:tgtEl>
                                        <p:attrNameLst>
                                          <p:attrName>ppt_x</p:attrName>
                                        </p:attrNameLst>
                                      </p:cBhvr>
                                      <p:tavLst>
                                        <p:tav tm="0">
                                          <p:val>
                                            <p:strVal val="ppt_x"/>
                                          </p:val>
                                        </p:tav>
                                        <p:tav tm="100000">
                                          <p:val>
                                            <p:strVal val="ppt_x"/>
                                          </p:val>
                                        </p:tav>
                                      </p:tavLst>
                                    </p:anim>
                                    <p:anim calcmode="lin" valueType="num">
                                      <p:cBhvr>
                                        <p:cTn id="159" dur="1000"/>
                                        <p:tgtEl>
                                          <p:spTgt spid="85"/>
                                        </p:tgtEl>
                                        <p:attrNameLst>
                                          <p:attrName>ppt_y</p:attrName>
                                        </p:attrNameLst>
                                      </p:cBhvr>
                                      <p:tavLst>
                                        <p:tav tm="0">
                                          <p:val>
                                            <p:strVal val="ppt_y"/>
                                          </p:val>
                                        </p:tav>
                                        <p:tav tm="100000">
                                          <p:val>
                                            <p:strVal val="ppt_y+.1"/>
                                          </p:val>
                                        </p:tav>
                                      </p:tavLst>
                                    </p:anim>
                                    <p:set>
                                      <p:cBhvr>
                                        <p:cTn id="160" dur="1" fill="hold">
                                          <p:stCondLst>
                                            <p:cond delay="999"/>
                                          </p:stCondLst>
                                        </p:cTn>
                                        <p:tgtEl>
                                          <p:spTgt spid="85"/>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47" presetClass="exit" presetSubtype="0" fill="hold" grpId="1" nodeType="clickEffect">
                                  <p:stCondLst>
                                    <p:cond delay="0"/>
                                  </p:stCondLst>
                                  <p:childTnLst>
                                    <p:animEffect transition="out" filter="fade">
                                      <p:cBhvr>
                                        <p:cTn id="164" dur="1000"/>
                                        <p:tgtEl>
                                          <p:spTgt spid="23"/>
                                        </p:tgtEl>
                                      </p:cBhvr>
                                    </p:animEffect>
                                    <p:anim calcmode="lin" valueType="num">
                                      <p:cBhvr>
                                        <p:cTn id="165" dur="1000"/>
                                        <p:tgtEl>
                                          <p:spTgt spid="23"/>
                                        </p:tgtEl>
                                        <p:attrNameLst>
                                          <p:attrName>ppt_x</p:attrName>
                                        </p:attrNameLst>
                                      </p:cBhvr>
                                      <p:tavLst>
                                        <p:tav tm="0">
                                          <p:val>
                                            <p:strVal val="ppt_x"/>
                                          </p:val>
                                        </p:tav>
                                        <p:tav tm="100000">
                                          <p:val>
                                            <p:strVal val="ppt_x"/>
                                          </p:val>
                                        </p:tav>
                                      </p:tavLst>
                                    </p:anim>
                                    <p:anim calcmode="lin" valueType="num">
                                      <p:cBhvr>
                                        <p:cTn id="166" dur="1000"/>
                                        <p:tgtEl>
                                          <p:spTgt spid="23"/>
                                        </p:tgtEl>
                                        <p:attrNameLst>
                                          <p:attrName>ppt_y</p:attrName>
                                        </p:attrNameLst>
                                      </p:cBhvr>
                                      <p:tavLst>
                                        <p:tav tm="0">
                                          <p:val>
                                            <p:strVal val="ppt_y"/>
                                          </p:val>
                                        </p:tav>
                                        <p:tav tm="100000">
                                          <p:val>
                                            <p:strVal val="ppt_y-.1"/>
                                          </p:val>
                                        </p:tav>
                                      </p:tavLst>
                                    </p:anim>
                                    <p:set>
                                      <p:cBhvr>
                                        <p:cTn id="167" dur="1" fill="hold">
                                          <p:stCondLst>
                                            <p:cond delay="999"/>
                                          </p:stCondLst>
                                        </p:cTn>
                                        <p:tgtEl>
                                          <p:spTgt spid="23"/>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42" presetClass="entr" presetSubtype="0" fill="hold" grpId="0" nodeType="clickEffect">
                                  <p:stCondLst>
                                    <p:cond delay="0"/>
                                  </p:stCondLst>
                                  <p:childTnLst>
                                    <p:set>
                                      <p:cBhvr>
                                        <p:cTn id="171" dur="1" fill="hold">
                                          <p:stCondLst>
                                            <p:cond delay="0"/>
                                          </p:stCondLst>
                                        </p:cTn>
                                        <p:tgtEl>
                                          <p:spTgt spid="26"/>
                                        </p:tgtEl>
                                        <p:attrNameLst>
                                          <p:attrName>style.visibility</p:attrName>
                                        </p:attrNameLst>
                                      </p:cBhvr>
                                      <p:to>
                                        <p:strVal val="visible"/>
                                      </p:to>
                                    </p:set>
                                    <p:animEffect transition="in" filter="fade">
                                      <p:cBhvr>
                                        <p:cTn id="172" dur="1000"/>
                                        <p:tgtEl>
                                          <p:spTgt spid="26"/>
                                        </p:tgtEl>
                                      </p:cBhvr>
                                    </p:animEffect>
                                    <p:anim calcmode="lin" valueType="num">
                                      <p:cBhvr>
                                        <p:cTn id="173" dur="1000" fill="hold"/>
                                        <p:tgtEl>
                                          <p:spTgt spid="26"/>
                                        </p:tgtEl>
                                        <p:attrNameLst>
                                          <p:attrName>ppt_x</p:attrName>
                                        </p:attrNameLst>
                                      </p:cBhvr>
                                      <p:tavLst>
                                        <p:tav tm="0">
                                          <p:val>
                                            <p:strVal val="#ppt_x"/>
                                          </p:val>
                                        </p:tav>
                                        <p:tav tm="100000">
                                          <p:val>
                                            <p:strVal val="#ppt_x"/>
                                          </p:val>
                                        </p:tav>
                                      </p:tavLst>
                                    </p:anim>
                                    <p:anim calcmode="lin" valueType="num">
                                      <p:cBhvr>
                                        <p:cTn id="17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55" presetClass="entr" presetSubtype="0" fill="hold" nodeType="clickEffect">
                                  <p:stCondLst>
                                    <p:cond delay="0"/>
                                  </p:stCondLst>
                                  <p:childTnLst>
                                    <p:set>
                                      <p:cBhvr>
                                        <p:cTn id="178" dur="1" fill="hold">
                                          <p:stCondLst>
                                            <p:cond delay="0"/>
                                          </p:stCondLst>
                                        </p:cTn>
                                        <p:tgtEl>
                                          <p:spTgt spid="30"/>
                                        </p:tgtEl>
                                        <p:attrNameLst>
                                          <p:attrName>style.visibility</p:attrName>
                                        </p:attrNameLst>
                                      </p:cBhvr>
                                      <p:to>
                                        <p:strVal val="visible"/>
                                      </p:to>
                                    </p:set>
                                    <p:anim calcmode="lin" valueType="num">
                                      <p:cBhvr>
                                        <p:cTn id="179" dur="1000" fill="hold"/>
                                        <p:tgtEl>
                                          <p:spTgt spid="30"/>
                                        </p:tgtEl>
                                        <p:attrNameLst>
                                          <p:attrName>ppt_w</p:attrName>
                                        </p:attrNameLst>
                                      </p:cBhvr>
                                      <p:tavLst>
                                        <p:tav tm="0">
                                          <p:val>
                                            <p:strVal val="#ppt_w*0.70"/>
                                          </p:val>
                                        </p:tav>
                                        <p:tav tm="100000">
                                          <p:val>
                                            <p:strVal val="#ppt_w"/>
                                          </p:val>
                                        </p:tav>
                                      </p:tavLst>
                                    </p:anim>
                                    <p:anim calcmode="lin" valueType="num">
                                      <p:cBhvr>
                                        <p:cTn id="180" dur="1000" fill="hold"/>
                                        <p:tgtEl>
                                          <p:spTgt spid="30"/>
                                        </p:tgtEl>
                                        <p:attrNameLst>
                                          <p:attrName>ppt_h</p:attrName>
                                        </p:attrNameLst>
                                      </p:cBhvr>
                                      <p:tavLst>
                                        <p:tav tm="0">
                                          <p:val>
                                            <p:strVal val="#ppt_h"/>
                                          </p:val>
                                        </p:tav>
                                        <p:tav tm="100000">
                                          <p:val>
                                            <p:strVal val="#ppt_h"/>
                                          </p:val>
                                        </p:tav>
                                      </p:tavLst>
                                    </p:anim>
                                    <p:animEffect transition="in" filter="fade">
                                      <p:cBhvr>
                                        <p:cTn id="181" dur="1000"/>
                                        <p:tgtEl>
                                          <p:spTgt spid="30"/>
                                        </p:tgtEl>
                                      </p:cBhvr>
                                    </p:animEffect>
                                  </p:childTnLst>
                                </p:cTn>
                              </p:par>
                            </p:childTnLst>
                          </p:cTn>
                        </p:par>
                      </p:childTnLst>
                    </p:cTn>
                  </p:par>
                  <p:par>
                    <p:cTn id="182" fill="hold">
                      <p:stCondLst>
                        <p:cond delay="indefinite"/>
                      </p:stCondLst>
                      <p:childTnLst>
                        <p:par>
                          <p:cTn id="183" fill="hold">
                            <p:stCondLst>
                              <p:cond delay="0"/>
                            </p:stCondLst>
                            <p:childTnLst>
                              <p:par>
                                <p:cTn id="184" presetID="42" presetClass="entr" presetSubtype="0" fill="hold" grpId="0" nodeType="clickEffect">
                                  <p:stCondLst>
                                    <p:cond delay="0"/>
                                  </p:stCondLst>
                                  <p:childTnLst>
                                    <p:set>
                                      <p:cBhvr>
                                        <p:cTn id="185" dur="1" fill="hold">
                                          <p:stCondLst>
                                            <p:cond delay="0"/>
                                          </p:stCondLst>
                                        </p:cTn>
                                        <p:tgtEl>
                                          <p:spTgt spid="27"/>
                                        </p:tgtEl>
                                        <p:attrNameLst>
                                          <p:attrName>style.visibility</p:attrName>
                                        </p:attrNameLst>
                                      </p:cBhvr>
                                      <p:to>
                                        <p:strVal val="visible"/>
                                      </p:to>
                                    </p:set>
                                    <p:animEffect transition="in" filter="fade">
                                      <p:cBhvr>
                                        <p:cTn id="186" dur="1000"/>
                                        <p:tgtEl>
                                          <p:spTgt spid="27"/>
                                        </p:tgtEl>
                                      </p:cBhvr>
                                    </p:animEffect>
                                    <p:anim calcmode="lin" valueType="num">
                                      <p:cBhvr>
                                        <p:cTn id="187" dur="1000" fill="hold"/>
                                        <p:tgtEl>
                                          <p:spTgt spid="27"/>
                                        </p:tgtEl>
                                        <p:attrNameLst>
                                          <p:attrName>ppt_x</p:attrName>
                                        </p:attrNameLst>
                                      </p:cBhvr>
                                      <p:tavLst>
                                        <p:tav tm="0">
                                          <p:val>
                                            <p:strVal val="#ppt_x"/>
                                          </p:val>
                                        </p:tav>
                                        <p:tav tm="100000">
                                          <p:val>
                                            <p:strVal val="#ppt_x"/>
                                          </p:val>
                                        </p:tav>
                                      </p:tavLst>
                                    </p:anim>
                                    <p:anim calcmode="lin" valueType="num">
                                      <p:cBhvr>
                                        <p:cTn id="18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55" presetClass="entr" presetSubtype="0" fill="hold" nodeType="clickEffect">
                                  <p:stCondLst>
                                    <p:cond delay="0"/>
                                  </p:stCondLst>
                                  <p:childTnLst>
                                    <p:set>
                                      <p:cBhvr>
                                        <p:cTn id="192" dur="1" fill="hold">
                                          <p:stCondLst>
                                            <p:cond delay="0"/>
                                          </p:stCondLst>
                                        </p:cTn>
                                        <p:tgtEl>
                                          <p:spTgt spid="35"/>
                                        </p:tgtEl>
                                        <p:attrNameLst>
                                          <p:attrName>style.visibility</p:attrName>
                                        </p:attrNameLst>
                                      </p:cBhvr>
                                      <p:to>
                                        <p:strVal val="visible"/>
                                      </p:to>
                                    </p:set>
                                    <p:anim calcmode="lin" valueType="num">
                                      <p:cBhvr>
                                        <p:cTn id="193" dur="1000" fill="hold"/>
                                        <p:tgtEl>
                                          <p:spTgt spid="35"/>
                                        </p:tgtEl>
                                        <p:attrNameLst>
                                          <p:attrName>ppt_w</p:attrName>
                                        </p:attrNameLst>
                                      </p:cBhvr>
                                      <p:tavLst>
                                        <p:tav tm="0">
                                          <p:val>
                                            <p:strVal val="#ppt_w*0.70"/>
                                          </p:val>
                                        </p:tav>
                                        <p:tav tm="100000">
                                          <p:val>
                                            <p:strVal val="#ppt_w"/>
                                          </p:val>
                                        </p:tav>
                                      </p:tavLst>
                                    </p:anim>
                                    <p:anim calcmode="lin" valueType="num">
                                      <p:cBhvr>
                                        <p:cTn id="194" dur="1000" fill="hold"/>
                                        <p:tgtEl>
                                          <p:spTgt spid="35"/>
                                        </p:tgtEl>
                                        <p:attrNameLst>
                                          <p:attrName>ppt_h</p:attrName>
                                        </p:attrNameLst>
                                      </p:cBhvr>
                                      <p:tavLst>
                                        <p:tav tm="0">
                                          <p:val>
                                            <p:strVal val="#ppt_h"/>
                                          </p:val>
                                        </p:tav>
                                        <p:tav tm="100000">
                                          <p:val>
                                            <p:strVal val="#ppt_h"/>
                                          </p:val>
                                        </p:tav>
                                      </p:tavLst>
                                    </p:anim>
                                    <p:animEffect transition="in" filter="fade">
                                      <p:cBhvr>
                                        <p:cTn id="195" dur="1000"/>
                                        <p:tgtEl>
                                          <p:spTgt spid="35"/>
                                        </p:tgtEl>
                                      </p:cBhvr>
                                    </p:animEffect>
                                  </p:childTnLst>
                                </p:cTn>
                              </p:par>
                            </p:childTnLst>
                          </p:cTn>
                        </p:par>
                      </p:childTnLst>
                    </p:cTn>
                  </p:par>
                  <p:par>
                    <p:cTn id="196" fill="hold">
                      <p:stCondLst>
                        <p:cond delay="indefinite"/>
                      </p:stCondLst>
                      <p:childTnLst>
                        <p:par>
                          <p:cTn id="197" fill="hold">
                            <p:stCondLst>
                              <p:cond delay="0"/>
                            </p:stCondLst>
                            <p:childTnLst>
                              <p:par>
                                <p:cTn id="198" presetID="42" presetClass="entr" presetSubtype="0" fill="hold" grpId="0" nodeType="clickEffect">
                                  <p:stCondLst>
                                    <p:cond delay="0"/>
                                  </p:stCondLst>
                                  <p:childTnLst>
                                    <p:set>
                                      <p:cBhvr>
                                        <p:cTn id="199" dur="1" fill="hold">
                                          <p:stCondLst>
                                            <p:cond delay="0"/>
                                          </p:stCondLst>
                                        </p:cTn>
                                        <p:tgtEl>
                                          <p:spTgt spid="28"/>
                                        </p:tgtEl>
                                        <p:attrNameLst>
                                          <p:attrName>style.visibility</p:attrName>
                                        </p:attrNameLst>
                                      </p:cBhvr>
                                      <p:to>
                                        <p:strVal val="visible"/>
                                      </p:to>
                                    </p:set>
                                    <p:animEffect transition="in" filter="fade">
                                      <p:cBhvr>
                                        <p:cTn id="200" dur="1000"/>
                                        <p:tgtEl>
                                          <p:spTgt spid="28"/>
                                        </p:tgtEl>
                                      </p:cBhvr>
                                    </p:animEffect>
                                    <p:anim calcmode="lin" valueType="num">
                                      <p:cBhvr>
                                        <p:cTn id="201" dur="1000" fill="hold"/>
                                        <p:tgtEl>
                                          <p:spTgt spid="28"/>
                                        </p:tgtEl>
                                        <p:attrNameLst>
                                          <p:attrName>ppt_x</p:attrName>
                                        </p:attrNameLst>
                                      </p:cBhvr>
                                      <p:tavLst>
                                        <p:tav tm="0">
                                          <p:val>
                                            <p:strVal val="#ppt_x"/>
                                          </p:val>
                                        </p:tav>
                                        <p:tav tm="100000">
                                          <p:val>
                                            <p:strVal val="#ppt_x"/>
                                          </p:val>
                                        </p:tav>
                                      </p:tavLst>
                                    </p:anim>
                                    <p:anim calcmode="lin" valueType="num">
                                      <p:cBhvr>
                                        <p:cTn id="20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55" presetClass="entr" presetSubtype="0" fill="hold" nodeType="clickEffect">
                                  <p:stCondLst>
                                    <p:cond delay="0"/>
                                  </p:stCondLst>
                                  <p:childTnLst>
                                    <p:set>
                                      <p:cBhvr>
                                        <p:cTn id="206" dur="1" fill="hold">
                                          <p:stCondLst>
                                            <p:cond delay="0"/>
                                          </p:stCondLst>
                                        </p:cTn>
                                        <p:tgtEl>
                                          <p:spTgt spid="37"/>
                                        </p:tgtEl>
                                        <p:attrNameLst>
                                          <p:attrName>style.visibility</p:attrName>
                                        </p:attrNameLst>
                                      </p:cBhvr>
                                      <p:to>
                                        <p:strVal val="visible"/>
                                      </p:to>
                                    </p:set>
                                    <p:anim calcmode="lin" valueType="num">
                                      <p:cBhvr>
                                        <p:cTn id="207" dur="1000" fill="hold"/>
                                        <p:tgtEl>
                                          <p:spTgt spid="37"/>
                                        </p:tgtEl>
                                        <p:attrNameLst>
                                          <p:attrName>ppt_w</p:attrName>
                                        </p:attrNameLst>
                                      </p:cBhvr>
                                      <p:tavLst>
                                        <p:tav tm="0">
                                          <p:val>
                                            <p:strVal val="#ppt_w*0.70"/>
                                          </p:val>
                                        </p:tav>
                                        <p:tav tm="100000">
                                          <p:val>
                                            <p:strVal val="#ppt_w"/>
                                          </p:val>
                                        </p:tav>
                                      </p:tavLst>
                                    </p:anim>
                                    <p:anim calcmode="lin" valueType="num">
                                      <p:cBhvr>
                                        <p:cTn id="208" dur="1000" fill="hold"/>
                                        <p:tgtEl>
                                          <p:spTgt spid="37"/>
                                        </p:tgtEl>
                                        <p:attrNameLst>
                                          <p:attrName>ppt_h</p:attrName>
                                        </p:attrNameLst>
                                      </p:cBhvr>
                                      <p:tavLst>
                                        <p:tav tm="0">
                                          <p:val>
                                            <p:strVal val="#ppt_h"/>
                                          </p:val>
                                        </p:tav>
                                        <p:tav tm="100000">
                                          <p:val>
                                            <p:strVal val="#ppt_h"/>
                                          </p:val>
                                        </p:tav>
                                      </p:tavLst>
                                    </p:anim>
                                    <p:animEffect transition="in" filter="fade">
                                      <p:cBhvr>
                                        <p:cTn id="209" dur="1000"/>
                                        <p:tgtEl>
                                          <p:spTgt spid="37"/>
                                        </p:tgtEl>
                                      </p:cBhvr>
                                    </p:animEffect>
                                  </p:childTnLst>
                                </p:cTn>
                              </p:par>
                            </p:childTnLst>
                          </p:cTn>
                        </p:par>
                      </p:childTnLst>
                    </p:cTn>
                  </p:par>
                  <p:par>
                    <p:cTn id="210" fill="hold">
                      <p:stCondLst>
                        <p:cond delay="indefinite"/>
                      </p:stCondLst>
                      <p:childTnLst>
                        <p:par>
                          <p:cTn id="211" fill="hold">
                            <p:stCondLst>
                              <p:cond delay="0"/>
                            </p:stCondLst>
                            <p:childTnLst>
                              <p:par>
                                <p:cTn id="212" presetID="42" presetClass="entr" presetSubtype="0" fill="hold" grpId="0" nodeType="clickEffect">
                                  <p:stCondLst>
                                    <p:cond delay="0"/>
                                  </p:stCondLst>
                                  <p:childTnLst>
                                    <p:set>
                                      <p:cBhvr>
                                        <p:cTn id="213" dur="1" fill="hold">
                                          <p:stCondLst>
                                            <p:cond delay="0"/>
                                          </p:stCondLst>
                                        </p:cTn>
                                        <p:tgtEl>
                                          <p:spTgt spid="29"/>
                                        </p:tgtEl>
                                        <p:attrNameLst>
                                          <p:attrName>style.visibility</p:attrName>
                                        </p:attrNameLst>
                                      </p:cBhvr>
                                      <p:to>
                                        <p:strVal val="visible"/>
                                      </p:to>
                                    </p:set>
                                    <p:animEffect transition="in" filter="fade">
                                      <p:cBhvr>
                                        <p:cTn id="214" dur="1000"/>
                                        <p:tgtEl>
                                          <p:spTgt spid="29"/>
                                        </p:tgtEl>
                                      </p:cBhvr>
                                    </p:animEffect>
                                    <p:anim calcmode="lin" valueType="num">
                                      <p:cBhvr>
                                        <p:cTn id="215" dur="1000" fill="hold"/>
                                        <p:tgtEl>
                                          <p:spTgt spid="29"/>
                                        </p:tgtEl>
                                        <p:attrNameLst>
                                          <p:attrName>ppt_x</p:attrName>
                                        </p:attrNameLst>
                                      </p:cBhvr>
                                      <p:tavLst>
                                        <p:tav tm="0">
                                          <p:val>
                                            <p:strVal val="#ppt_x"/>
                                          </p:val>
                                        </p:tav>
                                        <p:tav tm="100000">
                                          <p:val>
                                            <p:strVal val="#ppt_x"/>
                                          </p:val>
                                        </p:tav>
                                      </p:tavLst>
                                    </p:anim>
                                    <p:anim calcmode="lin" valueType="num">
                                      <p:cBhvr>
                                        <p:cTn id="21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17" fill="hold">
                      <p:stCondLst>
                        <p:cond delay="indefinite"/>
                      </p:stCondLst>
                      <p:childTnLst>
                        <p:par>
                          <p:cTn id="218" fill="hold">
                            <p:stCondLst>
                              <p:cond delay="0"/>
                            </p:stCondLst>
                            <p:childTnLst>
                              <p:par>
                                <p:cTn id="219" presetID="42" presetClass="entr" presetSubtype="0" fill="hold" grpId="4" nodeType="clickEffect">
                                  <p:stCondLst>
                                    <p:cond delay="0"/>
                                  </p:stCondLst>
                                  <p:childTnLst>
                                    <p:set>
                                      <p:cBhvr>
                                        <p:cTn id="220" dur="1" fill="hold">
                                          <p:stCondLst>
                                            <p:cond delay="0"/>
                                          </p:stCondLst>
                                        </p:cTn>
                                        <p:tgtEl>
                                          <p:spTgt spid="85"/>
                                        </p:tgtEl>
                                        <p:attrNameLst>
                                          <p:attrName>style.visibility</p:attrName>
                                        </p:attrNameLst>
                                      </p:cBhvr>
                                      <p:to>
                                        <p:strVal val="visible"/>
                                      </p:to>
                                    </p:set>
                                    <p:animEffect transition="in" filter="fade">
                                      <p:cBhvr>
                                        <p:cTn id="221" dur="1000"/>
                                        <p:tgtEl>
                                          <p:spTgt spid="85"/>
                                        </p:tgtEl>
                                      </p:cBhvr>
                                    </p:animEffect>
                                    <p:anim calcmode="lin" valueType="num">
                                      <p:cBhvr>
                                        <p:cTn id="222" dur="1000" fill="hold"/>
                                        <p:tgtEl>
                                          <p:spTgt spid="85"/>
                                        </p:tgtEl>
                                        <p:attrNameLst>
                                          <p:attrName>ppt_x</p:attrName>
                                        </p:attrNameLst>
                                      </p:cBhvr>
                                      <p:tavLst>
                                        <p:tav tm="0">
                                          <p:val>
                                            <p:strVal val="#ppt_x"/>
                                          </p:val>
                                        </p:tav>
                                        <p:tav tm="100000">
                                          <p:val>
                                            <p:strVal val="#ppt_x"/>
                                          </p:val>
                                        </p:tav>
                                      </p:tavLst>
                                    </p:anim>
                                    <p:anim calcmode="lin" valueType="num">
                                      <p:cBhvr>
                                        <p:cTn id="223"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224" fill="hold">
                      <p:stCondLst>
                        <p:cond delay="indefinite"/>
                      </p:stCondLst>
                      <p:childTnLst>
                        <p:par>
                          <p:cTn id="225" fill="hold">
                            <p:stCondLst>
                              <p:cond delay="0"/>
                            </p:stCondLst>
                            <p:childTnLst>
                              <p:par>
                                <p:cTn id="226" presetID="42" presetClass="exit" presetSubtype="0" fill="hold" grpId="7" nodeType="clickEffect">
                                  <p:stCondLst>
                                    <p:cond delay="0"/>
                                  </p:stCondLst>
                                  <p:childTnLst>
                                    <p:animEffect transition="out" filter="fade">
                                      <p:cBhvr>
                                        <p:cTn id="227" dur="1000"/>
                                        <p:tgtEl>
                                          <p:spTgt spid="85"/>
                                        </p:tgtEl>
                                      </p:cBhvr>
                                    </p:animEffect>
                                    <p:anim calcmode="lin" valueType="num">
                                      <p:cBhvr>
                                        <p:cTn id="228" dur="1000"/>
                                        <p:tgtEl>
                                          <p:spTgt spid="85"/>
                                        </p:tgtEl>
                                        <p:attrNameLst>
                                          <p:attrName>ppt_x</p:attrName>
                                        </p:attrNameLst>
                                      </p:cBhvr>
                                      <p:tavLst>
                                        <p:tav tm="0">
                                          <p:val>
                                            <p:strVal val="ppt_x"/>
                                          </p:val>
                                        </p:tav>
                                        <p:tav tm="100000">
                                          <p:val>
                                            <p:strVal val="ppt_x"/>
                                          </p:val>
                                        </p:tav>
                                      </p:tavLst>
                                    </p:anim>
                                    <p:anim calcmode="lin" valueType="num">
                                      <p:cBhvr>
                                        <p:cTn id="229" dur="1000"/>
                                        <p:tgtEl>
                                          <p:spTgt spid="85"/>
                                        </p:tgtEl>
                                        <p:attrNameLst>
                                          <p:attrName>ppt_y</p:attrName>
                                        </p:attrNameLst>
                                      </p:cBhvr>
                                      <p:tavLst>
                                        <p:tav tm="0">
                                          <p:val>
                                            <p:strVal val="ppt_y"/>
                                          </p:val>
                                        </p:tav>
                                        <p:tav tm="100000">
                                          <p:val>
                                            <p:strVal val="ppt_y+.1"/>
                                          </p:val>
                                        </p:tav>
                                      </p:tavLst>
                                    </p:anim>
                                    <p:set>
                                      <p:cBhvr>
                                        <p:cTn id="230" dur="1" fill="hold">
                                          <p:stCondLst>
                                            <p:cond delay="999"/>
                                          </p:stCondLst>
                                        </p:cTn>
                                        <p:tgtEl>
                                          <p:spTgt spid="85"/>
                                        </p:tgtEl>
                                        <p:attrNameLst>
                                          <p:attrName>style.visibility</p:attrName>
                                        </p:attrNameLst>
                                      </p:cBhvr>
                                      <p:to>
                                        <p:strVal val="hidden"/>
                                      </p:to>
                                    </p:set>
                                  </p:childTnLst>
                                </p:cTn>
                              </p:par>
                            </p:childTnLst>
                          </p:cTn>
                        </p:par>
                      </p:childTnLst>
                    </p:cTn>
                  </p:par>
                  <p:par>
                    <p:cTn id="231" fill="hold">
                      <p:stCondLst>
                        <p:cond delay="indefinite"/>
                      </p:stCondLst>
                      <p:childTnLst>
                        <p:par>
                          <p:cTn id="232" fill="hold">
                            <p:stCondLst>
                              <p:cond delay="0"/>
                            </p:stCondLst>
                            <p:childTnLst>
                              <p:par>
                                <p:cTn id="233" presetID="47" presetClass="exit" presetSubtype="0" fill="hold" grpId="1" nodeType="clickEffect">
                                  <p:stCondLst>
                                    <p:cond delay="0"/>
                                  </p:stCondLst>
                                  <p:childTnLst>
                                    <p:animEffect transition="out" filter="fade">
                                      <p:cBhvr>
                                        <p:cTn id="234" dur="1000"/>
                                        <p:tgtEl>
                                          <p:spTgt spid="26"/>
                                        </p:tgtEl>
                                      </p:cBhvr>
                                    </p:animEffect>
                                    <p:anim calcmode="lin" valueType="num">
                                      <p:cBhvr>
                                        <p:cTn id="235" dur="1000"/>
                                        <p:tgtEl>
                                          <p:spTgt spid="26"/>
                                        </p:tgtEl>
                                        <p:attrNameLst>
                                          <p:attrName>ppt_x</p:attrName>
                                        </p:attrNameLst>
                                      </p:cBhvr>
                                      <p:tavLst>
                                        <p:tav tm="0">
                                          <p:val>
                                            <p:strVal val="ppt_x"/>
                                          </p:val>
                                        </p:tav>
                                        <p:tav tm="100000">
                                          <p:val>
                                            <p:strVal val="ppt_x"/>
                                          </p:val>
                                        </p:tav>
                                      </p:tavLst>
                                    </p:anim>
                                    <p:anim calcmode="lin" valueType="num">
                                      <p:cBhvr>
                                        <p:cTn id="236" dur="1000"/>
                                        <p:tgtEl>
                                          <p:spTgt spid="26"/>
                                        </p:tgtEl>
                                        <p:attrNameLst>
                                          <p:attrName>ppt_y</p:attrName>
                                        </p:attrNameLst>
                                      </p:cBhvr>
                                      <p:tavLst>
                                        <p:tav tm="0">
                                          <p:val>
                                            <p:strVal val="ppt_y"/>
                                          </p:val>
                                        </p:tav>
                                        <p:tav tm="100000">
                                          <p:val>
                                            <p:strVal val="ppt_y-.1"/>
                                          </p:val>
                                        </p:tav>
                                      </p:tavLst>
                                    </p:anim>
                                    <p:set>
                                      <p:cBhvr>
                                        <p:cTn id="237" dur="1" fill="hold">
                                          <p:stCondLst>
                                            <p:cond delay="999"/>
                                          </p:stCondLst>
                                        </p:cTn>
                                        <p:tgtEl>
                                          <p:spTgt spid="26"/>
                                        </p:tgtEl>
                                        <p:attrNameLst>
                                          <p:attrName>style.visibility</p:attrName>
                                        </p:attrNameLst>
                                      </p:cBhvr>
                                      <p:to>
                                        <p:strVal val="hidden"/>
                                      </p:to>
                                    </p:set>
                                  </p:childTnLst>
                                </p:cTn>
                              </p:par>
                            </p:childTnLst>
                          </p:cTn>
                        </p:par>
                      </p:childTnLst>
                    </p:cTn>
                  </p:par>
                  <p:par>
                    <p:cTn id="238" fill="hold">
                      <p:stCondLst>
                        <p:cond delay="indefinite"/>
                      </p:stCondLst>
                      <p:childTnLst>
                        <p:par>
                          <p:cTn id="239" fill="hold">
                            <p:stCondLst>
                              <p:cond delay="0"/>
                            </p:stCondLst>
                            <p:childTnLst>
                              <p:par>
                                <p:cTn id="240" presetID="42" presetClass="entr" presetSubtype="0" fill="hold" grpId="1" nodeType="clickEffect">
                                  <p:stCondLst>
                                    <p:cond delay="0"/>
                                  </p:stCondLst>
                                  <p:childTnLst>
                                    <p:set>
                                      <p:cBhvr>
                                        <p:cTn id="241" dur="1" fill="hold">
                                          <p:stCondLst>
                                            <p:cond delay="0"/>
                                          </p:stCondLst>
                                        </p:cTn>
                                        <p:tgtEl>
                                          <p:spTgt spid="14"/>
                                        </p:tgtEl>
                                        <p:attrNameLst>
                                          <p:attrName>style.visibility</p:attrName>
                                        </p:attrNameLst>
                                      </p:cBhvr>
                                      <p:to>
                                        <p:strVal val="visible"/>
                                      </p:to>
                                    </p:set>
                                    <p:animEffect transition="in" filter="fade">
                                      <p:cBhvr>
                                        <p:cTn id="242" dur="1000"/>
                                        <p:tgtEl>
                                          <p:spTgt spid="14"/>
                                        </p:tgtEl>
                                      </p:cBhvr>
                                    </p:animEffect>
                                    <p:anim calcmode="lin" valueType="num">
                                      <p:cBhvr>
                                        <p:cTn id="243" dur="1000" fill="hold"/>
                                        <p:tgtEl>
                                          <p:spTgt spid="14"/>
                                        </p:tgtEl>
                                        <p:attrNameLst>
                                          <p:attrName>ppt_x</p:attrName>
                                        </p:attrNameLst>
                                      </p:cBhvr>
                                      <p:tavLst>
                                        <p:tav tm="0">
                                          <p:val>
                                            <p:strVal val="#ppt_x"/>
                                          </p:val>
                                        </p:tav>
                                        <p:tav tm="100000">
                                          <p:val>
                                            <p:strVal val="#ppt_x"/>
                                          </p:val>
                                        </p:tav>
                                      </p:tavLst>
                                    </p:anim>
                                    <p:anim calcmode="lin" valueType="num">
                                      <p:cBhvr>
                                        <p:cTn id="24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5" fill="hold">
                      <p:stCondLst>
                        <p:cond delay="indefinite"/>
                      </p:stCondLst>
                      <p:childTnLst>
                        <p:par>
                          <p:cTn id="246" fill="hold">
                            <p:stCondLst>
                              <p:cond delay="0"/>
                            </p:stCondLst>
                            <p:childTnLst>
                              <p:par>
                                <p:cTn id="247" presetID="55" presetClass="entr" presetSubtype="0" fill="hold" nodeType="clickEffect">
                                  <p:stCondLst>
                                    <p:cond delay="0"/>
                                  </p:stCondLst>
                                  <p:childTnLst>
                                    <p:set>
                                      <p:cBhvr>
                                        <p:cTn id="248" dur="1" fill="hold">
                                          <p:stCondLst>
                                            <p:cond delay="0"/>
                                          </p:stCondLst>
                                        </p:cTn>
                                        <p:tgtEl>
                                          <p:spTgt spid="18"/>
                                        </p:tgtEl>
                                        <p:attrNameLst>
                                          <p:attrName>style.visibility</p:attrName>
                                        </p:attrNameLst>
                                      </p:cBhvr>
                                      <p:to>
                                        <p:strVal val="visible"/>
                                      </p:to>
                                    </p:set>
                                    <p:anim calcmode="lin" valueType="num">
                                      <p:cBhvr>
                                        <p:cTn id="249" dur="1000" fill="hold"/>
                                        <p:tgtEl>
                                          <p:spTgt spid="18"/>
                                        </p:tgtEl>
                                        <p:attrNameLst>
                                          <p:attrName>ppt_w</p:attrName>
                                        </p:attrNameLst>
                                      </p:cBhvr>
                                      <p:tavLst>
                                        <p:tav tm="0">
                                          <p:val>
                                            <p:strVal val="#ppt_w*0.70"/>
                                          </p:val>
                                        </p:tav>
                                        <p:tav tm="100000">
                                          <p:val>
                                            <p:strVal val="#ppt_w"/>
                                          </p:val>
                                        </p:tav>
                                      </p:tavLst>
                                    </p:anim>
                                    <p:anim calcmode="lin" valueType="num">
                                      <p:cBhvr>
                                        <p:cTn id="250" dur="1000" fill="hold"/>
                                        <p:tgtEl>
                                          <p:spTgt spid="18"/>
                                        </p:tgtEl>
                                        <p:attrNameLst>
                                          <p:attrName>ppt_h</p:attrName>
                                        </p:attrNameLst>
                                      </p:cBhvr>
                                      <p:tavLst>
                                        <p:tav tm="0">
                                          <p:val>
                                            <p:strVal val="#ppt_h"/>
                                          </p:val>
                                        </p:tav>
                                        <p:tav tm="100000">
                                          <p:val>
                                            <p:strVal val="#ppt_h"/>
                                          </p:val>
                                        </p:tav>
                                      </p:tavLst>
                                    </p:anim>
                                    <p:animEffect transition="in" filter="fade">
                                      <p:cBhvr>
                                        <p:cTn id="251" dur="1000"/>
                                        <p:tgtEl>
                                          <p:spTgt spid="18"/>
                                        </p:tgtEl>
                                      </p:cBhvr>
                                    </p:animEffect>
                                  </p:childTnLst>
                                </p:cTn>
                              </p:par>
                            </p:childTnLst>
                          </p:cTn>
                        </p:par>
                      </p:childTnLst>
                    </p:cTn>
                  </p:par>
                  <p:par>
                    <p:cTn id="252" fill="hold">
                      <p:stCondLst>
                        <p:cond delay="indefinite"/>
                      </p:stCondLst>
                      <p:childTnLst>
                        <p:par>
                          <p:cTn id="253" fill="hold">
                            <p:stCondLst>
                              <p:cond delay="0"/>
                            </p:stCondLst>
                            <p:childTnLst>
                              <p:par>
                                <p:cTn id="254" presetID="42" presetClass="entr" presetSubtype="0" fill="hold" grpId="0" nodeType="clickEffect">
                                  <p:stCondLst>
                                    <p:cond delay="0"/>
                                  </p:stCondLst>
                                  <p:childTnLst>
                                    <p:set>
                                      <p:cBhvr>
                                        <p:cTn id="255" dur="1" fill="hold">
                                          <p:stCondLst>
                                            <p:cond delay="0"/>
                                          </p:stCondLst>
                                        </p:cTn>
                                        <p:tgtEl>
                                          <p:spTgt spid="15"/>
                                        </p:tgtEl>
                                        <p:attrNameLst>
                                          <p:attrName>style.visibility</p:attrName>
                                        </p:attrNameLst>
                                      </p:cBhvr>
                                      <p:to>
                                        <p:strVal val="visible"/>
                                      </p:to>
                                    </p:set>
                                    <p:animEffect transition="in" filter="fade">
                                      <p:cBhvr>
                                        <p:cTn id="256" dur="1000"/>
                                        <p:tgtEl>
                                          <p:spTgt spid="15"/>
                                        </p:tgtEl>
                                      </p:cBhvr>
                                    </p:animEffect>
                                    <p:anim calcmode="lin" valueType="num">
                                      <p:cBhvr>
                                        <p:cTn id="257" dur="1000" fill="hold"/>
                                        <p:tgtEl>
                                          <p:spTgt spid="15"/>
                                        </p:tgtEl>
                                        <p:attrNameLst>
                                          <p:attrName>ppt_x</p:attrName>
                                        </p:attrNameLst>
                                      </p:cBhvr>
                                      <p:tavLst>
                                        <p:tav tm="0">
                                          <p:val>
                                            <p:strVal val="#ppt_x"/>
                                          </p:val>
                                        </p:tav>
                                        <p:tav tm="100000">
                                          <p:val>
                                            <p:strVal val="#ppt_x"/>
                                          </p:val>
                                        </p:tav>
                                      </p:tavLst>
                                    </p:anim>
                                    <p:anim calcmode="lin" valueType="num">
                                      <p:cBhvr>
                                        <p:cTn id="2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55" presetClass="entr" presetSubtype="0" fill="hold" nodeType="clickEffect">
                                  <p:stCondLst>
                                    <p:cond delay="0"/>
                                  </p:stCondLst>
                                  <p:childTnLst>
                                    <p:set>
                                      <p:cBhvr>
                                        <p:cTn id="262" dur="1" fill="hold">
                                          <p:stCondLst>
                                            <p:cond delay="0"/>
                                          </p:stCondLst>
                                        </p:cTn>
                                        <p:tgtEl>
                                          <p:spTgt spid="44"/>
                                        </p:tgtEl>
                                        <p:attrNameLst>
                                          <p:attrName>style.visibility</p:attrName>
                                        </p:attrNameLst>
                                      </p:cBhvr>
                                      <p:to>
                                        <p:strVal val="visible"/>
                                      </p:to>
                                    </p:set>
                                    <p:anim calcmode="lin" valueType="num">
                                      <p:cBhvr>
                                        <p:cTn id="263" dur="1000" fill="hold"/>
                                        <p:tgtEl>
                                          <p:spTgt spid="44"/>
                                        </p:tgtEl>
                                        <p:attrNameLst>
                                          <p:attrName>ppt_w</p:attrName>
                                        </p:attrNameLst>
                                      </p:cBhvr>
                                      <p:tavLst>
                                        <p:tav tm="0">
                                          <p:val>
                                            <p:strVal val="#ppt_w*0.70"/>
                                          </p:val>
                                        </p:tav>
                                        <p:tav tm="100000">
                                          <p:val>
                                            <p:strVal val="#ppt_w"/>
                                          </p:val>
                                        </p:tav>
                                      </p:tavLst>
                                    </p:anim>
                                    <p:anim calcmode="lin" valueType="num">
                                      <p:cBhvr>
                                        <p:cTn id="264" dur="1000" fill="hold"/>
                                        <p:tgtEl>
                                          <p:spTgt spid="44"/>
                                        </p:tgtEl>
                                        <p:attrNameLst>
                                          <p:attrName>ppt_h</p:attrName>
                                        </p:attrNameLst>
                                      </p:cBhvr>
                                      <p:tavLst>
                                        <p:tav tm="0">
                                          <p:val>
                                            <p:strVal val="#ppt_h"/>
                                          </p:val>
                                        </p:tav>
                                        <p:tav tm="100000">
                                          <p:val>
                                            <p:strVal val="#ppt_h"/>
                                          </p:val>
                                        </p:tav>
                                      </p:tavLst>
                                    </p:anim>
                                    <p:animEffect transition="in" filter="fade">
                                      <p:cBhvr>
                                        <p:cTn id="265" dur="1000"/>
                                        <p:tgtEl>
                                          <p:spTgt spid="44"/>
                                        </p:tgtEl>
                                      </p:cBhvr>
                                    </p:animEffect>
                                  </p:childTnLst>
                                </p:cTn>
                              </p:par>
                            </p:childTnLst>
                          </p:cTn>
                        </p:par>
                      </p:childTnLst>
                    </p:cTn>
                  </p:par>
                  <p:par>
                    <p:cTn id="266" fill="hold">
                      <p:stCondLst>
                        <p:cond delay="indefinite"/>
                      </p:stCondLst>
                      <p:childTnLst>
                        <p:par>
                          <p:cTn id="267" fill="hold">
                            <p:stCondLst>
                              <p:cond delay="0"/>
                            </p:stCondLst>
                            <p:childTnLst>
                              <p:par>
                                <p:cTn id="268" presetID="42" presetClass="entr" presetSubtype="0" fill="hold" grpId="0" nodeType="clickEffect">
                                  <p:stCondLst>
                                    <p:cond delay="0"/>
                                  </p:stCondLst>
                                  <p:childTnLst>
                                    <p:set>
                                      <p:cBhvr>
                                        <p:cTn id="269" dur="1" fill="hold">
                                          <p:stCondLst>
                                            <p:cond delay="0"/>
                                          </p:stCondLst>
                                        </p:cTn>
                                        <p:tgtEl>
                                          <p:spTgt spid="39"/>
                                        </p:tgtEl>
                                        <p:attrNameLst>
                                          <p:attrName>style.visibility</p:attrName>
                                        </p:attrNameLst>
                                      </p:cBhvr>
                                      <p:to>
                                        <p:strVal val="visible"/>
                                      </p:to>
                                    </p:set>
                                    <p:animEffect transition="in" filter="fade">
                                      <p:cBhvr>
                                        <p:cTn id="270" dur="1000"/>
                                        <p:tgtEl>
                                          <p:spTgt spid="39"/>
                                        </p:tgtEl>
                                      </p:cBhvr>
                                    </p:animEffect>
                                    <p:anim calcmode="lin" valueType="num">
                                      <p:cBhvr>
                                        <p:cTn id="271" dur="1000" fill="hold"/>
                                        <p:tgtEl>
                                          <p:spTgt spid="39"/>
                                        </p:tgtEl>
                                        <p:attrNameLst>
                                          <p:attrName>ppt_x</p:attrName>
                                        </p:attrNameLst>
                                      </p:cBhvr>
                                      <p:tavLst>
                                        <p:tav tm="0">
                                          <p:val>
                                            <p:strVal val="#ppt_x"/>
                                          </p:val>
                                        </p:tav>
                                        <p:tav tm="100000">
                                          <p:val>
                                            <p:strVal val="#ppt_x"/>
                                          </p:val>
                                        </p:tav>
                                      </p:tavLst>
                                    </p:anim>
                                    <p:anim calcmode="lin" valueType="num">
                                      <p:cBhvr>
                                        <p:cTn id="272"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73" fill="hold">
                      <p:stCondLst>
                        <p:cond delay="indefinite"/>
                      </p:stCondLst>
                      <p:childTnLst>
                        <p:par>
                          <p:cTn id="274" fill="hold">
                            <p:stCondLst>
                              <p:cond delay="0"/>
                            </p:stCondLst>
                            <p:childTnLst>
                              <p:par>
                                <p:cTn id="275" presetID="55" presetClass="entr" presetSubtype="0" fill="hold" nodeType="clickEffect">
                                  <p:stCondLst>
                                    <p:cond delay="0"/>
                                  </p:stCondLst>
                                  <p:childTnLst>
                                    <p:set>
                                      <p:cBhvr>
                                        <p:cTn id="276" dur="1" fill="hold">
                                          <p:stCondLst>
                                            <p:cond delay="0"/>
                                          </p:stCondLst>
                                        </p:cTn>
                                        <p:tgtEl>
                                          <p:spTgt spid="52"/>
                                        </p:tgtEl>
                                        <p:attrNameLst>
                                          <p:attrName>style.visibility</p:attrName>
                                        </p:attrNameLst>
                                      </p:cBhvr>
                                      <p:to>
                                        <p:strVal val="visible"/>
                                      </p:to>
                                    </p:set>
                                    <p:anim calcmode="lin" valueType="num">
                                      <p:cBhvr>
                                        <p:cTn id="277" dur="1000" fill="hold"/>
                                        <p:tgtEl>
                                          <p:spTgt spid="52"/>
                                        </p:tgtEl>
                                        <p:attrNameLst>
                                          <p:attrName>ppt_w</p:attrName>
                                        </p:attrNameLst>
                                      </p:cBhvr>
                                      <p:tavLst>
                                        <p:tav tm="0">
                                          <p:val>
                                            <p:strVal val="#ppt_w*0.70"/>
                                          </p:val>
                                        </p:tav>
                                        <p:tav tm="100000">
                                          <p:val>
                                            <p:strVal val="#ppt_w"/>
                                          </p:val>
                                        </p:tav>
                                      </p:tavLst>
                                    </p:anim>
                                    <p:anim calcmode="lin" valueType="num">
                                      <p:cBhvr>
                                        <p:cTn id="278" dur="1000" fill="hold"/>
                                        <p:tgtEl>
                                          <p:spTgt spid="52"/>
                                        </p:tgtEl>
                                        <p:attrNameLst>
                                          <p:attrName>ppt_h</p:attrName>
                                        </p:attrNameLst>
                                      </p:cBhvr>
                                      <p:tavLst>
                                        <p:tav tm="0">
                                          <p:val>
                                            <p:strVal val="#ppt_h"/>
                                          </p:val>
                                        </p:tav>
                                        <p:tav tm="100000">
                                          <p:val>
                                            <p:strVal val="#ppt_h"/>
                                          </p:val>
                                        </p:tav>
                                      </p:tavLst>
                                    </p:anim>
                                    <p:animEffect transition="in" filter="fade">
                                      <p:cBhvr>
                                        <p:cTn id="279" dur="1000"/>
                                        <p:tgtEl>
                                          <p:spTgt spid="52"/>
                                        </p:tgtEl>
                                      </p:cBhvr>
                                    </p:animEffect>
                                  </p:childTnLst>
                                </p:cTn>
                              </p:par>
                            </p:childTnLst>
                          </p:cTn>
                        </p:par>
                      </p:childTnLst>
                    </p:cTn>
                  </p:par>
                  <p:par>
                    <p:cTn id="280" fill="hold">
                      <p:stCondLst>
                        <p:cond delay="indefinite"/>
                      </p:stCondLst>
                      <p:childTnLst>
                        <p:par>
                          <p:cTn id="281" fill="hold">
                            <p:stCondLst>
                              <p:cond delay="0"/>
                            </p:stCondLst>
                            <p:childTnLst>
                              <p:par>
                                <p:cTn id="282" presetID="42" presetClass="entr" presetSubtype="0" fill="hold" grpId="0" nodeType="clickEffect">
                                  <p:stCondLst>
                                    <p:cond delay="0"/>
                                  </p:stCondLst>
                                  <p:childTnLst>
                                    <p:set>
                                      <p:cBhvr>
                                        <p:cTn id="283" dur="1" fill="hold">
                                          <p:stCondLst>
                                            <p:cond delay="0"/>
                                          </p:stCondLst>
                                        </p:cTn>
                                        <p:tgtEl>
                                          <p:spTgt spid="41"/>
                                        </p:tgtEl>
                                        <p:attrNameLst>
                                          <p:attrName>style.visibility</p:attrName>
                                        </p:attrNameLst>
                                      </p:cBhvr>
                                      <p:to>
                                        <p:strVal val="visible"/>
                                      </p:to>
                                    </p:set>
                                    <p:animEffect transition="in" filter="fade">
                                      <p:cBhvr>
                                        <p:cTn id="284" dur="1000"/>
                                        <p:tgtEl>
                                          <p:spTgt spid="41"/>
                                        </p:tgtEl>
                                      </p:cBhvr>
                                    </p:animEffect>
                                    <p:anim calcmode="lin" valueType="num">
                                      <p:cBhvr>
                                        <p:cTn id="285" dur="1000" fill="hold"/>
                                        <p:tgtEl>
                                          <p:spTgt spid="41"/>
                                        </p:tgtEl>
                                        <p:attrNameLst>
                                          <p:attrName>ppt_x</p:attrName>
                                        </p:attrNameLst>
                                      </p:cBhvr>
                                      <p:tavLst>
                                        <p:tav tm="0">
                                          <p:val>
                                            <p:strVal val="#ppt_x"/>
                                          </p:val>
                                        </p:tav>
                                        <p:tav tm="100000">
                                          <p:val>
                                            <p:strVal val="#ppt_x"/>
                                          </p:val>
                                        </p:tav>
                                      </p:tavLst>
                                    </p:anim>
                                    <p:anim calcmode="lin" valueType="num">
                                      <p:cBhvr>
                                        <p:cTn id="28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87" fill="hold">
                      <p:stCondLst>
                        <p:cond delay="indefinite"/>
                      </p:stCondLst>
                      <p:childTnLst>
                        <p:par>
                          <p:cTn id="288" fill="hold">
                            <p:stCondLst>
                              <p:cond delay="0"/>
                            </p:stCondLst>
                            <p:childTnLst>
                              <p:par>
                                <p:cTn id="289" presetID="55" presetClass="entr" presetSubtype="0" fill="hold" nodeType="clickEffect">
                                  <p:stCondLst>
                                    <p:cond delay="0"/>
                                  </p:stCondLst>
                                  <p:childTnLst>
                                    <p:set>
                                      <p:cBhvr>
                                        <p:cTn id="290" dur="1" fill="hold">
                                          <p:stCondLst>
                                            <p:cond delay="0"/>
                                          </p:stCondLst>
                                        </p:cTn>
                                        <p:tgtEl>
                                          <p:spTgt spid="53"/>
                                        </p:tgtEl>
                                        <p:attrNameLst>
                                          <p:attrName>style.visibility</p:attrName>
                                        </p:attrNameLst>
                                      </p:cBhvr>
                                      <p:to>
                                        <p:strVal val="visible"/>
                                      </p:to>
                                    </p:set>
                                    <p:anim calcmode="lin" valueType="num">
                                      <p:cBhvr>
                                        <p:cTn id="291" dur="1000" fill="hold"/>
                                        <p:tgtEl>
                                          <p:spTgt spid="53"/>
                                        </p:tgtEl>
                                        <p:attrNameLst>
                                          <p:attrName>ppt_w</p:attrName>
                                        </p:attrNameLst>
                                      </p:cBhvr>
                                      <p:tavLst>
                                        <p:tav tm="0">
                                          <p:val>
                                            <p:strVal val="#ppt_w*0.70"/>
                                          </p:val>
                                        </p:tav>
                                        <p:tav tm="100000">
                                          <p:val>
                                            <p:strVal val="#ppt_w"/>
                                          </p:val>
                                        </p:tav>
                                      </p:tavLst>
                                    </p:anim>
                                    <p:anim calcmode="lin" valueType="num">
                                      <p:cBhvr>
                                        <p:cTn id="292" dur="1000" fill="hold"/>
                                        <p:tgtEl>
                                          <p:spTgt spid="53"/>
                                        </p:tgtEl>
                                        <p:attrNameLst>
                                          <p:attrName>ppt_h</p:attrName>
                                        </p:attrNameLst>
                                      </p:cBhvr>
                                      <p:tavLst>
                                        <p:tav tm="0">
                                          <p:val>
                                            <p:strVal val="#ppt_h"/>
                                          </p:val>
                                        </p:tav>
                                        <p:tav tm="100000">
                                          <p:val>
                                            <p:strVal val="#ppt_h"/>
                                          </p:val>
                                        </p:tav>
                                      </p:tavLst>
                                    </p:anim>
                                    <p:animEffect transition="in" filter="fade">
                                      <p:cBhvr>
                                        <p:cTn id="293" dur="1000"/>
                                        <p:tgtEl>
                                          <p:spTgt spid="53"/>
                                        </p:tgtEl>
                                      </p:cBhvr>
                                    </p:animEffect>
                                  </p:childTnLst>
                                </p:cTn>
                              </p:par>
                            </p:childTnLst>
                          </p:cTn>
                        </p:par>
                      </p:childTnLst>
                    </p:cTn>
                  </p:par>
                  <p:par>
                    <p:cTn id="294" fill="hold">
                      <p:stCondLst>
                        <p:cond delay="indefinite"/>
                      </p:stCondLst>
                      <p:childTnLst>
                        <p:par>
                          <p:cTn id="295" fill="hold">
                            <p:stCondLst>
                              <p:cond delay="0"/>
                            </p:stCondLst>
                            <p:childTnLst>
                              <p:par>
                                <p:cTn id="296" presetID="42" presetClass="entr" presetSubtype="0" fill="hold" grpId="0" nodeType="clickEffect">
                                  <p:stCondLst>
                                    <p:cond delay="0"/>
                                  </p:stCondLst>
                                  <p:childTnLst>
                                    <p:set>
                                      <p:cBhvr>
                                        <p:cTn id="297" dur="1" fill="hold">
                                          <p:stCondLst>
                                            <p:cond delay="0"/>
                                          </p:stCondLst>
                                        </p:cTn>
                                        <p:tgtEl>
                                          <p:spTgt spid="42"/>
                                        </p:tgtEl>
                                        <p:attrNameLst>
                                          <p:attrName>style.visibility</p:attrName>
                                        </p:attrNameLst>
                                      </p:cBhvr>
                                      <p:to>
                                        <p:strVal val="visible"/>
                                      </p:to>
                                    </p:set>
                                    <p:animEffect transition="in" filter="fade">
                                      <p:cBhvr>
                                        <p:cTn id="298" dur="1000"/>
                                        <p:tgtEl>
                                          <p:spTgt spid="42"/>
                                        </p:tgtEl>
                                      </p:cBhvr>
                                    </p:animEffect>
                                    <p:anim calcmode="lin" valueType="num">
                                      <p:cBhvr>
                                        <p:cTn id="299" dur="1000" fill="hold"/>
                                        <p:tgtEl>
                                          <p:spTgt spid="42"/>
                                        </p:tgtEl>
                                        <p:attrNameLst>
                                          <p:attrName>ppt_x</p:attrName>
                                        </p:attrNameLst>
                                      </p:cBhvr>
                                      <p:tavLst>
                                        <p:tav tm="0">
                                          <p:val>
                                            <p:strVal val="#ppt_x"/>
                                          </p:val>
                                        </p:tav>
                                        <p:tav tm="100000">
                                          <p:val>
                                            <p:strVal val="#ppt_x"/>
                                          </p:val>
                                        </p:tav>
                                      </p:tavLst>
                                    </p:anim>
                                    <p:anim calcmode="lin" valueType="num">
                                      <p:cBhvr>
                                        <p:cTn id="300"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301" fill="hold">
                      <p:stCondLst>
                        <p:cond delay="indefinite"/>
                      </p:stCondLst>
                      <p:childTnLst>
                        <p:par>
                          <p:cTn id="302" fill="hold">
                            <p:stCondLst>
                              <p:cond delay="0"/>
                            </p:stCondLst>
                            <p:childTnLst>
                              <p:par>
                                <p:cTn id="303" presetID="42" presetClass="entr" presetSubtype="0" fill="hold" grpId="0" nodeType="clickEffect">
                                  <p:stCondLst>
                                    <p:cond delay="0"/>
                                  </p:stCondLst>
                                  <p:childTnLst>
                                    <p:set>
                                      <p:cBhvr>
                                        <p:cTn id="304" dur="1" fill="hold">
                                          <p:stCondLst>
                                            <p:cond delay="0"/>
                                          </p:stCondLst>
                                        </p:cTn>
                                        <p:tgtEl>
                                          <p:spTgt spid="85"/>
                                        </p:tgtEl>
                                        <p:attrNameLst>
                                          <p:attrName>style.visibility</p:attrName>
                                        </p:attrNameLst>
                                      </p:cBhvr>
                                      <p:to>
                                        <p:strVal val="visible"/>
                                      </p:to>
                                    </p:set>
                                    <p:animEffect transition="in" filter="fade">
                                      <p:cBhvr>
                                        <p:cTn id="305" dur="1000"/>
                                        <p:tgtEl>
                                          <p:spTgt spid="85"/>
                                        </p:tgtEl>
                                      </p:cBhvr>
                                    </p:animEffect>
                                    <p:anim calcmode="lin" valueType="num">
                                      <p:cBhvr>
                                        <p:cTn id="306" dur="1000" fill="hold"/>
                                        <p:tgtEl>
                                          <p:spTgt spid="85"/>
                                        </p:tgtEl>
                                        <p:attrNameLst>
                                          <p:attrName>ppt_x</p:attrName>
                                        </p:attrNameLst>
                                      </p:cBhvr>
                                      <p:tavLst>
                                        <p:tav tm="0">
                                          <p:val>
                                            <p:strVal val="#ppt_x"/>
                                          </p:val>
                                        </p:tav>
                                        <p:tav tm="100000">
                                          <p:val>
                                            <p:strVal val="#ppt_x"/>
                                          </p:val>
                                        </p:tav>
                                      </p:tavLst>
                                    </p:anim>
                                    <p:anim calcmode="lin" valueType="num">
                                      <p:cBhvr>
                                        <p:cTn id="307"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308" fill="hold">
                      <p:stCondLst>
                        <p:cond delay="indefinite"/>
                      </p:stCondLst>
                      <p:childTnLst>
                        <p:par>
                          <p:cTn id="309" fill="hold">
                            <p:stCondLst>
                              <p:cond delay="0"/>
                            </p:stCondLst>
                            <p:childTnLst>
                              <p:par>
                                <p:cTn id="310" presetID="42" presetClass="exit" presetSubtype="0" fill="hold" grpId="8" nodeType="clickEffect">
                                  <p:stCondLst>
                                    <p:cond delay="0"/>
                                  </p:stCondLst>
                                  <p:childTnLst>
                                    <p:animEffect transition="out" filter="fade">
                                      <p:cBhvr>
                                        <p:cTn id="311" dur="1000"/>
                                        <p:tgtEl>
                                          <p:spTgt spid="85"/>
                                        </p:tgtEl>
                                      </p:cBhvr>
                                    </p:animEffect>
                                    <p:anim calcmode="lin" valueType="num">
                                      <p:cBhvr>
                                        <p:cTn id="312" dur="1000"/>
                                        <p:tgtEl>
                                          <p:spTgt spid="85"/>
                                        </p:tgtEl>
                                        <p:attrNameLst>
                                          <p:attrName>ppt_x</p:attrName>
                                        </p:attrNameLst>
                                      </p:cBhvr>
                                      <p:tavLst>
                                        <p:tav tm="0">
                                          <p:val>
                                            <p:strVal val="ppt_x"/>
                                          </p:val>
                                        </p:tav>
                                        <p:tav tm="100000">
                                          <p:val>
                                            <p:strVal val="ppt_x"/>
                                          </p:val>
                                        </p:tav>
                                      </p:tavLst>
                                    </p:anim>
                                    <p:anim calcmode="lin" valueType="num">
                                      <p:cBhvr>
                                        <p:cTn id="313" dur="1000"/>
                                        <p:tgtEl>
                                          <p:spTgt spid="85"/>
                                        </p:tgtEl>
                                        <p:attrNameLst>
                                          <p:attrName>ppt_y</p:attrName>
                                        </p:attrNameLst>
                                      </p:cBhvr>
                                      <p:tavLst>
                                        <p:tav tm="0">
                                          <p:val>
                                            <p:strVal val="ppt_y"/>
                                          </p:val>
                                        </p:tav>
                                        <p:tav tm="100000">
                                          <p:val>
                                            <p:strVal val="ppt_y+.1"/>
                                          </p:val>
                                        </p:tav>
                                      </p:tavLst>
                                    </p:anim>
                                    <p:set>
                                      <p:cBhvr>
                                        <p:cTn id="314" dur="1" fill="hold">
                                          <p:stCondLst>
                                            <p:cond delay="999"/>
                                          </p:stCondLst>
                                        </p:cTn>
                                        <p:tgtEl>
                                          <p:spTgt spid="85"/>
                                        </p:tgtEl>
                                        <p:attrNameLst>
                                          <p:attrName>style.visibility</p:attrName>
                                        </p:attrNameLst>
                                      </p:cBhvr>
                                      <p:to>
                                        <p:strVal val="hidden"/>
                                      </p:to>
                                    </p:set>
                                  </p:childTnLst>
                                </p:cTn>
                              </p:par>
                            </p:childTnLst>
                          </p:cTn>
                        </p:par>
                      </p:childTnLst>
                    </p:cTn>
                  </p:par>
                  <p:par>
                    <p:cTn id="315" fill="hold">
                      <p:stCondLst>
                        <p:cond delay="indefinite"/>
                      </p:stCondLst>
                      <p:childTnLst>
                        <p:par>
                          <p:cTn id="316" fill="hold">
                            <p:stCondLst>
                              <p:cond delay="0"/>
                            </p:stCondLst>
                            <p:childTnLst>
                              <p:par>
                                <p:cTn id="317" presetID="47" presetClass="exit" presetSubtype="0" fill="hold" grpId="0" nodeType="clickEffect">
                                  <p:stCondLst>
                                    <p:cond delay="0"/>
                                  </p:stCondLst>
                                  <p:childTnLst>
                                    <p:animEffect transition="out" filter="fade">
                                      <p:cBhvr>
                                        <p:cTn id="318" dur="1000"/>
                                        <p:tgtEl>
                                          <p:spTgt spid="14"/>
                                        </p:tgtEl>
                                      </p:cBhvr>
                                    </p:animEffect>
                                    <p:anim calcmode="lin" valueType="num">
                                      <p:cBhvr>
                                        <p:cTn id="319" dur="1000"/>
                                        <p:tgtEl>
                                          <p:spTgt spid="14"/>
                                        </p:tgtEl>
                                        <p:attrNameLst>
                                          <p:attrName>ppt_x</p:attrName>
                                        </p:attrNameLst>
                                      </p:cBhvr>
                                      <p:tavLst>
                                        <p:tav tm="0">
                                          <p:val>
                                            <p:strVal val="ppt_x"/>
                                          </p:val>
                                        </p:tav>
                                        <p:tav tm="100000">
                                          <p:val>
                                            <p:strVal val="ppt_x"/>
                                          </p:val>
                                        </p:tav>
                                      </p:tavLst>
                                    </p:anim>
                                    <p:anim calcmode="lin" valueType="num">
                                      <p:cBhvr>
                                        <p:cTn id="320" dur="1000"/>
                                        <p:tgtEl>
                                          <p:spTgt spid="14"/>
                                        </p:tgtEl>
                                        <p:attrNameLst>
                                          <p:attrName>ppt_y</p:attrName>
                                        </p:attrNameLst>
                                      </p:cBhvr>
                                      <p:tavLst>
                                        <p:tav tm="0">
                                          <p:val>
                                            <p:strVal val="ppt_y"/>
                                          </p:val>
                                        </p:tav>
                                        <p:tav tm="100000">
                                          <p:val>
                                            <p:strVal val="ppt_y-.1"/>
                                          </p:val>
                                        </p:tav>
                                      </p:tavLst>
                                    </p:anim>
                                    <p:set>
                                      <p:cBhvr>
                                        <p:cTn id="321" dur="1" fill="hold">
                                          <p:stCondLst>
                                            <p:cond delay="999"/>
                                          </p:stCondLst>
                                        </p:cTn>
                                        <p:tgtEl>
                                          <p:spTgt spid="14"/>
                                        </p:tgtEl>
                                        <p:attrNameLst>
                                          <p:attrName>style.visibility</p:attrName>
                                        </p:attrNameLst>
                                      </p:cBhvr>
                                      <p:to>
                                        <p:strVal val="hidden"/>
                                      </p:to>
                                    </p:set>
                                  </p:childTnLst>
                                </p:cTn>
                              </p:par>
                            </p:childTnLst>
                          </p:cTn>
                        </p:par>
                      </p:childTnLst>
                    </p:cTn>
                  </p:par>
                  <p:par>
                    <p:cTn id="322" fill="hold">
                      <p:stCondLst>
                        <p:cond delay="indefinite"/>
                      </p:stCondLst>
                      <p:childTnLst>
                        <p:par>
                          <p:cTn id="323" fill="hold">
                            <p:stCondLst>
                              <p:cond delay="0"/>
                            </p:stCondLst>
                            <p:childTnLst>
                              <p:par>
                                <p:cTn id="324" presetID="42" presetClass="entr" presetSubtype="0" fill="hold" grpId="1" nodeType="clickEffect">
                                  <p:stCondLst>
                                    <p:cond delay="0"/>
                                  </p:stCondLst>
                                  <p:childTnLst>
                                    <p:set>
                                      <p:cBhvr>
                                        <p:cTn id="325" dur="1" fill="hold">
                                          <p:stCondLst>
                                            <p:cond delay="0"/>
                                          </p:stCondLst>
                                        </p:cTn>
                                        <p:tgtEl>
                                          <p:spTgt spid="57"/>
                                        </p:tgtEl>
                                        <p:attrNameLst>
                                          <p:attrName>style.visibility</p:attrName>
                                        </p:attrNameLst>
                                      </p:cBhvr>
                                      <p:to>
                                        <p:strVal val="visible"/>
                                      </p:to>
                                    </p:set>
                                    <p:animEffect transition="in" filter="fade">
                                      <p:cBhvr>
                                        <p:cTn id="326" dur="1000"/>
                                        <p:tgtEl>
                                          <p:spTgt spid="57"/>
                                        </p:tgtEl>
                                      </p:cBhvr>
                                    </p:animEffect>
                                    <p:anim calcmode="lin" valueType="num">
                                      <p:cBhvr>
                                        <p:cTn id="327" dur="1000" fill="hold"/>
                                        <p:tgtEl>
                                          <p:spTgt spid="57"/>
                                        </p:tgtEl>
                                        <p:attrNameLst>
                                          <p:attrName>ppt_x</p:attrName>
                                        </p:attrNameLst>
                                      </p:cBhvr>
                                      <p:tavLst>
                                        <p:tav tm="0">
                                          <p:val>
                                            <p:strVal val="#ppt_x"/>
                                          </p:val>
                                        </p:tav>
                                        <p:tav tm="100000">
                                          <p:val>
                                            <p:strVal val="#ppt_x"/>
                                          </p:val>
                                        </p:tav>
                                      </p:tavLst>
                                    </p:anim>
                                    <p:anim calcmode="lin" valueType="num">
                                      <p:cBhvr>
                                        <p:cTn id="328"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329" fill="hold">
                      <p:stCondLst>
                        <p:cond delay="indefinite"/>
                      </p:stCondLst>
                      <p:childTnLst>
                        <p:par>
                          <p:cTn id="330" fill="hold">
                            <p:stCondLst>
                              <p:cond delay="0"/>
                            </p:stCondLst>
                            <p:childTnLst>
                              <p:par>
                                <p:cTn id="331" presetID="1" presetClass="exit" presetSubtype="0" fill="hold" nodeType="clickEffect">
                                  <p:stCondLst>
                                    <p:cond delay="0"/>
                                  </p:stCondLst>
                                  <p:childTnLst>
                                    <p:set>
                                      <p:cBhvr>
                                        <p:cTn id="332" dur="1" fill="hold">
                                          <p:stCondLst>
                                            <p:cond delay="0"/>
                                          </p:stCondLst>
                                        </p:cTn>
                                        <p:tgtEl>
                                          <p:spTgt spid="52"/>
                                        </p:tgtEl>
                                        <p:attrNameLst>
                                          <p:attrName>style.visibility</p:attrName>
                                        </p:attrNameLst>
                                      </p:cBhvr>
                                      <p:to>
                                        <p:strVal val="hidden"/>
                                      </p:to>
                                    </p:set>
                                  </p:childTnLst>
                                </p:cTn>
                              </p:par>
                            </p:childTnLst>
                          </p:cTn>
                        </p:par>
                      </p:childTnLst>
                    </p:cTn>
                  </p:par>
                  <p:par>
                    <p:cTn id="333" fill="hold">
                      <p:stCondLst>
                        <p:cond delay="indefinite"/>
                      </p:stCondLst>
                      <p:childTnLst>
                        <p:par>
                          <p:cTn id="334" fill="hold">
                            <p:stCondLst>
                              <p:cond delay="0"/>
                            </p:stCondLst>
                            <p:childTnLst>
                              <p:par>
                                <p:cTn id="335" presetID="55" presetClass="entr" presetSubtype="0" fill="hold" nodeType="clickEffect">
                                  <p:stCondLst>
                                    <p:cond delay="0"/>
                                  </p:stCondLst>
                                  <p:childTnLst>
                                    <p:set>
                                      <p:cBhvr>
                                        <p:cTn id="336" dur="1" fill="hold">
                                          <p:stCondLst>
                                            <p:cond delay="0"/>
                                          </p:stCondLst>
                                        </p:cTn>
                                        <p:tgtEl>
                                          <p:spTgt spid="60"/>
                                        </p:tgtEl>
                                        <p:attrNameLst>
                                          <p:attrName>style.visibility</p:attrName>
                                        </p:attrNameLst>
                                      </p:cBhvr>
                                      <p:to>
                                        <p:strVal val="visible"/>
                                      </p:to>
                                    </p:set>
                                    <p:anim calcmode="lin" valueType="num">
                                      <p:cBhvr>
                                        <p:cTn id="337" dur="1000" fill="hold"/>
                                        <p:tgtEl>
                                          <p:spTgt spid="60"/>
                                        </p:tgtEl>
                                        <p:attrNameLst>
                                          <p:attrName>ppt_w</p:attrName>
                                        </p:attrNameLst>
                                      </p:cBhvr>
                                      <p:tavLst>
                                        <p:tav tm="0">
                                          <p:val>
                                            <p:strVal val="#ppt_w*0.70"/>
                                          </p:val>
                                        </p:tav>
                                        <p:tav tm="100000">
                                          <p:val>
                                            <p:strVal val="#ppt_w"/>
                                          </p:val>
                                        </p:tav>
                                      </p:tavLst>
                                    </p:anim>
                                    <p:anim calcmode="lin" valueType="num">
                                      <p:cBhvr>
                                        <p:cTn id="338" dur="1000" fill="hold"/>
                                        <p:tgtEl>
                                          <p:spTgt spid="60"/>
                                        </p:tgtEl>
                                        <p:attrNameLst>
                                          <p:attrName>ppt_h</p:attrName>
                                        </p:attrNameLst>
                                      </p:cBhvr>
                                      <p:tavLst>
                                        <p:tav tm="0">
                                          <p:val>
                                            <p:strVal val="#ppt_h"/>
                                          </p:val>
                                        </p:tav>
                                        <p:tav tm="100000">
                                          <p:val>
                                            <p:strVal val="#ppt_h"/>
                                          </p:val>
                                        </p:tav>
                                      </p:tavLst>
                                    </p:anim>
                                    <p:animEffect transition="in" filter="fade">
                                      <p:cBhvr>
                                        <p:cTn id="339" dur="1000"/>
                                        <p:tgtEl>
                                          <p:spTgt spid="60"/>
                                        </p:tgtEl>
                                      </p:cBhvr>
                                    </p:animEffect>
                                  </p:childTnLst>
                                </p:cTn>
                              </p:par>
                            </p:childTnLst>
                          </p:cTn>
                        </p:par>
                      </p:childTnLst>
                    </p:cTn>
                  </p:par>
                  <p:par>
                    <p:cTn id="340" fill="hold">
                      <p:stCondLst>
                        <p:cond delay="indefinite"/>
                      </p:stCondLst>
                      <p:childTnLst>
                        <p:par>
                          <p:cTn id="341" fill="hold">
                            <p:stCondLst>
                              <p:cond delay="0"/>
                            </p:stCondLst>
                            <p:childTnLst>
                              <p:par>
                                <p:cTn id="342" presetID="0" presetClass="path" presetSubtype="0" accel="50000" decel="50000" fill="hold" grpId="1" nodeType="clickEffect">
                                  <p:stCondLst>
                                    <p:cond delay="0"/>
                                  </p:stCondLst>
                                  <p:childTnLst>
                                    <p:animMotion origin="layout" path="M 4.16667E-7 1.11111E-6 L 0.10091 0.00417 " pathEditMode="relative" rAng="0" ptsTypes="AA">
                                      <p:cBhvr>
                                        <p:cTn id="343" dur="2000" fill="hold"/>
                                        <p:tgtEl>
                                          <p:spTgt spid="41"/>
                                        </p:tgtEl>
                                        <p:attrNameLst>
                                          <p:attrName>ppt_x</p:attrName>
                                          <p:attrName>ppt_y</p:attrName>
                                        </p:attrNameLst>
                                      </p:cBhvr>
                                      <p:rCtr x="5039" y="208"/>
                                    </p:animMotion>
                                  </p:childTnLst>
                                </p:cTn>
                              </p:par>
                            </p:childTnLst>
                          </p:cTn>
                        </p:par>
                      </p:childTnLst>
                    </p:cTn>
                  </p:par>
                  <p:par>
                    <p:cTn id="344" fill="hold">
                      <p:stCondLst>
                        <p:cond delay="indefinite"/>
                      </p:stCondLst>
                      <p:childTnLst>
                        <p:par>
                          <p:cTn id="345" fill="hold">
                            <p:stCondLst>
                              <p:cond delay="0"/>
                            </p:stCondLst>
                            <p:childTnLst>
                              <p:par>
                                <p:cTn id="346" presetID="0" presetClass="path" presetSubtype="0" accel="50000" decel="50000" fill="hold" nodeType="clickEffect">
                                  <p:stCondLst>
                                    <p:cond delay="0"/>
                                  </p:stCondLst>
                                  <p:childTnLst>
                                    <p:animMotion origin="layout" path="M -0.00013 -3.7037E-7 L 0.10065 0.00232 " pathEditMode="relative" rAng="0" ptsTypes="AA">
                                      <p:cBhvr>
                                        <p:cTn id="347" dur="2000" fill="hold"/>
                                        <p:tgtEl>
                                          <p:spTgt spid="53"/>
                                        </p:tgtEl>
                                        <p:attrNameLst>
                                          <p:attrName>ppt_x</p:attrName>
                                          <p:attrName>ppt_y</p:attrName>
                                        </p:attrNameLst>
                                      </p:cBhvr>
                                      <p:rCtr x="5039" y="116"/>
                                    </p:animMotion>
                                  </p:childTnLst>
                                </p:cTn>
                              </p:par>
                            </p:childTnLst>
                          </p:cTn>
                        </p:par>
                      </p:childTnLst>
                    </p:cTn>
                  </p:par>
                  <p:par>
                    <p:cTn id="348" fill="hold">
                      <p:stCondLst>
                        <p:cond delay="indefinite"/>
                      </p:stCondLst>
                      <p:childTnLst>
                        <p:par>
                          <p:cTn id="349" fill="hold">
                            <p:stCondLst>
                              <p:cond delay="0"/>
                            </p:stCondLst>
                            <p:childTnLst>
                              <p:par>
                                <p:cTn id="350" presetID="0" presetClass="path" presetSubtype="0" accel="50000" decel="50000" fill="hold" grpId="1" nodeType="clickEffect">
                                  <p:stCondLst>
                                    <p:cond delay="0"/>
                                  </p:stCondLst>
                                  <p:childTnLst>
                                    <p:animMotion origin="layout" path="M 4.16667E-7 -4.81481E-6 L 0.10078 0.00278 " pathEditMode="relative" rAng="0" ptsTypes="AA">
                                      <p:cBhvr>
                                        <p:cTn id="351" dur="2000" fill="hold"/>
                                        <p:tgtEl>
                                          <p:spTgt spid="42"/>
                                        </p:tgtEl>
                                        <p:attrNameLst>
                                          <p:attrName>ppt_x</p:attrName>
                                          <p:attrName>ppt_y</p:attrName>
                                        </p:attrNameLst>
                                      </p:cBhvr>
                                      <p:rCtr x="5039" y="139"/>
                                    </p:animMotion>
                                  </p:childTnLst>
                                </p:cTn>
                              </p:par>
                            </p:childTnLst>
                          </p:cTn>
                        </p:par>
                      </p:childTnLst>
                    </p:cTn>
                  </p:par>
                  <p:par>
                    <p:cTn id="352" fill="hold">
                      <p:stCondLst>
                        <p:cond delay="indefinite"/>
                      </p:stCondLst>
                      <p:childTnLst>
                        <p:par>
                          <p:cTn id="353" fill="hold">
                            <p:stCondLst>
                              <p:cond delay="0"/>
                            </p:stCondLst>
                            <p:childTnLst>
                              <p:par>
                                <p:cTn id="354" presetID="55" presetClass="entr" presetSubtype="0" fill="hold" nodeType="clickEffect">
                                  <p:stCondLst>
                                    <p:cond delay="0"/>
                                  </p:stCondLst>
                                  <p:childTnLst>
                                    <p:set>
                                      <p:cBhvr>
                                        <p:cTn id="355" dur="1" fill="hold">
                                          <p:stCondLst>
                                            <p:cond delay="0"/>
                                          </p:stCondLst>
                                        </p:cTn>
                                        <p:tgtEl>
                                          <p:spTgt spid="72"/>
                                        </p:tgtEl>
                                        <p:attrNameLst>
                                          <p:attrName>style.visibility</p:attrName>
                                        </p:attrNameLst>
                                      </p:cBhvr>
                                      <p:to>
                                        <p:strVal val="visible"/>
                                      </p:to>
                                    </p:set>
                                    <p:anim calcmode="lin" valueType="num">
                                      <p:cBhvr>
                                        <p:cTn id="356" dur="1000" fill="hold"/>
                                        <p:tgtEl>
                                          <p:spTgt spid="72"/>
                                        </p:tgtEl>
                                        <p:attrNameLst>
                                          <p:attrName>ppt_w</p:attrName>
                                        </p:attrNameLst>
                                      </p:cBhvr>
                                      <p:tavLst>
                                        <p:tav tm="0">
                                          <p:val>
                                            <p:strVal val="#ppt_w*0.70"/>
                                          </p:val>
                                        </p:tav>
                                        <p:tav tm="100000">
                                          <p:val>
                                            <p:strVal val="#ppt_w"/>
                                          </p:val>
                                        </p:tav>
                                      </p:tavLst>
                                    </p:anim>
                                    <p:anim calcmode="lin" valueType="num">
                                      <p:cBhvr>
                                        <p:cTn id="357" dur="1000" fill="hold"/>
                                        <p:tgtEl>
                                          <p:spTgt spid="72"/>
                                        </p:tgtEl>
                                        <p:attrNameLst>
                                          <p:attrName>ppt_h</p:attrName>
                                        </p:attrNameLst>
                                      </p:cBhvr>
                                      <p:tavLst>
                                        <p:tav tm="0">
                                          <p:val>
                                            <p:strVal val="#ppt_h"/>
                                          </p:val>
                                        </p:tav>
                                        <p:tav tm="100000">
                                          <p:val>
                                            <p:strVal val="#ppt_h"/>
                                          </p:val>
                                        </p:tav>
                                      </p:tavLst>
                                    </p:anim>
                                    <p:animEffect transition="in" filter="fade">
                                      <p:cBhvr>
                                        <p:cTn id="358" dur="1000"/>
                                        <p:tgtEl>
                                          <p:spTgt spid="72"/>
                                        </p:tgtEl>
                                      </p:cBhvr>
                                    </p:animEffect>
                                  </p:childTnLst>
                                </p:cTn>
                              </p:par>
                            </p:childTnLst>
                          </p:cTn>
                        </p:par>
                      </p:childTnLst>
                    </p:cTn>
                  </p:par>
                  <p:par>
                    <p:cTn id="359" fill="hold">
                      <p:stCondLst>
                        <p:cond delay="indefinite"/>
                      </p:stCondLst>
                      <p:childTnLst>
                        <p:par>
                          <p:cTn id="360" fill="hold">
                            <p:stCondLst>
                              <p:cond delay="0"/>
                            </p:stCondLst>
                            <p:childTnLst>
                              <p:par>
                                <p:cTn id="361" presetID="42" presetClass="entr" presetSubtype="0" fill="hold" grpId="0" nodeType="clickEffect">
                                  <p:stCondLst>
                                    <p:cond delay="0"/>
                                  </p:stCondLst>
                                  <p:childTnLst>
                                    <p:set>
                                      <p:cBhvr>
                                        <p:cTn id="362" dur="1" fill="hold">
                                          <p:stCondLst>
                                            <p:cond delay="0"/>
                                          </p:stCondLst>
                                        </p:cTn>
                                        <p:tgtEl>
                                          <p:spTgt spid="78"/>
                                        </p:tgtEl>
                                        <p:attrNameLst>
                                          <p:attrName>style.visibility</p:attrName>
                                        </p:attrNameLst>
                                      </p:cBhvr>
                                      <p:to>
                                        <p:strVal val="visible"/>
                                      </p:to>
                                    </p:set>
                                    <p:animEffect transition="in" filter="fade">
                                      <p:cBhvr>
                                        <p:cTn id="363" dur="1000"/>
                                        <p:tgtEl>
                                          <p:spTgt spid="78"/>
                                        </p:tgtEl>
                                      </p:cBhvr>
                                    </p:animEffect>
                                    <p:anim calcmode="lin" valueType="num">
                                      <p:cBhvr>
                                        <p:cTn id="364" dur="1000" fill="hold"/>
                                        <p:tgtEl>
                                          <p:spTgt spid="78"/>
                                        </p:tgtEl>
                                        <p:attrNameLst>
                                          <p:attrName>ppt_x</p:attrName>
                                        </p:attrNameLst>
                                      </p:cBhvr>
                                      <p:tavLst>
                                        <p:tav tm="0">
                                          <p:val>
                                            <p:strVal val="#ppt_x"/>
                                          </p:val>
                                        </p:tav>
                                        <p:tav tm="100000">
                                          <p:val>
                                            <p:strVal val="#ppt_x"/>
                                          </p:val>
                                        </p:tav>
                                      </p:tavLst>
                                    </p:anim>
                                    <p:anim calcmode="lin" valueType="num">
                                      <p:cBhvr>
                                        <p:cTn id="365"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366" fill="hold">
                      <p:stCondLst>
                        <p:cond delay="indefinite"/>
                      </p:stCondLst>
                      <p:childTnLst>
                        <p:par>
                          <p:cTn id="367" fill="hold">
                            <p:stCondLst>
                              <p:cond delay="0"/>
                            </p:stCondLst>
                            <p:childTnLst>
                              <p:par>
                                <p:cTn id="368" presetID="55" presetClass="entr" presetSubtype="0" fill="hold" nodeType="clickEffect">
                                  <p:stCondLst>
                                    <p:cond delay="0"/>
                                  </p:stCondLst>
                                  <p:childTnLst>
                                    <p:set>
                                      <p:cBhvr>
                                        <p:cTn id="369" dur="1" fill="hold">
                                          <p:stCondLst>
                                            <p:cond delay="0"/>
                                          </p:stCondLst>
                                        </p:cTn>
                                        <p:tgtEl>
                                          <p:spTgt spid="81"/>
                                        </p:tgtEl>
                                        <p:attrNameLst>
                                          <p:attrName>style.visibility</p:attrName>
                                        </p:attrNameLst>
                                      </p:cBhvr>
                                      <p:to>
                                        <p:strVal val="visible"/>
                                      </p:to>
                                    </p:set>
                                    <p:anim calcmode="lin" valueType="num">
                                      <p:cBhvr>
                                        <p:cTn id="370" dur="1000" fill="hold"/>
                                        <p:tgtEl>
                                          <p:spTgt spid="81"/>
                                        </p:tgtEl>
                                        <p:attrNameLst>
                                          <p:attrName>ppt_w</p:attrName>
                                        </p:attrNameLst>
                                      </p:cBhvr>
                                      <p:tavLst>
                                        <p:tav tm="0">
                                          <p:val>
                                            <p:strVal val="#ppt_w*0.70"/>
                                          </p:val>
                                        </p:tav>
                                        <p:tav tm="100000">
                                          <p:val>
                                            <p:strVal val="#ppt_w"/>
                                          </p:val>
                                        </p:tav>
                                      </p:tavLst>
                                    </p:anim>
                                    <p:anim calcmode="lin" valueType="num">
                                      <p:cBhvr>
                                        <p:cTn id="371" dur="1000" fill="hold"/>
                                        <p:tgtEl>
                                          <p:spTgt spid="81"/>
                                        </p:tgtEl>
                                        <p:attrNameLst>
                                          <p:attrName>ppt_h</p:attrName>
                                        </p:attrNameLst>
                                      </p:cBhvr>
                                      <p:tavLst>
                                        <p:tav tm="0">
                                          <p:val>
                                            <p:strVal val="#ppt_h"/>
                                          </p:val>
                                        </p:tav>
                                        <p:tav tm="100000">
                                          <p:val>
                                            <p:strVal val="#ppt_h"/>
                                          </p:val>
                                        </p:tav>
                                      </p:tavLst>
                                    </p:anim>
                                    <p:animEffect transition="in" filter="fade">
                                      <p:cBhvr>
                                        <p:cTn id="372" dur="1000"/>
                                        <p:tgtEl>
                                          <p:spTgt spid="81"/>
                                        </p:tgtEl>
                                      </p:cBhvr>
                                    </p:animEffect>
                                  </p:childTnLst>
                                </p:cTn>
                              </p:par>
                            </p:childTnLst>
                          </p:cTn>
                        </p:par>
                      </p:childTnLst>
                    </p:cTn>
                  </p:par>
                  <p:par>
                    <p:cTn id="373" fill="hold">
                      <p:stCondLst>
                        <p:cond delay="indefinite"/>
                      </p:stCondLst>
                      <p:childTnLst>
                        <p:par>
                          <p:cTn id="374" fill="hold">
                            <p:stCondLst>
                              <p:cond delay="0"/>
                            </p:stCondLst>
                            <p:childTnLst>
                              <p:par>
                                <p:cTn id="375" presetID="42" presetClass="entr" presetSubtype="0" fill="hold" grpId="0" nodeType="clickEffect">
                                  <p:stCondLst>
                                    <p:cond delay="0"/>
                                  </p:stCondLst>
                                  <p:childTnLst>
                                    <p:set>
                                      <p:cBhvr>
                                        <p:cTn id="376" dur="1" fill="hold">
                                          <p:stCondLst>
                                            <p:cond delay="0"/>
                                          </p:stCondLst>
                                        </p:cTn>
                                        <p:tgtEl>
                                          <p:spTgt spid="79"/>
                                        </p:tgtEl>
                                        <p:attrNameLst>
                                          <p:attrName>style.visibility</p:attrName>
                                        </p:attrNameLst>
                                      </p:cBhvr>
                                      <p:to>
                                        <p:strVal val="visible"/>
                                      </p:to>
                                    </p:set>
                                    <p:animEffect transition="in" filter="fade">
                                      <p:cBhvr>
                                        <p:cTn id="377" dur="1000"/>
                                        <p:tgtEl>
                                          <p:spTgt spid="79"/>
                                        </p:tgtEl>
                                      </p:cBhvr>
                                    </p:animEffect>
                                    <p:anim calcmode="lin" valueType="num">
                                      <p:cBhvr>
                                        <p:cTn id="378" dur="1000" fill="hold"/>
                                        <p:tgtEl>
                                          <p:spTgt spid="79"/>
                                        </p:tgtEl>
                                        <p:attrNameLst>
                                          <p:attrName>ppt_x</p:attrName>
                                        </p:attrNameLst>
                                      </p:cBhvr>
                                      <p:tavLst>
                                        <p:tav tm="0">
                                          <p:val>
                                            <p:strVal val="#ppt_x"/>
                                          </p:val>
                                        </p:tav>
                                        <p:tav tm="100000">
                                          <p:val>
                                            <p:strVal val="#ppt_x"/>
                                          </p:val>
                                        </p:tav>
                                      </p:tavLst>
                                    </p:anim>
                                    <p:anim calcmode="lin" valueType="num">
                                      <p:cBhvr>
                                        <p:cTn id="379"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380" fill="hold">
                      <p:stCondLst>
                        <p:cond delay="indefinite"/>
                      </p:stCondLst>
                      <p:childTnLst>
                        <p:par>
                          <p:cTn id="381" fill="hold">
                            <p:stCondLst>
                              <p:cond delay="0"/>
                            </p:stCondLst>
                            <p:childTnLst>
                              <p:par>
                                <p:cTn id="382" presetID="42" presetClass="entr" presetSubtype="0" fill="hold" grpId="3" nodeType="clickEffect">
                                  <p:stCondLst>
                                    <p:cond delay="0"/>
                                  </p:stCondLst>
                                  <p:childTnLst>
                                    <p:set>
                                      <p:cBhvr>
                                        <p:cTn id="383" dur="1" fill="hold">
                                          <p:stCondLst>
                                            <p:cond delay="0"/>
                                          </p:stCondLst>
                                        </p:cTn>
                                        <p:tgtEl>
                                          <p:spTgt spid="85"/>
                                        </p:tgtEl>
                                        <p:attrNameLst>
                                          <p:attrName>style.visibility</p:attrName>
                                        </p:attrNameLst>
                                      </p:cBhvr>
                                      <p:to>
                                        <p:strVal val="visible"/>
                                      </p:to>
                                    </p:set>
                                    <p:animEffect transition="in" filter="fade">
                                      <p:cBhvr>
                                        <p:cTn id="384" dur="1000"/>
                                        <p:tgtEl>
                                          <p:spTgt spid="85"/>
                                        </p:tgtEl>
                                      </p:cBhvr>
                                    </p:animEffect>
                                    <p:anim calcmode="lin" valueType="num">
                                      <p:cBhvr>
                                        <p:cTn id="385" dur="1000" fill="hold"/>
                                        <p:tgtEl>
                                          <p:spTgt spid="85"/>
                                        </p:tgtEl>
                                        <p:attrNameLst>
                                          <p:attrName>ppt_x</p:attrName>
                                        </p:attrNameLst>
                                      </p:cBhvr>
                                      <p:tavLst>
                                        <p:tav tm="0">
                                          <p:val>
                                            <p:strVal val="#ppt_x"/>
                                          </p:val>
                                        </p:tav>
                                        <p:tav tm="100000">
                                          <p:val>
                                            <p:strVal val="#ppt_x"/>
                                          </p:val>
                                        </p:tav>
                                      </p:tavLst>
                                    </p:anim>
                                    <p:anim calcmode="lin" valueType="num">
                                      <p:cBhvr>
                                        <p:cTn id="386"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387" fill="hold">
                      <p:stCondLst>
                        <p:cond delay="indefinite"/>
                      </p:stCondLst>
                      <p:childTnLst>
                        <p:par>
                          <p:cTn id="388" fill="hold">
                            <p:stCondLst>
                              <p:cond delay="0"/>
                            </p:stCondLst>
                            <p:childTnLst>
                              <p:par>
                                <p:cTn id="389" presetID="42" presetClass="exit" presetSubtype="0" fill="hold" grpId="5" nodeType="clickEffect">
                                  <p:stCondLst>
                                    <p:cond delay="0"/>
                                  </p:stCondLst>
                                  <p:childTnLst>
                                    <p:animEffect transition="out" filter="fade">
                                      <p:cBhvr>
                                        <p:cTn id="390" dur="1000"/>
                                        <p:tgtEl>
                                          <p:spTgt spid="85"/>
                                        </p:tgtEl>
                                      </p:cBhvr>
                                    </p:animEffect>
                                    <p:anim calcmode="lin" valueType="num">
                                      <p:cBhvr>
                                        <p:cTn id="391" dur="1000"/>
                                        <p:tgtEl>
                                          <p:spTgt spid="85"/>
                                        </p:tgtEl>
                                        <p:attrNameLst>
                                          <p:attrName>ppt_x</p:attrName>
                                        </p:attrNameLst>
                                      </p:cBhvr>
                                      <p:tavLst>
                                        <p:tav tm="0">
                                          <p:val>
                                            <p:strVal val="ppt_x"/>
                                          </p:val>
                                        </p:tav>
                                        <p:tav tm="100000">
                                          <p:val>
                                            <p:strVal val="ppt_x"/>
                                          </p:val>
                                        </p:tav>
                                      </p:tavLst>
                                    </p:anim>
                                    <p:anim calcmode="lin" valueType="num">
                                      <p:cBhvr>
                                        <p:cTn id="392" dur="1000"/>
                                        <p:tgtEl>
                                          <p:spTgt spid="85"/>
                                        </p:tgtEl>
                                        <p:attrNameLst>
                                          <p:attrName>ppt_y</p:attrName>
                                        </p:attrNameLst>
                                      </p:cBhvr>
                                      <p:tavLst>
                                        <p:tav tm="0">
                                          <p:val>
                                            <p:strVal val="ppt_y"/>
                                          </p:val>
                                        </p:tav>
                                        <p:tav tm="100000">
                                          <p:val>
                                            <p:strVal val="ppt_y+.1"/>
                                          </p:val>
                                        </p:tav>
                                      </p:tavLst>
                                    </p:anim>
                                    <p:set>
                                      <p:cBhvr>
                                        <p:cTn id="393" dur="1" fill="hold">
                                          <p:stCondLst>
                                            <p:cond delay="999"/>
                                          </p:stCondLst>
                                        </p:cTn>
                                        <p:tgtEl>
                                          <p:spTgt spid="85"/>
                                        </p:tgtEl>
                                        <p:attrNameLst>
                                          <p:attrName>style.visibility</p:attrName>
                                        </p:attrNameLst>
                                      </p:cBhvr>
                                      <p:to>
                                        <p:strVal val="hidden"/>
                                      </p:to>
                                    </p:set>
                                  </p:childTnLst>
                                </p:cTn>
                              </p:par>
                            </p:childTnLst>
                          </p:cTn>
                        </p:par>
                      </p:childTnLst>
                    </p:cTn>
                  </p:par>
                  <p:par>
                    <p:cTn id="394" fill="hold">
                      <p:stCondLst>
                        <p:cond delay="indefinite"/>
                      </p:stCondLst>
                      <p:childTnLst>
                        <p:par>
                          <p:cTn id="395" fill="hold">
                            <p:stCondLst>
                              <p:cond delay="0"/>
                            </p:stCondLst>
                            <p:childTnLst>
                              <p:par>
                                <p:cTn id="396" presetID="47" presetClass="exit" presetSubtype="0" fill="hold" grpId="0" nodeType="clickEffect">
                                  <p:stCondLst>
                                    <p:cond delay="0"/>
                                  </p:stCondLst>
                                  <p:childTnLst>
                                    <p:animEffect transition="out" filter="fade">
                                      <p:cBhvr>
                                        <p:cTn id="397" dur="1000"/>
                                        <p:tgtEl>
                                          <p:spTgt spid="57"/>
                                        </p:tgtEl>
                                      </p:cBhvr>
                                    </p:animEffect>
                                    <p:anim calcmode="lin" valueType="num">
                                      <p:cBhvr>
                                        <p:cTn id="398" dur="1000"/>
                                        <p:tgtEl>
                                          <p:spTgt spid="57"/>
                                        </p:tgtEl>
                                        <p:attrNameLst>
                                          <p:attrName>ppt_x</p:attrName>
                                        </p:attrNameLst>
                                      </p:cBhvr>
                                      <p:tavLst>
                                        <p:tav tm="0">
                                          <p:val>
                                            <p:strVal val="ppt_x"/>
                                          </p:val>
                                        </p:tav>
                                        <p:tav tm="100000">
                                          <p:val>
                                            <p:strVal val="ppt_x"/>
                                          </p:val>
                                        </p:tav>
                                      </p:tavLst>
                                    </p:anim>
                                    <p:anim calcmode="lin" valueType="num">
                                      <p:cBhvr>
                                        <p:cTn id="399" dur="1000"/>
                                        <p:tgtEl>
                                          <p:spTgt spid="57"/>
                                        </p:tgtEl>
                                        <p:attrNameLst>
                                          <p:attrName>ppt_y</p:attrName>
                                        </p:attrNameLst>
                                      </p:cBhvr>
                                      <p:tavLst>
                                        <p:tav tm="0">
                                          <p:val>
                                            <p:strVal val="ppt_y"/>
                                          </p:val>
                                        </p:tav>
                                        <p:tav tm="100000">
                                          <p:val>
                                            <p:strVal val="ppt_y-.1"/>
                                          </p:val>
                                        </p:tav>
                                      </p:tavLst>
                                    </p:anim>
                                    <p:set>
                                      <p:cBhvr>
                                        <p:cTn id="400" dur="1" fill="hold">
                                          <p:stCondLst>
                                            <p:cond delay="999"/>
                                          </p:stCondLst>
                                        </p:cTn>
                                        <p:tgtEl>
                                          <p:spTgt spid="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5" grpId="1"/>
      <p:bldP spid="7" grpId="0"/>
      <p:bldP spid="7" grpId="1"/>
      <p:bldP spid="8" grpId="0" animBg="1"/>
      <p:bldP spid="9" grpId="0" animBg="1"/>
      <p:bldP spid="10" grpId="0" animBg="1"/>
      <p:bldP spid="10" grpId="1" animBg="1"/>
      <p:bldP spid="11" grpId="0" animBg="1"/>
      <p:bldP spid="23" grpId="0"/>
      <p:bldP spid="23" grpId="1"/>
      <p:bldP spid="26" grpId="0"/>
      <p:bldP spid="26" grpId="1"/>
      <p:bldP spid="27" grpId="0" animBg="1"/>
      <p:bldP spid="28" grpId="0" animBg="1"/>
      <p:bldP spid="29" grpId="0" animBg="1"/>
      <p:bldP spid="14" grpId="0"/>
      <p:bldP spid="14" grpId="1"/>
      <p:bldP spid="15" grpId="0" animBg="1"/>
      <p:bldP spid="39" grpId="0" animBg="1"/>
      <p:bldP spid="41" grpId="0" animBg="1"/>
      <p:bldP spid="41" grpId="1" animBg="1"/>
      <p:bldP spid="42" grpId="0" animBg="1"/>
      <p:bldP spid="42" grpId="1" animBg="1"/>
      <p:bldP spid="57" grpId="0"/>
      <p:bldP spid="57" grpId="1"/>
      <p:bldP spid="78" grpId="0" animBg="1"/>
      <p:bldP spid="79" grpId="0" animBg="1"/>
      <p:bldP spid="84" grpId="0"/>
      <p:bldP spid="84" grpId="1"/>
      <p:bldP spid="85" grpId="0"/>
      <p:bldP spid="85" grpId="1"/>
      <p:bldP spid="85" grpId="2"/>
      <p:bldP spid="85" grpId="3"/>
      <p:bldP spid="85" grpId="4"/>
      <p:bldP spid="85" grpId="5"/>
      <p:bldP spid="85" grpId="6"/>
      <p:bldP spid="85" grpId="7"/>
      <p:bldP spid="85" grpId="8"/>
      <p:bldP spid="85" grpId="9"/>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6BE6F0E-D9EE-C4D8-420C-865E7F9963F4}"/>
              </a:ext>
            </a:extLst>
          </p:cNvPr>
          <p:cNvSpPr/>
          <p:nvPr/>
        </p:nvSpPr>
        <p:spPr>
          <a:xfrm>
            <a:off x="5598694" y="397042"/>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__</a:t>
            </a:r>
          </a:p>
        </p:txBody>
      </p:sp>
      <p:sp>
        <p:nvSpPr>
          <p:cNvPr id="5" name="Oval 4">
            <a:extLst>
              <a:ext uri="{FF2B5EF4-FFF2-40B4-BE49-F238E27FC236}">
                <a16:creationId xmlns:a16="http://schemas.microsoft.com/office/drawing/2014/main" id="{A2D7042A-2257-A752-E747-D2C5F77417AA}"/>
              </a:ext>
            </a:extLst>
          </p:cNvPr>
          <p:cNvSpPr/>
          <p:nvPr/>
        </p:nvSpPr>
        <p:spPr>
          <a:xfrm>
            <a:off x="2400752" y="1803644"/>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 name="Oval 5">
            <a:extLst>
              <a:ext uri="{FF2B5EF4-FFF2-40B4-BE49-F238E27FC236}">
                <a16:creationId xmlns:a16="http://schemas.microsoft.com/office/drawing/2014/main" id="{062A91A7-104F-36B5-7E34-63D7909C4DD0}"/>
              </a:ext>
            </a:extLst>
          </p:cNvPr>
          <p:cNvSpPr/>
          <p:nvPr/>
        </p:nvSpPr>
        <p:spPr>
          <a:xfrm>
            <a:off x="2400751" y="3180807"/>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7" name="Oval 6">
            <a:extLst>
              <a:ext uri="{FF2B5EF4-FFF2-40B4-BE49-F238E27FC236}">
                <a16:creationId xmlns:a16="http://schemas.microsoft.com/office/drawing/2014/main" id="{B095F887-BC5B-EF36-A3BD-546482D3DCC3}"/>
              </a:ext>
            </a:extLst>
          </p:cNvPr>
          <p:cNvSpPr/>
          <p:nvPr/>
        </p:nvSpPr>
        <p:spPr>
          <a:xfrm>
            <a:off x="1662201" y="4527437"/>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 name="Oval 7">
            <a:extLst>
              <a:ext uri="{FF2B5EF4-FFF2-40B4-BE49-F238E27FC236}">
                <a16:creationId xmlns:a16="http://schemas.microsoft.com/office/drawing/2014/main" id="{2BEA2DB4-AE65-2B93-3E6F-CC9BEC9D3952}"/>
              </a:ext>
            </a:extLst>
          </p:cNvPr>
          <p:cNvSpPr/>
          <p:nvPr/>
        </p:nvSpPr>
        <p:spPr>
          <a:xfrm>
            <a:off x="3188457" y="4557970"/>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t>
            </a:r>
          </a:p>
        </p:txBody>
      </p:sp>
      <p:cxnSp>
        <p:nvCxnSpPr>
          <p:cNvPr id="9" name="Straight Arrow Connector 8">
            <a:extLst>
              <a:ext uri="{FF2B5EF4-FFF2-40B4-BE49-F238E27FC236}">
                <a16:creationId xmlns:a16="http://schemas.microsoft.com/office/drawing/2014/main" id="{69AFF2DA-6F33-04F8-9710-D7996F63D7D1}"/>
              </a:ext>
            </a:extLst>
          </p:cNvPr>
          <p:cNvCxnSpPr>
            <a:cxnSpLocks/>
            <a:stCxn id="4" idx="2"/>
            <a:endCxn id="5" idx="0"/>
          </p:cNvCxnSpPr>
          <p:nvPr/>
        </p:nvCxnSpPr>
        <p:spPr>
          <a:xfrm flipH="1">
            <a:off x="2898058" y="866274"/>
            <a:ext cx="2700636" cy="93737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05F7B82-347C-1A02-1BEB-E491972E9A4E}"/>
              </a:ext>
            </a:extLst>
          </p:cNvPr>
          <p:cNvCxnSpPr>
            <a:stCxn id="5" idx="4"/>
            <a:endCxn id="6" idx="0"/>
          </p:cNvCxnSpPr>
          <p:nvPr/>
        </p:nvCxnSpPr>
        <p:spPr>
          <a:xfrm flipH="1">
            <a:off x="2898057" y="2742107"/>
            <a:ext cx="1" cy="43870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E69F1A6-BAFB-5E32-DC8A-6E510FB9871B}"/>
              </a:ext>
            </a:extLst>
          </p:cNvPr>
          <p:cNvCxnSpPr>
            <a:cxnSpLocks/>
            <a:stCxn id="6" idx="4"/>
            <a:endCxn id="8" idx="0"/>
          </p:cNvCxnSpPr>
          <p:nvPr/>
        </p:nvCxnSpPr>
        <p:spPr>
          <a:xfrm>
            <a:off x="2898057" y="4119270"/>
            <a:ext cx="787706" cy="43870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F21ACE1-3911-7D37-7894-159978CDF07F}"/>
              </a:ext>
            </a:extLst>
          </p:cNvPr>
          <p:cNvSpPr/>
          <p:nvPr/>
        </p:nvSpPr>
        <p:spPr>
          <a:xfrm>
            <a:off x="5598691" y="1803644"/>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4" name="Oval 13">
            <a:extLst>
              <a:ext uri="{FF2B5EF4-FFF2-40B4-BE49-F238E27FC236}">
                <a16:creationId xmlns:a16="http://schemas.microsoft.com/office/drawing/2014/main" id="{0778CED5-E503-FF80-1D50-9183105ADE39}"/>
              </a:ext>
            </a:extLst>
          </p:cNvPr>
          <p:cNvSpPr/>
          <p:nvPr/>
        </p:nvSpPr>
        <p:spPr>
          <a:xfrm>
            <a:off x="5598689" y="3192836"/>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a:t>
            </a:r>
          </a:p>
        </p:txBody>
      </p:sp>
      <p:sp>
        <p:nvSpPr>
          <p:cNvPr id="15" name="Oval 14">
            <a:extLst>
              <a:ext uri="{FF2B5EF4-FFF2-40B4-BE49-F238E27FC236}">
                <a16:creationId xmlns:a16="http://schemas.microsoft.com/office/drawing/2014/main" id="{665ECB63-0F7E-5508-423D-84C420225EB5}"/>
              </a:ext>
            </a:extLst>
          </p:cNvPr>
          <p:cNvSpPr/>
          <p:nvPr/>
        </p:nvSpPr>
        <p:spPr>
          <a:xfrm>
            <a:off x="5598689" y="4539466"/>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cxnSp>
        <p:nvCxnSpPr>
          <p:cNvPr id="16" name="Straight Arrow Connector 15">
            <a:extLst>
              <a:ext uri="{FF2B5EF4-FFF2-40B4-BE49-F238E27FC236}">
                <a16:creationId xmlns:a16="http://schemas.microsoft.com/office/drawing/2014/main" id="{E9B40F95-20C2-413A-DF26-AEF00D2806BB}"/>
              </a:ext>
            </a:extLst>
          </p:cNvPr>
          <p:cNvCxnSpPr>
            <a:cxnSpLocks/>
            <a:stCxn id="4" idx="4"/>
            <a:endCxn id="13" idx="0"/>
          </p:cNvCxnSpPr>
          <p:nvPr/>
        </p:nvCxnSpPr>
        <p:spPr>
          <a:xfrm flipH="1">
            <a:off x="6095997" y="1335505"/>
            <a:ext cx="3" cy="46813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9E09272-6A70-D2B9-A820-C0DE74236DD9}"/>
              </a:ext>
            </a:extLst>
          </p:cNvPr>
          <p:cNvCxnSpPr>
            <a:cxnSpLocks/>
            <a:stCxn id="13" idx="4"/>
            <a:endCxn id="14" idx="0"/>
          </p:cNvCxnSpPr>
          <p:nvPr/>
        </p:nvCxnSpPr>
        <p:spPr>
          <a:xfrm flipH="1">
            <a:off x="6095995" y="2742107"/>
            <a:ext cx="2" cy="45072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E8DAF0A-8E49-8340-1174-307F0B3DD572}"/>
              </a:ext>
            </a:extLst>
          </p:cNvPr>
          <p:cNvCxnSpPr>
            <a:cxnSpLocks/>
            <a:endCxn id="15" idx="0"/>
          </p:cNvCxnSpPr>
          <p:nvPr/>
        </p:nvCxnSpPr>
        <p:spPr>
          <a:xfrm>
            <a:off x="6095995" y="4089097"/>
            <a:ext cx="0" cy="45036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5A24B5D-A41D-91B8-4344-E1732E79A631}"/>
              </a:ext>
            </a:extLst>
          </p:cNvPr>
          <p:cNvCxnSpPr>
            <a:cxnSpLocks/>
            <a:stCxn id="6" idx="4"/>
          </p:cNvCxnSpPr>
          <p:nvPr/>
        </p:nvCxnSpPr>
        <p:spPr>
          <a:xfrm flipH="1">
            <a:off x="2164681" y="4119270"/>
            <a:ext cx="733376" cy="408168"/>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986B09CE-7615-6B03-7AC6-C6299355A4B0}"/>
              </a:ext>
            </a:extLst>
          </p:cNvPr>
          <p:cNvSpPr/>
          <p:nvPr/>
        </p:nvSpPr>
        <p:spPr>
          <a:xfrm>
            <a:off x="8796625" y="1803643"/>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t>
            </a:r>
          </a:p>
        </p:txBody>
      </p:sp>
      <p:cxnSp>
        <p:nvCxnSpPr>
          <p:cNvPr id="21" name="Straight Arrow Connector 20">
            <a:extLst>
              <a:ext uri="{FF2B5EF4-FFF2-40B4-BE49-F238E27FC236}">
                <a16:creationId xmlns:a16="http://schemas.microsoft.com/office/drawing/2014/main" id="{1C05A07C-C356-C39B-B328-56A26012A270}"/>
              </a:ext>
            </a:extLst>
          </p:cNvPr>
          <p:cNvCxnSpPr>
            <a:cxnSpLocks/>
            <a:stCxn id="4" idx="6"/>
            <a:endCxn id="20" idx="0"/>
          </p:cNvCxnSpPr>
          <p:nvPr/>
        </p:nvCxnSpPr>
        <p:spPr>
          <a:xfrm>
            <a:off x="6593305" y="866274"/>
            <a:ext cx="2700626" cy="93736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86111917-122B-1E59-9728-92E887AEBFF0}"/>
              </a:ext>
            </a:extLst>
          </p:cNvPr>
          <p:cNvSpPr/>
          <p:nvPr/>
        </p:nvSpPr>
        <p:spPr>
          <a:xfrm>
            <a:off x="10027319" y="4070234"/>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24" name="Oval 23">
            <a:extLst>
              <a:ext uri="{FF2B5EF4-FFF2-40B4-BE49-F238E27FC236}">
                <a16:creationId xmlns:a16="http://schemas.microsoft.com/office/drawing/2014/main" id="{5CD511CD-7A44-D871-4DEE-461E53D0005D}"/>
              </a:ext>
            </a:extLst>
          </p:cNvPr>
          <p:cNvSpPr/>
          <p:nvPr/>
        </p:nvSpPr>
        <p:spPr>
          <a:xfrm>
            <a:off x="10027319" y="5189536"/>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a:t>
            </a:r>
          </a:p>
        </p:txBody>
      </p:sp>
      <p:cxnSp>
        <p:nvCxnSpPr>
          <p:cNvPr id="25" name="Straight Arrow Connector 24">
            <a:extLst>
              <a:ext uri="{FF2B5EF4-FFF2-40B4-BE49-F238E27FC236}">
                <a16:creationId xmlns:a16="http://schemas.microsoft.com/office/drawing/2014/main" id="{4F5A46A2-844A-AC05-3423-A270371621A9}"/>
              </a:ext>
            </a:extLst>
          </p:cNvPr>
          <p:cNvCxnSpPr>
            <a:cxnSpLocks/>
            <a:stCxn id="20" idx="4"/>
          </p:cNvCxnSpPr>
          <p:nvPr/>
        </p:nvCxnSpPr>
        <p:spPr>
          <a:xfrm>
            <a:off x="9293931" y="2742106"/>
            <a:ext cx="0" cy="18083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CCCA5DC-0B07-05A4-4C37-3186233F81E2}"/>
              </a:ext>
            </a:extLst>
          </p:cNvPr>
          <p:cNvCxnSpPr>
            <a:cxnSpLocks/>
            <a:stCxn id="23" idx="4"/>
            <a:endCxn id="24" idx="0"/>
          </p:cNvCxnSpPr>
          <p:nvPr/>
        </p:nvCxnSpPr>
        <p:spPr>
          <a:xfrm>
            <a:off x="10524625" y="5008697"/>
            <a:ext cx="0" cy="18083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89CF153-0F15-7F06-B1F2-BD9C5B887F70}"/>
              </a:ext>
            </a:extLst>
          </p:cNvPr>
          <p:cNvCxnSpPr>
            <a:cxnSpLocks/>
            <a:endCxn id="23" idx="0"/>
          </p:cNvCxnSpPr>
          <p:nvPr/>
        </p:nvCxnSpPr>
        <p:spPr>
          <a:xfrm>
            <a:off x="9293931" y="3861408"/>
            <a:ext cx="1230694" cy="208826"/>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86E5E1A-AEEA-FBA2-A6F1-9B82636AE6D0}"/>
              </a:ext>
            </a:extLst>
          </p:cNvPr>
          <p:cNvCxnSpPr>
            <a:cxnSpLocks/>
          </p:cNvCxnSpPr>
          <p:nvPr/>
        </p:nvCxnSpPr>
        <p:spPr>
          <a:xfrm flipH="1">
            <a:off x="8178085" y="3861408"/>
            <a:ext cx="1106270" cy="208826"/>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761D420-237D-8CA4-F199-0DA630AC110A}"/>
              </a:ext>
            </a:extLst>
          </p:cNvPr>
          <p:cNvCxnSpPr>
            <a:cxnSpLocks/>
          </p:cNvCxnSpPr>
          <p:nvPr/>
        </p:nvCxnSpPr>
        <p:spPr>
          <a:xfrm flipH="1">
            <a:off x="8178084" y="5008697"/>
            <a:ext cx="1" cy="152851"/>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52B358F-1AA0-B675-13DB-110EE1178456}"/>
              </a:ext>
            </a:extLst>
          </p:cNvPr>
          <p:cNvSpPr txBox="1"/>
          <p:nvPr/>
        </p:nvSpPr>
        <p:spPr>
          <a:xfrm>
            <a:off x="472482" y="453475"/>
            <a:ext cx="4249829" cy="523220"/>
          </a:xfrm>
          <a:prstGeom prst="rect">
            <a:avLst/>
          </a:prstGeom>
          <a:noFill/>
        </p:spPr>
        <p:txBody>
          <a:bodyPr wrap="square" rtlCol="0">
            <a:spAutoFit/>
          </a:bodyPr>
          <a:lstStyle/>
          <a:p>
            <a:r>
              <a:rPr lang="en-US" sz="2800" b="1" dirty="0">
                <a:latin typeface="Avenir Book" panose="02000503020000020003" pitchFamily="2" charset="0"/>
              </a:rPr>
              <a:t>Execution of Searching</a:t>
            </a:r>
          </a:p>
        </p:txBody>
      </p:sp>
      <p:sp>
        <p:nvSpPr>
          <p:cNvPr id="36" name="TextBox 35">
            <a:extLst>
              <a:ext uri="{FF2B5EF4-FFF2-40B4-BE49-F238E27FC236}">
                <a16:creationId xmlns:a16="http://schemas.microsoft.com/office/drawing/2014/main" id="{30873321-BB40-F7C6-1DF1-24B7C8003A25}"/>
              </a:ext>
            </a:extLst>
          </p:cNvPr>
          <p:cNvSpPr txBox="1"/>
          <p:nvPr/>
        </p:nvSpPr>
        <p:spPr>
          <a:xfrm>
            <a:off x="497550" y="495850"/>
            <a:ext cx="2329301" cy="369332"/>
          </a:xfrm>
          <a:prstGeom prst="rect">
            <a:avLst/>
          </a:prstGeom>
          <a:noFill/>
        </p:spPr>
        <p:txBody>
          <a:bodyPr wrap="square" rtlCol="0">
            <a:spAutoFit/>
          </a:bodyPr>
          <a:lstStyle/>
          <a:p>
            <a:r>
              <a:rPr lang="en-US" dirty="0"/>
              <a:t>Search element ‘fish’</a:t>
            </a:r>
          </a:p>
        </p:txBody>
      </p:sp>
      <p:sp>
        <p:nvSpPr>
          <p:cNvPr id="41" name="Oval 40">
            <a:extLst>
              <a:ext uri="{FF2B5EF4-FFF2-40B4-BE49-F238E27FC236}">
                <a16:creationId xmlns:a16="http://schemas.microsoft.com/office/drawing/2014/main" id="{B3C9F526-513A-683C-FC89-A3E9F38A232E}"/>
              </a:ext>
            </a:extLst>
          </p:cNvPr>
          <p:cNvSpPr/>
          <p:nvPr/>
        </p:nvSpPr>
        <p:spPr>
          <a:xfrm>
            <a:off x="8796625" y="2922945"/>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i</a:t>
            </a:r>
            <a:endParaRPr lang="en-US" dirty="0"/>
          </a:p>
        </p:txBody>
      </p:sp>
      <p:sp>
        <p:nvSpPr>
          <p:cNvPr id="44" name="Oval 43">
            <a:extLst>
              <a:ext uri="{FF2B5EF4-FFF2-40B4-BE49-F238E27FC236}">
                <a16:creationId xmlns:a16="http://schemas.microsoft.com/office/drawing/2014/main" id="{A5F8443E-4D84-9699-31D6-D324F78D9558}"/>
              </a:ext>
            </a:extLst>
          </p:cNvPr>
          <p:cNvSpPr/>
          <p:nvPr/>
        </p:nvSpPr>
        <p:spPr>
          <a:xfrm>
            <a:off x="7680778" y="4070234"/>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46" name="Oval 45">
            <a:extLst>
              <a:ext uri="{FF2B5EF4-FFF2-40B4-BE49-F238E27FC236}">
                <a16:creationId xmlns:a16="http://schemas.microsoft.com/office/drawing/2014/main" id="{68FDAB71-F885-AC04-4FBB-1D3A37F7F4F1}"/>
              </a:ext>
            </a:extLst>
          </p:cNvPr>
          <p:cNvSpPr/>
          <p:nvPr/>
        </p:nvSpPr>
        <p:spPr>
          <a:xfrm>
            <a:off x="7680778" y="5161548"/>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49" name="TextBox 48">
            <a:extLst>
              <a:ext uri="{FF2B5EF4-FFF2-40B4-BE49-F238E27FC236}">
                <a16:creationId xmlns:a16="http://schemas.microsoft.com/office/drawing/2014/main" id="{FF1F977F-F53A-1B59-1129-948B4545FA24}"/>
              </a:ext>
            </a:extLst>
          </p:cNvPr>
          <p:cNvSpPr txBox="1"/>
          <p:nvPr/>
        </p:nvSpPr>
        <p:spPr>
          <a:xfrm>
            <a:off x="193024" y="5808219"/>
            <a:ext cx="3144253" cy="923330"/>
          </a:xfrm>
          <a:prstGeom prst="rect">
            <a:avLst/>
          </a:prstGeom>
          <a:noFill/>
        </p:spPr>
        <p:txBody>
          <a:bodyPr wrap="square" rtlCol="0">
            <a:spAutoFit/>
          </a:bodyPr>
          <a:lstStyle/>
          <a:p>
            <a:r>
              <a:rPr lang="en-US" b="1" dirty="0">
                <a:latin typeface="Avenir Book" panose="02000503020000020003" pitchFamily="2" charset="0"/>
              </a:rPr>
              <a:t>Checks the presence of flag after the required word is searched.</a:t>
            </a:r>
          </a:p>
        </p:txBody>
      </p:sp>
      <p:sp>
        <p:nvSpPr>
          <p:cNvPr id="50" name="TextBox 49">
            <a:extLst>
              <a:ext uri="{FF2B5EF4-FFF2-40B4-BE49-F238E27FC236}">
                <a16:creationId xmlns:a16="http://schemas.microsoft.com/office/drawing/2014/main" id="{24537AEA-F870-13C2-28F3-052E12081E86}"/>
              </a:ext>
            </a:extLst>
          </p:cNvPr>
          <p:cNvSpPr txBox="1"/>
          <p:nvPr/>
        </p:nvSpPr>
        <p:spPr>
          <a:xfrm>
            <a:off x="193023" y="5793489"/>
            <a:ext cx="3144253" cy="646331"/>
          </a:xfrm>
          <a:prstGeom prst="rect">
            <a:avLst/>
          </a:prstGeom>
          <a:noFill/>
        </p:spPr>
        <p:txBody>
          <a:bodyPr wrap="square" rtlCol="0">
            <a:spAutoFit/>
          </a:bodyPr>
          <a:lstStyle/>
          <a:p>
            <a:r>
              <a:rPr lang="en-US" b="1" dirty="0">
                <a:latin typeface="Avenir Book" panose="02000503020000020003" pitchFamily="2" charset="0"/>
              </a:rPr>
              <a:t>Since the flag is present after ‘h’ it results TRUE.</a:t>
            </a:r>
          </a:p>
        </p:txBody>
      </p:sp>
    </p:spTree>
    <p:extLst>
      <p:ext uri="{BB962C8B-B14F-4D97-AF65-F5344CB8AC3E}">
        <p14:creationId xmlns:p14="http://schemas.microsoft.com/office/powerpoint/2010/main" val="130980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1"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xit" presetSubtype="0" fill="hold" grpId="0" nodeType="clickEffect">
                                  <p:stCondLst>
                                    <p:cond delay="0"/>
                                  </p:stCondLst>
                                  <p:childTnLst>
                                    <p:animEffect transition="out" filter="fade">
                                      <p:cBhvr>
                                        <p:cTn id="13" dur="1000"/>
                                        <p:tgtEl>
                                          <p:spTgt spid="33"/>
                                        </p:tgtEl>
                                      </p:cBhvr>
                                    </p:animEffect>
                                    <p:anim calcmode="lin" valueType="num">
                                      <p:cBhvr>
                                        <p:cTn id="14" dur="1000"/>
                                        <p:tgtEl>
                                          <p:spTgt spid="33"/>
                                        </p:tgtEl>
                                        <p:attrNameLst>
                                          <p:attrName>ppt_x</p:attrName>
                                        </p:attrNameLst>
                                      </p:cBhvr>
                                      <p:tavLst>
                                        <p:tav tm="0">
                                          <p:val>
                                            <p:strVal val="ppt_x"/>
                                          </p:val>
                                        </p:tav>
                                        <p:tav tm="100000">
                                          <p:val>
                                            <p:strVal val="ppt_x"/>
                                          </p:val>
                                        </p:tav>
                                      </p:tavLst>
                                    </p:anim>
                                    <p:anim calcmode="lin" valueType="num">
                                      <p:cBhvr>
                                        <p:cTn id="15" dur="1000"/>
                                        <p:tgtEl>
                                          <p:spTgt spid="33"/>
                                        </p:tgtEl>
                                        <p:attrNameLst>
                                          <p:attrName>ppt_y</p:attrName>
                                        </p:attrNameLst>
                                      </p:cBhvr>
                                      <p:tavLst>
                                        <p:tav tm="0">
                                          <p:val>
                                            <p:strVal val="ppt_y"/>
                                          </p:val>
                                        </p:tav>
                                        <p:tav tm="100000">
                                          <p:val>
                                            <p:strVal val="ppt_y-.1"/>
                                          </p:val>
                                        </p:tav>
                                      </p:tavLst>
                                    </p:anim>
                                    <p:set>
                                      <p:cBhvr>
                                        <p:cTn id="16" dur="1" fill="hold">
                                          <p:stCondLst>
                                            <p:cond delay="999"/>
                                          </p:stCondLst>
                                        </p:cTn>
                                        <p:tgtEl>
                                          <p:spTgt spid="3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1"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1000"/>
                                        <p:tgtEl>
                                          <p:spTgt spid="36"/>
                                        </p:tgtEl>
                                      </p:cBhvr>
                                    </p:animEffect>
                                    <p:anim calcmode="lin" valueType="num">
                                      <p:cBhvr>
                                        <p:cTn id="22" dur="1000" fill="hold"/>
                                        <p:tgtEl>
                                          <p:spTgt spid="36"/>
                                        </p:tgtEl>
                                        <p:attrNameLst>
                                          <p:attrName>ppt_x</p:attrName>
                                        </p:attrNameLst>
                                      </p:cBhvr>
                                      <p:tavLst>
                                        <p:tav tm="0">
                                          <p:val>
                                            <p:strVal val="#ppt_x"/>
                                          </p:val>
                                        </p:tav>
                                        <p:tav tm="100000">
                                          <p:val>
                                            <p:strVal val="#ppt_x"/>
                                          </p:val>
                                        </p:tav>
                                      </p:tavLst>
                                    </p:anim>
                                    <p:anim calcmode="lin" valueType="num">
                                      <p:cBhvr>
                                        <p:cTn id="2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mph" presetSubtype="2" fill="hold" nodeType="clickEffect">
                                  <p:stCondLst>
                                    <p:cond delay="0"/>
                                  </p:stCondLst>
                                  <p:childTnLst>
                                    <p:animClr clrSpc="rgb" dir="cw">
                                      <p:cBhvr>
                                        <p:cTn id="27" dur="2000" fill="hold"/>
                                        <p:tgtEl>
                                          <p:spTgt spid="5"/>
                                        </p:tgtEl>
                                        <p:attrNameLst>
                                          <p:attrName>fillcolor</p:attrName>
                                        </p:attrNameLst>
                                      </p:cBhvr>
                                      <p:to>
                                        <a:srgbClr val="F40000"/>
                                      </p:to>
                                    </p:animClr>
                                    <p:set>
                                      <p:cBhvr>
                                        <p:cTn id="28" dur="2000" fill="hold"/>
                                        <p:tgtEl>
                                          <p:spTgt spid="5"/>
                                        </p:tgtEl>
                                        <p:attrNameLst>
                                          <p:attrName>fill.type</p:attrName>
                                        </p:attrNameLst>
                                      </p:cBhvr>
                                      <p:to>
                                        <p:strVal val="solid"/>
                                      </p:to>
                                    </p:set>
                                    <p:set>
                                      <p:cBhvr>
                                        <p:cTn id="29" dur="2000" fill="hold"/>
                                        <p:tgtEl>
                                          <p:spTgt spid="5"/>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1" presetClass="emph" presetSubtype="2" fill="hold" nodeType="clickEffect">
                                  <p:stCondLst>
                                    <p:cond delay="0"/>
                                  </p:stCondLst>
                                  <p:childTnLst>
                                    <p:animClr clrSpc="rgb" dir="cw">
                                      <p:cBhvr>
                                        <p:cTn id="33" dur="2000" fill="hold"/>
                                        <p:tgtEl>
                                          <p:spTgt spid="13"/>
                                        </p:tgtEl>
                                        <p:attrNameLst>
                                          <p:attrName>fillcolor</p:attrName>
                                        </p:attrNameLst>
                                      </p:cBhvr>
                                      <p:to>
                                        <a:srgbClr val="F40000"/>
                                      </p:to>
                                    </p:animClr>
                                    <p:set>
                                      <p:cBhvr>
                                        <p:cTn id="34" dur="2000" fill="hold"/>
                                        <p:tgtEl>
                                          <p:spTgt spid="13"/>
                                        </p:tgtEl>
                                        <p:attrNameLst>
                                          <p:attrName>fill.type</p:attrName>
                                        </p:attrNameLst>
                                      </p:cBhvr>
                                      <p:to>
                                        <p:strVal val="solid"/>
                                      </p:to>
                                    </p:set>
                                    <p:set>
                                      <p:cBhvr>
                                        <p:cTn id="35" dur="2000" fill="hold"/>
                                        <p:tgtEl>
                                          <p:spTgt spid="13"/>
                                        </p:tgtEl>
                                        <p:attrNameLst>
                                          <p:attrName>fill.on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1" presetClass="emph" presetSubtype="2" fill="hold" nodeType="clickEffect">
                                  <p:stCondLst>
                                    <p:cond delay="0"/>
                                  </p:stCondLst>
                                  <p:childTnLst>
                                    <p:animClr clrSpc="rgb" dir="cw">
                                      <p:cBhvr>
                                        <p:cTn id="39" dur="2000" fill="hold"/>
                                        <p:tgtEl>
                                          <p:spTgt spid="20"/>
                                        </p:tgtEl>
                                        <p:attrNameLst>
                                          <p:attrName>fillcolor</p:attrName>
                                        </p:attrNameLst>
                                      </p:cBhvr>
                                      <p:to>
                                        <a:srgbClr val="7BDA00"/>
                                      </p:to>
                                    </p:animClr>
                                    <p:set>
                                      <p:cBhvr>
                                        <p:cTn id="40" dur="2000" fill="hold"/>
                                        <p:tgtEl>
                                          <p:spTgt spid="20"/>
                                        </p:tgtEl>
                                        <p:attrNameLst>
                                          <p:attrName>fill.type</p:attrName>
                                        </p:attrNameLst>
                                      </p:cBhvr>
                                      <p:to>
                                        <p:strVal val="solid"/>
                                      </p:to>
                                    </p:set>
                                    <p:set>
                                      <p:cBhvr>
                                        <p:cTn id="41" dur="2000" fill="hold"/>
                                        <p:tgtEl>
                                          <p:spTgt spid="20"/>
                                        </p:tgtEl>
                                        <p:attrNameLst>
                                          <p:attrName>fill.on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1" presetClass="emph" presetSubtype="2" fill="hold" nodeType="clickEffect">
                                  <p:stCondLst>
                                    <p:cond delay="0"/>
                                  </p:stCondLst>
                                  <p:childTnLst>
                                    <p:animClr clrSpc="rgb" dir="cw">
                                      <p:cBhvr>
                                        <p:cTn id="45" dur="2000" fill="hold"/>
                                        <p:tgtEl>
                                          <p:spTgt spid="41"/>
                                        </p:tgtEl>
                                        <p:attrNameLst>
                                          <p:attrName>fillcolor</p:attrName>
                                        </p:attrNameLst>
                                      </p:cBhvr>
                                      <p:to>
                                        <a:srgbClr val="7BDA00"/>
                                      </p:to>
                                    </p:animClr>
                                    <p:set>
                                      <p:cBhvr>
                                        <p:cTn id="46" dur="2000" fill="hold"/>
                                        <p:tgtEl>
                                          <p:spTgt spid="41"/>
                                        </p:tgtEl>
                                        <p:attrNameLst>
                                          <p:attrName>fill.type</p:attrName>
                                        </p:attrNameLst>
                                      </p:cBhvr>
                                      <p:to>
                                        <p:strVal val="solid"/>
                                      </p:to>
                                    </p:set>
                                    <p:set>
                                      <p:cBhvr>
                                        <p:cTn id="47" dur="2000" fill="hold"/>
                                        <p:tgtEl>
                                          <p:spTgt spid="41"/>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 presetClass="emph" presetSubtype="2" fill="hold" nodeType="clickEffect">
                                  <p:stCondLst>
                                    <p:cond delay="0"/>
                                  </p:stCondLst>
                                  <p:childTnLst>
                                    <p:animClr clrSpc="rgb" dir="cw">
                                      <p:cBhvr>
                                        <p:cTn id="51" dur="2000" fill="hold"/>
                                        <p:tgtEl>
                                          <p:spTgt spid="44"/>
                                        </p:tgtEl>
                                        <p:attrNameLst>
                                          <p:attrName>fillcolor</p:attrName>
                                        </p:attrNameLst>
                                      </p:cBhvr>
                                      <p:to>
                                        <a:srgbClr val="F40000"/>
                                      </p:to>
                                    </p:animClr>
                                    <p:set>
                                      <p:cBhvr>
                                        <p:cTn id="52" dur="2000" fill="hold"/>
                                        <p:tgtEl>
                                          <p:spTgt spid="44"/>
                                        </p:tgtEl>
                                        <p:attrNameLst>
                                          <p:attrName>fill.type</p:attrName>
                                        </p:attrNameLst>
                                      </p:cBhvr>
                                      <p:to>
                                        <p:strVal val="solid"/>
                                      </p:to>
                                    </p:set>
                                    <p:set>
                                      <p:cBhvr>
                                        <p:cTn id="53" dur="2000" fill="hold"/>
                                        <p:tgtEl>
                                          <p:spTgt spid="44"/>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 presetClass="emph" presetSubtype="2" fill="hold" nodeType="clickEffect">
                                  <p:stCondLst>
                                    <p:cond delay="0"/>
                                  </p:stCondLst>
                                  <p:childTnLst>
                                    <p:animClr clrSpc="rgb" dir="cw">
                                      <p:cBhvr>
                                        <p:cTn id="57" dur="2000" fill="hold"/>
                                        <p:tgtEl>
                                          <p:spTgt spid="23"/>
                                        </p:tgtEl>
                                        <p:attrNameLst>
                                          <p:attrName>fillcolor</p:attrName>
                                        </p:attrNameLst>
                                      </p:cBhvr>
                                      <p:to>
                                        <a:srgbClr val="7BDA00"/>
                                      </p:to>
                                    </p:animClr>
                                    <p:set>
                                      <p:cBhvr>
                                        <p:cTn id="58" dur="2000" fill="hold"/>
                                        <p:tgtEl>
                                          <p:spTgt spid="23"/>
                                        </p:tgtEl>
                                        <p:attrNameLst>
                                          <p:attrName>fill.type</p:attrName>
                                        </p:attrNameLst>
                                      </p:cBhvr>
                                      <p:to>
                                        <p:strVal val="solid"/>
                                      </p:to>
                                    </p:set>
                                    <p:set>
                                      <p:cBhvr>
                                        <p:cTn id="59" dur="2000" fill="hold"/>
                                        <p:tgtEl>
                                          <p:spTgt spid="23"/>
                                        </p:tgtEl>
                                        <p:attrNameLst>
                                          <p:attrName>fill.on</p:attrName>
                                        </p:attrNameLst>
                                      </p:cBhvr>
                                      <p:to>
                                        <p:strVal val="true"/>
                                      </p:to>
                                    </p:set>
                                  </p:childTnLst>
                                </p:cTn>
                              </p:par>
                            </p:childTnLst>
                          </p:cTn>
                        </p:par>
                      </p:childTnLst>
                    </p:cTn>
                  </p:par>
                  <p:par>
                    <p:cTn id="60" fill="hold">
                      <p:stCondLst>
                        <p:cond delay="indefinite"/>
                      </p:stCondLst>
                      <p:childTnLst>
                        <p:par>
                          <p:cTn id="61" fill="hold">
                            <p:stCondLst>
                              <p:cond delay="0"/>
                            </p:stCondLst>
                            <p:childTnLst>
                              <p:par>
                                <p:cTn id="62" presetID="1" presetClass="emph" presetSubtype="2" fill="hold" nodeType="clickEffect">
                                  <p:stCondLst>
                                    <p:cond delay="0"/>
                                  </p:stCondLst>
                                  <p:childTnLst>
                                    <p:animClr clrSpc="rgb" dir="cw">
                                      <p:cBhvr>
                                        <p:cTn id="63" dur="2000" fill="hold"/>
                                        <p:tgtEl>
                                          <p:spTgt spid="24"/>
                                        </p:tgtEl>
                                        <p:attrNameLst>
                                          <p:attrName>fillcolor</p:attrName>
                                        </p:attrNameLst>
                                      </p:cBhvr>
                                      <p:to>
                                        <a:srgbClr val="7BDA00"/>
                                      </p:to>
                                    </p:animClr>
                                    <p:set>
                                      <p:cBhvr>
                                        <p:cTn id="64" dur="2000" fill="hold"/>
                                        <p:tgtEl>
                                          <p:spTgt spid="24"/>
                                        </p:tgtEl>
                                        <p:attrNameLst>
                                          <p:attrName>fill.type</p:attrName>
                                        </p:attrNameLst>
                                      </p:cBhvr>
                                      <p:to>
                                        <p:strVal val="solid"/>
                                      </p:to>
                                    </p:set>
                                    <p:set>
                                      <p:cBhvr>
                                        <p:cTn id="65" dur="2000" fill="hold"/>
                                        <p:tgtEl>
                                          <p:spTgt spid="24"/>
                                        </p:tgtEl>
                                        <p:attrNameLst>
                                          <p:attrName>fill.on</p:attrName>
                                        </p:attrNameLst>
                                      </p:cBhvr>
                                      <p:to>
                                        <p:strVal val="true"/>
                                      </p:to>
                                    </p:se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1000"/>
                                        <p:tgtEl>
                                          <p:spTgt spid="49"/>
                                        </p:tgtEl>
                                      </p:cBhvr>
                                    </p:animEffect>
                                    <p:anim calcmode="lin" valueType="num">
                                      <p:cBhvr>
                                        <p:cTn id="71" dur="1000" fill="hold"/>
                                        <p:tgtEl>
                                          <p:spTgt spid="49"/>
                                        </p:tgtEl>
                                        <p:attrNameLst>
                                          <p:attrName>ppt_x</p:attrName>
                                        </p:attrNameLst>
                                      </p:cBhvr>
                                      <p:tavLst>
                                        <p:tav tm="0">
                                          <p:val>
                                            <p:strVal val="#ppt_x"/>
                                          </p:val>
                                        </p:tav>
                                        <p:tav tm="100000">
                                          <p:val>
                                            <p:strVal val="#ppt_x"/>
                                          </p:val>
                                        </p:tav>
                                      </p:tavLst>
                                    </p:anim>
                                    <p:anim calcmode="lin" valueType="num">
                                      <p:cBhvr>
                                        <p:cTn id="72"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7" presetClass="exit" presetSubtype="0" fill="hold" grpId="1" nodeType="clickEffect">
                                  <p:stCondLst>
                                    <p:cond delay="0"/>
                                  </p:stCondLst>
                                  <p:childTnLst>
                                    <p:animEffect transition="out" filter="fade">
                                      <p:cBhvr>
                                        <p:cTn id="76" dur="1000"/>
                                        <p:tgtEl>
                                          <p:spTgt spid="49"/>
                                        </p:tgtEl>
                                      </p:cBhvr>
                                    </p:animEffect>
                                    <p:anim calcmode="lin" valueType="num">
                                      <p:cBhvr>
                                        <p:cTn id="77" dur="1000"/>
                                        <p:tgtEl>
                                          <p:spTgt spid="49"/>
                                        </p:tgtEl>
                                        <p:attrNameLst>
                                          <p:attrName>ppt_x</p:attrName>
                                        </p:attrNameLst>
                                      </p:cBhvr>
                                      <p:tavLst>
                                        <p:tav tm="0">
                                          <p:val>
                                            <p:strVal val="ppt_x"/>
                                          </p:val>
                                        </p:tav>
                                        <p:tav tm="100000">
                                          <p:val>
                                            <p:strVal val="ppt_x"/>
                                          </p:val>
                                        </p:tav>
                                      </p:tavLst>
                                    </p:anim>
                                    <p:anim calcmode="lin" valueType="num">
                                      <p:cBhvr>
                                        <p:cTn id="78" dur="1000"/>
                                        <p:tgtEl>
                                          <p:spTgt spid="49"/>
                                        </p:tgtEl>
                                        <p:attrNameLst>
                                          <p:attrName>ppt_y</p:attrName>
                                        </p:attrNameLst>
                                      </p:cBhvr>
                                      <p:tavLst>
                                        <p:tav tm="0">
                                          <p:val>
                                            <p:strVal val="ppt_y"/>
                                          </p:val>
                                        </p:tav>
                                        <p:tav tm="100000">
                                          <p:val>
                                            <p:strVal val="ppt_y-.1"/>
                                          </p:val>
                                        </p:tav>
                                      </p:tavLst>
                                    </p:anim>
                                    <p:set>
                                      <p:cBhvr>
                                        <p:cTn id="79" dur="1" fill="hold">
                                          <p:stCondLst>
                                            <p:cond delay="999"/>
                                          </p:stCondLst>
                                        </p:cTn>
                                        <p:tgtEl>
                                          <p:spTgt spid="49"/>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fade">
                                      <p:cBhvr>
                                        <p:cTn id="84" dur="1000"/>
                                        <p:tgtEl>
                                          <p:spTgt spid="50"/>
                                        </p:tgtEl>
                                      </p:cBhvr>
                                    </p:animEffect>
                                    <p:anim calcmode="lin" valueType="num">
                                      <p:cBhvr>
                                        <p:cTn id="85" dur="1000" fill="hold"/>
                                        <p:tgtEl>
                                          <p:spTgt spid="50"/>
                                        </p:tgtEl>
                                        <p:attrNameLst>
                                          <p:attrName>ppt_x</p:attrName>
                                        </p:attrNameLst>
                                      </p:cBhvr>
                                      <p:tavLst>
                                        <p:tav tm="0">
                                          <p:val>
                                            <p:strVal val="#ppt_x"/>
                                          </p:val>
                                        </p:tav>
                                        <p:tav tm="100000">
                                          <p:val>
                                            <p:strVal val="#ppt_x"/>
                                          </p:val>
                                        </p:tav>
                                      </p:tavLst>
                                    </p:anim>
                                    <p:anim calcmode="lin" valueType="num">
                                      <p:cBhvr>
                                        <p:cTn id="86"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7" presetClass="exit" presetSubtype="0" fill="hold" grpId="1" nodeType="clickEffect">
                                  <p:stCondLst>
                                    <p:cond delay="0"/>
                                  </p:stCondLst>
                                  <p:childTnLst>
                                    <p:animEffect transition="out" filter="fade">
                                      <p:cBhvr>
                                        <p:cTn id="90" dur="1000"/>
                                        <p:tgtEl>
                                          <p:spTgt spid="50"/>
                                        </p:tgtEl>
                                      </p:cBhvr>
                                    </p:animEffect>
                                    <p:anim calcmode="lin" valueType="num">
                                      <p:cBhvr>
                                        <p:cTn id="91" dur="1000"/>
                                        <p:tgtEl>
                                          <p:spTgt spid="50"/>
                                        </p:tgtEl>
                                        <p:attrNameLst>
                                          <p:attrName>ppt_x</p:attrName>
                                        </p:attrNameLst>
                                      </p:cBhvr>
                                      <p:tavLst>
                                        <p:tav tm="0">
                                          <p:val>
                                            <p:strVal val="ppt_x"/>
                                          </p:val>
                                        </p:tav>
                                        <p:tav tm="100000">
                                          <p:val>
                                            <p:strVal val="ppt_x"/>
                                          </p:val>
                                        </p:tav>
                                      </p:tavLst>
                                    </p:anim>
                                    <p:anim calcmode="lin" valueType="num">
                                      <p:cBhvr>
                                        <p:cTn id="92" dur="1000"/>
                                        <p:tgtEl>
                                          <p:spTgt spid="50"/>
                                        </p:tgtEl>
                                        <p:attrNameLst>
                                          <p:attrName>ppt_y</p:attrName>
                                        </p:attrNameLst>
                                      </p:cBhvr>
                                      <p:tavLst>
                                        <p:tav tm="0">
                                          <p:val>
                                            <p:strVal val="ppt_y"/>
                                          </p:val>
                                        </p:tav>
                                        <p:tav tm="100000">
                                          <p:val>
                                            <p:strVal val="ppt_y-.1"/>
                                          </p:val>
                                        </p:tav>
                                      </p:tavLst>
                                    </p:anim>
                                    <p:set>
                                      <p:cBhvr>
                                        <p:cTn id="93" dur="1" fill="hold">
                                          <p:stCondLst>
                                            <p:cond delay="999"/>
                                          </p:stCondLst>
                                        </p:cTn>
                                        <p:tgtEl>
                                          <p:spTgt spid="50"/>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47" presetClass="exit" presetSubtype="0" fill="hold" grpId="0" nodeType="clickEffect">
                                  <p:stCondLst>
                                    <p:cond delay="0"/>
                                  </p:stCondLst>
                                  <p:childTnLst>
                                    <p:animEffect transition="out" filter="fade">
                                      <p:cBhvr>
                                        <p:cTn id="97" dur="1000"/>
                                        <p:tgtEl>
                                          <p:spTgt spid="36"/>
                                        </p:tgtEl>
                                      </p:cBhvr>
                                    </p:animEffect>
                                    <p:anim calcmode="lin" valueType="num">
                                      <p:cBhvr>
                                        <p:cTn id="98" dur="1000"/>
                                        <p:tgtEl>
                                          <p:spTgt spid="36"/>
                                        </p:tgtEl>
                                        <p:attrNameLst>
                                          <p:attrName>ppt_x</p:attrName>
                                        </p:attrNameLst>
                                      </p:cBhvr>
                                      <p:tavLst>
                                        <p:tav tm="0">
                                          <p:val>
                                            <p:strVal val="ppt_x"/>
                                          </p:val>
                                        </p:tav>
                                        <p:tav tm="100000">
                                          <p:val>
                                            <p:strVal val="ppt_x"/>
                                          </p:val>
                                        </p:tav>
                                      </p:tavLst>
                                    </p:anim>
                                    <p:anim calcmode="lin" valueType="num">
                                      <p:cBhvr>
                                        <p:cTn id="99" dur="1000"/>
                                        <p:tgtEl>
                                          <p:spTgt spid="36"/>
                                        </p:tgtEl>
                                        <p:attrNameLst>
                                          <p:attrName>ppt_y</p:attrName>
                                        </p:attrNameLst>
                                      </p:cBhvr>
                                      <p:tavLst>
                                        <p:tav tm="0">
                                          <p:val>
                                            <p:strVal val="ppt_y"/>
                                          </p:val>
                                        </p:tav>
                                        <p:tav tm="100000">
                                          <p:val>
                                            <p:strVal val="ppt_y-.1"/>
                                          </p:val>
                                        </p:tav>
                                      </p:tavLst>
                                    </p:anim>
                                    <p:set>
                                      <p:cBhvr>
                                        <p:cTn id="100" dur="1" fill="hold">
                                          <p:stCondLst>
                                            <p:cond delay="9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P spid="36" grpId="0"/>
      <p:bldP spid="36" grpId="1"/>
      <p:bldP spid="49" grpId="0"/>
      <p:bldP spid="49" grpId="1"/>
      <p:bldP spid="50" grpId="0"/>
      <p:bldP spid="5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683C264-6934-4510-9AA7-A455333921C4}"/>
              </a:ext>
            </a:extLst>
          </p:cNvPr>
          <p:cNvSpPr/>
          <p:nvPr/>
        </p:nvSpPr>
        <p:spPr>
          <a:xfrm>
            <a:off x="5598694" y="397042"/>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__</a:t>
            </a:r>
          </a:p>
        </p:txBody>
      </p:sp>
      <p:sp>
        <p:nvSpPr>
          <p:cNvPr id="5" name="Oval 4">
            <a:extLst>
              <a:ext uri="{FF2B5EF4-FFF2-40B4-BE49-F238E27FC236}">
                <a16:creationId xmlns:a16="http://schemas.microsoft.com/office/drawing/2014/main" id="{48EF7B18-037C-A4A2-C8C3-E461A08B99A9}"/>
              </a:ext>
            </a:extLst>
          </p:cNvPr>
          <p:cNvSpPr/>
          <p:nvPr/>
        </p:nvSpPr>
        <p:spPr>
          <a:xfrm>
            <a:off x="2400752" y="1803644"/>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 name="Oval 5">
            <a:extLst>
              <a:ext uri="{FF2B5EF4-FFF2-40B4-BE49-F238E27FC236}">
                <a16:creationId xmlns:a16="http://schemas.microsoft.com/office/drawing/2014/main" id="{ECF8F58B-ED21-480D-520C-7D016587B4BE}"/>
              </a:ext>
            </a:extLst>
          </p:cNvPr>
          <p:cNvSpPr/>
          <p:nvPr/>
        </p:nvSpPr>
        <p:spPr>
          <a:xfrm>
            <a:off x="2400751" y="3180807"/>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8" name="Oval 7">
            <a:extLst>
              <a:ext uri="{FF2B5EF4-FFF2-40B4-BE49-F238E27FC236}">
                <a16:creationId xmlns:a16="http://schemas.microsoft.com/office/drawing/2014/main" id="{EC974657-BEEC-61A6-E2F3-F222DB478E2D}"/>
              </a:ext>
            </a:extLst>
          </p:cNvPr>
          <p:cNvSpPr/>
          <p:nvPr/>
        </p:nvSpPr>
        <p:spPr>
          <a:xfrm>
            <a:off x="3188457" y="4557970"/>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t>
            </a:r>
          </a:p>
        </p:txBody>
      </p:sp>
      <p:cxnSp>
        <p:nvCxnSpPr>
          <p:cNvPr id="9" name="Straight Arrow Connector 8">
            <a:extLst>
              <a:ext uri="{FF2B5EF4-FFF2-40B4-BE49-F238E27FC236}">
                <a16:creationId xmlns:a16="http://schemas.microsoft.com/office/drawing/2014/main" id="{03FF7098-E815-6CCC-C191-B16BEAD960D7}"/>
              </a:ext>
            </a:extLst>
          </p:cNvPr>
          <p:cNvCxnSpPr>
            <a:cxnSpLocks/>
            <a:stCxn id="4" idx="2"/>
            <a:endCxn id="5" idx="0"/>
          </p:cNvCxnSpPr>
          <p:nvPr/>
        </p:nvCxnSpPr>
        <p:spPr>
          <a:xfrm flipH="1">
            <a:off x="2898058" y="866274"/>
            <a:ext cx="2700636" cy="93737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EBFF1C6-08E9-709D-D361-D9526D5B3EDF}"/>
              </a:ext>
            </a:extLst>
          </p:cNvPr>
          <p:cNvCxnSpPr>
            <a:stCxn id="5" idx="4"/>
            <a:endCxn id="6" idx="0"/>
          </p:cNvCxnSpPr>
          <p:nvPr/>
        </p:nvCxnSpPr>
        <p:spPr>
          <a:xfrm flipH="1">
            <a:off x="2898057" y="2742107"/>
            <a:ext cx="1" cy="43870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DFD3DB-3C15-5126-CD17-11BBE7152A6D}"/>
              </a:ext>
            </a:extLst>
          </p:cNvPr>
          <p:cNvCxnSpPr>
            <a:cxnSpLocks/>
            <a:stCxn id="6" idx="4"/>
            <a:endCxn id="8" idx="0"/>
          </p:cNvCxnSpPr>
          <p:nvPr/>
        </p:nvCxnSpPr>
        <p:spPr>
          <a:xfrm>
            <a:off x="2898057" y="4119270"/>
            <a:ext cx="787706" cy="43870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DBA9B710-CA24-9E05-7565-CEFCED445C3C}"/>
              </a:ext>
            </a:extLst>
          </p:cNvPr>
          <p:cNvSpPr/>
          <p:nvPr/>
        </p:nvSpPr>
        <p:spPr>
          <a:xfrm>
            <a:off x="5598691" y="1803644"/>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3" name="Oval 12">
            <a:extLst>
              <a:ext uri="{FF2B5EF4-FFF2-40B4-BE49-F238E27FC236}">
                <a16:creationId xmlns:a16="http://schemas.microsoft.com/office/drawing/2014/main" id="{B8E639A6-488B-D74A-41D8-88246F2ADD38}"/>
              </a:ext>
            </a:extLst>
          </p:cNvPr>
          <p:cNvSpPr/>
          <p:nvPr/>
        </p:nvSpPr>
        <p:spPr>
          <a:xfrm>
            <a:off x="5598689" y="3192836"/>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a:t>
            </a:r>
          </a:p>
        </p:txBody>
      </p:sp>
      <p:sp>
        <p:nvSpPr>
          <p:cNvPr id="14" name="Oval 13">
            <a:extLst>
              <a:ext uri="{FF2B5EF4-FFF2-40B4-BE49-F238E27FC236}">
                <a16:creationId xmlns:a16="http://schemas.microsoft.com/office/drawing/2014/main" id="{27B0E0AB-3CAA-5DED-3B92-F1F1B9C19C22}"/>
              </a:ext>
            </a:extLst>
          </p:cNvPr>
          <p:cNvSpPr/>
          <p:nvPr/>
        </p:nvSpPr>
        <p:spPr>
          <a:xfrm>
            <a:off x="5598689" y="4539466"/>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cxnSp>
        <p:nvCxnSpPr>
          <p:cNvPr id="15" name="Straight Arrow Connector 14">
            <a:extLst>
              <a:ext uri="{FF2B5EF4-FFF2-40B4-BE49-F238E27FC236}">
                <a16:creationId xmlns:a16="http://schemas.microsoft.com/office/drawing/2014/main" id="{5D9B51D5-5D28-9867-5323-1C1C87238A00}"/>
              </a:ext>
            </a:extLst>
          </p:cNvPr>
          <p:cNvCxnSpPr>
            <a:cxnSpLocks/>
            <a:stCxn id="4" idx="4"/>
            <a:endCxn id="12" idx="0"/>
          </p:cNvCxnSpPr>
          <p:nvPr/>
        </p:nvCxnSpPr>
        <p:spPr>
          <a:xfrm flipH="1">
            <a:off x="6095997" y="1335505"/>
            <a:ext cx="3" cy="46813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6BE2B0-39DC-D9E7-7979-8915087A597D}"/>
              </a:ext>
            </a:extLst>
          </p:cNvPr>
          <p:cNvCxnSpPr>
            <a:cxnSpLocks/>
            <a:stCxn id="12" idx="4"/>
            <a:endCxn id="13" idx="0"/>
          </p:cNvCxnSpPr>
          <p:nvPr/>
        </p:nvCxnSpPr>
        <p:spPr>
          <a:xfrm flipH="1">
            <a:off x="6095995" y="2742107"/>
            <a:ext cx="2" cy="45072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7BE3B4C-9C6A-41FB-6660-C27E74A047F4}"/>
              </a:ext>
            </a:extLst>
          </p:cNvPr>
          <p:cNvCxnSpPr>
            <a:cxnSpLocks/>
            <a:endCxn id="14" idx="0"/>
          </p:cNvCxnSpPr>
          <p:nvPr/>
        </p:nvCxnSpPr>
        <p:spPr>
          <a:xfrm>
            <a:off x="6095995" y="4089097"/>
            <a:ext cx="0" cy="45036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D40A0B95-65D7-BCEC-21EA-621F048464E9}"/>
              </a:ext>
            </a:extLst>
          </p:cNvPr>
          <p:cNvSpPr/>
          <p:nvPr/>
        </p:nvSpPr>
        <p:spPr>
          <a:xfrm>
            <a:off x="1662201" y="4527437"/>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18" name="Straight Arrow Connector 17">
            <a:extLst>
              <a:ext uri="{FF2B5EF4-FFF2-40B4-BE49-F238E27FC236}">
                <a16:creationId xmlns:a16="http://schemas.microsoft.com/office/drawing/2014/main" id="{C658EF48-67FB-738A-EFEA-99E689A43CEB}"/>
              </a:ext>
            </a:extLst>
          </p:cNvPr>
          <p:cNvCxnSpPr>
            <a:cxnSpLocks/>
            <a:stCxn id="6" idx="4"/>
          </p:cNvCxnSpPr>
          <p:nvPr/>
        </p:nvCxnSpPr>
        <p:spPr>
          <a:xfrm flipH="1">
            <a:off x="2164681" y="4119270"/>
            <a:ext cx="733376" cy="408168"/>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18555D54-1979-0B35-5BA4-DB3F20BD7772}"/>
              </a:ext>
            </a:extLst>
          </p:cNvPr>
          <p:cNvSpPr/>
          <p:nvPr/>
        </p:nvSpPr>
        <p:spPr>
          <a:xfrm>
            <a:off x="8796625" y="1803643"/>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t>
            </a:r>
          </a:p>
        </p:txBody>
      </p:sp>
      <p:cxnSp>
        <p:nvCxnSpPr>
          <p:cNvPr id="20" name="Straight Arrow Connector 19">
            <a:extLst>
              <a:ext uri="{FF2B5EF4-FFF2-40B4-BE49-F238E27FC236}">
                <a16:creationId xmlns:a16="http://schemas.microsoft.com/office/drawing/2014/main" id="{F8F9A947-F781-BB73-99A5-0817A97E936A}"/>
              </a:ext>
            </a:extLst>
          </p:cNvPr>
          <p:cNvCxnSpPr>
            <a:cxnSpLocks/>
            <a:stCxn id="4" idx="6"/>
            <a:endCxn id="19" idx="0"/>
          </p:cNvCxnSpPr>
          <p:nvPr/>
        </p:nvCxnSpPr>
        <p:spPr>
          <a:xfrm>
            <a:off x="6593305" y="866274"/>
            <a:ext cx="2700626" cy="93736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78915AB9-6BCB-5ED6-B58B-C5A32161FEC1}"/>
              </a:ext>
            </a:extLst>
          </p:cNvPr>
          <p:cNvSpPr/>
          <p:nvPr/>
        </p:nvSpPr>
        <p:spPr>
          <a:xfrm>
            <a:off x="10027319" y="4070234"/>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22" name="Oval 21">
            <a:extLst>
              <a:ext uri="{FF2B5EF4-FFF2-40B4-BE49-F238E27FC236}">
                <a16:creationId xmlns:a16="http://schemas.microsoft.com/office/drawing/2014/main" id="{43B88AA9-8C80-698C-B14A-545A89C51F95}"/>
              </a:ext>
            </a:extLst>
          </p:cNvPr>
          <p:cNvSpPr/>
          <p:nvPr/>
        </p:nvSpPr>
        <p:spPr>
          <a:xfrm>
            <a:off x="10027319" y="5189536"/>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a:t>
            </a:r>
          </a:p>
        </p:txBody>
      </p:sp>
      <p:cxnSp>
        <p:nvCxnSpPr>
          <p:cNvPr id="23" name="Straight Arrow Connector 22">
            <a:extLst>
              <a:ext uri="{FF2B5EF4-FFF2-40B4-BE49-F238E27FC236}">
                <a16:creationId xmlns:a16="http://schemas.microsoft.com/office/drawing/2014/main" id="{3A876084-A438-03A3-A983-58CF94D504CC}"/>
              </a:ext>
            </a:extLst>
          </p:cNvPr>
          <p:cNvCxnSpPr>
            <a:cxnSpLocks/>
            <a:stCxn id="19" idx="4"/>
          </p:cNvCxnSpPr>
          <p:nvPr/>
        </p:nvCxnSpPr>
        <p:spPr>
          <a:xfrm>
            <a:off x="9293931" y="2742106"/>
            <a:ext cx="0" cy="18083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1291485-2C64-DD89-88EE-5900D96E6875}"/>
              </a:ext>
            </a:extLst>
          </p:cNvPr>
          <p:cNvCxnSpPr>
            <a:cxnSpLocks/>
            <a:stCxn id="21" idx="4"/>
            <a:endCxn id="22" idx="0"/>
          </p:cNvCxnSpPr>
          <p:nvPr/>
        </p:nvCxnSpPr>
        <p:spPr>
          <a:xfrm>
            <a:off x="10524625" y="5008697"/>
            <a:ext cx="0" cy="18083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39DB3AC-4A22-378C-CF7D-FD9E1C68D699}"/>
              </a:ext>
            </a:extLst>
          </p:cNvPr>
          <p:cNvCxnSpPr>
            <a:cxnSpLocks/>
            <a:endCxn id="21" idx="0"/>
          </p:cNvCxnSpPr>
          <p:nvPr/>
        </p:nvCxnSpPr>
        <p:spPr>
          <a:xfrm>
            <a:off x="9293931" y="3861408"/>
            <a:ext cx="1230694" cy="208826"/>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30BAE14-1226-035B-F112-AF82D4BB5E3D}"/>
              </a:ext>
            </a:extLst>
          </p:cNvPr>
          <p:cNvCxnSpPr>
            <a:cxnSpLocks/>
          </p:cNvCxnSpPr>
          <p:nvPr/>
        </p:nvCxnSpPr>
        <p:spPr>
          <a:xfrm flipH="1">
            <a:off x="8178085" y="3861408"/>
            <a:ext cx="1106270" cy="208826"/>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FEE3B4C-5F5D-1674-0BCA-CF5C8071EB4D}"/>
              </a:ext>
            </a:extLst>
          </p:cNvPr>
          <p:cNvCxnSpPr>
            <a:cxnSpLocks/>
          </p:cNvCxnSpPr>
          <p:nvPr/>
        </p:nvCxnSpPr>
        <p:spPr>
          <a:xfrm flipH="1">
            <a:off x="8178084" y="5008697"/>
            <a:ext cx="1" cy="152851"/>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D39A5B0E-A66E-FF02-BA45-1583896A2F8C}"/>
              </a:ext>
            </a:extLst>
          </p:cNvPr>
          <p:cNvSpPr/>
          <p:nvPr/>
        </p:nvSpPr>
        <p:spPr>
          <a:xfrm>
            <a:off x="8796625" y="2922945"/>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i</a:t>
            </a:r>
            <a:endParaRPr lang="en-US" dirty="0"/>
          </a:p>
        </p:txBody>
      </p:sp>
      <p:sp>
        <p:nvSpPr>
          <p:cNvPr id="31" name="Oval 30">
            <a:extLst>
              <a:ext uri="{FF2B5EF4-FFF2-40B4-BE49-F238E27FC236}">
                <a16:creationId xmlns:a16="http://schemas.microsoft.com/office/drawing/2014/main" id="{3223B42C-9B3E-9027-D3ED-F4D67674FCC9}"/>
              </a:ext>
            </a:extLst>
          </p:cNvPr>
          <p:cNvSpPr/>
          <p:nvPr/>
        </p:nvSpPr>
        <p:spPr>
          <a:xfrm>
            <a:off x="7680778" y="4070234"/>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33" name="Oval 32">
            <a:extLst>
              <a:ext uri="{FF2B5EF4-FFF2-40B4-BE49-F238E27FC236}">
                <a16:creationId xmlns:a16="http://schemas.microsoft.com/office/drawing/2014/main" id="{0D9F18E6-01B4-F34E-C6F0-81F6532C8DFC}"/>
              </a:ext>
            </a:extLst>
          </p:cNvPr>
          <p:cNvSpPr/>
          <p:nvPr/>
        </p:nvSpPr>
        <p:spPr>
          <a:xfrm>
            <a:off x="7680778" y="5161548"/>
            <a:ext cx="994611" cy="938463"/>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35" name="TextBox 34">
            <a:extLst>
              <a:ext uri="{FF2B5EF4-FFF2-40B4-BE49-F238E27FC236}">
                <a16:creationId xmlns:a16="http://schemas.microsoft.com/office/drawing/2014/main" id="{A134C5F1-4373-1A72-B40B-73AD57575517}"/>
              </a:ext>
            </a:extLst>
          </p:cNvPr>
          <p:cNvSpPr txBox="1"/>
          <p:nvPr/>
        </p:nvSpPr>
        <p:spPr>
          <a:xfrm>
            <a:off x="472482" y="453475"/>
            <a:ext cx="4249829" cy="523220"/>
          </a:xfrm>
          <a:prstGeom prst="rect">
            <a:avLst/>
          </a:prstGeom>
          <a:noFill/>
        </p:spPr>
        <p:txBody>
          <a:bodyPr wrap="square" rtlCol="0">
            <a:spAutoFit/>
          </a:bodyPr>
          <a:lstStyle/>
          <a:p>
            <a:r>
              <a:rPr lang="en-US" sz="2800" b="1" dirty="0">
                <a:latin typeface="Avenir Book" panose="02000503020000020003" pitchFamily="2" charset="0"/>
              </a:rPr>
              <a:t>Execution of Deletion</a:t>
            </a:r>
          </a:p>
        </p:txBody>
      </p:sp>
      <p:sp>
        <p:nvSpPr>
          <p:cNvPr id="39" name="TextBox 38">
            <a:extLst>
              <a:ext uri="{FF2B5EF4-FFF2-40B4-BE49-F238E27FC236}">
                <a16:creationId xmlns:a16="http://schemas.microsoft.com/office/drawing/2014/main" id="{DD41AAAE-2FF0-EAF6-2CB0-E598C7ABA452}"/>
              </a:ext>
            </a:extLst>
          </p:cNvPr>
          <p:cNvSpPr txBox="1"/>
          <p:nvPr/>
        </p:nvSpPr>
        <p:spPr>
          <a:xfrm>
            <a:off x="481247" y="518633"/>
            <a:ext cx="2329301" cy="369332"/>
          </a:xfrm>
          <a:prstGeom prst="rect">
            <a:avLst/>
          </a:prstGeom>
          <a:noFill/>
        </p:spPr>
        <p:txBody>
          <a:bodyPr wrap="square" rtlCol="0">
            <a:spAutoFit/>
          </a:bodyPr>
          <a:lstStyle/>
          <a:p>
            <a:r>
              <a:rPr lang="en-US" dirty="0"/>
              <a:t>Delete element ‘ant’</a:t>
            </a:r>
          </a:p>
        </p:txBody>
      </p:sp>
      <p:sp>
        <p:nvSpPr>
          <p:cNvPr id="40" name="TextBox 39">
            <a:extLst>
              <a:ext uri="{FF2B5EF4-FFF2-40B4-BE49-F238E27FC236}">
                <a16:creationId xmlns:a16="http://schemas.microsoft.com/office/drawing/2014/main" id="{A635A968-7FB8-8B17-75B8-C460E3BD75D5}"/>
              </a:ext>
            </a:extLst>
          </p:cNvPr>
          <p:cNvSpPr txBox="1"/>
          <p:nvPr/>
        </p:nvSpPr>
        <p:spPr>
          <a:xfrm>
            <a:off x="193023" y="5793489"/>
            <a:ext cx="3144253" cy="646331"/>
          </a:xfrm>
          <a:prstGeom prst="rect">
            <a:avLst/>
          </a:prstGeom>
          <a:noFill/>
        </p:spPr>
        <p:txBody>
          <a:bodyPr wrap="square" rtlCol="0">
            <a:spAutoFit/>
          </a:bodyPr>
          <a:lstStyle/>
          <a:p>
            <a:r>
              <a:rPr lang="en-US" b="1" dirty="0">
                <a:latin typeface="Avenir Book" panose="02000503020000020003" pitchFamily="2" charset="0"/>
              </a:rPr>
              <a:t>Checks for the flag after ‘t’ in ‘ant’.</a:t>
            </a:r>
          </a:p>
        </p:txBody>
      </p:sp>
      <p:sp>
        <p:nvSpPr>
          <p:cNvPr id="41" name="TextBox 40">
            <a:extLst>
              <a:ext uri="{FF2B5EF4-FFF2-40B4-BE49-F238E27FC236}">
                <a16:creationId xmlns:a16="http://schemas.microsoft.com/office/drawing/2014/main" id="{E9257D10-3E87-F6F5-A622-0D596CC47D7B}"/>
              </a:ext>
            </a:extLst>
          </p:cNvPr>
          <p:cNvSpPr txBox="1"/>
          <p:nvPr/>
        </p:nvSpPr>
        <p:spPr>
          <a:xfrm>
            <a:off x="193023" y="5808134"/>
            <a:ext cx="3144253" cy="646331"/>
          </a:xfrm>
          <a:prstGeom prst="rect">
            <a:avLst/>
          </a:prstGeom>
          <a:noFill/>
        </p:spPr>
        <p:txBody>
          <a:bodyPr wrap="square" rtlCol="0">
            <a:spAutoFit/>
          </a:bodyPr>
          <a:lstStyle/>
          <a:p>
            <a:r>
              <a:rPr lang="en-US" b="1" dirty="0">
                <a:latin typeface="Avenir Book" panose="02000503020000020003" pitchFamily="2" charset="0"/>
              </a:rPr>
              <a:t>Since the flag is present after ‘t’ it performs deletion.</a:t>
            </a:r>
          </a:p>
        </p:txBody>
      </p:sp>
      <p:sp>
        <p:nvSpPr>
          <p:cNvPr id="42" name="TextBox 41">
            <a:extLst>
              <a:ext uri="{FF2B5EF4-FFF2-40B4-BE49-F238E27FC236}">
                <a16:creationId xmlns:a16="http://schemas.microsoft.com/office/drawing/2014/main" id="{4B824172-FE6B-1CF6-07D5-DDCC35E40676}"/>
              </a:ext>
            </a:extLst>
          </p:cNvPr>
          <p:cNvSpPr txBox="1"/>
          <p:nvPr/>
        </p:nvSpPr>
        <p:spPr>
          <a:xfrm>
            <a:off x="193023" y="5808134"/>
            <a:ext cx="4529288" cy="923330"/>
          </a:xfrm>
          <a:prstGeom prst="rect">
            <a:avLst/>
          </a:prstGeom>
          <a:noFill/>
        </p:spPr>
        <p:txBody>
          <a:bodyPr wrap="square" rtlCol="0">
            <a:spAutoFit/>
          </a:bodyPr>
          <a:lstStyle/>
          <a:p>
            <a:r>
              <a:rPr lang="en-US" b="1" dirty="0">
                <a:latin typeface="Avenir Book" panose="02000503020000020003" pitchFamily="2" charset="0"/>
              </a:rPr>
              <a:t>To perform deletion the ‘a’ &amp; ’n’ of ‘ant’ gets deleted along with ‘t’ but not the ‘a’ &amp; ‘n’ of ‘and’.</a:t>
            </a:r>
          </a:p>
        </p:txBody>
      </p:sp>
      <p:cxnSp>
        <p:nvCxnSpPr>
          <p:cNvPr id="46" name="Straight Arrow Connector 45">
            <a:extLst>
              <a:ext uri="{FF2B5EF4-FFF2-40B4-BE49-F238E27FC236}">
                <a16:creationId xmlns:a16="http://schemas.microsoft.com/office/drawing/2014/main" id="{C3EF5B6C-58B2-59E4-AAAC-CA389EBF76A7}"/>
              </a:ext>
            </a:extLst>
          </p:cNvPr>
          <p:cNvCxnSpPr>
            <a:cxnSpLocks/>
            <a:stCxn id="6" idx="4"/>
          </p:cNvCxnSpPr>
          <p:nvPr/>
        </p:nvCxnSpPr>
        <p:spPr>
          <a:xfrm>
            <a:off x="2898057" y="4119270"/>
            <a:ext cx="2232" cy="429112"/>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9174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xit" presetSubtype="0" fill="hold" grpId="1" nodeType="clickEffect">
                                  <p:stCondLst>
                                    <p:cond delay="0"/>
                                  </p:stCondLst>
                                  <p:childTnLst>
                                    <p:animEffect transition="out" filter="fade">
                                      <p:cBhvr>
                                        <p:cTn id="13" dur="1000"/>
                                        <p:tgtEl>
                                          <p:spTgt spid="35"/>
                                        </p:tgtEl>
                                      </p:cBhvr>
                                    </p:animEffect>
                                    <p:anim calcmode="lin" valueType="num">
                                      <p:cBhvr>
                                        <p:cTn id="14" dur="1000"/>
                                        <p:tgtEl>
                                          <p:spTgt spid="35"/>
                                        </p:tgtEl>
                                        <p:attrNameLst>
                                          <p:attrName>ppt_x</p:attrName>
                                        </p:attrNameLst>
                                      </p:cBhvr>
                                      <p:tavLst>
                                        <p:tav tm="0">
                                          <p:val>
                                            <p:strVal val="ppt_x"/>
                                          </p:val>
                                        </p:tav>
                                        <p:tav tm="100000">
                                          <p:val>
                                            <p:strVal val="ppt_x"/>
                                          </p:val>
                                        </p:tav>
                                      </p:tavLst>
                                    </p:anim>
                                    <p:anim calcmode="lin" valueType="num">
                                      <p:cBhvr>
                                        <p:cTn id="15" dur="1000"/>
                                        <p:tgtEl>
                                          <p:spTgt spid="35"/>
                                        </p:tgtEl>
                                        <p:attrNameLst>
                                          <p:attrName>ppt_y</p:attrName>
                                        </p:attrNameLst>
                                      </p:cBhvr>
                                      <p:tavLst>
                                        <p:tav tm="0">
                                          <p:val>
                                            <p:strVal val="ppt_y"/>
                                          </p:val>
                                        </p:tav>
                                        <p:tav tm="100000">
                                          <p:val>
                                            <p:strVal val="ppt_y-.1"/>
                                          </p:val>
                                        </p:tav>
                                      </p:tavLst>
                                    </p:anim>
                                    <p:set>
                                      <p:cBhvr>
                                        <p:cTn id="16" dur="1" fill="hold">
                                          <p:stCondLst>
                                            <p:cond delay="999"/>
                                          </p:stCondLst>
                                        </p:cTn>
                                        <p:tgtEl>
                                          <p:spTgt spid="3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1000"/>
                                        <p:tgtEl>
                                          <p:spTgt spid="39"/>
                                        </p:tgtEl>
                                      </p:cBhvr>
                                    </p:animEffect>
                                    <p:anim calcmode="lin" valueType="num">
                                      <p:cBhvr>
                                        <p:cTn id="22" dur="1000" fill="hold"/>
                                        <p:tgtEl>
                                          <p:spTgt spid="39"/>
                                        </p:tgtEl>
                                        <p:attrNameLst>
                                          <p:attrName>ppt_x</p:attrName>
                                        </p:attrNameLst>
                                      </p:cBhvr>
                                      <p:tavLst>
                                        <p:tav tm="0">
                                          <p:val>
                                            <p:strVal val="#ppt_x"/>
                                          </p:val>
                                        </p:tav>
                                        <p:tav tm="100000">
                                          <p:val>
                                            <p:strVal val="#ppt_x"/>
                                          </p:val>
                                        </p:tav>
                                      </p:tavLst>
                                    </p:anim>
                                    <p:anim calcmode="lin" valueType="num">
                                      <p:cBhvr>
                                        <p:cTn id="23"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mph" presetSubtype="2" fill="hold" nodeType="clickEffect">
                                  <p:stCondLst>
                                    <p:cond delay="0"/>
                                  </p:stCondLst>
                                  <p:childTnLst>
                                    <p:animClr clrSpc="rgb" dir="cw">
                                      <p:cBhvr>
                                        <p:cTn id="27" dur="2000" fill="hold"/>
                                        <p:tgtEl>
                                          <p:spTgt spid="5"/>
                                        </p:tgtEl>
                                        <p:attrNameLst>
                                          <p:attrName>fillcolor</p:attrName>
                                        </p:attrNameLst>
                                      </p:cBhvr>
                                      <p:to>
                                        <a:srgbClr val="F40000"/>
                                      </p:to>
                                    </p:animClr>
                                    <p:set>
                                      <p:cBhvr>
                                        <p:cTn id="28" dur="2000" fill="hold"/>
                                        <p:tgtEl>
                                          <p:spTgt spid="5"/>
                                        </p:tgtEl>
                                        <p:attrNameLst>
                                          <p:attrName>fill.type</p:attrName>
                                        </p:attrNameLst>
                                      </p:cBhvr>
                                      <p:to>
                                        <p:strVal val="solid"/>
                                      </p:to>
                                    </p:set>
                                    <p:set>
                                      <p:cBhvr>
                                        <p:cTn id="29" dur="2000" fill="hold"/>
                                        <p:tgtEl>
                                          <p:spTgt spid="5"/>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1" presetClass="emph" presetSubtype="2" fill="hold" nodeType="clickEffect">
                                  <p:stCondLst>
                                    <p:cond delay="0"/>
                                  </p:stCondLst>
                                  <p:childTnLst>
                                    <p:animClr clrSpc="rgb" dir="cw">
                                      <p:cBhvr>
                                        <p:cTn id="33" dur="2000" fill="hold"/>
                                        <p:tgtEl>
                                          <p:spTgt spid="6"/>
                                        </p:tgtEl>
                                        <p:attrNameLst>
                                          <p:attrName>fillcolor</p:attrName>
                                        </p:attrNameLst>
                                      </p:cBhvr>
                                      <p:to>
                                        <a:srgbClr val="F40000"/>
                                      </p:to>
                                    </p:animClr>
                                    <p:set>
                                      <p:cBhvr>
                                        <p:cTn id="34" dur="2000" fill="hold"/>
                                        <p:tgtEl>
                                          <p:spTgt spid="6"/>
                                        </p:tgtEl>
                                        <p:attrNameLst>
                                          <p:attrName>fill.type</p:attrName>
                                        </p:attrNameLst>
                                      </p:cBhvr>
                                      <p:to>
                                        <p:strVal val="solid"/>
                                      </p:to>
                                    </p:set>
                                    <p:set>
                                      <p:cBhvr>
                                        <p:cTn id="35" dur="2000" fill="hold"/>
                                        <p:tgtEl>
                                          <p:spTgt spid="6"/>
                                        </p:tgtEl>
                                        <p:attrNameLst>
                                          <p:attrName>fill.on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1" presetClass="emph" presetSubtype="2" fill="hold" nodeType="clickEffect">
                                  <p:stCondLst>
                                    <p:cond delay="0"/>
                                  </p:stCondLst>
                                  <p:childTnLst>
                                    <p:animClr clrSpc="rgb" dir="cw">
                                      <p:cBhvr>
                                        <p:cTn id="39" dur="2000" fill="hold"/>
                                        <p:tgtEl>
                                          <p:spTgt spid="7"/>
                                        </p:tgtEl>
                                        <p:attrNameLst>
                                          <p:attrName>fillcolor</p:attrName>
                                        </p:attrNameLst>
                                      </p:cBhvr>
                                      <p:to>
                                        <a:srgbClr val="7BDA00"/>
                                      </p:to>
                                    </p:animClr>
                                    <p:set>
                                      <p:cBhvr>
                                        <p:cTn id="40" dur="2000" fill="hold"/>
                                        <p:tgtEl>
                                          <p:spTgt spid="7"/>
                                        </p:tgtEl>
                                        <p:attrNameLst>
                                          <p:attrName>fill.type</p:attrName>
                                        </p:attrNameLst>
                                      </p:cBhvr>
                                      <p:to>
                                        <p:strVal val="solid"/>
                                      </p:to>
                                    </p:set>
                                    <p:set>
                                      <p:cBhvr>
                                        <p:cTn id="41" dur="2000" fill="hold"/>
                                        <p:tgtEl>
                                          <p:spTgt spid="7"/>
                                        </p:tgtEl>
                                        <p:attrNameLst>
                                          <p:attrName>fill.on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1" presetClass="emph" presetSubtype="2" fill="hold" nodeType="clickEffect">
                                  <p:stCondLst>
                                    <p:cond delay="0"/>
                                  </p:stCondLst>
                                  <p:childTnLst>
                                    <p:animClr clrSpc="rgb" dir="cw">
                                      <p:cBhvr>
                                        <p:cTn id="45" dur="2000" fill="hold"/>
                                        <p:tgtEl>
                                          <p:spTgt spid="8"/>
                                        </p:tgtEl>
                                        <p:attrNameLst>
                                          <p:attrName>fillcolor</p:attrName>
                                        </p:attrNameLst>
                                      </p:cBhvr>
                                      <p:to>
                                        <a:srgbClr val="F40000"/>
                                      </p:to>
                                    </p:animClr>
                                    <p:set>
                                      <p:cBhvr>
                                        <p:cTn id="46" dur="2000" fill="hold"/>
                                        <p:tgtEl>
                                          <p:spTgt spid="8"/>
                                        </p:tgtEl>
                                        <p:attrNameLst>
                                          <p:attrName>fill.type</p:attrName>
                                        </p:attrNameLst>
                                      </p:cBhvr>
                                      <p:to>
                                        <p:strVal val="solid"/>
                                      </p:to>
                                    </p:set>
                                    <p:set>
                                      <p:cBhvr>
                                        <p:cTn id="47" dur="2000" fill="hold"/>
                                        <p:tgtEl>
                                          <p:spTgt spid="8"/>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47" presetClass="exit" presetSubtype="0" fill="hold" grpId="1" nodeType="clickEffect">
                                  <p:stCondLst>
                                    <p:cond delay="0"/>
                                  </p:stCondLst>
                                  <p:childTnLst>
                                    <p:animEffect transition="out" filter="fade">
                                      <p:cBhvr>
                                        <p:cTn id="51" dur="1000"/>
                                        <p:tgtEl>
                                          <p:spTgt spid="39"/>
                                        </p:tgtEl>
                                      </p:cBhvr>
                                    </p:animEffect>
                                    <p:anim calcmode="lin" valueType="num">
                                      <p:cBhvr>
                                        <p:cTn id="52" dur="1000"/>
                                        <p:tgtEl>
                                          <p:spTgt spid="39"/>
                                        </p:tgtEl>
                                        <p:attrNameLst>
                                          <p:attrName>ppt_x</p:attrName>
                                        </p:attrNameLst>
                                      </p:cBhvr>
                                      <p:tavLst>
                                        <p:tav tm="0">
                                          <p:val>
                                            <p:strVal val="ppt_x"/>
                                          </p:val>
                                        </p:tav>
                                        <p:tav tm="100000">
                                          <p:val>
                                            <p:strVal val="ppt_x"/>
                                          </p:val>
                                        </p:tav>
                                      </p:tavLst>
                                    </p:anim>
                                    <p:anim calcmode="lin" valueType="num">
                                      <p:cBhvr>
                                        <p:cTn id="53" dur="1000"/>
                                        <p:tgtEl>
                                          <p:spTgt spid="39"/>
                                        </p:tgtEl>
                                        <p:attrNameLst>
                                          <p:attrName>ppt_y</p:attrName>
                                        </p:attrNameLst>
                                      </p:cBhvr>
                                      <p:tavLst>
                                        <p:tav tm="0">
                                          <p:val>
                                            <p:strVal val="ppt_y"/>
                                          </p:val>
                                        </p:tav>
                                        <p:tav tm="100000">
                                          <p:val>
                                            <p:strVal val="ppt_y-.1"/>
                                          </p:val>
                                        </p:tav>
                                      </p:tavLst>
                                    </p:anim>
                                    <p:set>
                                      <p:cBhvr>
                                        <p:cTn id="54" dur="1" fill="hold">
                                          <p:stCondLst>
                                            <p:cond delay="999"/>
                                          </p:stCondLst>
                                        </p:cTn>
                                        <p:tgtEl>
                                          <p:spTgt spid="3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7" presetClass="exit" presetSubtype="0" fill="hold" grpId="1" nodeType="clickEffect">
                                  <p:stCondLst>
                                    <p:cond delay="0"/>
                                  </p:stCondLst>
                                  <p:childTnLst>
                                    <p:animEffect transition="out" filter="fade">
                                      <p:cBhvr>
                                        <p:cTn id="65" dur="1000"/>
                                        <p:tgtEl>
                                          <p:spTgt spid="40"/>
                                        </p:tgtEl>
                                      </p:cBhvr>
                                    </p:animEffect>
                                    <p:anim calcmode="lin" valueType="num">
                                      <p:cBhvr>
                                        <p:cTn id="66" dur="1000"/>
                                        <p:tgtEl>
                                          <p:spTgt spid="40"/>
                                        </p:tgtEl>
                                        <p:attrNameLst>
                                          <p:attrName>ppt_x</p:attrName>
                                        </p:attrNameLst>
                                      </p:cBhvr>
                                      <p:tavLst>
                                        <p:tav tm="0">
                                          <p:val>
                                            <p:strVal val="ppt_x"/>
                                          </p:val>
                                        </p:tav>
                                        <p:tav tm="100000">
                                          <p:val>
                                            <p:strVal val="ppt_x"/>
                                          </p:val>
                                        </p:tav>
                                      </p:tavLst>
                                    </p:anim>
                                    <p:anim calcmode="lin" valueType="num">
                                      <p:cBhvr>
                                        <p:cTn id="67" dur="1000"/>
                                        <p:tgtEl>
                                          <p:spTgt spid="40"/>
                                        </p:tgtEl>
                                        <p:attrNameLst>
                                          <p:attrName>ppt_y</p:attrName>
                                        </p:attrNameLst>
                                      </p:cBhvr>
                                      <p:tavLst>
                                        <p:tav tm="0">
                                          <p:val>
                                            <p:strVal val="ppt_y"/>
                                          </p:val>
                                        </p:tav>
                                        <p:tav tm="100000">
                                          <p:val>
                                            <p:strVal val="ppt_y-.1"/>
                                          </p:val>
                                        </p:tav>
                                      </p:tavLst>
                                    </p:anim>
                                    <p:set>
                                      <p:cBhvr>
                                        <p:cTn id="68" dur="1" fill="hold">
                                          <p:stCondLst>
                                            <p:cond delay="999"/>
                                          </p:stCondLst>
                                        </p:cTn>
                                        <p:tgtEl>
                                          <p:spTgt spid="40"/>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1000"/>
                                        <p:tgtEl>
                                          <p:spTgt spid="41"/>
                                        </p:tgtEl>
                                      </p:cBhvr>
                                    </p:animEffect>
                                    <p:anim calcmode="lin" valueType="num">
                                      <p:cBhvr>
                                        <p:cTn id="74" dur="1000" fill="hold"/>
                                        <p:tgtEl>
                                          <p:spTgt spid="41"/>
                                        </p:tgtEl>
                                        <p:attrNameLst>
                                          <p:attrName>ppt_x</p:attrName>
                                        </p:attrNameLst>
                                      </p:cBhvr>
                                      <p:tavLst>
                                        <p:tav tm="0">
                                          <p:val>
                                            <p:strVal val="#ppt_x"/>
                                          </p:val>
                                        </p:tav>
                                        <p:tav tm="100000">
                                          <p:val>
                                            <p:strVal val="#ppt_x"/>
                                          </p:val>
                                        </p:tav>
                                      </p:tavLst>
                                    </p:anim>
                                    <p:anim calcmode="lin" valueType="num">
                                      <p:cBhvr>
                                        <p:cTn id="75"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7" presetClass="exit" presetSubtype="0" fill="hold" grpId="1" nodeType="clickEffect">
                                  <p:stCondLst>
                                    <p:cond delay="0"/>
                                  </p:stCondLst>
                                  <p:childTnLst>
                                    <p:animEffect transition="out" filter="fade">
                                      <p:cBhvr>
                                        <p:cTn id="79" dur="1000"/>
                                        <p:tgtEl>
                                          <p:spTgt spid="41"/>
                                        </p:tgtEl>
                                      </p:cBhvr>
                                    </p:animEffect>
                                    <p:anim calcmode="lin" valueType="num">
                                      <p:cBhvr>
                                        <p:cTn id="80" dur="1000"/>
                                        <p:tgtEl>
                                          <p:spTgt spid="41"/>
                                        </p:tgtEl>
                                        <p:attrNameLst>
                                          <p:attrName>ppt_x</p:attrName>
                                        </p:attrNameLst>
                                      </p:cBhvr>
                                      <p:tavLst>
                                        <p:tav tm="0">
                                          <p:val>
                                            <p:strVal val="ppt_x"/>
                                          </p:val>
                                        </p:tav>
                                        <p:tav tm="100000">
                                          <p:val>
                                            <p:strVal val="ppt_x"/>
                                          </p:val>
                                        </p:tav>
                                      </p:tavLst>
                                    </p:anim>
                                    <p:anim calcmode="lin" valueType="num">
                                      <p:cBhvr>
                                        <p:cTn id="81" dur="1000"/>
                                        <p:tgtEl>
                                          <p:spTgt spid="41"/>
                                        </p:tgtEl>
                                        <p:attrNameLst>
                                          <p:attrName>ppt_y</p:attrName>
                                        </p:attrNameLst>
                                      </p:cBhvr>
                                      <p:tavLst>
                                        <p:tav tm="0">
                                          <p:val>
                                            <p:strVal val="ppt_y"/>
                                          </p:val>
                                        </p:tav>
                                        <p:tav tm="100000">
                                          <p:val>
                                            <p:strVal val="ppt_y-.1"/>
                                          </p:val>
                                        </p:tav>
                                      </p:tavLst>
                                    </p:anim>
                                    <p:set>
                                      <p:cBhvr>
                                        <p:cTn id="82" dur="1" fill="hold">
                                          <p:stCondLst>
                                            <p:cond delay="999"/>
                                          </p:stCondLst>
                                        </p:cTn>
                                        <p:tgtEl>
                                          <p:spTgt spid="41"/>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1" nodeType="click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fade">
                                      <p:cBhvr>
                                        <p:cTn id="87" dur="1000"/>
                                        <p:tgtEl>
                                          <p:spTgt spid="42"/>
                                        </p:tgtEl>
                                      </p:cBhvr>
                                    </p:animEffect>
                                    <p:anim calcmode="lin" valueType="num">
                                      <p:cBhvr>
                                        <p:cTn id="88" dur="1000" fill="hold"/>
                                        <p:tgtEl>
                                          <p:spTgt spid="42"/>
                                        </p:tgtEl>
                                        <p:attrNameLst>
                                          <p:attrName>ppt_x</p:attrName>
                                        </p:attrNameLst>
                                      </p:cBhvr>
                                      <p:tavLst>
                                        <p:tav tm="0">
                                          <p:val>
                                            <p:strVal val="#ppt_x"/>
                                          </p:val>
                                        </p:tav>
                                        <p:tav tm="100000">
                                          <p:val>
                                            <p:strVal val="#ppt_x"/>
                                          </p:val>
                                        </p:tav>
                                      </p:tavLst>
                                    </p:anim>
                                    <p:anim calcmode="lin" valueType="num">
                                      <p:cBhvr>
                                        <p:cTn id="8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7" presetClass="exit" presetSubtype="0" fill="hold" grpId="0" nodeType="clickEffect">
                                  <p:stCondLst>
                                    <p:cond delay="0"/>
                                  </p:stCondLst>
                                  <p:childTnLst>
                                    <p:animEffect transition="out" filter="fade">
                                      <p:cBhvr>
                                        <p:cTn id="93" dur="1000"/>
                                        <p:tgtEl>
                                          <p:spTgt spid="42"/>
                                        </p:tgtEl>
                                      </p:cBhvr>
                                    </p:animEffect>
                                    <p:anim calcmode="lin" valueType="num">
                                      <p:cBhvr>
                                        <p:cTn id="94" dur="1000"/>
                                        <p:tgtEl>
                                          <p:spTgt spid="42"/>
                                        </p:tgtEl>
                                        <p:attrNameLst>
                                          <p:attrName>ppt_x</p:attrName>
                                        </p:attrNameLst>
                                      </p:cBhvr>
                                      <p:tavLst>
                                        <p:tav tm="0">
                                          <p:val>
                                            <p:strVal val="ppt_x"/>
                                          </p:val>
                                        </p:tav>
                                        <p:tav tm="100000">
                                          <p:val>
                                            <p:strVal val="ppt_x"/>
                                          </p:val>
                                        </p:tav>
                                      </p:tavLst>
                                    </p:anim>
                                    <p:anim calcmode="lin" valueType="num">
                                      <p:cBhvr>
                                        <p:cTn id="95" dur="1000"/>
                                        <p:tgtEl>
                                          <p:spTgt spid="42"/>
                                        </p:tgtEl>
                                        <p:attrNameLst>
                                          <p:attrName>ppt_y</p:attrName>
                                        </p:attrNameLst>
                                      </p:cBhvr>
                                      <p:tavLst>
                                        <p:tav tm="0">
                                          <p:val>
                                            <p:strVal val="ppt_y"/>
                                          </p:val>
                                        </p:tav>
                                        <p:tav tm="100000">
                                          <p:val>
                                            <p:strVal val="ppt_y-.1"/>
                                          </p:val>
                                        </p:tav>
                                      </p:tavLst>
                                    </p:anim>
                                    <p:set>
                                      <p:cBhvr>
                                        <p:cTn id="96" dur="1" fill="hold">
                                          <p:stCondLst>
                                            <p:cond delay="999"/>
                                          </p:stCondLst>
                                        </p:cTn>
                                        <p:tgtEl>
                                          <p:spTgt spid="42"/>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nodeType="clickEffect">
                                  <p:stCondLst>
                                    <p:cond delay="1000"/>
                                  </p:stCondLst>
                                  <p:childTnLst>
                                    <p:set>
                                      <p:cBhvr>
                                        <p:cTn id="100" dur="1" fill="hold">
                                          <p:stCondLst>
                                            <p:cond delay="0"/>
                                          </p:stCondLst>
                                        </p:cTn>
                                        <p:tgtEl>
                                          <p:spTgt spid="11"/>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0" nodeType="clickEffect">
                                  <p:stCondLst>
                                    <p:cond delay="1000"/>
                                  </p:stCondLst>
                                  <p:childTnLst>
                                    <p:set>
                                      <p:cBhvr>
                                        <p:cTn id="104" dur="1" fill="hold">
                                          <p:stCondLst>
                                            <p:cond delay="0"/>
                                          </p:stCondLst>
                                        </p:cTn>
                                        <p:tgtEl>
                                          <p:spTgt spid="8"/>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nodeType="clickEffect">
                                  <p:stCondLst>
                                    <p:cond delay="500"/>
                                  </p:stCondLst>
                                  <p:childTnLst>
                                    <p:set>
                                      <p:cBhvr>
                                        <p:cTn id="108" dur="1" fill="hold">
                                          <p:stCondLst>
                                            <p:cond delay="0"/>
                                          </p:stCondLst>
                                        </p:cTn>
                                        <p:tgtEl>
                                          <p:spTgt spid="18"/>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55" presetClass="entr" presetSubtype="0" fill="hold" nodeType="clickEffect">
                                  <p:stCondLst>
                                    <p:cond delay="0"/>
                                  </p:stCondLst>
                                  <p:childTnLst>
                                    <p:set>
                                      <p:cBhvr>
                                        <p:cTn id="112" dur="1" fill="hold">
                                          <p:stCondLst>
                                            <p:cond delay="0"/>
                                          </p:stCondLst>
                                        </p:cTn>
                                        <p:tgtEl>
                                          <p:spTgt spid="46"/>
                                        </p:tgtEl>
                                        <p:attrNameLst>
                                          <p:attrName>style.visibility</p:attrName>
                                        </p:attrNameLst>
                                      </p:cBhvr>
                                      <p:to>
                                        <p:strVal val="visible"/>
                                      </p:to>
                                    </p:set>
                                    <p:anim calcmode="lin" valueType="num">
                                      <p:cBhvr>
                                        <p:cTn id="113" dur="1000" fill="hold"/>
                                        <p:tgtEl>
                                          <p:spTgt spid="46"/>
                                        </p:tgtEl>
                                        <p:attrNameLst>
                                          <p:attrName>ppt_w</p:attrName>
                                        </p:attrNameLst>
                                      </p:cBhvr>
                                      <p:tavLst>
                                        <p:tav tm="0">
                                          <p:val>
                                            <p:strVal val="#ppt_w*0.70"/>
                                          </p:val>
                                        </p:tav>
                                        <p:tav tm="100000">
                                          <p:val>
                                            <p:strVal val="#ppt_w"/>
                                          </p:val>
                                        </p:tav>
                                      </p:tavLst>
                                    </p:anim>
                                    <p:anim calcmode="lin" valueType="num">
                                      <p:cBhvr>
                                        <p:cTn id="114" dur="1000" fill="hold"/>
                                        <p:tgtEl>
                                          <p:spTgt spid="46"/>
                                        </p:tgtEl>
                                        <p:attrNameLst>
                                          <p:attrName>ppt_h</p:attrName>
                                        </p:attrNameLst>
                                      </p:cBhvr>
                                      <p:tavLst>
                                        <p:tav tm="0">
                                          <p:val>
                                            <p:strVal val="#ppt_h"/>
                                          </p:val>
                                        </p:tav>
                                        <p:tav tm="100000">
                                          <p:val>
                                            <p:strVal val="#ppt_h"/>
                                          </p:val>
                                        </p:tav>
                                      </p:tavLst>
                                    </p:anim>
                                    <p:animEffect transition="in" filter="fade">
                                      <p:cBhvr>
                                        <p:cTn id="115" dur="1000"/>
                                        <p:tgtEl>
                                          <p:spTgt spid="46"/>
                                        </p:tgtEl>
                                      </p:cBhvr>
                                    </p:animEffect>
                                  </p:childTnLst>
                                </p:cTn>
                              </p:par>
                            </p:childTnLst>
                          </p:cTn>
                        </p:par>
                      </p:childTnLst>
                    </p:cTn>
                  </p:par>
                  <p:par>
                    <p:cTn id="116" fill="hold">
                      <p:stCondLst>
                        <p:cond delay="indefinite"/>
                      </p:stCondLst>
                      <p:childTnLst>
                        <p:par>
                          <p:cTn id="117" fill="hold">
                            <p:stCondLst>
                              <p:cond delay="0"/>
                            </p:stCondLst>
                            <p:childTnLst>
                              <p:par>
                                <p:cTn id="118" presetID="0" presetClass="path" presetSubtype="0" accel="50000" decel="50000" fill="hold" grpId="0" nodeType="clickEffect">
                                  <p:stCondLst>
                                    <p:cond delay="0"/>
                                  </p:stCondLst>
                                  <p:childTnLst>
                                    <p:animMotion origin="layout" path="M -3.33333E-6 -2.22222E-6 L 0.06016 0.00185 " pathEditMode="relative" rAng="0" ptsTypes="AA">
                                      <p:cBhvr>
                                        <p:cTn id="119" dur="2000" fill="hold"/>
                                        <p:tgtEl>
                                          <p:spTgt spid="7"/>
                                        </p:tgtEl>
                                        <p:attrNameLst>
                                          <p:attrName>ppt_x</p:attrName>
                                          <p:attrName>ppt_y</p:attrName>
                                        </p:attrNameLst>
                                      </p:cBhvr>
                                      <p:rCtr x="3008" y="93"/>
                                    </p:animMotion>
                                  </p:childTnLst>
                                </p:cTn>
                              </p:par>
                            </p:childTnLst>
                          </p:cTn>
                        </p:par>
                      </p:childTnLst>
                    </p:cTn>
                  </p:par>
                  <p:par>
                    <p:cTn id="120" fill="hold">
                      <p:stCondLst>
                        <p:cond delay="indefinite"/>
                      </p:stCondLst>
                      <p:childTnLst>
                        <p:par>
                          <p:cTn id="121" fill="hold">
                            <p:stCondLst>
                              <p:cond delay="0"/>
                            </p:stCondLst>
                            <p:childTnLst>
                              <p:par>
                                <p:cTn id="122" presetID="1" presetClass="emph" presetSubtype="2" fill="hold" nodeType="clickEffect">
                                  <p:stCondLst>
                                    <p:cond delay="0"/>
                                  </p:stCondLst>
                                  <p:childTnLst>
                                    <p:animClr clrSpc="rgb" dir="cw">
                                      <p:cBhvr>
                                        <p:cTn id="123" dur="2000" fill="hold"/>
                                        <p:tgtEl>
                                          <p:spTgt spid="5"/>
                                        </p:tgtEl>
                                        <p:attrNameLst>
                                          <p:attrName>fillcolor</p:attrName>
                                        </p:attrNameLst>
                                      </p:cBhvr>
                                      <p:to>
                                        <a:srgbClr val="FFC000"/>
                                      </p:to>
                                    </p:animClr>
                                    <p:set>
                                      <p:cBhvr>
                                        <p:cTn id="124" dur="2000" fill="hold"/>
                                        <p:tgtEl>
                                          <p:spTgt spid="5"/>
                                        </p:tgtEl>
                                        <p:attrNameLst>
                                          <p:attrName>fill.type</p:attrName>
                                        </p:attrNameLst>
                                      </p:cBhvr>
                                      <p:to>
                                        <p:strVal val="solid"/>
                                      </p:to>
                                    </p:set>
                                    <p:set>
                                      <p:cBhvr>
                                        <p:cTn id="125" dur="2000" fill="hold"/>
                                        <p:tgtEl>
                                          <p:spTgt spid="5"/>
                                        </p:tgtEl>
                                        <p:attrNameLst>
                                          <p:attrName>fill.on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1" presetClass="emph" presetSubtype="2" fill="hold" nodeType="clickEffect">
                                  <p:stCondLst>
                                    <p:cond delay="0"/>
                                  </p:stCondLst>
                                  <p:childTnLst>
                                    <p:animClr clrSpc="rgb" dir="cw">
                                      <p:cBhvr>
                                        <p:cTn id="129" dur="2000" fill="hold"/>
                                        <p:tgtEl>
                                          <p:spTgt spid="6"/>
                                        </p:tgtEl>
                                        <p:attrNameLst>
                                          <p:attrName>fillcolor</p:attrName>
                                        </p:attrNameLst>
                                      </p:cBhvr>
                                      <p:to>
                                        <a:srgbClr val="FFC000"/>
                                      </p:to>
                                    </p:animClr>
                                    <p:set>
                                      <p:cBhvr>
                                        <p:cTn id="130" dur="2000" fill="hold"/>
                                        <p:tgtEl>
                                          <p:spTgt spid="6"/>
                                        </p:tgtEl>
                                        <p:attrNameLst>
                                          <p:attrName>fill.type</p:attrName>
                                        </p:attrNameLst>
                                      </p:cBhvr>
                                      <p:to>
                                        <p:strVal val="solid"/>
                                      </p:to>
                                    </p:set>
                                    <p:set>
                                      <p:cBhvr>
                                        <p:cTn id="131" dur="2000" fill="hold"/>
                                        <p:tgtEl>
                                          <p:spTgt spid="6"/>
                                        </p:tgtEl>
                                        <p:attrNameLst>
                                          <p:attrName>fill.on</p:attrName>
                                        </p:attrNameLst>
                                      </p:cBhvr>
                                      <p:to>
                                        <p:strVal val="true"/>
                                      </p:to>
                                    </p:set>
                                  </p:childTnLst>
                                </p:cTn>
                              </p:par>
                            </p:childTnLst>
                          </p:cTn>
                        </p:par>
                      </p:childTnLst>
                    </p:cTn>
                  </p:par>
                  <p:par>
                    <p:cTn id="132" fill="hold">
                      <p:stCondLst>
                        <p:cond delay="indefinite"/>
                      </p:stCondLst>
                      <p:childTnLst>
                        <p:par>
                          <p:cTn id="133" fill="hold">
                            <p:stCondLst>
                              <p:cond delay="0"/>
                            </p:stCondLst>
                            <p:childTnLst>
                              <p:par>
                                <p:cTn id="134" presetID="1" presetClass="emph" presetSubtype="2" fill="hold" nodeType="clickEffect">
                                  <p:stCondLst>
                                    <p:cond delay="0"/>
                                  </p:stCondLst>
                                  <p:childTnLst>
                                    <p:animClr clrSpc="rgb" dir="cw">
                                      <p:cBhvr>
                                        <p:cTn id="135" dur="2000" fill="hold"/>
                                        <p:tgtEl>
                                          <p:spTgt spid="7"/>
                                        </p:tgtEl>
                                        <p:attrNameLst>
                                          <p:attrName>fillcolor</p:attrName>
                                        </p:attrNameLst>
                                      </p:cBhvr>
                                      <p:to>
                                        <a:srgbClr val="FFC000"/>
                                      </p:to>
                                    </p:animClr>
                                    <p:set>
                                      <p:cBhvr>
                                        <p:cTn id="136" dur="2000" fill="hold"/>
                                        <p:tgtEl>
                                          <p:spTgt spid="7"/>
                                        </p:tgtEl>
                                        <p:attrNameLst>
                                          <p:attrName>fill.type</p:attrName>
                                        </p:attrNameLst>
                                      </p:cBhvr>
                                      <p:to>
                                        <p:strVal val="solid"/>
                                      </p:to>
                                    </p:set>
                                    <p:set>
                                      <p:cBhvr>
                                        <p:cTn id="137" dur="2000" fill="hold"/>
                                        <p:tgtEl>
                                          <p:spTgt spid="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35" grpId="0"/>
      <p:bldP spid="35" grpId="1"/>
      <p:bldP spid="39" grpId="0"/>
      <p:bldP spid="39" grpId="1"/>
      <p:bldP spid="40" grpId="0"/>
      <p:bldP spid="40" grpId="1"/>
      <p:bldP spid="41" grpId="0"/>
      <p:bldP spid="41" grpId="1"/>
      <p:bldP spid="42" grpId="0"/>
      <p:bldP spid="42"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6433</TotalTime>
  <Words>3868</Words>
  <Application>Microsoft Macintosh PowerPoint</Application>
  <PresentationFormat>Widescreen</PresentationFormat>
  <Paragraphs>202</Paragraphs>
  <Slides>29</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Avenir Book</vt:lpstr>
      <vt:lpstr>Calibri</vt:lpstr>
      <vt:lpstr>Calibri Light</vt:lpstr>
      <vt:lpstr>Office Theme</vt:lpstr>
      <vt:lpstr>Charan Kumar A – CB.EN.U4CSE21413​ Dhanush S​ – CB.EN.U4CSE21416​ Gautham Suresh​ – CB.EN.U4CSE21418​ Joseph Jeffrey​ J – CB.EN.U4CSE21425​ Krishna Kumar S – CB.EN.U4CSE21432​​</vt:lpstr>
      <vt:lpstr>Introduction</vt:lpstr>
      <vt:lpstr>PowerPoint Presentation</vt:lpstr>
      <vt:lpstr>Overview</vt:lpstr>
      <vt:lpstr>PowerPoint Presentation</vt:lpstr>
      <vt:lpstr>Implementation</vt:lpstr>
      <vt:lpstr>PowerPoint Presentation</vt:lpstr>
      <vt:lpstr>PowerPoint Presentation</vt:lpstr>
      <vt:lpstr>PowerPoint Presentation</vt:lpstr>
      <vt:lpstr>Practical Application:</vt:lpstr>
      <vt:lpstr>PowerPoint Presentation</vt:lpstr>
      <vt:lpstr>PowerPoint Presentation</vt:lpstr>
      <vt:lpstr>Performance Analysis</vt:lpstr>
      <vt:lpstr>Time Complexity</vt:lpstr>
      <vt:lpstr>Space Complexity</vt:lpstr>
      <vt:lpstr>Performance Comparison</vt:lpstr>
      <vt:lpstr>PowerPoint Presentation</vt:lpstr>
      <vt:lpstr>Experimental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 LINKS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Charan Kumar​ Dhanush S​ Gautham Suresh​ Joseph Jeffrey​ Krishna Kumar S​</dc:title>
  <dc:creator>Joseph Jeffrey</dc:creator>
  <cp:lastModifiedBy>Joseph Jeffrey</cp:lastModifiedBy>
  <cp:revision>40</cp:revision>
  <dcterms:created xsi:type="dcterms:W3CDTF">2023-06-06T04:05:28Z</dcterms:created>
  <dcterms:modified xsi:type="dcterms:W3CDTF">2023-06-12T11:32:23Z</dcterms:modified>
</cp:coreProperties>
</file>