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97" r:id="rId4"/>
    <p:sldId id="259" r:id="rId5"/>
    <p:sldId id="298" r:id="rId6"/>
    <p:sldId id="861" r:id="rId7"/>
    <p:sldId id="299" r:id="rId8"/>
    <p:sldId id="311" r:id="rId9"/>
    <p:sldId id="305" r:id="rId10"/>
    <p:sldId id="308" r:id="rId11"/>
    <p:sldId id="309" r:id="rId12"/>
    <p:sldId id="310" r:id="rId13"/>
    <p:sldId id="863" r:id="rId14"/>
    <p:sldId id="302" r:id="rId15"/>
    <p:sldId id="313" r:id="rId16"/>
    <p:sldId id="26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0193" autoAdjust="0"/>
  </p:normalViewPr>
  <p:slideViewPr>
    <p:cSldViewPr>
      <p:cViewPr varScale="1">
        <p:scale>
          <a:sx n="87" d="100"/>
          <a:sy n="87" d="100"/>
        </p:scale>
        <p:origin x="160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384F2-B6D7-4045-B441-5D3B9B7BECDB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CE4C7-6859-40D3-AD7C-D6E1B5F75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21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99.5% agreement on all Important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CE4C7-6859-40D3-AD7C-D6E1B5F75F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00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CE4C7-6859-40D3-AD7C-D6E1B5F75F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9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1656813-A9B0-4266-A0A1-8ACC879AAC3C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241DC55-34E1-4BD6-B5CE-1FD9756FD8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6813-A9B0-4266-A0A1-8ACC879AAC3C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1DC55-34E1-4BD6-B5CE-1FD9756FD8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6813-A9B0-4266-A0A1-8ACC879AAC3C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1DC55-34E1-4BD6-B5CE-1FD9756FD8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6813-A9B0-4266-A0A1-8ACC879AAC3C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1DC55-34E1-4BD6-B5CE-1FD9756FD8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6813-A9B0-4266-A0A1-8ACC879AAC3C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1DC55-34E1-4BD6-B5CE-1FD9756FD8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6813-A9B0-4266-A0A1-8ACC879AAC3C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1DC55-34E1-4BD6-B5CE-1FD9756FD8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6813-A9B0-4266-A0A1-8ACC879AAC3C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1DC55-34E1-4BD6-B5CE-1FD9756FD87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6813-A9B0-4266-A0A1-8ACC879AAC3C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1DC55-34E1-4BD6-B5CE-1FD9756FD87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6813-A9B0-4266-A0A1-8ACC879AAC3C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1DC55-34E1-4BD6-B5CE-1FD9756FD8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81656813-A9B0-4266-A0A1-8ACC879AAC3C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1DC55-34E1-4BD6-B5CE-1FD9756FD87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1656813-A9B0-4266-A0A1-8ACC879AAC3C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241DC55-34E1-4BD6-B5CE-1FD9756FD87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1656813-A9B0-4266-A0A1-8ACC879AAC3C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241DC55-34E1-4BD6-B5CE-1FD9756FD8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Applicant Faking: Does it Exist, and is it Impacting Hiring/Interview Performance?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Jonah Garbin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141646-904D-4071-9498-24719CEC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(Publication Bias)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BFF10E-8C86-4424-B5D6-D78E25583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1356519"/>
            <a:ext cx="2035592" cy="45594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A19BE7-6698-4909-9524-9082025B5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934" y="1379378"/>
            <a:ext cx="2035592" cy="4559491"/>
          </a:xfrm>
          <a:prstGeom prst="rect">
            <a:avLst/>
          </a:prstGeom>
        </p:spPr>
      </p:pic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BC238449-2144-4872-AB77-F8FAF766A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4317860" cy="4525962"/>
          </a:xfrm>
        </p:spPr>
        <p:txBody>
          <a:bodyPr>
            <a:normAutofit/>
          </a:bodyPr>
          <a:lstStyle/>
          <a:p>
            <a:r>
              <a:rPr lang="en-US" dirty="0"/>
              <a:t>Considering the plots, we see there are some slight gaps in smaller studies for both positive and negative effects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Overall, Sides look relatively symmetrical</a:t>
            </a:r>
          </a:p>
        </p:txBody>
      </p:sp>
    </p:spTree>
    <p:extLst>
      <p:ext uri="{BB962C8B-B14F-4D97-AF65-F5344CB8AC3E}">
        <p14:creationId xmlns:p14="http://schemas.microsoft.com/office/powerpoint/2010/main" val="3423762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2C9D8A-5B4A-4AB9-8602-3FE0FAC93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531" y="1143000"/>
            <a:ext cx="5320937" cy="18288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CA1E60C-C1E5-415E-A355-A9DFE036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(Publication Bias)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9CF76702-F083-4174-9F30-531AD8BF5452}"/>
              </a:ext>
            </a:extLst>
          </p:cNvPr>
          <p:cNvSpPr txBox="1">
            <a:spLocks/>
          </p:cNvSpPr>
          <p:nvPr/>
        </p:nvSpPr>
        <p:spPr>
          <a:xfrm>
            <a:off x="381000" y="3239765"/>
            <a:ext cx="8542020" cy="2100072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Results show from the Egger test, that standard error is not a significant moderator of either effect size, although, it goes from being statistically significant to “marginally significant”</a:t>
            </a:r>
          </a:p>
          <a:p>
            <a:endParaRPr lang="en-US" dirty="0"/>
          </a:p>
          <a:p>
            <a:r>
              <a:rPr lang="en-US" dirty="0"/>
              <a:t>This result, like the Funnel Plot, gives more evidence of publication bias being less significant in this particular in this study  </a:t>
            </a:r>
          </a:p>
        </p:txBody>
      </p:sp>
    </p:spTree>
    <p:extLst>
      <p:ext uri="{BB962C8B-B14F-4D97-AF65-F5344CB8AC3E}">
        <p14:creationId xmlns:p14="http://schemas.microsoft.com/office/powerpoint/2010/main" val="3370907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8820A0-B3C9-4C5F-AD24-AE7E30348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436620"/>
            <a:ext cx="8229600" cy="204489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Because the intercept was “marginally significant” (one marginal), a PEESE test was conducted</a:t>
            </a:r>
          </a:p>
          <a:p>
            <a:endParaRPr lang="en-US" dirty="0"/>
          </a:p>
          <a:p>
            <a:r>
              <a:rPr lang="en-US" dirty="0"/>
              <a:t>Results show no significant moderation of variance on either effect size; indication of further evidence of publication bias being less likely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2F5EC6-6434-4CDC-9C96-5D81EE40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(Publication Bias)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FE364C-D13C-416A-B4A0-B2A6F5914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137" y="1206691"/>
            <a:ext cx="4911726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21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EB4390-08C7-4AD1-910D-28940A2B1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1295400"/>
            <a:ext cx="3924341" cy="328290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7728429-0C99-4836-844F-F5F1EE7E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 and Fill 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9C6FFA-27A4-4E6D-85AE-948D39370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835" y="1219200"/>
            <a:ext cx="4496630" cy="1938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F6E0A8-E9FC-42E5-ACCE-E165B1FB3F81}"/>
              </a:ext>
            </a:extLst>
          </p:cNvPr>
          <p:cNvSpPr txBox="1"/>
          <p:nvPr/>
        </p:nvSpPr>
        <p:spPr>
          <a:xfrm>
            <a:off x="4267200" y="3657600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see a slight decrease in the effect size (.643 to .542), but overall, this indicates further evidence of publication bias being less apparent</a:t>
            </a:r>
          </a:p>
        </p:txBody>
      </p:sp>
    </p:spTree>
    <p:extLst>
      <p:ext uri="{BB962C8B-B14F-4D97-AF65-F5344CB8AC3E}">
        <p14:creationId xmlns:p14="http://schemas.microsoft.com/office/powerpoint/2010/main" val="1180248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A37605-2C61-4ABD-AD25-30E2358D3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Fakers are doing better on interviews than Non-fakers; a further incentive for applicants to want to fake on job hiring interviews/assessments</a:t>
            </a:r>
          </a:p>
          <a:p>
            <a:endParaRPr lang="en-US" dirty="0"/>
          </a:p>
          <a:p>
            <a:r>
              <a:rPr lang="en-US" dirty="0"/>
              <a:t>We should absolutely be concerned with faking on interviews</a:t>
            </a:r>
          </a:p>
          <a:p>
            <a:pPr lvl="1"/>
            <a:r>
              <a:rPr lang="en-US" dirty="0"/>
              <a:t>This has been a subject of much debate, hopefully this helps clarify the answer</a:t>
            </a:r>
          </a:p>
          <a:p>
            <a:endParaRPr lang="en-US" dirty="0"/>
          </a:p>
          <a:p>
            <a:r>
              <a:rPr lang="en-US" dirty="0"/>
              <a:t>There has been significant amounts of work trying to reduce faking, although the methods have shown mixed results</a:t>
            </a:r>
          </a:p>
          <a:p>
            <a:pPr lvl="1"/>
            <a:r>
              <a:rPr lang="en-US" dirty="0"/>
              <a:t>I think I might have a solution! (Dissertation!!)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35B050-52AD-4BDF-B1DA-6247B85C5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52191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FE46FF-9CB9-451B-AAC8-0667BEE8B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using published work</a:t>
            </a:r>
          </a:p>
          <a:p>
            <a:pPr lvl="1"/>
            <a:r>
              <a:rPr lang="en-US" dirty="0"/>
              <a:t>Most dissertations and others were focused on reducing faking, not showing it exists</a:t>
            </a:r>
          </a:p>
          <a:p>
            <a:pPr lvl="1"/>
            <a:r>
              <a:rPr lang="en-US" dirty="0"/>
              <a:t>Wish I had more studies to work with…</a:t>
            </a:r>
          </a:p>
          <a:p>
            <a:endParaRPr lang="en-US" dirty="0"/>
          </a:p>
          <a:p>
            <a:r>
              <a:rPr lang="en-US" dirty="0"/>
              <a:t>Most studies using Big 5 Personality Inventory</a:t>
            </a:r>
          </a:p>
          <a:p>
            <a:pPr lvl="1"/>
            <a:r>
              <a:rPr lang="en-US" dirty="0"/>
              <a:t>While Big 5 is still prominent in interviewing scenarios, most are stepping away, and using created researched interviews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D4F589-3FE5-4FC8-800E-CB583530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1356218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Bowman, N. A. (2012). Effect sizes and statistical methods for meta-analysis in higher education. Research in Higher Education, 53(3), 375-382.</a:t>
            </a:r>
          </a:p>
          <a:p>
            <a:endParaRPr lang="en-US" dirty="0"/>
          </a:p>
          <a:p>
            <a:r>
              <a:rPr lang="en-US" dirty="0"/>
              <a:t>Rothstein, M. G., &amp; Goffin, R. D. (2006). The use of personality measures in personnel selection: What does current research support?. </a:t>
            </a:r>
            <a:r>
              <a:rPr lang="en-US" i="1" dirty="0"/>
              <a:t>Human Resource Management Review</a:t>
            </a:r>
            <a:r>
              <a:rPr lang="en-US" dirty="0"/>
              <a:t>, </a:t>
            </a:r>
            <a:r>
              <a:rPr lang="en-US" i="1" dirty="0"/>
              <a:t>16</a:t>
            </a:r>
            <a:r>
              <a:rPr lang="en-US" dirty="0"/>
              <a:t>(2), 155-180.</a:t>
            </a:r>
          </a:p>
          <a:p>
            <a:endParaRPr lang="en-US" dirty="0"/>
          </a:p>
          <a:p>
            <a:r>
              <a:rPr lang="en-US" dirty="0"/>
              <a:t>Spector, P. E. (2012). Self-Reports for Employee Selection. In </a:t>
            </a:r>
            <a:r>
              <a:rPr lang="en-US" i="1" dirty="0"/>
              <a:t>The Oxford Handbook of Personnel Assessment and Selection</a:t>
            </a:r>
            <a:r>
              <a:rPr lang="en-US" dirty="0"/>
              <a:t> (pp. 443-461). New York, NY: Oxford University Press.</a:t>
            </a:r>
          </a:p>
          <a:p>
            <a:endParaRPr lang="en-US" dirty="0"/>
          </a:p>
          <a:p>
            <a:r>
              <a:rPr lang="en-US" dirty="0"/>
              <a:t>Tanner‐Smith, E. E., &amp; Tipton, E. (2013). Robust variance estimation with dependent effect sizes: Practical considerations including a software tutorial in Stata and SPSS. Research synthesis methods, 5(1), 13-30.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Interviews, particularly structured and Online Assessments are becoming influential in hiring decisions (Rothstein, Goffin 2006)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Two populations to talk about</a:t>
            </a:r>
          </a:p>
          <a:p>
            <a:pPr lvl="1"/>
            <a:r>
              <a:rPr lang="en-US" dirty="0"/>
              <a:t>Applicants: People applying</a:t>
            </a:r>
          </a:p>
          <a:p>
            <a:pPr lvl="2"/>
            <a:r>
              <a:rPr lang="en-US" dirty="0"/>
              <a:t>Have a higher incentive to fake interviews (Spector 2012)</a:t>
            </a:r>
          </a:p>
          <a:p>
            <a:pPr lvl="1"/>
            <a:r>
              <a:rPr lang="en-US" dirty="0"/>
              <a:t>Incumbents: Current Employees</a:t>
            </a:r>
          </a:p>
          <a:p>
            <a:pPr lvl="2"/>
            <a:r>
              <a:rPr lang="en-US" dirty="0"/>
              <a:t>Less incentive, as they are voluntary asked to complete an interview, and the results generally have no impact on their standing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D66EC9-DF66-450C-BA70-DCFA0151E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Faking, done well, can produce “score inflation”, in which an applicant’s score is an overestimation of their true ability (Spector 2012)</a:t>
            </a:r>
          </a:p>
          <a:p>
            <a:endParaRPr lang="en-US" dirty="0"/>
          </a:p>
          <a:p>
            <a:r>
              <a:rPr lang="en-US" dirty="0"/>
              <a:t>Score inflation makes it difficult to find right applicants for the job (Spector, 2012)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9E9717-8FED-41E9-8C97-CBF43B41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Inflation Problem</a:t>
            </a:r>
          </a:p>
        </p:txBody>
      </p:sp>
    </p:spTree>
    <p:extLst>
      <p:ext uri="{BB962C8B-B14F-4D97-AF65-F5344CB8AC3E}">
        <p14:creationId xmlns:p14="http://schemas.microsoft.com/office/powerpoint/2010/main" val="375247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dirty="0"/>
              <a:t>Is there a significant difference between fakers and non-fakers in interview performance (Cohen’s D)?</a:t>
            </a:r>
          </a:p>
          <a:p>
            <a:pPr marL="624078" indent="-514350">
              <a:buFont typeface="+mj-lt"/>
              <a:buAutoNum type="arabicPeriod"/>
            </a:pP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Are those who fake more likely to be hired (Odds Ratio)?</a:t>
            </a:r>
          </a:p>
          <a:p>
            <a:pPr marL="624078" indent="-514350">
              <a:buFont typeface="+mj-lt"/>
              <a:buAutoNum type="arabicPeriod"/>
            </a:pP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Could the interview one completes, or the setting of the study, change the effect of faking on interview performance?</a:t>
            </a:r>
          </a:p>
          <a:p>
            <a:pPr marL="624078" indent="-514350">
              <a:buFont typeface="+mj-lt"/>
              <a:buAutoNum type="arabicPeriod"/>
            </a:pP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Could the hiring ratio impact the effect of faking on hiring probability?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E767B5-CE3D-4F3A-A3F7-0A0A7A474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Studies need to be in English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Much be an Interview Related Setting (Either Laboratory or actual Job Applicant studies were accepted)</a:t>
            </a:r>
          </a:p>
          <a:p>
            <a:endParaRPr lang="en-US" dirty="0"/>
          </a:p>
          <a:p>
            <a:r>
              <a:rPr lang="en-US" dirty="0"/>
              <a:t>Predictor must be faking, and criterion must be interview performance/hiring rate</a:t>
            </a:r>
          </a:p>
          <a:p>
            <a:endParaRPr lang="en-US" dirty="0"/>
          </a:p>
          <a:p>
            <a:r>
              <a:rPr lang="en-US" dirty="0"/>
              <a:t>Results found 8 studies for Cohen’s D (67 Effect Sizes) and 4 Studies for Odds Ratio (20 Effect Sizes), and 2 studies which had both</a:t>
            </a:r>
          </a:p>
          <a:p>
            <a:endParaRPr lang="en-US" dirty="0"/>
          </a:p>
          <a:p>
            <a:r>
              <a:rPr lang="en-US" dirty="0"/>
              <a:t>The 4 Odds ratio studies were converted to have a Cohen’s 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9E5614-85F1-4AE6-9065-38A7E120C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 Criteria</a:t>
            </a:r>
          </a:p>
        </p:txBody>
      </p:sp>
    </p:spTree>
    <p:extLst>
      <p:ext uri="{BB962C8B-B14F-4D97-AF65-F5344CB8AC3E}">
        <p14:creationId xmlns:p14="http://schemas.microsoft.com/office/powerpoint/2010/main" val="346403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269D29-C288-402B-BB94-A45FE5D92B0C}"/>
              </a:ext>
            </a:extLst>
          </p:cNvPr>
          <p:cNvSpPr txBox="1"/>
          <p:nvPr/>
        </p:nvSpPr>
        <p:spPr>
          <a:xfrm>
            <a:off x="527987" y="716440"/>
            <a:ext cx="1828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 identified from:</a:t>
            </a:r>
          </a:p>
          <a:p>
            <a:pPr marL="228600" indent="-228600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Databases (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413)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432A0F-E26E-43FA-87CB-88E298B340C1}"/>
              </a:ext>
            </a:extLst>
          </p:cNvPr>
          <p:cNvSpPr/>
          <p:nvPr/>
        </p:nvSpPr>
        <p:spPr>
          <a:xfrm>
            <a:off x="207632" y="4796721"/>
            <a:ext cx="228600" cy="7078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C21ECA-EDC7-4A7B-A076-65C17086E0A6}"/>
              </a:ext>
            </a:extLst>
          </p:cNvPr>
          <p:cNvSpPr/>
          <p:nvPr/>
        </p:nvSpPr>
        <p:spPr>
          <a:xfrm>
            <a:off x="211664" y="1719892"/>
            <a:ext cx="228600" cy="292180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2537DB-5632-4122-8C8E-D6869F35538A}"/>
              </a:ext>
            </a:extLst>
          </p:cNvPr>
          <p:cNvSpPr/>
          <p:nvPr/>
        </p:nvSpPr>
        <p:spPr>
          <a:xfrm>
            <a:off x="207009" y="459295"/>
            <a:ext cx="228600" cy="914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F50E09-56F7-406B-98BD-B22779DB6B12}"/>
              </a:ext>
            </a:extLst>
          </p:cNvPr>
          <p:cNvSpPr/>
          <p:nvPr/>
        </p:nvSpPr>
        <p:spPr>
          <a:xfrm rot="5400000">
            <a:off x="2435693" y="-1785765"/>
            <a:ext cx="228600" cy="40440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new studies via databases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012D91-0E39-4BBE-9C6C-6A2C20A0DAD7}"/>
              </a:ext>
            </a:extLst>
          </p:cNvPr>
          <p:cNvSpPr/>
          <p:nvPr/>
        </p:nvSpPr>
        <p:spPr>
          <a:xfrm rot="5400000">
            <a:off x="6672324" y="-1787882"/>
            <a:ext cx="228600" cy="40482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new studies via other 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A71089-0677-43F6-A0BF-A4184F0CD2ED}"/>
              </a:ext>
            </a:extLst>
          </p:cNvPr>
          <p:cNvSpPr txBox="1"/>
          <p:nvPr/>
        </p:nvSpPr>
        <p:spPr>
          <a:xfrm>
            <a:off x="2743200" y="639496"/>
            <a:ext cx="1828800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 removed 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screening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28600" indent="-228600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Duplicate records (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38)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B98711-BC47-41AD-97A7-158A44AFFB32}"/>
              </a:ext>
            </a:extLst>
          </p:cNvPr>
          <p:cNvSpPr txBox="1"/>
          <p:nvPr/>
        </p:nvSpPr>
        <p:spPr>
          <a:xfrm>
            <a:off x="527987" y="1728397"/>
            <a:ext cx="1828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 screened 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398)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33252C-A249-4C20-9730-47C93B48B229}"/>
              </a:ext>
            </a:extLst>
          </p:cNvPr>
          <p:cNvSpPr txBox="1"/>
          <p:nvPr/>
        </p:nvSpPr>
        <p:spPr>
          <a:xfrm>
            <a:off x="527987" y="2483209"/>
            <a:ext cx="1828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 sought for retrieval 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131)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E71625-FAD5-4456-9BCC-568AFA66BB75}"/>
              </a:ext>
            </a:extLst>
          </p:cNvPr>
          <p:cNvSpPr txBox="1"/>
          <p:nvPr/>
        </p:nvSpPr>
        <p:spPr>
          <a:xfrm>
            <a:off x="527987" y="3243287"/>
            <a:ext cx="1828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 assessed for eligibility 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117)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6C3B6A-4788-448D-99B8-EF710B304846}"/>
              </a:ext>
            </a:extLst>
          </p:cNvPr>
          <p:cNvSpPr txBox="1"/>
          <p:nvPr/>
        </p:nvSpPr>
        <p:spPr>
          <a:xfrm>
            <a:off x="528334" y="4796721"/>
            <a:ext cx="18288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Studies included from database review (k=12)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studies included in review  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79D48D-47E9-470E-A73C-F884AA020C15}"/>
              </a:ext>
            </a:extLst>
          </p:cNvPr>
          <p:cNvSpPr txBox="1"/>
          <p:nvPr/>
        </p:nvSpPr>
        <p:spPr>
          <a:xfrm>
            <a:off x="2743200" y="1728397"/>
            <a:ext cx="1828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 excluded 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= 267)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CDF882-DC9B-4CD4-B54E-F84B3F31C99C}"/>
              </a:ext>
            </a:extLst>
          </p:cNvPr>
          <p:cNvSpPr txBox="1"/>
          <p:nvPr/>
        </p:nvSpPr>
        <p:spPr>
          <a:xfrm>
            <a:off x="2744714" y="2483209"/>
            <a:ext cx="1828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 not retrieved 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14)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BE6C66-5269-4D89-8E19-D0109113EF23}"/>
              </a:ext>
            </a:extLst>
          </p:cNvPr>
          <p:cNvSpPr txBox="1"/>
          <p:nvPr/>
        </p:nvSpPr>
        <p:spPr>
          <a:xfrm>
            <a:off x="4762500" y="716440"/>
            <a:ext cx="1828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 identified from:</a:t>
            </a:r>
          </a:p>
          <a:p>
            <a:pPr marL="228600" indent="-228600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Citation searching (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15)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EE7D3F-81FA-4A81-BC8A-0EF8D3F98A04}"/>
              </a:ext>
            </a:extLst>
          </p:cNvPr>
          <p:cNvSpPr txBox="1"/>
          <p:nvPr/>
        </p:nvSpPr>
        <p:spPr>
          <a:xfrm>
            <a:off x="2743200" y="3395206"/>
            <a:ext cx="182880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 excluded:</a:t>
            </a:r>
          </a:p>
          <a:p>
            <a:pPr marL="228600" indent="-228600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Predictor Not Included     (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18)</a:t>
            </a:r>
          </a:p>
          <a:p>
            <a:pPr marL="228600" indent="-228600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Criterion Not Included     (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15)</a:t>
            </a:r>
          </a:p>
          <a:p>
            <a:pPr marL="228600" indent="-228600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Method (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55)</a:t>
            </a:r>
          </a:p>
          <a:p>
            <a:pPr marL="228600" indent="-228600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Sample (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17)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5D11E8-A814-46FC-8C68-747111168AD0}"/>
              </a:ext>
            </a:extLst>
          </p:cNvPr>
          <p:cNvSpPr txBox="1"/>
          <p:nvPr/>
        </p:nvSpPr>
        <p:spPr>
          <a:xfrm>
            <a:off x="4762500" y="2483209"/>
            <a:ext cx="1828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 sought for retrieval 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7DC154-7319-4985-B9F2-DA769811C5E2}"/>
              </a:ext>
            </a:extLst>
          </p:cNvPr>
          <p:cNvSpPr txBox="1"/>
          <p:nvPr/>
        </p:nvSpPr>
        <p:spPr>
          <a:xfrm>
            <a:off x="6981948" y="2483209"/>
            <a:ext cx="1828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 not retrieved 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E45702-82ED-4277-BF9C-F0E2D63FAC49}"/>
              </a:ext>
            </a:extLst>
          </p:cNvPr>
          <p:cNvSpPr txBox="1"/>
          <p:nvPr/>
        </p:nvSpPr>
        <p:spPr>
          <a:xfrm>
            <a:off x="4762500" y="3243287"/>
            <a:ext cx="1828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 assessed for eligibility 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15)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A9AC75-84F6-48FD-A7AA-4F15C25C1346}"/>
              </a:ext>
            </a:extLst>
          </p:cNvPr>
          <p:cNvSpPr txBox="1"/>
          <p:nvPr/>
        </p:nvSpPr>
        <p:spPr>
          <a:xfrm>
            <a:off x="6981948" y="3395206"/>
            <a:ext cx="182880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 excluded:</a:t>
            </a:r>
          </a:p>
          <a:p>
            <a:pPr marL="228600" indent="-228600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Predictor Not Included     (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1)</a:t>
            </a:r>
          </a:p>
          <a:p>
            <a:pPr marL="228600" indent="-228600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Criterion Not Included     (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0)</a:t>
            </a:r>
          </a:p>
          <a:p>
            <a:pPr marL="228600" indent="-228600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Method (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12)</a:t>
            </a:r>
          </a:p>
          <a:p>
            <a:pPr marL="228600" indent="-228600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Sample (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004555-BC37-4693-9FBB-23E637416DAA}"/>
              </a:ext>
            </a:extLst>
          </p:cNvPr>
          <p:cNvCxnSpPr>
            <a:cxnSpLocks/>
          </p:cNvCxnSpPr>
          <p:nvPr/>
        </p:nvCxnSpPr>
        <p:spPr>
          <a:xfrm>
            <a:off x="1442387" y="1373695"/>
            <a:ext cx="0" cy="354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9572AF-F064-4B0F-A66C-3FE4EBF99A9B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442387" y="2128507"/>
            <a:ext cx="0" cy="354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54FD1D9-F795-4E19-9535-00442E47473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1442387" y="2883319"/>
            <a:ext cx="0" cy="359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660C40-E9AE-4BB5-862E-51CDA1D8A823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3657600" y="1193494"/>
            <a:ext cx="0" cy="534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C13CD2-F813-4DF9-98A8-AF86A6C3D389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3657600" y="2128507"/>
            <a:ext cx="1514" cy="354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8793773-5167-402E-BF84-7752B58BFEA8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flipH="1">
            <a:off x="3657600" y="2883319"/>
            <a:ext cx="1514" cy="511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75F32A-A6A7-4D29-A626-3766AD6359E2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5676900" y="1116550"/>
            <a:ext cx="0" cy="13666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594D5EE-A046-420E-A139-CF3805993B00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>
            <a:off x="5676900" y="2883319"/>
            <a:ext cx="0" cy="359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770C43D-4457-4A0A-9177-970B8167075D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6591300" y="2683264"/>
            <a:ext cx="3906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10F86B2-1E94-4942-AD94-94E947045752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6591300" y="3443342"/>
            <a:ext cx="3906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6836C82-43F7-48AF-858A-D179A1DB7E13}"/>
              </a:ext>
            </a:extLst>
          </p:cNvPr>
          <p:cNvCxnSpPr>
            <a:cxnSpLocks/>
            <a:stCxn id="21" idx="2"/>
            <a:endCxn id="12" idx="3"/>
          </p:cNvCxnSpPr>
          <p:nvPr/>
        </p:nvCxnSpPr>
        <p:spPr>
          <a:xfrm rot="5400000">
            <a:off x="3263384" y="2737147"/>
            <a:ext cx="1507267" cy="3319766"/>
          </a:xfrm>
          <a:prstGeom prst="bentConnector2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33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9832D2-82A7-409A-8A37-B92596A00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1947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Worked with Karen (she’s great!)</a:t>
            </a:r>
          </a:p>
          <a:p>
            <a:endParaRPr lang="en-US" dirty="0"/>
          </a:p>
          <a:p>
            <a:r>
              <a:rPr lang="en-US" dirty="0"/>
              <a:t>Several Variables Measured (because I was confused); far more than listed below</a:t>
            </a:r>
          </a:p>
          <a:p>
            <a:endParaRPr lang="en-US" dirty="0"/>
          </a:p>
          <a:p>
            <a:r>
              <a:rPr lang="en-US" dirty="0"/>
              <a:t>Important Variables:</a:t>
            </a:r>
          </a:p>
          <a:p>
            <a:pPr lvl="1"/>
            <a:r>
              <a:rPr lang="en-US" dirty="0"/>
              <a:t>Mean Age of Participants</a:t>
            </a:r>
          </a:p>
          <a:p>
            <a:pPr lvl="1"/>
            <a:r>
              <a:rPr lang="en-US" dirty="0"/>
              <a:t>Percent Female of Participants</a:t>
            </a:r>
          </a:p>
          <a:p>
            <a:pPr lvl="1"/>
            <a:r>
              <a:rPr lang="en-US" dirty="0"/>
              <a:t>Was Study US Conducted?</a:t>
            </a:r>
          </a:p>
          <a:p>
            <a:pPr lvl="1"/>
            <a:r>
              <a:rPr lang="en-US" dirty="0"/>
              <a:t>What interview was Used in the Study?</a:t>
            </a:r>
          </a:p>
          <a:p>
            <a:pPr lvl="1"/>
            <a:r>
              <a:rPr lang="en-US" dirty="0"/>
              <a:t>Effect Size Values</a:t>
            </a:r>
          </a:p>
          <a:p>
            <a:endParaRPr lang="en-US" dirty="0"/>
          </a:p>
          <a:p>
            <a:r>
              <a:rPr lang="en-US" dirty="0"/>
              <a:t>Karen and I met outside of class to discuss the outline of the codebook as well as logistics on how to code particular variables </a:t>
            </a:r>
          </a:p>
          <a:p>
            <a:endParaRPr lang="en-US" dirty="0"/>
          </a:p>
          <a:p>
            <a:r>
              <a:rPr lang="en-US" dirty="0"/>
              <a:t>Results show high inter-rater reliability (90.5%)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8E7CD3-1F93-46B3-9D90-754A95A1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&amp; Reliability</a:t>
            </a:r>
          </a:p>
        </p:txBody>
      </p:sp>
    </p:spTree>
    <p:extLst>
      <p:ext uri="{BB962C8B-B14F-4D97-AF65-F5344CB8AC3E}">
        <p14:creationId xmlns:p14="http://schemas.microsoft.com/office/powerpoint/2010/main" val="1034264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D1641E3-00DE-443B-B57D-F5B1427BA4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3840162"/>
                <a:ext cx="8305800" cy="2065338"/>
              </a:xfrm>
            </p:spPr>
            <p:txBody>
              <a:bodyPr>
                <a:normAutofit fontScale="62500" lnSpcReduction="20000"/>
              </a:bodyPr>
              <a:lstStyle/>
              <a:p>
                <a:pPr marL="109728" indent="0">
                  <a:buNone/>
                </a:pPr>
                <a:endParaRPr lang="en-US" dirty="0"/>
              </a:p>
              <a:p>
                <a:r>
                  <a:rPr lang="en-US" dirty="0"/>
                  <a:t>Starting with Cohen’s D, results show that fakers score roughly .634 standard deviations higher on job interviews than Non-Fakers; a statistically significant difference</a:t>
                </a:r>
              </a:p>
              <a:p>
                <a:pPr marL="109728" indent="0">
                  <a:buNone/>
                </a:pPr>
                <a:endParaRPr lang="en-US" dirty="0"/>
              </a:p>
              <a:p>
                <a:r>
                  <a:rPr lang="en-US" dirty="0"/>
                  <a:t>For the odds ratio, results show that fakers are roughly 3.03 times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1.11</m:t>
                        </m:r>
                      </m:sup>
                    </m:sSup>
                  </m:oMath>
                </a14:m>
                <a:r>
                  <a:rPr lang="en-US" dirty="0"/>
                  <a:t>): more likely to be hired than non-fakers a statistically significant difference.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D1641E3-00DE-443B-B57D-F5B1427BA4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3840162"/>
                <a:ext cx="8305800" cy="2065338"/>
              </a:xfrm>
              <a:blipFill>
                <a:blip r:embed="rId2"/>
                <a:stretch>
                  <a:fillRect r="-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E7AD92D-167C-4AC9-A004-F5FD493E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(Base)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ECE506-2963-4EB5-8C84-FCCC2AB9A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442595"/>
            <a:ext cx="4261683" cy="152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E9AAF7-B670-46E9-9E1D-33A1653C1CA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95400"/>
            <a:ext cx="3843338" cy="1524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DFD770-B0CC-4B23-B243-60B77CD2A3A6}"/>
              </a:ext>
            </a:extLst>
          </p:cNvPr>
          <p:cNvSpPr txBox="1"/>
          <p:nvPr/>
        </p:nvSpPr>
        <p:spPr>
          <a:xfrm>
            <a:off x="762000" y="3200400"/>
            <a:ext cx="259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95% PI: -.42 – 1.70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382435-3F4C-4FF0-B775-681787B69004}"/>
              </a:ext>
            </a:extLst>
          </p:cNvPr>
          <p:cNvSpPr txBox="1"/>
          <p:nvPr/>
        </p:nvSpPr>
        <p:spPr>
          <a:xfrm>
            <a:off x="5410200" y="3200400"/>
            <a:ext cx="259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95% PI: .10 – 11.82</a:t>
            </a:r>
          </a:p>
        </p:txBody>
      </p:sp>
    </p:spTree>
    <p:extLst>
      <p:ext uri="{BB962C8B-B14F-4D97-AF65-F5344CB8AC3E}">
        <p14:creationId xmlns:p14="http://schemas.microsoft.com/office/powerpoint/2010/main" val="2917341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F18593-9045-4C55-B5BB-472E6716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(Odds Ratio Moderator)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5DBE68E-25A6-43D3-8170-BAA8A12CE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1209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One moderator including: Hiring ratio (proportion of individuals that will be hired)</a:t>
            </a:r>
          </a:p>
          <a:p>
            <a:r>
              <a:rPr lang="en-US" dirty="0"/>
              <a:t>Results find that hiring ratio is a significant, negative moderator of faking’s effect on the probability of hiring!!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23DEB-015E-4A6B-A009-06209C0B2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0" y="1128527"/>
            <a:ext cx="3467100" cy="24721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80B083-728C-4507-BA88-3FF8774EB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417638"/>
            <a:ext cx="5010150" cy="187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62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10192</TotalTime>
  <Words>1144</Words>
  <Application>Microsoft Macintosh PowerPoint</Application>
  <PresentationFormat>On-screen Show (4:3)</PresentationFormat>
  <Paragraphs>137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</vt:lpstr>
      <vt:lpstr>Cambria Math</vt:lpstr>
      <vt:lpstr>Lucida Sans Unicode</vt:lpstr>
      <vt:lpstr>Times New Roman</vt:lpstr>
      <vt:lpstr>Verdana</vt:lpstr>
      <vt:lpstr>Wingdings 2</vt:lpstr>
      <vt:lpstr>Wingdings 3</vt:lpstr>
      <vt:lpstr>Concourse</vt:lpstr>
      <vt:lpstr>Applicant Faking: Does it Exist, and is it Impacting Hiring/Interview Performance?</vt:lpstr>
      <vt:lpstr>Background</vt:lpstr>
      <vt:lpstr>Score Inflation Problem</vt:lpstr>
      <vt:lpstr>Research Question</vt:lpstr>
      <vt:lpstr>Searching Criteria</vt:lpstr>
      <vt:lpstr>PowerPoint Presentation</vt:lpstr>
      <vt:lpstr>Coding &amp; Reliability</vt:lpstr>
      <vt:lpstr>Results (Base)</vt:lpstr>
      <vt:lpstr>Results (Odds Ratio Moderator)</vt:lpstr>
      <vt:lpstr>Results (Publication Bias)</vt:lpstr>
      <vt:lpstr>Results (Publication Bias)</vt:lpstr>
      <vt:lpstr>Results (Publication Bias)</vt:lpstr>
      <vt:lpstr>Trim and Fill Plot</vt:lpstr>
      <vt:lpstr>Conclusion</vt:lpstr>
      <vt:lpstr>Limitations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Applicant Faking: Are Different Items More Prone to this Phenomenom?</dc:title>
  <dc:creator>jonah.garbin</dc:creator>
  <cp:lastModifiedBy>Jay Jeffries</cp:lastModifiedBy>
  <cp:revision>98</cp:revision>
  <dcterms:created xsi:type="dcterms:W3CDTF">2017-04-21T14:02:04Z</dcterms:created>
  <dcterms:modified xsi:type="dcterms:W3CDTF">2021-10-22T21:45:26Z</dcterms:modified>
</cp:coreProperties>
</file>