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FDDD-B3A9-D24C-9E7E-D97C0B8131E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19918-34B4-C54B-85FB-573122C7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E0002-AC2E-1747-96CF-AC621F0EE7F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669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66A65-222E-2446-8576-7B251890BE3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89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38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332AF-ADD5-AF43-99A1-C43CB775247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10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13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B920E-9331-624F-AD3C-1195B06369F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30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10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1C510-BBEE-CF4E-8CAD-EA1F73EB66C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51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61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7B00B-C9E5-AA48-A74B-4267810C871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71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CCE0E-7BC8-E54F-8A57-024BB00B008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92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5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BA22FAB-449A-DE41-9F17-3BD06464A5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png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Error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False positives and negatives distort the Site Frequency Spectrum</a:t>
            </a:r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Our HMM method both predicts CNPs that we can’t confirm and fails to predict CNPs we know </a:t>
            </a:r>
            <a:r>
              <a:rPr lang="en-US" altLang="en-US" i="1"/>
              <a:t>a priori</a:t>
            </a:r>
            <a:r>
              <a:rPr lang="en-US" altLang="en-US"/>
              <a:t> are present</a:t>
            </a:r>
          </a:p>
          <a:p>
            <a:r>
              <a:rPr lang="en-US" altLang="en-US"/>
              <a:t>We have estimated these error rates</a:t>
            </a:r>
          </a:p>
          <a:p>
            <a:r>
              <a:rPr lang="en-US" altLang="en-US"/>
              <a:t>The SFS we expect to observe from our array data will be influenced by these errors</a:t>
            </a:r>
          </a:p>
        </p:txBody>
      </p:sp>
    </p:spTree>
    <p:extLst>
      <p:ext uri="{BB962C8B-B14F-4D97-AF65-F5344CB8AC3E}">
        <p14:creationId xmlns:p14="http://schemas.microsoft.com/office/powerpoint/2010/main" val="4989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 descr="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9177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Incorporating false positives into our expectations</a:t>
            </a:r>
            <a:endParaRPr lang="en-US" altLang="en-US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p is the false positive proportion of total </a:t>
            </a:r>
            <a:r>
              <a:rPr lang="en-US" altLang="en-US" b="1"/>
              <a:t>observed</a:t>
            </a:r>
            <a:r>
              <a:rPr lang="en-US" altLang="en-US"/>
              <a:t> mutations</a:t>
            </a:r>
          </a:p>
        </p:txBody>
      </p:sp>
      <p:pic>
        <p:nvPicPr>
          <p:cNvPr id="169989" name="Picture 5" descr="0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9177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4810125" y="2654300"/>
          <a:ext cx="1035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7" imgW="406400" imgH="393700" progId="Equation.3">
                  <p:embed/>
                </p:oleObj>
              </mc:Choice>
              <mc:Fallback>
                <p:oleObj name="Equation" r:id="rId7" imgW="40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2654300"/>
                        <a:ext cx="10350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AutoShape 7"/>
          <p:cNvSpPr>
            <a:spLocks noChangeArrowheads="1"/>
          </p:cNvSpPr>
          <p:nvPr/>
        </p:nvSpPr>
        <p:spPr bwMode="auto">
          <a:xfrm>
            <a:off x="3916363" y="2959100"/>
            <a:ext cx="914400" cy="3048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7115175" y="3825875"/>
          <a:ext cx="25542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9" imgW="1003300" imgH="406400" progId="Equation.3">
                  <p:embed/>
                </p:oleObj>
              </mc:Choice>
              <mc:Fallback>
                <p:oleObj name="Equation" r:id="rId9" imgW="1003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3825875"/>
                        <a:ext cx="255428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3970339" y="3683000"/>
            <a:ext cx="22072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 this to singletons</a:t>
            </a: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6629400" y="5245100"/>
            <a:ext cx="327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Section 7.3 SOM (eqns 8 &amp; 9)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nimBg="1"/>
      <p:bldP spid="1699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False positives distort the SFS</a:t>
            </a:r>
          </a:p>
        </p:txBody>
      </p:sp>
      <p:pic>
        <p:nvPicPr>
          <p:cNvPr id="172035" name="Picture 3" descr="sfs_error_f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95500"/>
            <a:ext cx="7772400" cy="3886200"/>
          </a:xfrm>
        </p:spPr>
      </p:pic>
    </p:spTree>
    <p:extLst>
      <p:ext uri="{BB962C8B-B14F-4D97-AF65-F5344CB8AC3E}">
        <p14:creationId xmlns:p14="http://schemas.microsoft.com/office/powerpoint/2010/main" val="11871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P = binom(k = 0;n = 4, p)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P = binom(k = 1;n = 4, p)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P = binom(k = 3;n = 4, p)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P = binom(k = 2; n = 4, p)</a:t>
            </a:r>
          </a:p>
        </p:txBody>
      </p:sp>
      <p:pic>
        <p:nvPicPr>
          <p:cNvPr id="174086" name="Picture 6" descr="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87" name="Picture 7" descr="0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88" name="Picture 8" descr="0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89" name="Picture 9" descr="0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0" name="Picture 10" descr="0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Incorporating false negatives into our expectations</a:t>
            </a:r>
            <a:endParaRPr lang="en-US" altLang="en-US"/>
          </a:p>
        </p:txBody>
      </p:sp>
      <p:sp>
        <p:nvSpPr>
          <p:cNvPr id="174092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False negatives move category k into categories k-1, k-2, …, 1 with a binomial probability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Thus, each bin is composed of the sites that “stay” and all of the of greater site frequency that “move down”</a:t>
            </a:r>
          </a:p>
        </p:txBody>
      </p:sp>
      <p:sp>
        <p:nvSpPr>
          <p:cNvPr id="174093" name="AutoShape 13"/>
          <p:cNvSpPr>
            <a:spLocks noChangeArrowheads="1"/>
          </p:cNvSpPr>
          <p:nvPr/>
        </p:nvSpPr>
        <p:spPr bwMode="auto">
          <a:xfrm>
            <a:off x="5670550" y="4876800"/>
            <a:ext cx="609600" cy="6096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4" name="AutoShape 14"/>
          <p:cNvSpPr>
            <a:spLocks noChangeArrowheads="1"/>
          </p:cNvSpPr>
          <p:nvPr/>
        </p:nvSpPr>
        <p:spPr bwMode="auto">
          <a:xfrm flipH="1">
            <a:off x="4908550" y="3581400"/>
            <a:ext cx="1143000" cy="1524000"/>
          </a:xfrm>
          <a:custGeom>
            <a:avLst/>
            <a:gdLst>
              <a:gd name="G0" fmla="+- -11180 0 0"/>
              <a:gd name="G1" fmla="+- -11791442 0 0"/>
              <a:gd name="G2" fmla="+- -11180 0 -11791442"/>
              <a:gd name="G3" fmla="+- 10800 0 0"/>
              <a:gd name="G4" fmla="+- 0 0 -1118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25 0 0"/>
              <a:gd name="G9" fmla="+- 0 0 -11791442"/>
              <a:gd name="G10" fmla="+- 7725 0 2700"/>
              <a:gd name="G11" fmla="cos G10 -11180"/>
              <a:gd name="G12" fmla="sin G10 -11180"/>
              <a:gd name="G13" fmla="cos 13500 -11180"/>
              <a:gd name="G14" fmla="sin 13500 -11180"/>
              <a:gd name="G15" fmla="+- G11 10800 0"/>
              <a:gd name="G16" fmla="+- G12 10800 0"/>
              <a:gd name="G17" fmla="+- G13 10800 0"/>
              <a:gd name="G18" fmla="+- G14 10800 0"/>
              <a:gd name="G19" fmla="*/ 7725 1 2"/>
              <a:gd name="G20" fmla="+- G19 5400 0"/>
              <a:gd name="G21" fmla="cos G20 -11180"/>
              <a:gd name="G22" fmla="sin G20 -11180"/>
              <a:gd name="G23" fmla="+- G21 10800 0"/>
              <a:gd name="G24" fmla="+- G12 G23 G22"/>
              <a:gd name="G25" fmla="+- G22 G23 G11"/>
              <a:gd name="G26" fmla="cos 10800 -11180"/>
              <a:gd name="G27" fmla="sin 10800 -11180"/>
              <a:gd name="G28" fmla="cos 7725 -11180"/>
              <a:gd name="G29" fmla="sin 7725 -1118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1442"/>
              <a:gd name="G36" fmla="sin G34 -11791442"/>
              <a:gd name="G37" fmla="+/ -11791442 -1118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25 G39"/>
              <a:gd name="G43" fmla="sin 772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1 w 21600"/>
              <a:gd name="T5" fmla="*/ 0 h 21600"/>
              <a:gd name="T6" fmla="*/ 1537 w 21600"/>
              <a:gd name="T7" fmla="*/ 10787 h 21600"/>
              <a:gd name="T8" fmla="*/ 10793 w 21600"/>
              <a:gd name="T9" fmla="*/ 3075 h 21600"/>
              <a:gd name="T10" fmla="*/ 24299 w 21600"/>
              <a:gd name="T11" fmla="*/ 10759 h 21600"/>
              <a:gd name="T12" fmla="*/ 20075 w 21600"/>
              <a:gd name="T13" fmla="*/ 15010 h 21600"/>
              <a:gd name="T14" fmla="*/ 15824 w 21600"/>
              <a:gd name="T15" fmla="*/ 1078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24" y="10776"/>
                </a:moveTo>
                <a:cubicBezTo>
                  <a:pt x="18512" y="6519"/>
                  <a:pt x="15057" y="3074"/>
                  <a:pt x="10800" y="3074"/>
                </a:cubicBezTo>
                <a:cubicBezTo>
                  <a:pt x="6537" y="3074"/>
                  <a:pt x="3080" y="6527"/>
                  <a:pt x="3075" y="10789"/>
                </a:cubicBezTo>
                <a:lnTo>
                  <a:pt x="0" y="10785"/>
                </a:lnTo>
                <a:cubicBezTo>
                  <a:pt x="8" y="4826"/>
                  <a:pt x="4840" y="-1"/>
                  <a:pt x="10800" y="-1"/>
                </a:cubicBezTo>
                <a:cubicBezTo>
                  <a:pt x="16752" y="-1"/>
                  <a:pt x="21582" y="4815"/>
                  <a:pt x="21599" y="10767"/>
                </a:cubicBezTo>
                <a:lnTo>
                  <a:pt x="24299" y="10759"/>
                </a:lnTo>
                <a:lnTo>
                  <a:pt x="20075" y="15010"/>
                </a:lnTo>
                <a:lnTo>
                  <a:pt x="15824" y="10785"/>
                </a:lnTo>
                <a:lnTo>
                  <a:pt x="18524" y="10776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5" name="AutoShape 15"/>
          <p:cNvSpPr>
            <a:spLocks noChangeArrowheads="1"/>
          </p:cNvSpPr>
          <p:nvPr/>
        </p:nvSpPr>
        <p:spPr bwMode="auto">
          <a:xfrm flipH="1">
            <a:off x="4298950" y="3429000"/>
            <a:ext cx="1828800" cy="1524000"/>
          </a:xfrm>
          <a:custGeom>
            <a:avLst/>
            <a:gdLst>
              <a:gd name="G0" fmla="+- -115928 0 0"/>
              <a:gd name="G1" fmla="+- -11791442 0 0"/>
              <a:gd name="G2" fmla="+- -115928 0 -11791442"/>
              <a:gd name="G3" fmla="+- 10800 0 0"/>
              <a:gd name="G4" fmla="+- 0 0 -11592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779 0 0"/>
              <a:gd name="G9" fmla="+- 0 0 -11791442"/>
              <a:gd name="G10" fmla="+- 8779 0 2700"/>
              <a:gd name="G11" fmla="cos G10 -115928"/>
              <a:gd name="G12" fmla="sin G10 -115928"/>
              <a:gd name="G13" fmla="cos 13500 -115928"/>
              <a:gd name="G14" fmla="sin 13500 -115928"/>
              <a:gd name="G15" fmla="+- G11 10800 0"/>
              <a:gd name="G16" fmla="+- G12 10800 0"/>
              <a:gd name="G17" fmla="+- G13 10800 0"/>
              <a:gd name="G18" fmla="+- G14 10800 0"/>
              <a:gd name="G19" fmla="*/ 8779 1 2"/>
              <a:gd name="G20" fmla="+- G19 5400 0"/>
              <a:gd name="G21" fmla="cos G20 -115928"/>
              <a:gd name="G22" fmla="sin G20 -115928"/>
              <a:gd name="G23" fmla="+- G21 10800 0"/>
              <a:gd name="G24" fmla="+- G12 G23 G22"/>
              <a:gd name="G25" fmla="+- G22 G23 G11"/>
              <a:gd name="G26" fmla="cos 10800 -115928"/>
              <a:gd name="G27" fmla="sin 10800 -115928"/>
              <a:gd name="G28" fmla="cos 8779 -115928"/>
              <a:gd name="G29" fmla="sin 8779 -11592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1442"/>
              <a:gd name="G36" fmla="sin G34 -11791442"/>
              <a:gd name="G37" fmla="+/ -11791442 -11592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779 G39"/>
              <a:gd name="G43" fmla="sin 877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640 w 21600"/>
              <a:gd name="T5" fmla="*/ 1 h 21600"/>
              <a:gd name="T6" fmla="*/ 1010 w 21600"/>
              <a:gd name="T7" fmla="*/ 10786 h 21600"/>
              <a:gd name="T8" fmla="*/ 10670 w 21600"/>
              <a:gd name="T9" fmla="*/ 2021 h 21600"/>
              <a:gd name="T10" fmla="*/ 24293 w 21600"/>
              <a:gd name="T11" fmla="*/ 10383 h 21600"/>
              <a:gd name="T12" fmla="*/ 20700 w 21600"/>
              <a:gd name="T13" fmla="*/ 14206 h 21600"/>
              <a:gd name="T14" fmla="*/ 16876 w 21600"/>
              <a:gd name="T15" fmla="*/ 1061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574" y="10529"/>
                </a:moveTo>
                <a:cubicBezTo>
                  <a:pt x="19428" y="5788"/>
                  <a:pt x="15542" y="2020"/>
                  <a:pt x="10800" y="2020"/>
                </a:cubicBezTo>
                <a:cubicBezTo>
                  <a:pt x="5956" y="2020"/>
                  <a:pt x="2027" y="5944"/>
                  <a:pt x="2021" y="10788"/>
                </a:cubicBezTo>
                <a:lnTo>
                  <a:pt x="0" y="10785"/>
                </a:lnTo>
                <a:cubicBezTo>
                  <a:pt x="8" y="4826"/>
                  <a:pt x="4840" y="-1"/>
                  <a:pt x="10800" y="-1"/>
                </a:cubicBezTo>
                <a:cubicBezTo>
                  <a:pt x="16634" y="-1"/>
                  <a:pt x="21414" y="4634"/>
                  <a:pt x="21594" y="10466"/>
                </a:cubicBezTo>
                <a:lnTo>
                  <a:pt x="24293" y="10383"/>
                </a:lnTo>
                <a:lnTo>
                  <a:pt x="20700" y="14206"/>
                </a:lnTo>
                <a:lnTo>
                  <a:pt x="16876" y="10612"/>
                </a:lnTo>
                <a:lnTo>
                  <a:pt x="19574" y="10529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6" name="AutoShape 16"/>
          <p:cNvSpPr>
            <a:spLocks noChangeArrowheads="1"/>
          </p:cNvSpPr>
          <p:nvPr/>
        </p:nvSpPr>
        <p:spPr bwMode="auto">
          <a:xfrm flipH="1">
            <a:off x="3460750" y="3505200"/>
            <a:ext cx="2667000" cy="1524000"/>
          </a:xfrm>
          <a:custGeom>
            <a:avLst/>
            <a:gdLst>
              <a:gd name="G0" fmla="+- -4624602 0 0"/>
              <a:gd name="G1" fmla="+- -11791442 0 0"/>
              <a:gd name="G2" fmla="+- -4624602 0 -11791442"/>
              <a:gd name="G3" fmla="+- 10800 0 0"/>
              <a:gd name="G4" fmla="+- 0 0 -462460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685 0 0"/>
              <a:gd name="G9" fmla="+- 0 0 -11791442"/>
              <a:gd name="G10" fmla="+- 8685 0 2700"/>
              <a:gd name="G11" fmla="cos G10 -4624602"/>
              <a:gd name="G12" fmla="sin G10 -4624602"/>
              <a:gd name="G13" fmla="cos 13500 -4624602"/>
              <a:gd name="G14" fmla="sin 13500 -4624602"/>
              <a:gd name="G15" fmla="+- G11 10800 0"/>
              <a:gd name="G16" fmla="+- G12 10800 0"/>
              <a:gd name="G17" fmla="+- G13 10800 0"/>
              <a:gd name="G18" fmla="+- G14 10800 0"/>
              <a:gd name="G19" fmla="*/ 8685 1 2"/>
              <a:gd name="G20" fmla="+- G19 5400 0"/>
              <a:gd name="G21" fmla="cos G20 -4624602"/>
              <a:gd name="G22" fmla="sin G20 -4624602"/>
              <a:gd name="G23" fmla="+- G21 10800 0"/>
              <a:gd name="G24" fmla="+- G12 G23 G22"/>
              <a:gd name="G25" fmla="+- G22 G23 G11"/>
              <a:gd name="G26" fmla="cos 10800 -4624602"/>
              <a:gd name="G27" fmla="sin 10800 -4624602"/>
              <a:gd name="G28" fmla="cos 8685 -4624602"/>
              <a:gd name="G29" fmla="sin 8685 -462460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1442"/>
              <a:gd name="G36" fmla="sin G34 -11791442"/>
              <a:gd name="G37" fmla="+/ -11791442 -462460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685 G39"/>
              <a:gd name="G43" fmla="sin 868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4567 w 21600"/>
              <a:gd name="T5" fmla="*/ 1979 h 21600"/>
              <a:gd name="T6" fmla="*/ 1057 w 21600"/>
              <a:gd name="T7" fmla="*/ 10786 h 21600"/>
              <a:gd name="T8" fmla="*/ 5788 w 21600"/>
              <a:gd name="T9" fmla="*/ 3706 h 21600"/>
              <a:gd name="T10" fmla="*/ 15291 w 21600"/>
              <a:gd name="T11" fmla="*/ -1931 h 21600"/>
              <a:gd name="T12" fmla="*/ 17584 w 21600"/>
              <a:gd name="T13" fmla="*/ 2862 h 21600"/>
              <a:gd name="T14" fmla="*/ 12791 w 21600"/>
              <a:gd name="T15" fmla="*/ 515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689" y="2609"/>
                </a:moveTo>
                <a:cubicBezTo>
                  <a:pt x="12761" y="2282"/>
                  <a:pt x="11784" y="2114"/>
                  <a:pt x="10800" y="2114"/>
                </a:cubicBezTo>
                <a:cubicBezTo>
                  <a:pt x="6007" y="2114"/>
                  <a:pt x="2121" y="5996"/>
                  <a:pt x="2115" y="10788"/>
                </a:cubicBezTo>
                <a:lnTo>
                  <a:pt x="0" y="10785"/>
                </a:lnTo>
                <a:cubicBezTo>
                  <a:pt x="8" y="4826"/>
                  <a:pt x="4840" y="-1"/>
                  <a:pt x="10800" y="-1"/>
                </a:cubicBezTo>
                <a:cubicBezTo>
                  <a:pt x="12024" y="-1"/>
                  <a:pt x="13239" y="208"/>
                  <a:pt x="14393" y="615"/>
                </a:cubicBezTo>
                <a:lnTo>
                  <a:pt x="15291" y="-1931"/>
                </a:lnTo>
                <a:lnTo>
                  <a:pt x="17584" y="2862"/>
                </a:lnTo>
                <a:lnTo>
                  <a:pt x="12791" y="5155"/>
                </a:lnTo>
                <a:lnTo>
                  <a:pt x="13689" y="2609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7" name="Text Box 17"/>
          <p:cNvSpPr txBox="1">
            <a:spLocks noChangeArrowheads="1"/>
          </p:cNvSpPr>
          <p:nvPr/>
        </p:nvSpPr>
        <p:spPr bwMode="auto">
          <a:xfrm>
            <a:off x="40703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Stays</a:t>
            </a:r>
          </a:p>
        </p:txBody>
      </p:sp>
      <p:sp>
        <p:nvSpPr>
          <p:cNvPr id="174098" name="Text Box 18"/>
          <p:cNvSpPr txBox="1">
            <a:spLocks noChangeArrowheads="1"/>
          </p:cNvSpPr>
          <p:nvPr/>
        </p:nvSpPr>
        <p:spPr bwMode="auto">
          <a:xfrm>
            <a:off x="39179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Moves 1 bin</a:t>
            </a:r>
          </a:p>
        </p:txBody>
      </p: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38417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Moves 2 bins</a:t>
            </a:r>
          </a:p>
        </p:txBody>
      </p:sp>
      <p:sp>
        <p:nvSpPr>
          <p:cNvPr id="174100" name="Text Box 20"/>
          <p:cNvSpPr txBox="1">
            <a:spLocks noChangeArrowheads="1"/>
          </p:cNvSpPr>
          <p:nvPr/>
        </p:nvSpPr>
        <p:spPr bwMode="auto">
          <a:xfrm>
            <a:off x="38417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Moves 3 bins</a:t>
            </a:r>
          </a:p>
        </p:txBody>
      </p:sp>
      <p:sp>
        <p:nvSpPr>
          <p:cNvPr id="174101" name="Text Box 21"/>
          <p:cNvSpPr txBox="1">
            <a:spLocks noChangeArrowheads="1"/>
          </p:cNvSpPr>
          <p:nvPr/>
        </p:nvSpPr>
        <p:spPr bwMode="auto">
          <a:xfrm>
            <a:off x="6584950" y="5883275"/>
            <a:ext cx="327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Section 7.3 SOM (eqns 5,6, &amp; 9)</a:t>
            </a:r>
          </a:p>
        </p:txBody>
      </p:sp>
    </p:spTree>
    <p:extLst>
      <p:ext uri="{BB962C8B-B14F-4D97-AF65-F5344CB8AC3E}">
        <p14:creationId xmlns:p14="http://schemas.microsoft.com/office/powerpoint/2010/main" val="103311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2" grpId="1"/>
      <p:bldP spid="174083" grpId="0"/>
      <p:bldP spid="174083" grpId="1"/>
      <p:bldP spid="174084" grpId="0"/>
      <p:bldP spid="174085" grpId="0"/>
      <p:bldP spid="174085" grpId="1"/>
      <p:bldP spid="174093" grpId="0" animBg="1"/>
      <p:bldP spid="174093" grpId="1" animBg="1"/>
      <p:bldP spid="174094" grpId="0" animBg="1"/>
      <p:bldP spid="174094" grpId="1" animBg="1"/>
      <p:bldP spid="174095" grpId="0" animBg="1"/>
      <p:bldP spid="174095" grpId="1" animBg="1"/>
      <p:bldP spid="174096" grpId="0" animBg="1"/>
      <p:bldP spid="174097" grpId="0"/>
      <p:bldP spid="174097" grpId="1"/>
      <p:bldP spid="174098" grpId="0"/>
      <p:bldP spid="174098" grpId="1"/>
      <p:bldP spid="174099" grpId="0"/>
      <p:bldP spid="174099" grpId="1"/>
      <p:bldP spid="174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False negatives distort the SFS</a:t>
            </a:r>
          </a:p>
        </p:txBody>
      </p:sp>
      <p:pic>
        <p:nvPicPr>
          <p:cNvPr id="176131" name="Picture 3" descr="sfs_error_f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95500"/>
            <a:ext cx="7772400" cy="3886200"/>
          </a:xfrm>
        </p:spPr>
      </p:pic>
    </p:spTree>
    <p:extLst>
      <p:ext uri="{BB962C8B-B14F-4D97-AF65-F5344CB8AC3E}">
        <p14:creationId xmlns:p14="http://schemas.microsoft.com/office/powerpoint/2010/main" val="12966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Error rates aren’t even close to 0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CNP SFS we observe contains both false +ives and false -ives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Thus, we need to adjust our expectations to incorporate the error rate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Our corrections are conservative with respect to inferring purifying selection</a:t>
            </a:r>
          </a:p>
        </p:txBody>
      </p:sp>
    </p:spTree>
    <p:extLst>
      <p:ext uri="{BB962C8B-B14F-4D97-AF65-F5344CB8AC3E}">
        <p14:creationId xmlns:p14="http://schemas.microsoft.com/office/powerpoint/2010/main" val="9040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8|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Macintosh PowerPoint</Application>
  <PresentationFormat>Widescreen</PresentationFormat>
  <Paragraphs>36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Microsoft Equation</vt:lpstr>
      <vt:lpstr>Error</vt:lpstr>
      <vt:lpstr>Introduction</vt:lpstr>
      <vt:lpstr>Incorporating false positives into our expectations</vt:lpstr>
      <vt:lpstr>False positives distort the SFS</vt:lpstr>
      <vt:lpstr>Incorporating false negatives into our expectations</vt:lpstr>
      <vt:lpstr>False negatives distort the SFS</vt:lpstr>
      <vt:lpstr>Summary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</dc:title>
  <dc:creator>James Emerson</dc:creator>
  <cp:lastModifiedBy>James Emerson</cp:lastModifiedBy>
  <cp:revision>1</cp:revision>
  <dcterms:created xsi:type="dcterms:W3CDTF">2018-01-14T15:42:03Z</dcterms:created>
  <dcterms:modified xsi:type="dcterms:W3CDTF">2018-01-14T15:42:52Z</dcterms:modified>
</cp:coreProperties>
</file>