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useo Sans 300" panose="02000000000000000000" pitchFamily="50" charset="0"/>
      <p:regular r:id="rId14"/>
      <p:italic r:id="rId15"/>
    </p:embeddedFont>
    <p:embeddedFont>
      <p:font typeface="Museo Sans 700" panose="02000000000000000000" pitchFamily="50" charset="0"/>
      <p:bold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useo Sans 900" panose="02000000000000000000" pitchFamily="50" charset="0"/>
      <p:bold r:id="rId22"/>
      <p:boldItalic r:id="rId23"/>
    </p:embeddedFont>
    <p:embeddedFont>
      <p:font typeface="Museo Sans 500" panose="02000000000000000000" pitchFamily="50" charset="0"/>
      <p:regular r:id="rId24"/>
      <p:italic r:id="rId25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331" y="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60D38-5363-478B-8A92-E586F61521FB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DBB7-8634-446A-BC45-0FE07B6C41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9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8DBB7-8634-446A-BC45-0FE07B6C411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chtergrondTitel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1"/>
            <a:ext cx="9144000" cy="5148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49" y="1502803"/>
            <a:ext cx="8239125" cy="746522"/>
          </a:xfrm>
        </p:spPr>
        <p:txBody>
          <a:bodyPr anchor="b"/>
          <a:lstStyle>
            <a:lvl1pPr algn="l">
              <a:defRPr lang="en-US" sz="3500" kern="1200" baseline="0" dirty="0" smtClean="0">
                <a:solidFill>
                  <a:srgbClr val="2870AC"/>
                </a:solidFill>
                <a:latin typeface="Museo Sans 700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948" y="2173125"/>
            <a:ext cx="8239125" cy="198600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6" name="Ondertitel 2"/>
          <p:cNvSpPr txBox="1">
            <a:spLocks/>
          </p:cNvSpPr>
          <p:nvPr userDrawn="1"/>
        </p:nvSpPr>
        <p:spPr>
          <a:xfrm>
            <a:off x="355463" y="4914394"/>
            <a:ext cx="5400000" cy="246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 cap="none" baseline="0">
                <a:solidFill>
                  <a:srgbClr val="171C5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21528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43056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64584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86112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607640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nl-NL" sz="700" b="0" i="0" u="none" strike="noStrike" kern="1200" cap="none" baseline="0" dirty="0">
                <a:solidFill>
                  <a:srgbClr val="171C54"/>
                </a:solidFill>
                <a:latin typeface="Museo Sans 900"/>
                <a:ea typeface="+mn-ea"/>
                <a:cs typeface="Museo Sans 900"/>
              </a:rPr>
              <a:t>RSM - a force </a:t>
            </a:r>
            <a:r>
              <a:rPr lang="nl-NL" sz="700" b="0" i="0" u="none" strike="noStrike" kern="1200" cap="none" baseline="0" dirty="0" err="1">
                <a:solidFill>
                  <a:srgbClr val="171C54"/>
                </a:solidFill>
                <a:latin typeface="Museo Sans 900"/>
                <a:ea typeface="+mn-ea"/>
                <a:cs typeface="Museo Sans 900"/>
              </a:rPr>
              <a:t>for</a:t>
            </a:r>
            <a:r>
              <a:rPr lang="nl-NL" sz="700" b="0" i="0" u="none" strike="noStrike" kern="1200" cap="none" baseline="0" dirty="0">
                <a:solidFill>
                  <a:srgbClr val="171C54"/>
                </a:solidFill>
                <a:latin typeface="Museo Sans 900"/>
                <a:ea typeface="+mn-ea"/>
                <a:cs typeface="Museo Sans 900"/>
              </a:rPr>
              <a:t> </a:t>
            </a:r>
            <a:r>
              <a:rPr lang="nl-NL" sz="700" b="0" i="0" u="none" strike="noStrike" kern="1200" cap="none" baseline="0" dirty="0" err="1">
                <a:solidFill>
                  <a:srgbClr val="171C54"/>
                </a:solidFill>
                <a:latin typeface="Museo Sans 900"/>
                <a:ea typeface="+mn-ea"/>
                <a:cs typeface="Museo Sans 900"/>
              </a:rPr>
              <a:t>positive</a:t>
            </a:r>
            <a:r>
              <a:rPr lang="nl-NL" sz="700" b="0" i="0" u="none" strike="noStrike" kern="1200" cap="none" baseline="0" dirty="0">
                <a:solidFill>
                  <a:srgbClr val="171C54"/>
                </a:solidFill>
                <a:latin typeface="Museo Sans 900"/>
                <a:ea typeface="+mn-ea"/>
                <a:cs typeface="Museo Sans 900"/>
              </a:rPr>
              <a:t> change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xmlns="" id="{C5AAD7EC-7460-481A-A458-1D826C8A65C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752726"/>
            <a:ext cx="9144000" cy="20844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26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Git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88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A350-B039-43A2-8F97-BB3732EB1A99}" type="datetime1">
              <a:rPr lang="de-DE" smtClean="0"/>
              <a:t>31.10.2018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Git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06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75EC-4306-4E79-A4E3-AC8F9531DAF6}" type="datetime1">
              <a:rPr lang="de-DE" smtClean="0"/>
              <a:t>31.10.2018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Git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59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EnBlauweBalk"/>
          <p:cNvPicPr>
            <a:picLocks noSelect="1"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12" y="0"/>
            <a:ext cx="9131576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200" y="4767263"/>
            <a:ext cx="705462" cy="2738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900">
                <a:solidFill>
                  <a:schemeClr val="accent4"/>
                </a:solidFill>
              </a:defRPr>
            </a:lvl1pPr>
          </a:lstStyle>
          <a:p>
            <a:fld id="{AA8EEAB0-27B1-46D3-AA6B-EB554DE60AE2}" type="datetime1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6527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Introduction to Git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8054" y="4767263"/>
            <a:ext cx="624254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4"/>
                </a:solidFill>
              </a:defRPr>
            </a:lvl1pPr>
          </a:lstStyle>
          <a:p>
            <a:fld id="{25A8E426-1013-4DA1-9982-506C918562F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200" y="990600"/>
            <a:ext cx="8425108" cy="36742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200" y="273844"/>
            <a:ext cx="7084800" cy="3592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5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rgbClr val="2870AC"/>
          </a:solidFill>
          <a:latin typeface="Museo Sans 700" panose="02000000000000000000" pitchFamily="50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4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Museo Sans 500" panose="02000000000000000000" pitchFamily="50" charset="0"/>
          <a:ea typeface="+mn-ea"/>
          <a:cs typeface="+mn-cs"/>
        </a:defRPr>
      </a:lvl1pPr>
      <a:lvl2pPr marL="177800" indent="-171450" algn="l" defTabSz="685800" rtl="0" eaLnBrk="1" latinLnBrk="0" hangingPunct="1">
        <a:lnSpc>
          <a:spcPct val="14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1450" algn="l" defTabSz="685800" rtl="0" eaLnBrk="1" latinLnBrk="0" hangingPunct="1">
        <a:lnSpc>
          <a:spcPct val="14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1450" algn="l" defTabSz="685800" rtl="0" eaLnBrk="1" latinLnBrk="0" hangingPunct="1">
        <a:lnSpc>
          <a:spcPct val="14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1450" algn="l" defTabSz="685800" rtl="0" eaLnBrk="1" latinLnBrk="0" hangingPunct="1">
        <a:lnSpc>
          <a:spcPct val="14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jengelberts.github.io/eur-git-10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jengelberts.github.io/eur-git-1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cidev@rsm.n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tbucket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sh.ict.eur.nl/" TargetMode="External"/><Relationship Id="rId5" Type="http://schemas.openxmlformats.org/officeDocument/2006/relationships/hyperlink" Target="http://coding.net/" TargetMode="External"/><Relationship Id="rId4" Type="http://schemas.openxmlformats.org/officeDocument/2006/relationships/hyperlink" Target="http://www.gitla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D85FBF-B808-4253-83A9-A347BECB7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1350403"/>
            <a:ext cx="8239125" cy="746522"/>
          </a:xfrm>
        </p:spPr>
        <p:txBody>
          <a:bodyPr/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Git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64B9375A-080D-47D5-B2E0-E00B8C65B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Dr. Jeroen Engelberts, </a:t>
            </a:r>
            <a:r>
              <a:rPr lang="nl-NL" dirty="0" err="1" smtClean="0"/>
              <a:t>Scientific</a:t>
            </a:r>
            <a:r>
              <a:rPr lang="nl-NL" smtClean="0"/>
              <a:t> Developer, </a:t>
            </a:r>
            <a:r>
              <a:rPr lang="nl-NL" dirty="0" smtClean="0"/>
              <a:t>Information Management </a:t>
            </a:r>
            <a:r>
              <a:rPr lang="nl-NL" dirty="0" err="1" smtClean="0"/>
              <a:t>and</a:t>
            </a:r>
            <a:r>
              <a:rPr lang="nl-NL" dirty="0" smtClean="0"/>
              <a:t> Consulting</a:t>
            </a:r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xmlns="" id="{BD48561B-D14E-44BF-B770-A54FEF8B57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192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Hands-On guide can be found here:</a:t>
            </a:r>
          </a:p>
          <a:p>
            <a:pPr lvl="1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2"/>
              </a:rPr>
              <a:t> </a:t>
            </a:r>
            <a:r>
              <a:rPr lang="en-US" dirty="0" smtClean="0">
                <a:hlinkClick r:id="rId2"/>
              </a:rPr>
              <a:t>https://jjengelberts.github.io/eur-git-101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covers:</a:t>
            </a:r>
          </a:p>
          <a:p>
            <a:pPr marL="463550" lvl="1" indent="-285750"/>
            <a:r>
              <a:rPr lang="en-US" dirty="0" smtClean="0"/>
              <a:t>Installation of </a:t>
            </a:r>
            <a:r>
              <a:rPr lang="en-US" dirty="0" err="1" smtClean="0"/>
              <a:t>Git</a:t>
            </a:r>
            <a:r>
              <a:rPr lang="en-US" dirty="0" smtClean="0"/>
              <a:t> 2.18.0 on @</a:t>
            </a:r>
            <a:r>
              <a:rPr lang="en-US" dirty="0" err="1" smtClean="0"/>
              <a:t>wEURk</a:t>
            </a:r>
            <a:r>
              <a:rPr lang="en-US" dirty="0" smtClean="0"/>
              <a:t> desktop/laptop</a:t>
            </a:r>
          </a:p>
          <a:p>
            <a:pPr marL="463550" lvl="1" indent="-285750"/>
            <a:r>
              <a:rPr lang="en-US" dirty="0" smtClean="0"/>
              <a:t>Cloning an existing repository (from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marL="463550" lvl="1" indent="-285750"/>
            <a:r>
              <a:rPr lang="en-US" dirty="0" smtClean="0"/>
              <a:t>Opening an existing local repository</a:t>
            </a:r>
          </a:p>
          <a:p>
            <a:pPr marL="463550" lvl="1" indent="-285750"/>
            <a:r>
              <a:rPr lang="en-US" dirty="0" smtClean="0"/>
              <a:t>Creating a new local repository</a:t>
            </a:r>
          </a:p>
          <a:p>
            <a:pPr marL="463550" lvl="1" indent="-285750"/>
            <a:r>
              <a:rPr lang="en-US" dirty="0" smtClean="0"/>
              <a:t>Using Tags and Branches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Git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0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Git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11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64" y="752280"/>
            <a:ext cx="5348991" cy="40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5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C109FE5-430F-47FD-AB7E-43A5DA6F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Outline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39356B10-46B3-4CF3-B1FA-4DD62D89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00" y="792480"/>
            <a:ext cx="8425108" cy="38723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Introduction</a:t>
            </a:r>
            <a:r>
              <a:rPr lang="nl-NL" dirty="0" smtClean="0"/>
              <a:t> IMC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Scientific</a:t>
            </a:r>
            <a:r>
              <a:rPr lang="nl-NL" dirty="0" smtClean="0"/>
              <a:t> Development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Version Control – </a:t>
            </a:r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why</a:t>
            </a:r>
            <a:r>
              <a:rPr lang="nl-NL" dirty="0" smtClean="0"/>
              <a:t> do I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Why</a:t>
            </a:r>
            <a:r>
              <a:rPr lang="nl-NL" dirty="0" smtClean="0"/>
              <a:t> Git? – Git </a:t>
            </a:r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r>
              <a:rPr lang="nl-NL" dirty="0" smtClean="0"/>
              <a:t> control </a:t>
            </a:r>
            <a:r>
              <a:rPr lang="nl-NL" dirty="0" err="1" smtClean="0"/>
              <a:t>solutions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Working</a:t>
            </a:r>
            <a:r>
              <a:rPr lang="nl-NL" dirty="0" smtClean="0"/>
              <a:t> </a:t>
            </a:r>
            <a:r>
              <a:rPr lang="nl-NL" dirty="0" err="1" smtClean="0"/>
              <a:t>alone</a:t>
            </a:r>
            <a:r>
              <a:rPr lang="nl-NL" dirty="0"/>
              <a:t> </a:t>
            </a:r>
            <a:r>
              <a:rPr lang="nl-NL" dirty="0" smtClean="0"/>
              <a:t>&amp; </a:t>
            </a:r>
            <a:r>
              <a:rPr lang="nl-NL" dirty="0" err="1" smtClean="0"/>
              <a:t>together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Cloud </a:t>
            </a:r>
            <a:r>
              <a:rPr lang="nl-NL" dirty="0" err="1" smtClean="0"/>
              <a:t>based</a:t>
            </a:r>
            <a:r>
              <a:rPr lang="nl-NL" dirty="0" smtClean="0"/>
              <a:t> Git </a:t>
            </a:r>
            <a:r>
              <a:rPr lang="nl-NL" dirty="0" err="1" smtClean="0"/>
              <a:t>solutions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Hands-On</a:t>
            </a:r>
          </a:p>
          <a:p>
            <a:pPr marL="463550" lvl="1" indent="-285750"/>
            <a:r>
              <a:rPr lang="nl-NL" dirty="0" smtClean="0">
                <a:hlinkClick r:id="rId3"/>
              </a:rPr>
              <a:t>https://jjengelberts.github.io/eur-git-101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Questions</a:t>
            </a:r>
            <a:r>
              <a:rPr lang="nl-NL" dirty="0" smtClean="0"/>
              <a:t> &amp; </a:t>
            </a:r>
            <a:r>
              <a:rPr lang="nl-NL" dirty="0" err="1" smtClean="0"/>
              <a:t>Answers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463550" lvl="1" indent="-285750"/>
            <a:endParaRPr lang="nl-NL" dirty="0" smtClean="0"/>
          </a:p>
          <a:p>
            <a:pPr marL="342900" indent="-342900">
              <a:buAutoNum type="arabicPeriod"/>
            </a:pP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3886-102C-441F-8A38-9690FC8CF70E}" type="datetime1">
              <a:rPr lang="de-DE" smtClean="0"/>
              <a:t>31.10.2018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Git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0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IMC – Information Management &amp; 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Consultancy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Functional Application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&amp; Innovation </a:t>
            </a:r>
            <a:r>
              <a:rPr lang="en-US" dirty="0" smtClean="0"/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Development</a:t>
            </a:r>
          </a:p>
          <a:p>
            <a:pPr marL="463550" lvl="1" indent="-285750"/>
            <a:r>
              <a:rPr lang="en-US" dirty="0" smtClean="0"/>
              <a:t>Web Development</a:t>
            </a:r>
          </a:p>
          <a:p>
            <a:pPr marL="463550" lvl="1" indent="-285750"/>
            <a:r>
              <a:rPr lang="en-US" dirty="0" smtClean="0"/>
              <a:t>Scientific Development</a:t>
            </a:r>
          </a:p>
          <a:p>
            <a:pPr lvl="1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Govert</a:t>
            </a:r>
            <a:r>
              <a:rPr lang="en-US" sz="1200" dirty="0" smtClean="0"/>
              <a:t> </a:t>
            </a:r>
            <a:r>
              <a:rPr lang="en-US" sz="1200" dirty="0" err="1" smtClean="0"/>
              <a:t>Buijs</a:t>
            </a:r>
            <a:r>
              <a:rPr lang="en-US" sz="1200" dirty="0" smtClean="0"/>
              <a:t>, Erik </a:t>
            </a:r>
            <a:r>
              <a:rPr lang="en-US" sz="1200" dirty="0" err="1" smtClean="0"/>
              <a:t>Kemperman</a:t>
            </a:r>
            <a:r>
              <a:rPr lang="en-US" sz="1200" dirty="0" smtClean="0"/>
              <a:t>, Paul </a:t>
            </a:r>
            <a:r>
              <a:rPr lang="en-US" sz="1200" dirty="0" err="1" smtClean="0"/>
              <a:t>Kievits</a:t>
            </a:r>
            <a:r>
              <a:rPr lang="en-US" sz="1200" dirty="0" smtClean="0"/>
              <a:t> and Jeroen Engelberts</a:t>
            </a:r>
          </a:p>
          <a:p>
            <a:pPr lvl="3" indent="0">
              <a:buNone/>
            </a:pPr>
            <a:r>
              <a:rPr lang="en-US" sz="1000" dirty="0" smtClean="0"/>
              <a:t>		Email: </a:t>
            </a:r>
            <a:r>
              <a:rPr lang="en-US" sz="1000" dirty="0" smtClean="0">
                <a:hlinkClick r:id="rId2"/>
              </a:rPr>
              <a:t>scidev@rsm.nl</a:t>
            </a:r>
            <a:endParaRPr lang="en-US" sz="1000" dirty="0" smtClean="0"/>
          </a:p>
          <a:p>
            <a:pPr lvl="3" indent="0">
              <a:buNone/>
            </a:pPr>
            <a:r>
              <a:rPr lang="en-US" sz="1000" dirty="0" smtClean="0"/>
              <a:t>		Telephone: 010-4081930</a:t>
            </a:r>
          </a:p>
          <a:p>
            <a:pPr lvl="3" indent="0">
              <a:buNone/>
            </a:pPr>
            <a:r>
              <a:rPr lang="en-US" sz="1000" dirty="0" smtClean="0"/>
              <a:t>		Location: Mandeville (T) 06-13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70A0-FF10-42E2-BD62-4E47EBE8BC7F}" type="datetime1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Git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8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– What &amp; 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version control?</a:t>
            </a:r>
          </a:p>
          <a:p>
            <a:r>
              <a:rPr lang="en-US" dirty="0" smtClean="0"/>
              <a:t>	“Version </a:t>
            </a:r>
            <a:r>
              <a:rPr lang="en-US" dirty="0"/>
              <a:t>control is a system that records changes to a file or set of files over time so that you </a:t>
            </a:r>
            <a:r>
              <a:rPr lang="en-US" dirty="0" smtClean="0"/>
              <a:t>	can </a:t>
            </a:r>
            <a:r>
              <a:rPr lang="en-US" dirty="0"/>
              <a:t>recall specific versions later</a:t>
            </a:r>
            <a:r>
              <a:rPr lang="en-US" dirty="0" smtClean="0"/>
              <a:t>.” [Pro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– 2014, Scott Chacon, Ben Straub]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 should use, or who could benefit from version control?</a:t>
            </a:r>
          </a:p>
          <a:p>
            <a:pPr marL="463550" lvl="1" indent="-285750"/>
            <a:r>
              <a:rPr lang="en-US" dirty="0" smtClean="0"/>
              <a:t>Any software developer</a:t>
            </a:r>
          </a:p>
          <a:p>
            <a:pPr marL="463550" lvl="1" indent="-285750"/>
            <a:r>
              <a:rPr lang="en-US" dirty="0" smtClean="0"/>
              <a:t>Anyone writing a bunch of articles, like a PhD thesis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pPr marL="463550" lvl="1" indent="-285750"/>
            <a:r>
              <a:rPr lang="en-US" dirty="0" smtClean="0">
                <a:sym typeface="Wingdings" panose="05000000000000000000" pitchFamily="2" charset="2"/>
              </a:rPr>
              <a:t>Any group of people working together with many (text) files</a:t>
            </a:r>
          </a:p>
          <a:p>
            <a:pPr marL="463550" lvl="1" indent="-28575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Git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5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Advantages</a:t>
            </a:r>
          </a:p>
          <a:p>
            <a:pPr marL="463550" lvl="1" indent="-285750"/>
            <a:r>
              <a:rPr lang="en-US" dirty="0" smtClean="0"/>
              <a:t>Differences over time can be reviewed easily</a:t>
            </a:r>
          </a:p>
          <a:p>
            <a:pPr marL="463550" lvl="1" indent="-285750"/>
            <a:r>
              <a:rPr lang="en-US" dirty="0"/>
              <a:t>Changes can be </a:t>
            </a:r>
            <a:r>
              <a:rPr lang="en-US" dirty="0" smtClean="0"/>
              <a:t>unrolled</a:t>
            </a:r>
          </a:p>
          <a:p>
            <a:pPr marL="463550" lvl="1" indent="-285750"/>
            <a:r>
              <a:rPr lang="en-US" dirty="0" smtClean="0"/>
              <a:t>It enables concurrent working on the same files</a:t>
            </a:r>
          </a:p>
          <a:p>
            <a:pPr marL="463550" lvl="1" indent="-285750"/>
            <a:r>
              <a:rPr lang="en-US" dirty="0" smtClean="0"/>
              <a:t>Changes are linked to individuals</a:t>
            </a:r>
          </a:p>
          <a:p>
            <a:pPr marL="463550" lvl="1" indent="-285750"/>
            <a:r>
              <a:rPr lang="en-US" dirty="0" smtClean="0"/>
              <a:t>Logging is kept (metadata) for each change</a:t>
            </a:r>
          </a:p>
          <a:p>
            <a:pPr marL="647700" lvl="2" indent="-285750"/>
            <a:r>
              <a:rPr lang="en-US" dirty="0" smtClean="0"/>
              <a:t>Date</a:t>
            </a:r>
          </a:p>
          <a:p>
            <a:pPr marL="647700" lvl="2" indent="-285750"/>
            <a:r>
              <a:rPr lang="en-US" dirty="0" smtClean="0"/>
              <a:t>Time</a:t>
            </a:r>
          </a:p>
          <a:p>
            <a:pPr marL="647700" lvl="2" indent="-285750"/>
            <a:r>
              <a:rPr lang="en-US" dirty="0" smtClean="0"/>
              <a:t>Description</a:t>
            </a:r>
          </a:p>
          <a:p>
            <a:pPr marL="463550" lvl="1" indent="-285750"/>
            <a:endParaRPr lang="en-US" dirty="0" smtClean="0"/>
          </a:p>
          <a:p>
            <a:pPr marL="463550" lvl="1" indent="-2857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Git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5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Version Control 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50" y="990600"/>
            <a:ext cx="4304612" cy="36750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6526" y="4767263"/>
            <a:ext cx="4214478" cy="273844"/>
          </a:xfrm>
        </p:spPr>
        <p:txBody>
          <a:bodyPr/>
          <a:lstStyle/>
          <a:p>
            <a:r>
              <a:rPr lang="en-US" i="1" dirty="0" smtClean="0"/>
              <a:t>Images from</a:t>
            </a:r>
            <a:r>
              <a:rPr lang="en-US" i="1" dirty="0"/>
              <a:t>: Pro </a:t>
            </a:r>
            <a:r>
              <a:rPr lang="en-US" i="1" dirty="0" err="1"/>
              <a:t>Git</a:t>
            </a:r>
            <a:r>
              <a:rPr lang="en-US" i="1" dirty="0"/>
              <a:t>, </a:t>
            </a:r>
            <a:r>
              <a:rPr lang="en-US" i="1" dirty="0" err="1"/>
              <a:t>Apress</a:t>
            </a:r>
            <a:r>
              <a:rPr lang="en-US" i="1" dirty="0"/>
              <a:t>, 2</a:t>
            </a:r>
            <a:r>
              <a:rPr lang="en-US" i="1" baseline="30000" dirty="0"/>
              <a:t>nd</a:t>
            </a:r>
            <a:r>
              <a:rPr lang="en-US" i="1" dirty="0"/>
              <a:t> – 2014, Scott Chacon, Ben Straub</a:t>
            </a:r>
            <a:endParaRPr lang="de-DE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6</a:t>
            </a:fld>
            <a:endParaRPr lang="de-DE"/>
          </a:p>
        </p:txBody>
      </p:sp>
      <p:sp>
        <p:nvSpPr>
          <p:cNvPr id="3" name="TextBox 2"/>
          <p:cNvSpPr txBox="1"/>
          <p:nvPr/>
        </p:nvSpPr>
        <p:spPr>
          <a:xfrm>
            <a:off x="182880" y="990599"/>
            <a:ext cx="43403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Version control!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user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 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46" y="990600"/>
            <a:ext cx="5287860" cy="36750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6526" y="4767263"/>
            <a:ext cx="4856504" cy="273844"/>
          </a:xfrm>
        </p:spPr>
        <p:txBody>
          <a:bodyPr/>
          <a:lstStyle/>
          <a:p>
            <a:r>
              <a:rPr lang="en-US" i="1" dirty="0" smtClean="0"/>
              <a:t>Images f</a:t>
            </a:r>
            <a:r>
              <a:rPr lang="en-US" i="1" dirty="0" smtClean="0"/>
              <a:t>rom</a:t>
            </a:r>
            <a:r>
              <a:rPr lang="en-US" i="1" dirty="0"/>
              <a:t>: Pro </a:t>
            </a:r>
            <a:r>
              <a:rPr lang="en-US" i="1" dirty="0" err="1"/>
              <a:t>Git</a:t>
            </a:r>
            <a:r>
              <a:rPr lang="en-US" i="1" dirty="0"/>
              <a:t>, </a:t>
            </a:r>
            <a:r>
              <a:rPr lang="en-US" i="1" dirty="0" err="1"/>
              <a:t>Apress</a:t>
            </a:r>
            <a:r>
              <a:rPr lang="en-US" i="1" dirty="0"/>
              <a:t>, 2</a:t>
            </a:r>
            <a:r>
              <a:rPr lang="en-US" i="1" baseline="30000" dirty="0"/>
              <a:t>nd</a:t>
            </a:r>
            <a:r>
              <a:rPr lang="en-US" i="1" dirty="0"/>
              <a:t> – 2014, Scott Chacon, Ben Straub</a:t>
            </a:r>
            <a:endParaRPr lang="de-DE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7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82880" y="990599"/>
            <a:ext cx="4340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Version control!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users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Revisions not local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Merging can be challenging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 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45" y="990600"/>
            <a:ext cx="3068677" cy="36750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6526" y="4767263"/>
            <a:ext cx="4227448" cy="273844"/>
          </a:xfrm>
        </p:spPr>
        <p:txBody>
          <a:bodyPr/>
          <a:lstStyle/>
          <a:p>
            <a:r>
              <a:rPr lang="en-US" i="1" dirty="0" smtClean="0"/>
              <a:t>Images f</a:t>
            </a:r>
            <a:r>
              <a:rPr lang="en-US" i="1" dirty="0" smtClean="0"/>
              <a:t>rom</a:t>
            </a:r>
            <a:r>
              <a:rPr lang="en-US" i="1" dirty="0"/>
              <a:t>: Pro </a:t>
            </a:r>
            <a:r>
              <a:rPr lang="en-US" i="1" dirty="0" err="1"/>
              <a:t>Git</a:t>
            </a:r>
            <a:r>
              <a:rPr lang="en-US" i="1" dirty="0"/>
              <a:t>, </a:t>
            </a:r>
            <a:r>
              <a:rPr lang="en-US" i="1" dirty="0" err="1"/>
              <a:t>Apress</a:t>
            </a:r>
            <a:r>
              <a:rPr lang="en-US" i="1" dirty="0"/>
              <a:t>, 2</a:t>
            </a:r>
            <a:r>
              <a:rPr lang="en-US" i="1" baseline="30000" dirty="0"/>
              <a:t>nd</a:t>
            </a:r>
            <a:r>
              <a:rPr lang="en-US" i="1" dirty="0"/>
              <a:t> – 2014, Scott Chacon, Ben Straub</a:t>
            </a:r>
            <a:endParaRPr lang="de-DE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8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82880" y="990599"/>
            <a:ext cx="4340352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Version control!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users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Revisions are locally cloned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Merging complete branches can hard or even 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Git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00" y="829057"/>
            <a:ext cx="4185336" cy="35661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GitHub: </a:t>
            </a:r>
            <a:r>
              <a:rPr lang="en-US" dirty="0" smtClean="0">
                <a:hlinkClick r:id="rId2"/>
              </a:rPr>
              <a:t>http://www.github.com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Bitbucket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http://www.bitbucket.com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GitLab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http://www.gitlab.com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Coding: </a:t>
            </a:r>
            <a:r>
              <a:rPr lang="en-US" dirty="0" smtClean="0">
                <a:hlinkClick r:id="rId5"/>
              </a:rPr>
              <a:t>http://coding.net</a:t>
            </a:r>
            <a:r>
              <a:rPr lang="en-US" dirty="0" smtClean="0"/>
              <a:t> (Chinese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NB </a:t>
            </a:r>
            <a:r>
              <a:rPr lang="en-US" dirty="0" smtClean="0"/>
              <a:t>The Erasmus University has its own </a:t>
            </a:r>
            <a:r>
              <a:rPr lang="en-US" dirty="0" err="1" smtClean="0"/>
              <a:t>Bitbucket</a:t>
            </a:r>
            <a:r>
              <a:rPr lang="en-US" dirty="0" smtClean="0"/>
              <a:t> instance:</a:t>
            </a:r>
          </a:p>
          <a:p>
            <a:endParaRPr lang="en-US" b="1" dirty="0"/>
          </a:p>
          <a:p>
            <a:r>
              <a:rPr lang="en-US" b="1" dirty="0" smtClean="0">
                <a:hlinkClick r:id="rId6"/>
              </a:rPr>
              <a:t>http://stash.ict.eur.nl</a:t>
            </a:r>
            <a:endParaRPr lang="en-US" b="1" dirty="0" smtClean="0"/>
          </a:p>
          <a:p>
            <a:r>
              <a:rPr lang="en-US" b="1" dirty="0" smtClean="0"/>
              <a:t>(login with your ERNA-id)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7092-C95A-4B87-ABEC-6A402024BF21}" type="datetime1">
              <a:rPr lang="de-DE" smtClean="0"/>
              <a:t>31.10.2018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Git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E426-1013-4DA1-9982-506C918562F2}" type="slidenum">
              <a:rPr lang="de-DE" smtClean="0"/>
              <a:t>9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36" y="1192639"/>
            <a:ext cx="4591464" cy="28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SM">
  <a:themeElements>
    <a:clrScheme name="RSM">
      <a:dk1>
        <a:srgbClr val="002873"/>
      </a:dk1>
      <a:lt1>
        <a:srgbClr val="FFFFFF"/>
      </a:lt1>
      <a:dk2>
        <a:srgbClr val="002873"/>
      </a:dk2>
      <a:lt2>
        <a:srgbClr val="FFFFFF"/>
      </a:lt2>
      <a:accent1>
        <a:srgbClr val="002873"/>
      </a:accent1>
      <a:accent2>
        <a:srgbClr val="2980E6"/>
      </a:accent2>
      <a:accent3>
        <a:srgbClr val="3D9D9A"/>
      </a:accent3>
      <a:accent4>
        <a:srgbClr val="B8C3C3"/>
      </a:accent4>
      <a:accent5>
        <a:srgbClr val="6C7373"/>
      </a:accent5>
      <a:accent6>
        <a:srgbClr val="454545"/>
      </a:accent6>
      <a:hlink>
        <a:srgbClr val="0563C1"/>
      </a:hlink>
      <a:folHlink>
        <a:srgbClr val="954F72"/>
      </a:folHlink>
    </a:clrScheme>
    <a:fontScheme name="RSM">
      <a:majorFont>
        <a:latin typeface="Museo Sans 700"/>
        <a:ea typeface=""/>
        <a:cs typeface=""/>
      </a:majorFont>
      <a:minorFont>
        <a:latin typeface="Museo Sans 30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x9 presentatie.potx" id="{ED8FFC0E-CC7F-4F73-8BB1-C02CD5D3E23C}" vid="{5C0F5ADF-5287-4AFF-901F-52E0267191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16x9_presentatie</Template>
  <TotalTime>0</TotalTime>
  <Words>379</Words>
  <Application>Microsoft Office PowerPoint</Application>
  <PresentationFormat>On-screen Show (16:9)</PresentationFormat>
  <Paragraphs>124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Museo Sans 300</vt:lpstr>
      <vt:lpstr>Museo Sans 700</vt:lpstr>
      <vt:lpstr>Calibri</vt:lpstr>
      <vt:lpstr>Museo Sans 900</vt:lpstr>
      <vt:lpstr>Museo Sans 500</vt:lpstr>
      <vt:lpstr>Wingdings</vt:lpstr>
      <vt:lpstr>Arial</vt:lpstr>
      <vt:lpstr>RSM</vt:lpstr>
      <vt:lpstr>Introduction to Git</vt:lpstr>
      <vt:lpstr>Outline</vt:lpstr>
      <vt:lpstr>IMC – Information Management &amp; Consulting</vt:lpstr>
      <vt:lpstr>Version Control – What &amp; Who?</vt:lpstr>
      <vt:lpstr>Version Control – Why?</vt:lpstr>
      <vt:lpstr>Local Version Control System</vt:lpstr>
      <vt:lpstr>Centralized Version Control System</vt:lpstr>
      <vt:lpstr>Distributed Version Control System</vt:lpstr>
      <vt:lpstr>Online Git services</vt:lpstr>
      <vt:lpstr>Hands-On Guide</vt:lpstr>
      <vt:lpstr>Questions and Answers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2018-10-12T14:25:11Z</dcterms:created>
  <dcterms:modified xsi:type="dcterms:W3CDTF">2018-10-31T09:06:38Z</dcterms:modified>
</cp:coreProperties>
</file>