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94" r:id="rId4"/>
    <p:sldId id="266" r:id="rId5"/>
    <p:sldId id="267" r:id="rId6"/>
    <p:sldId id="295" r:id="rId7"/>
    <p:sldId id="268" r:id="rId8"/>
    <p:sldId id="269" r:id="rId9"/>
    <p:sldId id="270" r:id="rId10"/>
    <p:sldId id="271" r:id="rId11"/>
    <p:sldId id="285" r:id="rId12"/>
    <p:sldId id="286" r:id="rId13"/>
    <p:sldId id="287" r:id="rId14"/>
    <p:sldId id="288" r:id="rId15"/>
    <p:sldId id="289" r:id="rId16"/>
    <p:sldId id="290" r:id="rId17"/>
    <p:sldId id="291" r:id="rId18"/>
    <p:sldId id="292" r:id="rId19"/>
    <p:sldId id="298" r:id="rId20"/>
    <p:sldId id="293" r:id="rId21"/>
    <p:sldId id="299" r:id="rId22"/>
    <p:sldId id="296" r:id="rId23"/>
    <p:sldId id="297" r:id="rId24"/>
    <p:sldId id="275" r:id="rId25"/>
    <p:sldId id="264" r:id="rId26"/>
    <p:sldId id="27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3" autoAdjust="0"/>
    <p:restoredTop sz="94660"/>
  </p:normalViewPr>
  <p:slideViewPr>
    <p:cSldViewPr snapToGrid="0">
      <p:cViewPr varScale="1">
        <p:scale>
          <a:sx n="46" d="100"/>
          <a:sy n="46" d="100"/>
        </p:scale>
        <p:origin x="43" y="5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CE4A6-EE8C-4603-9D67-C3279461CC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352379-A11B-44B7-B762-CA38DBBF0F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FDA627-BA81-4234-88C2-80C73329314B}"/>
              </a:ext>
            </a:extLst>
          </p:cNvPr>
          <p:cNvSpPr>
            <a:spLocks noGrp="1"/>
          </p:cNvSpPr>
          <p:nvPr>
            <p:ph type="dt" sz="half" idx="10"/>
          </p:nvPr>
        </p:nvSpPr>
        <p:spPr/>
        <p:txBody>
          <a:bodyPr/>
          <a:lstStyle/>
          <a:p>
            <a:fld id="{145A3BAC-E3DB-4CA6-9C70-E9C3385509FC}" type="datetimeFigureOut">
              <a:rPr lang="en-US" smtClean="0"/>
              <a:t>12/13/2017</a:t>
            </a:fld>
            <a:endParaRPr lang="en-US"/>
          </a:p>
        </p:txBody>
      </p:sp>
      <p:sp>
        <p:nvSpPr>
          <p:cNvPr id="5" name="Footer Placeholder 4">
            <a:extLst>
              <a:ext uri="{FF2B5EF4-FFF2-40B4-BE49-F238E27FC236}">
                <a16:creationId xmlns:a16="http://schemas.microsoft.com/office/drawing/2014/main" id="{9FF52688-C08E-4D60-849D-25CFB2420D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7A5196-97A9-4E45-8AF0-37D2FF2C5F9C}"/>
              </a:ext>
            </a:extLst>
          </p:cNvPr>
          <p:cNvSpPr>
            <a:spLocks noGrp="1"/>
          </p:cNvSpPr>
          <p:nvPr>
            <p:ph type="sldNum" sz="quarter" idx="12"/>
          </p:nvPr>
        </p:nvSpPr>
        <p:spPr/>
        <p:txBody>
          <a:bodyPr/>
          <a:lstStyle/>
          <a:p>
            <a:fld id="{52121F6C-35BA-4E2D-9EB9-9E56B76DDC4C}" type="slidenum">
              <a:rPr lang="en-US" smtClean="0"/>
              <a:t>‹#›</a:t>
            </a:fld>
            <a:endParaRPr lang="en-US"/>
          </a:p>
        </p:txBody>
      </p:sp>
    </p:spTree>
    <p:extLst>
      <p:ext uri="{BB962C8B-B14F-4D97-AF65-F5344CB8AC3E}">
        <p14:creationId xmlns:p14="http://schemas.microsoft.com/office/powerpoint/2010/main" val="1672136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44145-4826-45F5-A4C0-B3030B5994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3D0A93-306A-49A2-AA84-69360B1CAB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02127D-5223-4678-9CD0-0EA7FFE4579E}"/>
              </a:ext>
            </a:extLst>
          </p:cNvPr>
          <p:cNvSpPr>
            <a:spLocks noGrp="1"/>
          </p:cNvSpPr>
          <p:nvPr>
            <p:ph type="dt" sz="half" idx="10"/>
          </p:nvPr>
        </p:nvSpPr>
        <p:spPr/>
        <p:txBody>
          <a:bodyPr/>
          <a:lstStyle/>
          <a:p>
            <a:fld id="{145A3BAC-E3DB-4CA6-9C70-E9C3385509FC}" type="datetimeFigureOut">
              <a:rPr lang="en-US" smtClean="0"/>
              <a:t>12/13/2017</a:t>
            </a:fld>
            <a:endParaRPr lang="en-US"/>
          </a:p>
        </p:txBody>
      </p:sp>
      <p:sp>
        <p:nvSpPr>
          <p:cNvPr id="5" name="Footer Placeholder 4">
            <a:extLst>
              <a:ext uri="{FF2B5EF4-FFF2-40B4-BE49-F238E27FC236}">
                <a16:creationId xmlns:a16="http://schemas.microsoft.com/office/drawing/2014/main" id="{F1B4BB7F-CEEE-4AEF-B687-7964F2541E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3F9D2E-F0A4-4A0E-A9A8-D7954E689A08}"/>
              </a:ext>
            </a:extLst>
          </p:cNvPr>
          <p:cNvSpPr>
            <a:spLocks noGrp="1"/>
          </p:cNvSpPr>
          <p:nvPr>
            <p:ph type="sldNum" sz="quarter" idx="12"/>
          </p:nvPr>
        </p:nvSpPr>
        <p:spPr/>
        <p:txBody>
          <a:bodyPr/>
          <a:lstStyle/>
          <a:p>
            <a:fld id="{52121F6C-35BA-4E2D-9EB9-9E56B76DDC4C}" type="slidenum">
              <a:rPr lang="en-US" smtClean="0"/>
              <a:t>‹#›</a:t>
            </a:fld>
            <a:endParaRPr lang="en-US"/>
          </a:p>
        </p:txBody>
      </p:sp>
    </p:spTree>
    <p:extLst>
      <p:ext uri="{BB962C8B-B14F-4D97-AF65-F5344CB8AC3E}">
        <p14:creationId xmlns:p14="http://schemas.microsoft.com/office/powerpoint/2010/main" val="139505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0D5765-A9C3-4FE2-A85D-A2E77DBFDC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946042-CA3C-4223-A597-106BF9CD93A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332146-A7B1-4361-8C6F-F5A851ED317A}"/>
              </a:ext>
            </a:extLst>
          </p:cNvPr>
          <p:cNvSpPr>
            <a:spLocks noGrp="1"/>
          </p:cNvSpPr>
          <p:nvPr>
            <p:ph type="dt" sz="half" idx="10"/>
          </p:nvPr>
        </p:nvSpPr>
        <p:spPr/>
        <p:txBody>
          <a:bodyPr/>
          <a:lstStyle/>
          <a:p>
            <a:fld id="{145A3BAC-E3DB-4CA6-9C70-E9C3385509FC}" type="datetimeFigureOut">
              <a:rPr lang="en-US" smtClean="0"/>
              <a:t>12/13/2017</a:t>
            </a:fld>
            <a:endParaRPr lang="en-US"/>
          </a:p>
        </p:txBody>
      </p:sp>
      <p:sp>
        <p:nvSpPr>
          <p:cNvPr id="5" name="Footer Placeholder 4">
            <a:extLst>
              <a:ext uri="{FF2B5EF4-FFF2-40B4-BE49-F238E27FC236}">
                <a16:creationId xmlns:a16="http://schemas.microsoft.com/office/drawing/2014/main" id="{EF728F27-3044-4FD8-9FAB-678FA90715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33E21D-BD35-4917-864A-3D8A47F19E53}"/>
              </a:ext>
            </a:extLst>
          </p:cNvPr>
          <p:cNvSpPr>
            <a:spLocks noGrp="1"/>
          </p:cNvSpPr>
          <p:nvPr>
            <p:ph type="sldNum" sz="quarter" idx="12"/>
          </p:nvPr>
        </p:nvSpPr>
        <p:spPr/>
        <p:txBody>
          <a:bodyPr/>
          <a:lstStyle/>
          <a:p>
            <a:fld id="{52121F6C-35BA-4E2D-9EB9-9E56B76DDC4C}" type="slidenum">
              <a:rPr lang="en-US" smtClean="0"/>
              <a:t>‹#›</a:t>
            </a:fld>
            <a:endParaRPr lang="en-US"/>
          </a:p>
        </p:txBody>
      </p:sp>
    </p:spTree>
    <p:extLst>
      <p:ext uri="{BB962C8B-B14F-4D97-AF65-F5344CB8AC3E}">
        <p14:creationId xmlns:p14="http://schemas.microsoft.com/office/powerpoint/2010/main" val="2510064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0F3E0-AECF-44DC-8A1E-121A81A33D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58E584-E698-4352-AEB8-F4A5F518D6E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089F6-1FC0-47B1-A977-D47FD57E0011}"/>
              </a:ext>
            </a:extLst>
          </p:cNvPr>
          <p:cNvSpPr>
            <a:spLocks noGrp="1"/>
          </p:cNvSpPr>
          <p:nvPr>
            <p:ph type="dt" sz="half" idx="10"/>
          </p:nvPr>
        </p:nvSpPr>
        <p:spPr/>
        <p:txBody>
          <a:bodyPr/>
          <a:lstStyle/>
          <a:p>
            <a:fld id="{145A3BAC-E3DB-4CA6-9C70-E9C3385509FC}" type="datetimeFigureOut">
              <a:rPr lang="en-US" smtClean="0"/>
              <a:t>12/13/2017</a:t>
            </a:fld>
            <a:endParaRPr lang="en-US"/>
          </a:p>
        </p:txBody>
      </p:sp>
      <p:sp>
        <p:nvSpPr>
          <p:cNvPr id="5" name="Footer Placeholder 4">
            <a:extLst>
              <a:ext uri="{FF2B5EF4-FFF2-40B4-BE49-F238E27FC236}">
                <a16:creationId xmlns:a16="http://schemas.microsoft.com/office/drawing/2014/main" id="{8F9314A9-76B9-4808-9FAA-E6E12FB69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21701A-BF17-4CC1-A8A9-D96CE72CB51F}"/>
              </a:ext>
            </a:extLst>
          </p:cNvPr>
          <p:cNvSpPr>
            <a:spLocks noGrp="1"/>
          </p:cNvSpPr>
          <p:nvPr>
            <p:ph type="sldNum" sz="quarter" idx="12"/>
          </p:nvPr>
        </p:nvSpPr>
        <p:spPr/>
        <p:txBody>
          <a:bodyPr/>
          <a:lstStyle/>
          <a:p>
            <a:fld id="{52121F6C-35BA-4E2D-9EB9-9E56B76DDC4C}" type="slidenum">
              <a:rPr lang="en-US" smtClean="0"/>
              <a:t>‹#›</a:t>
            </a:fld>
            <a:endParaRPr lang="en-US"/>
          </a:p>
        </p:txBody>
      </p:sp>
    </p:spTree>
    <p:extLst>
      <p:ext uri="{BB962C8B-B14F-4D97-AF65-F5344CB8AC3E}">
        <p14:creationId xmlns:p14="http://schemas.microsoft.com/office/powerpoint/2010/main" val="2587169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12859-73EC-4FFB-86CF-783B78875C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3776F4-72AD-4D14-BF12-AECAF76C17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768E480-042E-4B26-B44A-40713545CA69}"/>
              </a:ext>
            </a:extLst>
          </p:cNvPr>
          <p:cNvSpPr>
            <a:spLocks noGrp="1"/>
          </p:cNvSpPr>
          <p:nvPr>
            <p:ph type="dt" sz="half" idx="10"/>
          </p:nvPr>
        </p:nvSpPr>
        <p:spPr/>
        <p:txBody>
          <a:bodyPr/>
          <a:lstStyle/>
          <a:p>
            <a:fld id="{145A3BAC-E3DB-4CA6-9C70-E9C3385509FC}" type="datetimeFigureOut">
              <a:rPr lang="en-US" smtClean="0"/>
              <a:t>12/13/2017</a:t>
            </a:fld>
            <a:endParaRPr lang="en-US"/>
          </a:p>
        </p:txBody>
      </p:sp>
      <p:sp>
        <p:nvSpPr>
          <p:cNvPr id="5" name="Footer Placeholder 4">
            <a:extLst>
              <a:ext uri="{FF2B5EF4-FFF2-40B4-BE49-F238E27FC236}">
                <a16:creationId xmlns:a16="http://schemas.microsoft.com/office/drawing/2014/main" id="{F9EDB68C-08C8-4AB9-BD8F-3CA8738507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96AF48-4257-49A1-A7DD-254414870A59}"/>
              </a:ext>
            </a:extLst>
          </p:cNvPr>
          <p:cNvSpPr>
            <a:spLocks noGrp="1"/>
          </p:cNvSpPr>
          <p:nvPr>
            <p:ph type="sldNum" sz="quarter" idx="12"/>
          </p:nvPr>
        </p:nvSpPr>
        <p:spPr/>
        <p:txBody>
          <a:bodyPr/>
          <a:lstStyle/>
          <a:p>
            <a:fld id="{52121F6C-35BA-4E2D-9EB9-9E56B76DDC4C}" type="slidenum">
              <a:rPr lang="en-US" smtClean="0"/>
              <a:t>‹#›</a:t>
            </a:fld>
            <a:endParaRPr lang="en-US"/>
          </a:p>
        </p:txBody>
      </p:sp>
    </p:spTree>
    <p:extLst>
      <p:ext uri="{BB962C8B-B14F-4D97-AF65-F5344CB8AC3E}">
        <p14:creationId xmlns:p14="http://schemas.microsoft.com/office/powerpoint/2010/main" val="1408261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D38BE-B29E-49BA-B613-E731BFD440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353186-86DA-4B65-9AC2-945689AA4C4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87D8BC-3EFE-44E8-86AC-73C791AE934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0F09AB-FA7A-4B00-8805-3E75BB9AC977}"/>
              </a:ext>
            </a:extLst>
          </p:cNvPr>
          <p:cNvSpPr>
            <a:spLocks noGrp="1"/>
          </p:cNvSpPr>
          <p:nvPr>
            <p:ph type="dt" sz="half" idx="10"/>
          </p:nvPr>
        </p:nvSpPr>
        <p:spPr/>
        <p:txBody>
          <a:bodyPr/>
          <a:lstStyle/>
          <a:p>
            <a:fld id="{145A3BAC-E3DB-4CA6-9C70-E9C3385509FC}" type="datetimeFigureOut">
              <a:rPr lang="en-US" smtClean="0"/>
              <a:t>12/13/2017</a:t>
            </a:fld>
            <a:endParaRPr lang="en-US"/>
          </a:p>
        </p:txBody>
      </p:sp>
      <p:sp>
        <p:nvSpPr>
          <p:cNvPr id="6" name="Footer Placeholder 5">
            <a:extLst>
              <a:ext uri="{FF2B5EF4-FFF2-40B4-BE49-F238E27FC236}">
                <a16:creationId xmlns:a16="http://schemas.microsoft.com/office/drawing/2014/main" id="{52542F14-6D85-4CFE-8D16-ED2809B81A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56CC5D-4F20-4725-BAAD-10C80A17F4C3}"/>
              </a:ext>
            </a:extLst>
          </p:cNvPr>
          <p:cNvSpPr>
            <a:spLocks noGrp="1"/>
          </p:cNvSpPr>
          <p:nvPr>
            <p:ph type="sldNum" sz="quarter" idx="12"/>
          </p:nvPr>
        </p:nvSpPr>
        <p:spPr/>
        <p:txBody>
          <a:bodyPr/>
          <a:lstStyle/>
          <a:p>
            <a:fld id="{52121F6C-35BA-4E2D-9EB9-9E56B76DDC4C}" type="slidenum">
              <a:rPr lang="en-US" smtClean="0"/>
              <a:t>‹#›</a:t>
            </a:fld>
            <a:endParaRPr lang="en-US"/>
          </a:p>
        </p:txBody>
      </p:sp>
    </p:spTree>
    <p:extLst>
      <p:ext uri="{BB962C8B-B14F-4D97-AF65-F5344CB8AC3E}">
        <p14:creationId xmlns:p14="http://schemas.microsoft.com/office/powerpoint/2010/main" val="2455045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41D67-5BFB-448A-881D-8A8FACAF52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500083-F3D2-4C72-AA5A-F1571D8574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2BB6B40-15F5-428C-AD1E-283AD3F1BB7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056C1C-6FE5-428A-BDDF-262CB976C1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60581F8-8B85-45A2-B2D3-8B69EE398C7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589F29-1371-4374-B7C8-CCC7AB4CF2C5}"/>
              </a:ext>
            </a:extLst>
          </p:cNvPr>
          <p:cNvSpPr>
            <a:spLocks noGrp="1"/>
          </p:cNvSpPr>
          <p:nvPr>
            <p:ph type="dt" sz="half" idx="10"/>
          </p:nvPr>
        </p:nvSpPr>
        <p:spPr/>
        <p:txBody>
          <a:bodyPr/>
          <a:lstStyle/>
          <a:p>
            <a:fld id="{145A3BAC-E3DB-4CA6-9C70-E9C3385509FC}" type="datetimeFigureOut">
              <a:rPr lang="en-US" smtClean="0"/>
              <a:t>12/13/2017</a:t>
            </a:fld>
            <a:endParaRPr lang="en-US"/>
          </a:p>
        </p:txBody>
      </p:sp>
      <p:sp>
        <p:nvSpPr>
          <p:cNvPr id="8" name="Footer Placeholder 7">
            <a:extLst>
              <a:ext uri="{FF2B5EF4-FFF2-40B4-BE49-F238E27FC236}">
                <a16:creationId xmlns:a16="http://schemas.microsoft.com/office/drawing/2014/main" id="{1BBA1AE5-11A6-4E0C-ABC2-073A2F6050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5EA6D7-B71F-492B-8B90-36F15AFA4743}"/>
              </a:ext>
            </a:extLst>
          </p:cNvPr>
          <p:cNvSpPr>
            <a:spLocks noGrp="1"/>
          </p:cNvSpPr>
          <p:nvPr>
            <p:ph type="sldNum" sz="quarter" idx="12"/>
          </p:nvPr>
        </p:nvSpPr>
        <p:spPr/>
        <p:txBody>
          <a:bodyPr/>
          <a:lstStyle/>
          <a:p>
            <a:fld id="{52121F6C-35BA-4E2D-9EB9-9E56B76DDC4C}" type="slidenum">
              <a:rPr lang="en-US" smtClean="0"/>
              <a:t>‹#›</a:t>
            </a:fld>
            <a:endParaRPr lang="en-US"/>
          </a:p>
        </p:txBody>
      </p:sp>
    </p:spTree>
    <p:extLst>
      <p:ext uri="{BB962C8B-B14F-4D97-AF65-F5344CB8AC3E}">
        <p14:creationId xmlns:p14="http://schemas.microsoft.com/office/powerpoint/2010/main" val="2386219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60075-B3B7-47C2-AF26-D300AE337D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FBF5DE-C6B5-4F63-B17C-D906155CC490}"/>
              </a:ext>
            </a:extLst>
          </p:cNvPr>
          <p:cNvSpPr>
            <a:spLocks noGrp="1"/>
          </p:cNvSpPr>
          <p:nvPr>
            <p:ph type="dt" sz="half" idx="10"/>
          </p:nvPr>
        </p:nvSpPr>
        <p:spPr/>
        <p:txBody>
          <a:bodyPr/>
          <a:lstStyle/>
          <a:p>
            <a:fld id="{145A3BAC-E3DB-4CA6-9C70-E9C3385509FC}" type="datetimeFigureOut">
              <a:rPr lang="en-US" smtClean="0"/>
              <a:t>12/13/2017</a:t>
            </a:fld>
            <a:endParaRPr lang="en-US"/>
          </a:p>
        </p:txBody>
      </p:sp>
      <p:sp>
        <p:nvSpPr>
          <p:cNvPr id="4" name="Footer Placeholder 3">
            <a:extLst>
              <a:ext uri="{FF2B5EF4-FFF2-40B4-BE49-F238E27FC236}">
                <a16:creationId xmlns:a16="http://schemas.microsoft.com/office/drawing/2014/main" id="{8FC73981-10F9-4B6A-9535-47B88151A7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D9EBB3-B1D3-48DF-A328-5EE8AA853B68}"/>
              </a:ext>
            </a:extLst>
          </p:cNvPr>
          <p:cNvSpPr>
            <a:spLocks noGrp="1"/>
          </p:cNvSpPr>
          <p:nvPr>
            <p:ph type="sldNum" sz="quarter" idx="12"/>
          </p:nvPr>
        </p:nvSpPr>
        <p:spPr/>
        <p:txBody>
          <a:bodyPr/>
          <a:lstStyle/>
          <a:p>
            <a:fld id="{52121F6C-35BA-4E2D-9EB9-9E56B76DDC4C}" type="slidenum">
              <a:rPr lang="en-US" smtClean="0"/>
              <a:t>‹#›</a:t>
            </a:fld>
            <a:endParaRPr lang="en-US"/>
          </a:p>
        </p:txBody>
      </p:sp>
    </p:spTree>
    <p:extLst>
      <p:ext uri="{BB962C8B-B14F-4D97-AF65-F5344CB8AC3E}">
        <p14:creationId xmlns:p14="http://schemas.microsoft.com/office/powerpoint/2010/main" val="3462006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DE6D6B-0498-4C0D-A857-88AD65817859}"/>
              </a:ext>
            </a:extLst>
          </p:cNvPr>
          <p:cNvSpPr>
            <a:spLocks noGrp="1"/>
          </p:cNvSpPr>
          <p:nvPr>
            <p:ph type="dt" sz="half" idx="10"/>
          </p:nvPr>
        </p:nvSpPr>
        <p:spPr/>
        <p:txBody>
          <a:bodyPr/>
          <a:lstStyle/>
          <a:p>
            <a:fld id="{145A3BAC-E3DB-4CA6-9C70-E9C3385509FC}" type="datetimeFigureOut">
              <a:rPr lang="en-US" smtClean="0"/>
              <a:t>12/13/2017</a:t>
            </a:fld>
            <a:endParaRPr lang="en-US"/>
          </a:p>
        </p:txBody>
      </p:sp>
      <p:sp>
        <p:nvSpPr>
          <p:cNvPr id="3" name="Footer Placeholder 2">
            <a:extLst>
              <a:ext uri="{FF2B5EF4-FFF2-40B4-BE49-F238E27FC236}">
                <a16:creationId xmlns:a16="http://schemas.microsoft.com/office/drawing/2014/main" id="{69367865-0078-4CC4-812C-5BD709D9D6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A82428-DB84-4A35-B6A3-A691F7876030}"/>
              </a:ext>
            </a:extLst>
          </p:cNvPr>
          <p:cNvSpPr>
            <a:spLocks noGrp="1"/>
          </p:cNvSpPr>
          <p:nvPr>
            <p:ph type="sldNum" sz="quarter" idx="12"/>
          </p:nvPr>
        </p:nvSpPr>
        <p:spPr/>
        <p:txBody>
          <a:bodyPr/>
          <a:lstStyle/>
          <a:p>
            <a:fld id="{52121F6C-35BA-4E2D-9EB9-9E56B76DDC4C}" type="slidenum">
              <a:rPr lang="en-US" smtClean="0"/>
              <a:t>‹#›</a:t>
            </a:fld>
            <a:endParaRPr lang="en-US"/>
          </a:p>
        </p:txBody>
      </p:sp>
    </p:spTree>
    <p:extLst>
      <p:ext uri="{BB962C8B-B14F-4D97-AF65-F5344CB8AC3E}">
        <p14:creationId xmlns:p14="http://schemas.microsoft.com/office/powerpoint/2010/main" val="2173897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B4B85-7E87-450F-9CDA-B2605174CC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5AD29-1F3D-46BA-81B2-3A8039C1D0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032CC6-44FA-449C-B094-CD42689C69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ADA5EAE-380A-422F-BA1E-A1D955B2ADD4}"/>
              </a:ext>
            </a:extLst>
          </p:cNvPr>
          <p:cNvSpPr>
            <a:spLocks noGrp="1"/>
          </p:cNvSpPr>
          <p:nvPr>
            <p:ph type="dt" sz="half" idx="10"/>
          </p:nvPr>
        </p:nvSpPr>
        <p:spPr/>
        <p:txBody>
          <a:bodyPr/>
          <a:lstStyle/>
          <a:p>
            <a:fld id="{145A3BAC-E3DB-4CA6-9C70-E9C3385509FC}" type="datetimeFigureOut">
              <a:rPr lang="en-US" smtClean="0"/>
              <a:t>12/13/2017</a:t>
            </a:fld>
            <a:endParaRPr lang="en-US"/>
          </a:p>
        </p:txBody>
      </p:sp>
      <p:sp>
        <p:nvSpPr>
          <p:cNvPr id="6" name="Footer Placeholder 5">
            <a:extLst>
              <a:ext uri="{FF2B5EF4-FFF2-40B4-BE49-F238E27FC236}">
                <a16:creationId xmlns:a16="http://schemas.microsoft.com/office/drawing/2014/main" id="{21CE8DF9-B4BE-4C98-8EDD-EDC66A431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9AA48C-BE74-4FC4-86CF-73818C575BEB}"/>
              </a:ext>
            </a:extLst>
          </p:cNvPr>
          <p:cNvSpPr>
            <a:spLocks noGrp="1"/>
          </p:cNvSpPr>
          <p:nvPr>
            <p:ph type="sldNum" sz="quarter" idx="12"/>
          </p:nvPr>
        </p:nvSpPr>
        <p:spPr/>
        <p:txBody>
          <a:bodyPr/>
          <a:lstStyle/>
          <a:p>
            <a:fld id="{52121F6C-35BA-4E2D-9EB9-9E56B76DDC4C}" type="slidenum">
              <a:rPr lang="en-US" smtClean="0"/>
              <a:t>‹#›</a:t>
            </a:fld>
            <a:endParaRPr lang="en-US"/>
          </a:p>
        </p:txBody>
      </p:sp>
    </p:spTree>
    <p:extLst>
      <p:ext uri="{BB962C8B-B14F-4D97-AF65-F5344CB8AC3E}">
        <p14:creationId xmlns:p14="http://schemas.microsoft.com/office/powerpoint/2010/main" val="4287864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9ED82-F1E0-45DE-95F6-509737318D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A3B10F-173B-4F3C-A4B4-49D20BE013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8EBCED-8684-4612-8EDF-9FAFC49069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DB9AFD1-FDF3-496C-8DFA-3755A84AB124}"/>
              </a:ext>
            </a:extLst>
          </p:cNvPr>
          <p:cNvSpPr>
            <a:spLocks noGrp="1"/>
          </p:cNvSpPr>
          <p:nvPr>
            <p:ph type="dt" sz="half" idx="10"/>
          </p:nvPr>
        </p:nvSpPr>
        <p:spPr/>
        <p:txBody>
          <a:bodyPr/>
          <a:lstStyle/>
          <a:p>
            <a:fld id="{145A3BAC-E3DB-4CA6-9C70-E9C3385509FC}" type="datetimeFigureOut">
              <a:rPr lang="en-US" smtClean="0"/>
              <a:t>12/13/2017</a:t>
            </a:fld>
            <a:endParaRPr lang="en-US"/>
          </a:p>
        </p:txBody>
      </p:sp>
      <p:sp>
        <p:nvSpPr>
          <p:cNvPr id="6" name="Footer Placeholder 5">
            <a:extLst>
              <a:ext uri="{FF2B5EF4-FFF2-40B4-BE49-F238E27FC236}">
                <a16:creationId xmlns:a16="http://schemas.microsoft.com/office/drawing/2014/main" id="{8BE3783B-7CD6-427A-AC2C-72AE22DD43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E23E5C-4406-4D14-9AB0-EDE4161608F1}"/>
              </a:ext>
            </a:extLst>
          </p:cNvPr>
          <p:cNvSpPr>
            <a:spLocks noGrp="1"/>
          </p:cNvSpPr>
          <p:nvPr>
            <p:ph type="sldNum" sz="quarter" idx="12"/>
          </p:nvPr>
        </p:nvSpPr>
        <p:spPr/>
        <p:txBody>
          <a:bodyPr/>
          <a:lstStyle/>
          <a:p>
            <a:fld id="{52121F6C-35BA-4E2D-9EB9-9E56B76DDC4C}" type="slidenum">
              <a:rPr lang="en-US" smtClean="0"/>
              <a:t>‹#›</a:t>
            </a:fld>
            <a:endParaRPr lang="en-US"/>
          </a:p>
        </p:txBody>
      </p:sp>
    </p:spTree>
    <p:extLst>
      <p:ext uri="{BB962C8B-B14F-4D97-AF65-F5344CB8AC3E}">
        <p14:creationId xmlns:p14="http://schemas.microsoft.com/office/powerpoint/2010/main" val="2850543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302B67-E406-4A8B-9B34-C4394707ED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4110E7-96F1-4837-9A39-61DACA20E5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4033D1-882E-4ED2-B0C8-BB36E13F1D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A3BAC-E3DB-4CA6-9C70-E9C3385509FC}" type="datetimeFigureOut">
              <a:rPr lang="en-US" smtClean="0"/>
              <a:t>12/13/2017</a:t>
            </a:fld>
            <a:endParaRPr lang="en-US"/>
          </a:p>
        </p:txBody>
      </p:sp>
      <p:sp>
        <p:nvSpPr>
          <p:cNvPr id="5" name="Footer Placeholder 4">
            <a:extLst>
              <a:ext uri="{FF2B5EF4-FFF2-40B4-BE49-F238E27FC236}">
                <a16:creationId xmlns:a16="http://schemas.microsoft.com/office/drawing/2014/main" id="{AF0720DA-74F5-4C51-88BA-E765D2442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A025D3-C7CC-48DE-836E-514D690679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121F6C-35BA-4E2D-9EB9-9E56B76DDC4C}" type="slidenum">
              <a:rPr lang="en-US" smtClean="0"/>
              <a:t>‹#›</a:t>
            </a:fld>
            <a:endParaRPr lang="en-US"/>
          </a:p>
        </p:txBody>
      </p:sp>
    </p:spTree>
    <p:extLst>
      <p:ext uri="{BB962C8B-B14F-4D97-AF65-F5344CB8AC3E}">
        <p14:creationId xmlns:p14="http://schemas.microsoft.com/office/powerpoint/2010/main" val="2405059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73984-B799-4446-B83D-AEC1228D3B0F}"/>
              </a:ext>
            </a:extLst>
          </p:cNvPr>
          <p:cNvSpPr>
            <a:spLocks noGrp="1"/>
          </p:cNvSpPr>
          <p:nvPr>
            <p:ph type="ctrTitle"/>
          </p:nvPr>
        </p:nvSpPr>
        <p:spPr/>
        <p:txBody>
          <a:bodyPr>
            <a:noAutofit/>
          </a:bodyPr>
          <a:lstStyle/>
          <a:p>
            <a:r>
              <a:rPr lang="en-US" sz="3200" dirty="0"/>
              <a:t>Application of Infrared Image Registration and High-Resolution Reconstruction Techniques to </a:t>
            </a:r>
            <a:r>
              <a:rPr lang="en-US" sz="3200" dirty="0" err="1"/>
              <a:t>Superresolution</a:t>
            </a:r>
            <a:r>
              <a:rPr lang="en-US" sz="3200" dirty="0"/>
              <a:t> reconstruction of </a:t>
            </a:r>
            <a:r>
              <a:rPr lang="en-US" sz="3200" dirty="0" err="1"/>
              <a:t>downsampled</a:t>
            </a:r>
            <a:r>
              <a:rPr lang="en-US" sz="3200" dirty="0"/>
              <a:t> RGB Imagery</a:t>
            </a:r>
          </a:p>
        </p:txBody>
      </p:sp>
      <p:sp>
        <p:nvSpPr>
          <p:cNvPr id="3" name="Subtitle 2">
            <a:extLst>
              <a:ext uri="{FF2B5EF4-FFF2-40B4-BE49-F238E27FC236}">
                <a16:creationId xmlns:a16="http://schemas.microsoft.com/office/drawing/2014/main" id="{83E99F71-8397-4E48-B33A-A2C5BD7C40EF}"/>
              </a:ext>
            </a:extLst>
          </p:cNvPr>
          <p:cNvSpPr>
            <a:spLocks noGrp="1"/>
          </p:cNvSpPr>
          <p:nvPr>
            <p:ph type="subTitle" idx="1"/>
          </p:nvPr>
        </p:nvSpPr>
        <p:spPr>
          <a:xfrm>
            <a:off x="1468820" y="5147064"/>
            <a:ext cx="9144000" cy="441817"/>
          </a:xfrm>
        </p:spPr>
        <p:txBody>
          <a:bodyPr/>
          <a:lstStyle/>
          <a:p>
            <a:r>
              <a:rPr lang="en-US" dirty="0"/>
              <a:t>Time </a:t>
            </a:r>
            <a:r>
              <a:rPr lang="en-US" dirty="0" err="1"/>
              <a:t>Aigbe</a:t>
            </a:r>
            <a:r>
              <a:rPr lang="en-US" dirty="0"/>
              <a:t>, Ali </a:t>
            </a:r>
            <a:r>
              <a:rPr lang="en-US" dirty="0" err="1"/>
              <a:t>Algahtani</a:t>
            </a:r>
            <a:r>
              <a:rPr lang="en-US" dirty="0"/>
              <a:t>, Jeff Jenkins</a:t>
            </a:r>
          </a:p>
        </p:txBody>
      </p:sp>
    </p:spTree>
    <p:extLst>
      <p:ext uri="{BB962C8B-B14F-4D97-AF65-F5344CB8AC3E}">
        <p14:creationId xmlns:p14="http://schemas.microsoft.com/office/powerpoint/2010/main" val="928068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369E-CB3F-47D5-9630-267B0FAEC547}"/>
              </a:ext>
            </a:extLst>
          </p:cNvPr>
          <p:cNvSpPr>
            <a:spLocks noGrp="1"/>
          </p:cNvSpPr>
          <p:nvPr>
            <p:ph type="title"/>
          </p:nvPr>
        </p:nvSpPr>
        <p:spPr>
          <a:xfrm>
            <a:off x="838200" y="365125"/>
            <a:ext cx="10515600" cy="728889"/>
          </a:xfrm>
        </p:spPr>
        <p:txBody>
          <a:bodyPr/>
          <a:lstStyle/>
          <a:p>
            <a:r>
              <a:rPr lang="en-US" dirty="0"/>
              <a:t>High-Res Image Reconstruction</a:t>
            </a:r>
          </a:p>
        </p:txBody>
      </p:sp>
      <p:sp>
        <p:nvSpPr>
          <p:cNvPr id="3" name="Content Placeholder 2">
            <a:extLst>
              <a:ext uri="{FF2B5EF4-FFF2-40B4-BE49-F238E27FC236}">
                <a16:creationId xmlns:a16="http://schemas.microsoft.com/office/drawing/2014/main" id="{9CF1766F-55CB-4229-B2B4-075246FB587D}"/>
              </a:ext>
            </a:extLst>
          </p:cNvPr>
          <p:cNvSpPr>
            <a:spLocks noGrp="1"/>
          </p:cNvSpPr>
          <p:nvPr>
            <p:ph idx="1"/>
          </p:nvPr>
        </p:nvSpPr>
        <p:spPr>
          <a:xfrm>
            <a:off x="838200" y="1094014"/>
            <a:ext cx="10515600" cy="5082949"/>
          </a:xfrm>
        </p:spPr>
        <p:txBody>
          <a:bodyPr/>
          <a:lstStyle/>
          <a:p>
            <a:r>
              <a:rPr lang="en-US" dirty="0"/>
              <a:t>After determining relative shifts for sequence of low-res frames, the frame are placed in High Def grid using weighted nearest neighbor.  </a:t>
            </a:r>
          </a:p>
          <a:p>
            <a:pPr lvl="1"/>
            <a:r>
              <a:rPr lang="en-US" dirty="0"/>
              <a:t>WNN takes fixed image &amp; places it in High-Res grid @ [0,0].  </a:t>
            </a:r>
          </a:p>
          <a:p>
            <a:pPr lvl="1"/>
            <a:r>
              <a:rPr lang="en-US" dirty="0"/>
              <a:t>Series of moving images must be placed in High-Res grid (1/L intervals)</a:t>
            </a:r>
          </a:p>
          <a:p>
            <a:pPr lvl="1"/>
            <a:r>
              <a:rPr lang="en-US" dirty="0"/>
              <a:t>For any point on High-Res grid not having a value, find 3 nearest frames &amp; provide them weights inv. Proportional to distance from desired point on High Def grid</a:t>
            </a:r>
          </a:p>
          <a:p>
            <a:pPr lvl="1"/>
            <a:r>
              <a:rPr lang="en-US" dirty="0"/>
              <a:t>Weighted frames are averaged to form the missing frame at each point on the grid</a:t>
            </a:r>
          </a:p>
        </p:txBody>
      </p:sp>
    </p:spTree>
    <p:extLst>
      <p:ext uri="{BB962C8B-B14F-4D97-AF65-F5344CB8AC3E}">
        <p14:creationId xmlns:p14="http://schemas.microsoft.com/office/powerpoint/2010/main" val="3154760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B96C3-ECAC-4A34-A6C7-E839344BD552}"/>
              </a:ext>
            </a:extLst>
          </p:cNvPr>
          <p:cNvSpPr>
            <a:spLocks noGrp="1"/>
          </p:cNvSpPr>
          <p:nvPr>
            <p:ph type="title"/>
          </p:nvPr>
        </p:nvSpPr>
        <p:spPr/>
        <p:txBody>
          <a:bodyPr/>
          <a:lstStyle/>
          <a:p>
            <a:r>
              <a:rPr lang="en-US" dirty="0"/>
              <a:t>Continuous observation model</a:t>
            </a:r>
          </a:p>
        </p:txBody>
      </p:sp>
      <p:pic>
        <p:nvPicPr>
          <p:cNvPr id="4" name="Picture 3">
            <a:extLst>
              <a:ext uri="{FF2B5EF4-FFF2-40B4-BE49-F238E27FC236}">
                <a16:creationId xmlns:a16="http://schemas.microsoft.com/office/drawing/2014/main" id="{5CFD2B86-5BAC-4822-94AB-0203DAA1058D}"/>
              </a:ext>
            </a:extLst>
          </p:cNvPr>
          <p:cNvPicPr>
            <a:picLocks noChangeAspect="1"/>
          </p:cNvPicPr>
          <p:nvPr/>
        </p:nvPicPr>
        <p:blipFill>
          <a:blip r:embed="rId2"/>
          <a:stretch>
            <a:fillRect/>
          </a:stretch>
        </p:blipFill>
        <p:spPr>
          <a:xfrm>
            <a:off x="898635" y="2639570"/>
            <a:ext cx="10142482" cy="3407660"/>
          </a:xfrm>
          <a:prstGeom prst="rect">
            <a:avLst/>
          </a:prstGeom>
        </p:spPr>
      </p:pic>
    </p:spTree>
    <p:extLst>
      <p:ext uri="{BB962C8B-B14F-4D97-AF65-F5344CB8AC3E}">
        <p14:creationId xmlns:p14="http://schemas.microsoft.com/office/powerpoint/2010/main" val="1659517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3481F-90B1-48D3-9B94-276E1613B7C8}"/>
              </a:ext>
            </a:extLst>
          </p:cNvPr>
          <p:cNvSpPr>
            <a:spLocks noGrp="1"/>
          </p:cNvSpPr>
          <p:nvPr>
            <p:ph type="title"/>
          </p:nvPr>
        </p:nvSpPr>
        <p:spPr>
          <a:xfrm>
            <a:off x="838199" y="365126"/>
            <a:ext cx="10773103" cy="919764"/>
          </a:xfrm>
        </p:spPr>
        <p:txBody>
          <a:bodyPr>
            <a:normAutofit fontScale="90000"/>
          </a:bodyPr>
          <a:lstStyle/>
          <a:p>
            <a:r>
              <a:rPr lang="en-US" dirty="0"/>
              <a:t>Continuous Observation Model – Physical Process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5A5923-E041-4669-AFB0-DCA28C29212D}"/>
                  </a:ext>
                </a:extLst>
              </p:cNvPr>
              <p:cNvSpPr>
                <a:spLocks noGrp="1"/>
              </p:cNvSpPr>
              <p:nvPr>
                <p:ph idx="1"/>
              </p:nvPr>
            </p:nvSpPr>
            <p:spPr>
              <a:xfrm>
                <a:off x="838199" y="1218651"/>
                <a:ext cx="10515600" cy="5426515"/>
              </a:xfrm>
            </p:spPr>
            <p:txBody>
              <a:bodyPr/>
              <a:lstStyle/>
              <a:p>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oMath>
                </a14:m>
                <a:r>
                  <a:rPr lang="en-US" dirty="0"/>
                  <a:t> is the ‘true scene intensity image’ </a:t>
                </a:r>
              </a:p>
              <a:p>
                <a:pPr lvl="1"/>
                <a:r>
                  <a:rPr lang="en-US" dirty="0"/>
                  <a:t>a.k.a. the reference High Resolution image</a:t>
                </a:r>
              </a:p>
              <a:p>
                <a:r>
                  <a:rPr lang="en-US" dirty="0"/>
                  <a:t>Imager motion between in image acquisition sequence of </a:t>
                </a:r>
                <a14:m>
                  <m:oMath xmlns:m="http://schemas.openxmlformats.org/officeDocument/2006/math">
                    <m:r>
                      <a:rPr lang="en-US" i="1">
                        <a:latin typeface="Cambria Math" panose="02040503050406030204" pitchFamily="18" charset="0"/>
                      </a:rPr>
                      <m:t>𝑘</m:t>
                    </m:r>
                  </m:oMath>
                </a14:m>
                <a:r>
                  <a:rPr lang="en-US" dirty="0"/>
                  <a:t> frames is modeled as a pure rotation and translation of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oMath>
                </a14:m>
                <a:endParaRPr lang="en-US" dirty="0"/>
              </a:p>
              <a:p>
                <a:r>
                  <a:rPr lang="en-US" dirty="0"/>
                  <a:t>The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𝑡h</m:t>
                        </m:r>
                      </m:sup>
                    </m:sSup>
                  </m:oMath>
                </a14:m>
                <a:r>
                  <a:rPr lang="en-US" dirty="0"/>
                  <a:t> frame in the sequence can be expressed as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𝑜</m:t>
                    </m:r>
                    <m:r>
                      <a:rPr lang="en-US" b="0" i="1" smtClean="0">
                        <a:latin typeface="Cambria Math" panose="02040503050406030204" pitchFamily="18" charset="0"/>
                      </a:rPr>
                      <m:t>(</m:t>
                    </m:r>
                    <m:r>
                      <a:rPr lang="en-US" b="0" i="1" smtClean="0">
                        <a:latin typeface="Cambria Math" panose="02040503050406030204" pitchFamily="18" charset="0"/>
                      </a:rPr>
                      <m:t>𝑥𝑐𝑜𝑠</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𝑦𝑠𝑖𝑛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𝑘</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i="1">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𝑦𝑐𝑜𝑠</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𝑥𝑠𝑖𝑛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𝑘</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𝑣</m:t>
                        </m:r>
                      </m:e>
                      <m:sub>
                        <m:r>
                          <a:rPr lang="en-US" i="1">
                            <a:latin typeface="Cambria Math" panose="02040503050406030204" pitchFamily="18" charset="0"/>
                          </a:rPr>
                          <m:t>𝑘</m:t>
                        </m:r>
                      </m:sub>
                    </m:sSub>
                    <m:r>
                      <a:rPr lang="en-US" b="0" i="1" smtClean="0">
                        <a:latin typeface="Cambria Math" panose="02040503050406030204" pitchFamily="18" charset="0"/>
                      </a:rPr>
                      <m:t>)</m:t>
                    </m:r>
                  </m:oMath>
                </a14:m>
                <a:endParaRPr lang="en-US" dirty="0"/>
              </a:p>
              <a:p>
                <a:pPr lvl="2"/>
                <a14:m>
                  <m:oMath xmlns:m="http://schemas.openxmlformats.org/officeDocument/2006/math">
                    <m:r>
                      <a:rPr lang="en-US" i="1">
                        <a:latin typeface="Cambria Math" panose="02040503050406030204" pitchFamily="18" charset="0"/>
                      </a:rPr>
                      <m:t>𝑘</m:t>
                    </m:r>
                  </m:oMath>
                </a14:m>
                <a:r>
                  <a:rPr lang="en-US" dirty="0"/>
                  <a:t>=1,2,3,….,p.</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𝑘</m:t>
                        </m:r>
                      </m:sub>
                    </m:sSub>
                  </m:oMath>
                </a14:m>
                <a:r>
                  <a:rPr lang="en-US" dirty="0"/>
                  <a:t> represents the rotation of the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𝑘</m:t>
                        </m:r>
                      </m:e>
                      <m:sup>
                        <m:r>
                          <a:rPr lang="en-US" i="1">
                            <a:latin typeface="Cambria Math" panose="02040503050406030204" pitchFamily="18" charset="0"/>
                          </a:rPr>
                          <m:t>𝑡h</m:t>
                        </m:r>
                      </m:sup>
                    </m:sSup>
                  </m:oMath>
                </a14:m>
                <a:r>
                  <a:rPr lang="en-US" dirty="0"/>
                  <a:t> frame about the origin (</a:t>
                </a:r>
                <a14:m>
                  <m:oMath xmlns:m="http://schemas.openxmlformats.org/officeDocument/2006/math">
                    <m:r>
                      <a:rPr lang="en-US" i="1">
                        <a:latin typeface="Cambria Math" panose="02040503050406030204" pitchFamily="18" charset="0"/>
                      </a:rPr>
                      <m:t>𝑥</m:t>
                    </m:r>
                    <m:r>
                      <a:rPr lang="en-US" b="0" i="1" smtClean="0">
                        <a:latin typeface="Cambria Math" panose="02040503050406030204" pitchFamily="18" charset="0"/>
                      </a:rPr>
                      <m:t>=0,</m:t>
                    </m:r>
                    <m:r>
                      <a:rPr lang="en-US" b="0" i="1" smtClean="0">
                        <a:latin typeface="Cambria Math" panose="02040503050406030204" pitchFamily="18" charset="0"/>
                      </a:rPr>
                      <m:t>𝑦</m:t>
                    </m:r>
                    <m:r>
                      <a:rPr lang="en-US" b="0" i="1" smtClean="0">
                        <a:latin typeface="Cambria Math" panose="02040503050406030204" pitchFamily="18" charset="0"/>
                      </a:rPr>
                      <m:t>=0</m:t>
                    </m:r>
                  </m:oMath>
                </a14:m>
                <a:r>
                  <a:rPr lang="en-US" dirty="0"/>
                  <a:t>)</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𝑘</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𝑘</m:t>
                        </m:r>
                      </m:sub>
                    </m:sSub>
                  </m:oMath>
                </a14:m>
                <a:r>
                  <a:rPr lang="en-US" dirty="0"/>
                  <a:t> represent the horizontal and vertical shifts associated w/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𝑘</m:t>
                        </m:r>
                      </m:e>
                      <m:sup>
                        <m:r>
                          <a:rPr lang="en-US" i="1">
                            <a:latin typeface="Cambria Math" panose="02040503050406030204" pitchFamily="18" charset="0"/>
                          </a:rPr>
                          <m:t>𝑡h</m:t>
                        </m:r>
                      </m:sup>
                    </m:sSup>
                  </m:oMath>
                </a14:m>
                <a:r>
                  <a:rPr lang="en-US" dirty="0"/>
                  <a:t> frame</a:t>
                </a:r>
              </a:p>
              <a:p>
                <a:r>
                  <a:rPr lang="en-US" dirty="0"/>
                  <a:t>The blurring Effect of optics and detector model are modeled</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𝑘</m:t>
                            </m:r>
                          </m:sub>
                        </m:sSub>
                      </m:e>
                    </m:acc>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𝑘</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𝑐</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oMath>
                </a14:m>
                <a:endParaRPr lang="en-US" dirty="0"/>
              </a:p>
              <a:p>
                <a:pPr lvl="2"/>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𝑐</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oMath>
                </a14:m>
                <a:r>
                  <a:rPr lang="en-US" dirty="0"/>
                  <a:t> is the continuous system PSF</a:t>
                </a:r>
              </a:p>
              <a:p>
                <a:pPr lvl="1"/>
                <a:endParaRPr lang="en-US" dirty="0"/>
              </a:p>
            </p:txBody>
          </p:sp>
        </mc:Choice>
        <mc:Fallback xmlns="">
          <p:sp>
            <p:nvSpPr>
              <p:cNvPr id="3" name="Content Placeholder 2">
                <a:extLst>
                  <a:ext uri="{FF2B5EF4-FFF2-40B4-BE49-F238E27FC236}">
                    <a16:creationId xmlns:a16="http://schemas.microsoft.com/office/drawing/2014/main" id="{CC5A5923-E041-4669-AFB0-DCA28C29212D}"/>
                  </a:ext>
                </a:extLst>
              </p:cNvPr>
              <p:cNvSpPr>
                <a:spLocks noGrp="1" noRot="1" noChangeAspect="1" noMove="1" noResize="1" noEditPoints="1" noAdjustHandles="1" noChangeArrowheads="1" noChangeShapeType="1" noTextEdit="1"/>
              </p:cNvSpPr>
              <p:nvPr>
                <p:ph idx="1"/>
              </p:nvPr>
            </p:nvSpPr>
            <p:spPr>
              <a:xfrm>
                <a:off x="838199" y="1218651"/>
                <a:ext cx="10515600" cy="5426515"/>
              </a:xfrm>
              <a:blipFill>
                <a:blip r:embed="rId2"/>
                <a:stretch>
                  <a:fillRect l="-986" t="-1910" r="-696"/>
                </a:stretch>
              </a:blipFill>
            </p:spPr>
            <p:txBody>
              <a:bodyPr/>
              <a:lstStyle/>
              <a:p>
                <a:r>
                  <a:rPr lang="en-US">
                    <a:noFill/>
                  </a:rPr>
                  <a:t> </a:t>
                </a:r>
              </a:p>
            </p:txBody>
          </p:sp>
        </mc:Fallback>
      </mc:AlternateContent>
    </p:spTree>
    <p:extLst>
      <p:ext uri="{BB962C8B-B14F-4D97-AF65-F5344CB8AC3E}">
        <p14:creationId xmlns:p14="http://schemas.microsoft.com/office/powerpoint/2010/main" val="4262454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F4A0D-001D-459F-850F-40F572E61335}"/>
              </a:ext>
            </a:extLst>
          </p:cNvPr>
          <p:cNvSpPr>
            <a:spLocks noGrp="1"/>
          </p:cNvSpPr>
          <p:nvPr>
            <p:ph type="title"/>
          </p:nvPr>
        </p:nvSpPr>
        <p:spPr/>
        <p:txBody>
          <a:bodyPr/>
          <a:lstStyle/>
          <a:p>
            <a:r>
              <a:rPr lang="en-US" dirty="0"/>
              <a:t>Low Resolution Observed frame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9B2501-760D-4168-B6E7-72ADF3123491}"/>
                  </a:ext>
                </a:extLst>
              </p:cNvPr>
              <p:cNvSpPr>
                <a:spLocks noGrp="1"/>
              </p:cNvSpPr>
              <p:nvPr>
                <p:ph idx="1"/>
              </p:nvPr>
            </p:nvSpPr>
            <p:spPr/>
            <p:txBody>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𝑘</m:t>
                            </m:r>
                          </m:sub>
                        </m:sSub>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𝜂</m:t>
                        </m:r>
                      </m:e>
                      <m:sub>
                        <m:r>
                          <a:rPr lang="en-US" b="0" i="1" smtClean="0">
                            <a:latin typeface="Cambria Math" panose="02040503050406030204" pitchFamily="18" charset="0"/>
                          </a:rPr>
                          <m:t>𝑘</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e>
                    </m:d>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2</m:t>
                        </m:r>
                      </m:sub>
                    </m:sSub>
                  </m:oMath>
                </a14:m>
                <a:r>
                  <a:rPr lang="en-US" dirty="0"/>
                  <a:t> are horizontal and vertical sample spacings</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𝜂</m:t>
                        </m:r>
                      </m:e>
                      <m:sub>
                        <m:r>
                          <a:rPr lang="en-US" i="1">
                            <a:latin typeface="Cambria Math" panose="02040503050406030204" pitchFamily="18" charset="0"/>
                          </a:rPr>
                          <m:t>𝑘</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e>
                    </m:d>
                  </m:oMath>
                </a14:m>
                <a:r>
                  <a:rPr lang="en-US" dirty="0"/>
                  <a:t> is an additive noise term</a:t>
                </a:r>
              </a:p>
              <a:p>
                <a:pPr lvl="1"/>
                <a:r>
                  <a:rPr lang="en-US" dirty="0"/>
                  <a:t>The dimensions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𝑘</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e>
                    </m:d>
                  </m:oMath>
                </a14:m>
                <a:r>
                  <a:rPr lang="en-US" dirty="0"/>
                  <a:t> are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1</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2</m:t>
                        </m:r>
                      </m:sub>
                    </m:sSub>
                  </m:oMath>
                </a14:m>
                <a:endParaRPr lang="en-US" dirty="0"/>
              </a:p>
              <a:p>
                <a:pPr lvl="1"/>
                <a:r>
                  <a:rPr lang="en-US" dirty="0"/>
                  <a:t>In lexicographical notation, the full set of </a:t>
                </a:r>
                <a14:m>
                  <m:oMath xmlns:m="http://schemas.openxmlformats.org/officeDocument/2006/math">
                    <m:r>
                      <a:rPr lang="en-US" b="0" i="1" smtClean="0">
                        <a:latin typeface="Cambria Math" panose="02040503050406030204" pitchFamily="18" charset="0"/>
                      </a:rPr>
                      <m:t>𝑝</m:t>
                    </m:r>
                    <m:r>
                      <a:rPr lang="en-US" i="1">
                        <a:latin typeface="Cambria Math" panose="02040503050406030204" pitchFamily="18" charset="0"/>
                      </a:rPr>
                      <m:t> </m:t>
                    </m:r>
                  </m:oMath>
                </a14:m>
                <a:r>
                  <a:rPr lang="en-US" dirty="0"/>
                  <a:t>observed Low resolution image data is represented as</a:t>
                </a:r>
              </a:p>
              <a:p>
                <a:pPr lvl="2"/>
                <a14:m>
                  <m:oMath xmlns:m="http://schemas.openxmlformats.org/officeDocument/2006/math">
                    <m:r>
                      <a:rPr lang="en-US" b="0" i="1" smtClean="0">
                        <a:latin typeface="Cambria Math" panose="02040503050406030204" pitchFamily="18" charset="0"/>
                      </a:rPr>
                      <m:t>=</m:t>
                    </m:r>
                    <m:r>
                      <a:rPr lang="en-US" b="1" i="1" smtClean="0">
                        <a:latin typeface="Cambria Math" panose="02040503050406030204" pitchFamily="18" charset="0"/>
                      </a:rPr>
                      <m:t>𝒚</m:t>
                    </m:r>
                    <m:sSup>
                      <m:sSupPr>
                        <m:ctrlPr>
                          <a:rPr lang="en-US" b="0" i="1" smtClean="0">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𝑘</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𝑘</m:t>
                                </m:r>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𝑀</m:t>
                                </m:r>
                              </m:sub>
                            </m:sSub>
                          </m:e>
                        </m:d>
                      </m:e>
                      <m:sup>
                        <m:r>
                          <a:rPr lang="en-US" b="0" i="1" smtClean="0">
                            <a:latin typeface="Cambria Math" panose="02040503050406030204" pitchFamily="18" charset="0"/>
                          </a:rPr>
                          <m:t>𝑇</m:t>
                        </m:r>
                      </m:sup>
                    </m:sSup>
                  </m:oMath>
                </a14:m>
                <a:r>
                  <a:rPr lang="en-US" dirty="0"/>
                  <a:t>= </a:t>
                </a:r>
                <a14:m>
                  <m:oMath xmlns:m="http://schemas.openxmlformats.org/officeDocument/2006/math">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𝑝</m:t>
                                </m:r>
                                <m:r>
                                  <a:rPr lang="en-US" i="1">
                                    <a:latin typeface="Cambria Math" panose="02040503050406030204" pitchFamily="18" charset="0"/>
                                  </a:rPr>
                                  <m:t>𝑀</m:t>
                                </m:r>
                              </m:sub>
                            </m:sSub>
                          </m:e>
                        </m:d>
                      </m:e>
                      <m:sup>
                        <m:r>
                          <a:rPr lang="en-US" i="1">
                            <a:latin typeface="Cambria Math" panose="02040503050406030204" pitchFamily="18" charset="0"/>
                          </a:rPr>
                          <m:t>𝑇</m:t>
                        </m:r>
                      </m:sup>
                    </m:sSup>
                  </m:oMath>
                </a14:m>
                <a:endParaRPr lang="en-US" dirty="0"/>
              </a:p>
              <a:p>
                <a:pPr lvl="3"/>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2</m:t>
                        </m:r>
                      </m:sub>
                    </m:sSub>
                  </m:oMath>
                </a14:m>
                <a:endParaRPr lang="en-US" dirty="0"/>
              </a:p>
              <a:p>
                <a:pPr lvl="3"/>
                <a:r>
                  <a:rPr lang="en-US" dirty="0"/>
                  <a:t>All observed pixel values are contained within </a:t>
                </a:r>
                <a14:m>
                  <m:oMath xmlns:m="http://schemas.openxmlformats.org/officeDocument/2006/math">
                    <m:r>
                      <a:rPr lang="en-US" b="1" i="1" smtClean="0">
                        <a:latin typeface="Cambria Math" panose="02040503050406030204" pitchFamily="18" charset="0"/>
                      </a:rPr>
                      <m:t>𝒚</m:t>
                    </m:r>
                  </m:oMath>
                </a14:m>
                <a:endParaRPr lang="en-US" b="1" dirty="0"/>
              </a:p>
            </p:txBody>
          </p:sp>
        </mc:Choice>
        <mc:Fallback xmlns="">
          <p:sp>
            <p:nvSpPr>
              <p:cNvPr id="3" name="Content Placeholder 2">
                <a:extLst>
                  <a:ext uri="{FF2B5EF4-FFF2-40B4-BE49-F238E27FC236}">
                    <a16:creationId xmlns:a16="http://schemas.microsoft.com/office/drawing/2014/main" id="{949B2501-760D-4168-B6E7-72ADF3123491}"/>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38749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357B2-E151-4A02-B82B-0B6E3135AFC7}"/>
              </a:ext>
            </a:extLst>
          </p:cNvPr>
          <p:cNvSpPr>
            <a:spLocks noGrp="1"/>
          </p:cNvSpPr>
          <p:nvPr>
            <p:ph type="title"/>
          </p:nvPr>
        </p:nvSpPr>
        <p:spPr/>
        <p:txBody>
          <a:bodyPr/>
          <a:lstStyle/>
          <a:p>
            <a:r>
              <a:rPr lang="en-US" dirty="0"/>
              <a:t>Discrete Observation Model</a:t>
            </a:r>
          </a:p>
        </p:txBody>
      </p:sp>
      <p:sp>
        <p:nvSpPr>
          <p:cNvPr id="3" name="Content Placeholder 2">
            <a:extLst>
              <a:ext uri="{FF2B5EF4-FFF2-40B4-BE49-F238E27FC236}">
                <a16:creationId xmlns:a16="http://schemas.microsoft.com/office/drawing/2014/main" id="{36534F87-2911-4501-8EA7-951512BD3199}"/>
              </a:ext>
            </a:extLst>
          </p:cNvPr>
          <p:cNvSpPr>
            <a:spLocks noGrp="1"/>
          </p:cNvSpPr>
          <p:nvPr>
            <p:ph idx="1"/>
          </p:nvPr>
        </p:nvSpPr>
        <p:spPr/>
        <p:txBody>
          <a:bodyPr/>
          <a:lstStyle/>
          <a:p>
            <a:r>
              <a:rPr lang="en-US" dirty="0"/>
              <a:t>The discrete model is necessary to develop the high resolution reconstruction algorithm, equivalent to the Continuous model</a:t>
            </a:r>
          </a:p>
        </p:txBody>
      </p:sp>
      <p:pic>
        <p:nvPicPr>
          <p:cNvPr id="4" name="Picture 3">
            <a:extLst>
              <a:ext uri="{FF2B5EF4-FFF2-40B4-BE49-F238E27FC236}">
                <a16:creationId xmlns:a16="http://schemas.microsoft.com/office/drawing/2014/main" id="{64F749AE-AE68-4E68-BD79-F9B9C88CE96A}"/>
              </a:ext>
            </a:extLst>
          </p:cNvPr>
          <p:cNvPicPr>
            <a:picLocks noChangeAspect="1"/>
          </p:cNvPicPr>
          <p:nvPr/>
        </p:nvPicPr>
        <p:blipFill>
          <a:blip r:embed="rId2"/>
          <a:stretch>
            <a:fillRect/>
          </a:stretch>
        </p:blipFill>
        <p:spPr>
          <a:xfrm>
            <a:off x="0" y="2661718"/>
            <a:ext cx="12192000" cy="4196282"/>
          </a:xfrm>
          <a:prstGeom prst="rect">
            <a:avLst/>
          </a:prstGeom>
        </p:spPr>
      </p:pic>
    </p:spTree>
    <p:extLst>
      <p:ext uri="{BB962C8B-B14F-4D97-AF65-F5344CB8AC3E}">
        <p14:creationId xmlns:p14="http://schemas.microsoft.com/office/powerpoint/2010/main" val="339458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1F837-CCCF-457C-B13A-D4F455F59AA4}"/>
              </a:ext>
            </a:extLst>
          </p:cNvPr>
          <p:cNvSpPr>
            <a:spLocks noGrp="1"/>
          </p:cNvSpPr>
          <p:nvPr>
            <p:ph type="title"/>
          </p:nvPr>
        </p:nvSpPr>
        <p:spPr/>
        <p:txBody>
          <a:bodyPr/>
          <a:lstStyle/>
          <a:p>
            <a:r>
              <a:rPr lang="en-US" dirty="0"/>
              <a:t>Discrete Observation Model – Philosophy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270E21-50E1-4551-BAED-0866C55E314E}"/>
                  </a:ext>
                </a:extLst>
              </p:cNvPr>
              <p:cNvSpPr>
                <a:spLocks noGrp="1"/>
              </p:cNvSpPr>
              <p:nvPr>
                <p:ph idx="1"/>
              </p:nvPr>
            </p:nvSpPr>
            <p:spPr>
              <a:xfrm>
                <a:off x="838200" y="1825625"/>
                <a:ext cx="10515600" cy="4667250"/>
              </a:xfrm>
            </p:spPr>
            <p:txBody>
              <a:bodyPr>
                <a:normAutofit/>
              </a:bodyPr>
              <a:lstStyle/>
              <a:p>
                <a:r>
                  <a:rPr lang="en-US" dirty="0"/>
                  <a:t>Continuous model only provides insight into the physical process, but cannot ‘enhance’ our Low resolution data by itself…</a:t>
                </a:r>
              </a:p>
              <a:p>
                <a:r>
                  <a:rPr lang="en-US" dirty="0"/>
                  <a:t>We need to relate a discrete High resolution image to the data in </a:t>
                </a:r>
                <a14:m>
                  <m:oMath xmlns:m="http://schemas.openxmlformats.org/officeDocument/2006/math">
                    <m:r>
                      <a:rPr lang="en-US" b="1" i="1">
                        <a:latin typeface="Cambria Math" panose="02040503050406030204" pitchFamily="18" charset="0"/>
                      </a:rPr>
                      <m:t>𝒚</m:t>
                    </m:r>
                  </m:oMath>
                </a14:m>
                <a:endParaRPr lang="en-US" dirty="0"/>
              </a:p>
              <a:p>
                <a:r>
                  <a:rPr lang="en-US" dirty="0"/>
                  <a:t>To do this, we estimate an intensity image </a:t>
                </a:r>
                <a14:m>
                  <m:oMath xmlns:m="http://schemas.openxmlformats.org/officeDocument/2006/math">
                    <m:r>
                      <a:rPr lang="en-US" b="0" i="1" smtClean="0">
                        <a:latin typeface="Cambria Math" panose="02040503050406030204" pitchFamily="18" charset="0"/>
                      </a:rPr>
                      <m:t>𝑧</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e>
                    </m:d>
                  </m:oMath>
                </a14:m>
                <a:r>
                  <a:rPr lang="en-US" dirty="0"/>
                  <a:t> sampled at or above the Nyquist rate with no blur or noise degradation.</a:t>
                </a:r>
              </a:p>
              <a:p>
                <a:r>
                  <a:rPr lang="en-US" dirty="0"/>
                  <a:t>We assume that the underlying scene </a:t>
                </a:r>
                <a14:m>
                  <m:oMath xmlns:m="http://schemas.openxmlformats.org/officeDocument/2006/math">
                    <m:r>
                      <a:rPr lang="en-US" b="1" i="1" smtClean="0">
                        <a:latin typeface="Cambria Math" panose="02040503050406030204" pitchFamily="18" charset="0"/>
                      </a:rPr>
                      <m:t>𝒛</m:t>
                    </m:r>
                  </m:oMath>
                </a14:m>
                <a:r>
                  <a:rPr lang="en-US" b="1" dirty="0"/>
                  <a:t> </a:t>
                </a:r>
                <a:r>
                  <a:rPr lang="en-US" dirty="0"/>
                  <a:t>remains constant during acquisition</a:t>
                </a:r>
              </a:p>
              <a:p>
                <a:r>
                  <a:rPr lang="en-US" dirty="0"/>
                  <a:t>We also assume that the only frame-to-frame differences in weights result from rotation and translation of each low res frame relative to the high resolution grid</a:t>
                </a:r>
              </a:p>
              <a:p>
                <a:endParaRPr lang="en-US" dirty="0"/>
              </a:p>
              <a:p>
                <a:pPr lvl="1"/>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79270E21-50E1-4551-BAED-0866C55E314E}"/>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r="-812"/>
                </a:stretch>
              </a:blipFill>
            </p:spPr>
            <p:txBody>
              <a:bodyPr/>
              <a:lstStyle/>
              <a:p>
                <a:r>
                  <a:rPr lang="en-US">
                    <a:noFill/>
                  </a:rPr>
                  <a:t> </a:t>
                </a:r>
              </a:p>
            </p:txBody>
          </p:sp>
        </mc:Fallback>
      </mc:AlternateContent>
    </p:spTree>
    <p:extLst>
      <p:ext uri="{BB962C8B-B14F-4D97-AF65-F5344CB8AC3E}">
        <p14:creationId xmlns:p14="http://schemas.microsoft.com/office/powerpoint/2010/main" val="3982711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1F83B-C226-485F-AAD8-E94ED6BD9274}"/>
              </a:ext>
            </a:extLst>
          </p:cNvPr>
          <p:cNvSpPr>
            <a:spLocks noGrp="1"/>
          </p:cNvSpPr>
          <p:nvPr>
            <p:ph type="title"/>
          </p:nvPr>
        </p:nvSpPr>
        <p:spPr/>
        <p:txBody>
          <a:bodyPr/>
          <a:lstStyle/>
          <a:p>
            <a:r>
              <a:rPr lang="en-US" dirty="0"/>
              <a:t>Discrete Observation Model – Procedure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1C3EC5-6234-4418-A907-3932AB52E444}"/>
                  </a:ext>
                </a:extLst>
              </p:cNvPr>
              <p:cNvSpPr>
                <a:spLocks noGrp="1"/>
              </p:cNvSpPr>
              <p:nvPr>
                <p:ph idx="1"/>
              </p:nvPr>
            </p:nvSpPr>
            <p:spPr>
              <a:xfrm>
                <a:off x="838200" y="1825624"/>
                <a:ext cx="10515600" cy="4929899"/>
              </a:xfrm>
            </p:spPr>
            <p:txBody>
              <a:bodyPr>
                <a:normAutofit fontScale="92500" lnSpcReduction="10000"/>
              </a:bodyPr>
              <a:lstStyle/>
              <a:p>
                <a:r>
                  <a:rPr lang="en-US" dirty="0"/>
                  <a:t>The size of </a:t>
                </a:r>
                <a14:m>
                  <m:oMath xmlns:m="http://schemas.openxmlformats.org/officeDocument/2006/math">
                    <m:r>
                      <a:rPr lang="en-US" i="1">
                        <a:latin typeface="Cambria Math" panose="02040503050406030204" pitchFamily="18" charset="0"/>
                      </a:rPr>
                      <m:t>𝑧</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e>
                    </m:d>
                  </m:oMath>
                </a14:m>
                <a:r>
                  <a:rPr lang="en-US" dirty="0"/>
                  <a:t>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𝑁</m:t>
                    </m:r>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2</m:t>
                        </m:r>
                      </m:sub>
                    </m:sSub>
                  </m:oMath>
                </a14:m>
                <a:r>
                  <a:rPr lang="en-US" dirty="0"/>
                  <a:t> are positive integers</a:t>
                </a:r>
              </a:p>
              <a:p>
                <a:pPr lvl="1"/>
                <a14:m>
                  <m:oMath xmlns:m="http://schemas.openxmlformats.org/officeDocument/2006/math">
                    <m:r>
                      <a:rPr lang="en-US" b="1" i="1">
                        <a:latin typeface="Cambria Math" panose="02040503050406030204" pitchFamily="18" charset="0"/>
                      </a:rPr>
                      <m:t>𝒛</m:t>
                    </m:r>
                    <m:r>
                      <a:rPr lang="en-US" b="1" i="1">
                        <a:latin typeface="Cambria Math" panose="02040503050406030204" pitchFamily="18" charset="0"/>
                      </a:rPr>
                      <m:t>=</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𝑁</m:t>
                                </m:r>
                              </m:sub>
                            </m:sSub>
                          </m:e>
                        </m:d>
                      </m:e>
                      <m:sup>
                        <m:r>
                          <a:rPr lang="en-US" i="1">
                            <a:latin typeface="Cambria Math" panose="02040503050406030204" pitchFamily="18" charset="0"/>
                          </a:rPr>
                          <m:t>𝑇</m:t>
                        </m:r>
                      </m:sup>
                    </m:sSup>
                  </m:oMath>
                </a14:m>
                <a:r>
                  <a:rPr lang="en-US" dirty="0"/>
                  <a:t> is our full set of high resolution frames</a:t>
                </a:r>
              </a:p>
              <a:p>
                <a:r>
                  <a:rPr lang="en-US" dirty="0"/>
                  <a:t>As before in the Continuous observation model, the image is rotated by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𝑘</m:t>
                        </m:r>
                      </m:sub>
                    </m:sSub>
                  </m:oMath>
                </a14:m>
                <a:r>
                  <a:rPr lang="en-US" dirty="0"/>
                  <a:t> and shifted by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𝑘</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𝑘</m:t>
                        </m:r>
                      </m:sub>
                    </m:sSub>
                  </m:oMath>
                </a14:m>
                <a:r>
                  <a:rPr lang="en-US" dirty="0"/>
                  <a:t>, providing us with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𝑘</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e>
                    </m:d>
                  </m:oMath>
                </a14:m>
                <a:r>
                  <a:rPr lang="en-US" dirty="0"/>
                  <a:t> </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𝑘</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𝑘</m:t>
                        </m:r>
                      </m:sub>
                    </m:sSub>
                    <m:r>
                      <a:rPr lang="en-US" b="0" i="1" smtClean="0">
                        <a:latin typeface="Cambria Math" panose="02040503050406030204" pitchFamily="18" charset="0"/>
                      </a:rPr>
                      <m:t> </m:t>
                    </m:r>
                  </m:oMath>
                </a14:m>
                <a:r>
                  <a:rPr lang="en-US" dirty="0"/>
                  <a:t>shifts are defined in terms of the low resolution pixel spacings</a:t>
                </a:r>
              </a:p>
              <a:p>
                <a:pPr lvl="2"/>
                <a:r>
                  <a:rPr lang="en-US" dirty="0"/>
                  <a:t>This requires interpolation due to sampling grid changes via registration</a:t>
                </a:r>
              </a:p>
              <a:p>
                <a:r>
                  <a:rPr lang="en-US" dirty="0"/>
                  <a:t>The system PSF is similar to the continuous case, </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𝑧</m:t>
                            </m:r>
                          </m:e>
                          <m:sub>
                            <m:r>
                              <a:rPr lang="en-US" i="1">
                                <a:latin typeface="Cambria Math" panose="02040503050406030204" pitchFamily="18" charset="0"/>
                              </a:rPr>
                              <m:t>𝑘</m:t>
                            </m:r>
                          </m:sub>
                        </m:sSub>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e>
                    </m:d>
                    <m:r>
                      <a:rPr lang="en-US" i="1">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𝑧</m:t>
                        </m:r>
                      </m:e>
                      <m:sub>
                        <m:r>
                          <a:rPr lang="en-US" i="1">
                            <a:latin typeface="Cambria Math" panose="02040503050406030204" pitchFamily="18" charset="0"/>
                          </a:rPr>
                          <m:t>𝑘</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r>
                      <a:rPr lang="en-US" i="1">
                        <a:latin typeface="Cambria Math" panose="02040503050406030204" pitchFamily="18" charset="0"/>
                      </a:rPr>
                      <m:t>)</m:t>
                    </m:r>
                  </m:oMath>
                </a14:m>
                <a:endParaRPr lang="en-US" dirty="0"/>
              </a:p>
              <a:p>
                <a:pPr lvl="2"/>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𝑑</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e>
                    </m:d>
                  </m:oMath>
                </a14:m>
                <a:r>
                  <a:rPr lang="en-US" dirty="0"/>
                  <a:t> is the equivalent discrete system PSF</a:t>
                </a:r>
              </a:p>
              <a:p>
                <a:pPr lvl="2"/>
                <a:endParaRPr lang="en-US" dirty="0"/>
              </a:p>
              <a:p>
                <a:r>
                  <a:rPr lang="en-US" dirty="0"/>
                  <a:t>The final transformed image is subsampled to the observed frames:</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𝑘</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e>
                    </m:d>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𝑧</m:t>
                            </m:r>
                          </m:e>
                          <m:sub>
                            <m:r>
                              <a:rPr lang="en-US" i="1">
                                <a:latin typeface="Cambria Math" panose="02040503050406030204" pitchFamily="18" charset="0"/>
                              </a:rPr>
                              <m:t>𝑘</m:t>
                            </m:r>
                          </m:sub>
                        </m:sSub>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rPr>
                              <m:t>𝐿</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b="0" i="1" smtClean="0">
                                <a:latin typeface="Cambria Math" panose="02040503050406030204" pitchFamily="18" charset="0"/>
                              </a:rPr>
                              <m:t>𝐿</m:t>
                            </m:r>
                          </m:e>
                          <m:sub>
                            <m:r>
                              <a:rPr lang="en-US" i="1">
                                <a:latin typeface="Cambria Math" panose="02040503050406030204" pitchFamily="18" charset="0"/>
                              </a:rPr>
                              <m:t>2</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𝜂</m:t>
                        </m:r>
                      </m:e>
                      <m:sub>
                        <m:r>
                          <a:rPr lang="en-US" i="1">
                            <a:latin typeface="Cambria Math" panose="02040503050406030204" pitchFamily="18" charset="0"/>
                          </a:rPr>
                          <m:t>𝑘</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e>
                    </m:d>
                  </m:oMath>
                </a14:m>
                <a:endParaRPr lang="en-US" dirty="0"/>
              </a:p>
              <a:p>
                <a:pPr lvl="1"/>
                <a:endParaRPr lang="en-US" dirty="0"/>
              </a:p>
              <a:p>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AB1C3EC5-6234-4418-A907-3932AB52E444}"/>
                  </a:ext>
                </a:extLst>
              </p:cNvPr>
              <p:cNvSpPr>
                <a:spLocks noGrp="1" noRot="1" noChangeAspect="1" noMove="1" noResize="1" noEditPoints="1" noAdjustHandles="1" noChangeArrowheads="1" noChangeShapeType="1" noTextEdit="1"/>
              </p:cNvSpPr>
              <p:nvPr>
                <p:ph idx="1"/>
              </p:nvPr>
            </p:nvSpPr>
            <p:spPr>
              <a:xfrm>
                <a:off x="838200" y="1825624"/>
                <a:ext cx="10515600" cy="4929899"/>
              </a:xfrm>
              <a:blipFill>
                <a:blip r:embed="rId2"/>
                <a:stretch>
                  <a:fillRect l="-928" t="-2472"/>
                </a:stretch>
              </a:blipFill>
            </p:spPr>
            <p:txBody>
              <a:bodyPr/>
              <a:lstStyle/>
              <a:p>
                <a:r>
                  <a:rPr lang="en-US">
                    <a:noFill/>
                  </a:rPr>
                  <a:t> </a:t>
                </a:r>
              </a:p>
            </p:txBody>
          </p:sp>
        </mc:Fallback>
      </mc:AlternateContent>
    </p:spTree>
    <p:extLst>
      <p:ext uri="{BB962C8B-B14F-4D97-AF65-F5344CB8AC3E}">
        <p14:creationId xmlns:p14="http://schemas.microsoft.com/office/powerpoint/2010/main" val="2692267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F1206-46F7-48E2-817D-5A0CFC91ECE0}"/>
              </a:ext>
            </a:extLst>
          </p:cNvPr>
          <p:cNvSpPr>
            <a:spLocks noGrp="1"/>
          </p:cNvSpPr>
          <p:nvPr>
            <p:ph type="title"/>
          </p:nvPr>
        </p:nvSpPr>
        <p:spPr/>
        <p:txBody>
          <a:bodyPr/>
          <a:lstStyle/>
          <a:p>
            <a:r>
              <a:rPr lang="en-US" dirty="0"/>
              <a:t>Visualizing the discrete observation model </a:t>
            </a:r>
          </a:p>
        </p:txBody>
      </p:sp>
      <p:sp>
        <p:nvSpPr>
          <p:cNvPr id="3" name="Content Placeholder 2">
            <a:extLst>
              <a:ext uri="{FF2B5EF4-FFF2-40B4-BE49-F238E27FC236}">
                <a16:creationId xmlns:a16="http://schemas.microsoft.com/office/drawing/2014/main" id="{82D165E7-85F5-4AD5-9DBF-EF0A879C0C93}"/>
              </a:ext>
            </a:extLst>
          </p:cNvPr>
          <p:cNvSpPr>
            <a:spLocks noGrp="1"/>
          </p:cNvSpPr>
          <p:nvPr>
            <p:ph idx="1"/>
          </p:nvPr>
        </p:nvSpPr>
        <p:spPr>
          <a:xfrm>
            <a:off x="838200" y="4926797"/>
            <a:ext cx="10434145" cy="1718369"/>
          </a:xfrm>
        </p:spPr>
        <p:txBody>
          <a:bodyPr>
            <a:normAutofit lnSpcReduction="10000"/>
          </a:bodyPr>
          <a:lstStyle/>
          <a:p>
            <a:r>
              <a:rPr lang="en-US" dirty="0"/>
              <a:t>Each low resolution pixel is the sum of ‘virtual’ high resolution pixels within the support of that low resolution detector</a:t>
            </a:r>
          </a:p>
          <a:p>
            <a:r>
              <a:rPr lang="en-US" dirty="0"/>
              <a:t>This model simulates the integration of light intensity impinging on the span of the low resolution detector</a:t>
            </a:r>
          </a:p>
        </p:txBody>
      </p:sp>
      <p:pic>
        <p:nvPicPr>
          <p:cNvPr id="4" name="Picture 3">
            <a:extLst>
              <a:ext uri="{FF2B5EF4-FFF2-40B4-BE49-F238E27FC236}">
                <a16:creationId xmlns:a16="http://schemas.microsoft.com/office/drawing/2014/main" id="{3868E5E2-4D1B-4C46-A5C6-21EAA0F499FC}"/>
              </a:ext>
            </a:extLst>
          </p:cNvPr>
          <p:cNvPicPr>
            <a:picLocks noChangeAspect="1"/>
          </p:cNvPicPr>
          <p:nvPr/>
        </p:nvPicPr>
        <p:blipFill>
          <a:blip r:embed="rId2"/>
          <a:stretch>
            <a:fillRect/>
          </a:stretch>
        </p:blipFill>
        <p:spPr>
          <a:xfrm>
            <a:off x="2015358" y="1347878"/>
            <a:ext cx="7909034" cy="3578920"/>
          </a:xfrm>
          <a:prstGeom prst="rect">
            <a:avLst/>
          </a:prstGeom>
        </p:spPr>
      </p:pic>
    </p:spTree>
    <p:extLst>
      <p:ext uri="{BB962C8B-B14F-4D97-AF65-F5344CB8AC3E}">
        <p14:creationId xmlns:p14="http://schemas.microsoft.com/office/powerpoint/2010/main" val="449853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AD0E-CDAF-49BF-98DA-D361CB8E61D9}"/>
              </a:ext>
            </a:extLst>
          </p:cNvPr>
          <p:cNvSpPr>
            <a:spLocks noGrp="1"/>
          </p:cNvSpPr>
          <p:nvPr>
            <p:ph type="title"/>
          </p:nvPr>
        </p:nvSpPr>
        <p:spPr/>
        <p:txBody>
          <a:bodyPr>
            <a:normAutofit/>
          </a:bodyPr>
          <a:lstStyle/>
          <a:p>
            <a:r>
              <a:rPr lang="en-US" sz="4000" dirty="0"/>
              <a:t>Uncontrolled </a:t>
            </a:r>
            <a:r>
              <a:rPr lang="en-US" sz="4000" dirty="0" err="1"/>
              <a:t>Microscanning</a:t>
            </a:r>
            <a:r>
              <a:rPr lang="en-US" sz="4000" dirty="0"/>
              <a:t> - Image Registration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6C27C56-C00C-4C4C-8B40-A7440F5A7F76}"/>
                  </a:ext>
                </a:extLst>
              </p:cNvPr>
              <p:cNvSpPr>
                <a:spLocks noGrp="1"/>
              </p:cNvSpPr>
              <p:nvPr>
                <p:ph idx="1"/>
              </p:nvPr>
            </p:nvSpPr>
            <p:spPr/>
            <p:txBody>
              <a:bodyPr/>
              <a:lstStyle/>
              <a:p>
                <a:r>
                  <a:rPr lang="en-US" dirty="0"/>
                  <a:t>This high resolution reconstruction algorithm relies on accurate sub-pixel registration</a:t>
                </a:r>
              </a:p>
              <a:p>
                <a:r>
                  <a:rPr lang="en-US" dirty="0"/>
                  <a:t>We do not know the registration parameters,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𝑘</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𝑘</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𝑘</m:t>
                        </m:r>
                      </m:sub>
                    </m:sSub>
                  </m:oMath>
                </a14:m>
                <a:r>
                  <a:rPr lang="en-US" dirty="0"/>
                  <a:t> </a:t>
                </a:r>
                <a:r>
                  <a:rPr lang="en-US" i="1" dirty="0"/>
                  <a:t>a priori</a:t>
                </a:r>
              </a:p>
              <a:p>
                <a:r>
                  <a:rPr lang="en-US" dirty="0"/>
                  <a:t>An iterative Gradient based technique is an effective method for estimating sub-pixel translation.</a:t>
                </a:r>
              </a:p>
              <a:p>
                <a:r>
                  <a:rPr lang="en-US" dirty="0"/>
                  <a:t>See </a:t>
                </a:r>
                <a:r>
                  <a:rPr lang="en-US" dirty="0" err="1"/>
                  <a:t>Matlab</a:t>
                </a:r>
                <a:r>
                  <a:rPr lang="en-US" dirty="0"/>
                  <a:t> code!</a:t>
                </a:r>
              </a:p>
              <a:p>
                <a:endParaRPr lang="en-US" dirty="0"/>
              </a:p>
            </p:txBody>
          </p:sp>
        </mc:Choice>
        <mc:Fallback>
          <p:sp>
            <p:nvSpPr>
              <p:cNvPr id="3" name="Content Placeholder 2">
                <a:extLst>
                  <a:ext uri="{FF2B5EF4-FFF2-40B4-BE49-F238E27FC236}">
                    <a16:creationId xmlns:a16="http://schemas.microsoft.com/office/drawing/2014/main" id="{86C27C56-C00C-4C4C-8B40-A7440F5A7F76}"/>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609549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7DE36-72C7-4D3D-B8D0-566529FC4015}"/>
              </a:ext>
            </a:extLst>
          </p:cNvPr>
          <p:cNvSpPr>
            <a:spLocks noGrp="1"/>
          </p:cNvSpPr>
          <p:nvPr>
            <p:ph type="title"/>
          </p:nvPr>
        </p:nvSpPr>
        <p:spPr/>
        <p:txBody>
          <a:bodyPr/>
          <a:lstStyle/>
          <a:p>
            <a:r>
              <a:rPr lang="en-US" dirty="0"/>
              <a:t>Image Registration</a:t>
            </a:r>
          </a:p>
        </p:txBody>
      </p:sp>
      <p:pic>
        <p:nvPicPr>
          <p:cNvPr id="4" name="Picture 3">
            <a:extLst>
              <a:ext uri="{FF2B5EF4-FFF2-40B4-BE49-F238E27FC236}">
                <a16:creationId xmlns:a16="http://schemas.microsoft.com/office/drawing/2014/main" id="{AD027941-682E-46D5-9ABD-5A4D18290E74}"/>
              </a:ext>
            </a:extLst>
          </p:cNvPr>
          <p:cNvPicPr>
            <a:picLocks noChangeAspect="1"/>
          </p:cNvPicPr>
          <p:nvPr/>
        </p:nvPicPr>
        <p:blipFill>
          <a:blip r:embed="rId2"/>
          <a:stretch>
            <a:fillRect/>
          </a:stretch>
        </p:blipFill>
        <p:spPr>
          <a:xfrm>
            <a:off x="6436436" y="457201"/>
            <a:ext cx="5755564" cy="3311930"/>
          </a:xfrm>
          <a:prstGeom prst="rect">
            <a:avLst/>
          </a:prstGeom>
        </p:spPr>
      </p:pic>
      <p:pic>
        <p:nvPicPr>
          <p:cNvPr id="5" name="Picture 4">
            <a:extLst>
              <a:ext uri="{FF2B5EF4-FFF2-40B4-BE49-F238E27FC236}">
                <a16:creationId xmlns:a16="http://schemas.microsoft.com/office/drawing/2014/main" id="{BE17AFC4-0FBF-4143-A282-F86218016D21}"/>
              </a:ext>
            </a:extLst>
          </p:cNvPr>
          <p:cNvPicPr>
            <a:picLocks noChangeAspect="1"/>
          </p:cNvPicPr>
          <p:nvPr/>
        </p:nvPicPr>
        <p:blipFill>
          <a:blip r:embed="rId3"/>
          <a:stretch>
            <a:fillRect/>
          </a:stretch>
        </p:blipFill>
        <p:spPr>
          <a:xfrm>
            <a:off x="1" y="2188723"/>
            <a:ext cx="6096954" cy="4066668"/>
          </a:xfrm>
          <a:prstGeom prst="rect">
            <a:avLst/>
          </a:prstGeom>
        </p:spPr>
      </p:pic>
      <p:pic>
        <p:nvPicPr>
          <p:cNvPr id="6" name="Picture 5">
            <a:extLst>
              <a:ext uri="{FF2B5EF4-FFF2-40B4-BE49-F238E27FC236}">
                <a16:creationId xmlns:a16="http://schemas.microsoft.com/office/drawing/2014/main" id="{FCD46546-2E26-4623-936D-B89DA54DFF38}"/>
              </a:ext>
            </a:extLst>
          </p:cNvPr>
          <p:cNvPicPr>
            <a:picLocks noChangeAspect="1"/>
          </p:cNvPicPr>
          <p:nvPr/>
        </p:nvPicPr>
        <p:blipFill>
          <a:blip r:embed="rId4"/>
          <a:stretch>
            <a:fillRect/>
          </a:stretch>
        </p:blipFill>
        <p:spPr>
          <a:xfrm>
            <a:off x="6517531" y="4066972"/>
            <a:ext cx="5358522" cy="2425903"/>
          </a:xfrm>
          <a:prstGeom prst="rect">
            <a:avLst/>
          </a:prstGeom>
        </p:spPr>
      </p:pic>
    </p:spTree>
    <p:extLst>
      <p:ext uri="{BB962C8B-B14F-4D97-AF65-F5344CB8AC3E}">
        <p14:creationId xmlns:p14="http://schemas.microsoft.com/office/powerpoint/2010/main" val="2748470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64CCA-F77F-4D88-B6AA-6667C95372F3}"/>
              </a:ext>
            </a:extLst>
          </p:cNvPr>
          <p:cNvSpPr>
            <a:spLocks noGrp="1"/>
          </p:cNvSpPr>
          <p:nvPr>
            <p:ph type="title"/>
          </p:nvPr>
        </p:nvSpPr>
        <p:spPr>
          <a:xfrm>
            <a:off x="838200" y="365125"/>
            <a:ext cx="10515600" cy="728889"/>
          </a:xfrm>
        </p:spPr>
        <p:txBody>
          <a:bodyPr/>
          <a:lstStyle/>
          <a:p>
            <a:r>
              <a:rPr lang="en-US" dirty="0"/>
              <a:t>OUTLINE</a:t>
            </a:r>
          </a:p>
        </p:txBody>
      </p:sp>
      <p:sp>
        <p:nvSpPr>
          <p:cNvPr id="3" name="Content Placeholder 2">
            <a:extLst>
              <a:ext uri="{FF2B5EF4-FFF2-40B4-BE49-F238E27FC236}">
                <a16:creationId xmlns:a16="http://schemas.microsoft.com/office/drawing/2014/main" id="{73C46395-3E31-4F11-95D7-43D5399286F4}"/>
              </a:ext>
            </a:extLst>
          </p:cNvPr>
          <p:cNvSpPr>
            <a:spLocks noGrp="1"/>
          </p:cNvSpPr>
          <p:nvPr>
            <p:ph idx="1"/>
          </p:nvPr>
        </p:nvSpPr>
        <p:spPr>
          <a:xfrm>
            <a:off x="838200" y="1404257"/>
            <a:ext cx="10515600" cy="4772706"/>
          </a:xfrm>
        </p:spPr>
        <p:txBody>
          <a:bodyPr>
            <a:normAutofit/>
          </a:bodyPr>
          <a:lstStyle/>
          <a:p>
            <a:r>
              <a:rPr lang="en-US" dirty="0"/>
              <a:t>Project Goals</a:t>
            </a:r>
          </a:p>
          <a:p>
            <a:r>
              <a:rPr lang="en-US" dirty="0"/>
              <a:t>Introduction</a:t>
            </a:r>
          </a:p>
          <a:p>
            <a:r>
              <a:rPr lang="en-US" dirty="0"/>
              <a:t>Controlled </a:t>
            </a:r>
            <a:r>
              <a:rPr lang="en-US" dirty="0" err="1"/>
              <a:t>Microscanning</a:t>
            </a:r>
            <a:endParaRPr lang="en-US" dirty="0"/>
          </a:p>
          <a:p>
            <a:r>
              <a:rPr lang="en-US" dirty="0"/>
              <a:t>The Sampling Model</a:t>
            </a:r>
          </a:p>
          <a:p>
            <a:r>
              <a:rPr lang="en-US" dirty="0" err="1"/>
              <a:t>Microscanning</a:t>
            </a:r>
            <a:r>
              <a:rPr lang="en-US" dirty="0"/>
              <a:t> Process</a:t>
            </a:r>
          </a:p>
          <a:p>
            <a:r>
              <a:rPr lang="en-US" dirty="0"/>
              <a:t>Uncontrolled </a:t>
            </a:r>
            <a:r>
              <a:rPr lang="en-US" dirty="0" err="1"/>
              <a:t>Microscanning</a:t>
            </a:r>
            <a:r>
              <a:rPr lang="en-US" dirty="0"/>
              <a:t> / Image Registration</a:t>
            </a:r>
          </a:p>
          <a:p>
            <a:r>
              <a:rPr lang="en-US" dirty="0"/>
              <a:t>High Resolution Image Reconstruction / Restoration</a:t>
            </a:r>
          </a:p>
          <a:p>
            <a:r>
              <a:rPr lang="en-US" dirty="0"/>
              <a:t>Computer Simulation Results</a:t>
            </a:r>
          </a:p>
          <a:p>
            <a:r>
              <a:rPr lang="en-US" dirty="0"/>
              <a:t>Conclusions</a:t>
            </a:r>
          </a:p>
        </p:txBody>
      </p:sp>
    </p:spTree>
    <p:extLst>
      <p:ext uri="{BB962C8B-B14F-4D97-AF65-F5344CB8AC3E}">
        <p14:creationId xmlns:p14="http://schemas.microsoft.com/office/powerpoint/2010/main" val="94966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Image Registration</a:t>
            </a:r>
          </a:p>
        </p:txBody>
      </p:sp>
      <p:sp>
        <p:nvSpPr>
          <p:cNvPr id="3" name="Content Placeholder 2"/>
          <p:cNvSpPr>
            <a:spLocks noGrp="1"/>
          </p:cNvSpPr>
          <p:nvPr>
            <p:ph idx="1"/>
          </p:nvPr>
        </p:nvSpPr>
        <p:spPr/>
        <p:txBody>
          <a:bodyPr/>
          <a:lstStyle/>
          <a:p>
            <a:r>
              <a:rPr lang="en-US" dirty="0"/>
              <a:t>Let’s go to the Paper and the Code/GUI!</a:t>
            </a:r>
          </a:p>
        </p:txBody>
      </p:sp>
    </p:spTree>
    <p:extLst>
      <p:ext uri="{BB962C8B-B14F-4D97-AF65-F5344CB8AC3E}">
        <p14:creationId xmlns:p14="http://schemas.microsoft.com/office/powerpoint/2010/main" val="4041881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0F45A-20F2-4742-B61F-CE5A043DCE06}"/>
              </a:ext>
            </a:extLst>
          </p:cNvPr>
          <p:cNvSpPr>
            <a:spLocks noGrp="1"/>
          </p:cNvSpPr>
          <p:nvPr>
            <p:ph type="title"/>
          </p:nvPr>
        </p:nvSpPr>
        <p:spPr/>
        <p:txBody>
          <a:bodyPr/>
          <a:lstStyle/>
          <a:p>
            <a:r>
              <a:rPr lang="en-US" dirty="0"/>
              <a:t>High Resolution Restoration</a:t>
            </a:r>
          </a:p>
        </p:txBody>
      </p:sp>
      <p:pic>
        <p:nvPicPr>
          <p:cNvPr id="4" name="Picture 3">
            <a:extLst>
              <a:ext uri="{FF2B5EF4-FFF2-40B4-BE49-F238E27FC236}">
                <a16:creationId xmlns:a16="http://schemas.microsoft.com/office/drawing/2014/main" id="{9D32A698-76CC-4711-BA1D-2E9082819144}"/>
              </a:ext>
            </a:extLst>
          </p:cNvPr>
          <p:cNvPicPr>
            <a:picLocks noChangeAspect="1"/>
          </p:cNvPicPr>
          <p:nvPr/>
        </p:nvPicPr>
        <p:blipFill>
          <a:blip r:embed="rId2"/>
          <a:stretch>
            <a:fillRect/>
          </a:stretch>
        </p:blipFill>
        <p:spPr>
          <a:xfrm>
            <a:off x="317526" y="1463477"/>
            <a:ext cx="9467850" cy="2314575"/>
          </a:xfrm>
          <a:prstGeom prst="rect">
            <a:avLst/>
          </a:prstGeom>
        </p:spPr>
      </p:pic>
      <p:sp>
        <p:nvSpPr>
          <p:cNvPr id="5" name="TextBox 4">
            <a:extLst>
              <a:ext uri="{FF2B5EF4-FFF2-40B4-BE49-F238E27FC236}">
                <a16:creationId xmlns:a16="http://schemas.microsoft.com/office/drawing/2014/main" id="{810461C8-DAFE-4F81-B30C-D549496A194C}"/>
              </a:ext>
            </a:extLst>
          </p:cNvPr>
          <p:cNvSpPr txBox="1"/>
          <p:nvPr/>
        </p:nvSpPr>
        <p:spPr>
          <a:xfrm>
            <a:off x="317525" y="4192623"/>
            <a:ext cx="5275879" cy="2031325"/>
          </a:xfrm>
          <a:prstGeom prst="rect">
            <a:avLst/>
          </a:prstGeom>
          <a:noFill/>
        </p:spPr>
        <p:txBody>
          <a:bodyPr wrap="square" rtlCol="0">
            <a:spAutoFit/>
          </a:bodyPr>
          <a:lstStyle/>
          <a:p>
            <a:r>
              <a:rPr lang="en-US" dirty="0"/>
              <a:t>Gradient Descent approach was hard to debug (</a:t>
            </a:r>
            <a:r>
              <a:rPr lang="en-US" dirty="0" err="1"/>
              <a:t>rls_restoration</a:t>
            </a:r>
            <a:r>
              <a:rPr lang="en-US" dirty="0"/>
              <a:t>) and did not converge with our data – especially without a known </a:t>
            </a:r>
            <a:r>
              <a:rPr lang="en-US" dirty="0" err="1"/>
              <a:t>psf</a:t>
            </a:r>
            <a:r>
              <a:rPr lang="en-US" dirty="0"/>
              <a:t> model. </a:t>
            </a:r>
          </a:p>
          <a:p>
            <a:endParaRPr lang="en-US" dirty="0"/>
          </a:p>
          <a:p>
            <a:endParaRPr lang="en-US" dirty="0"/>
          </a:p>
          <a:p>
            <a:r>
              <a:rPr lang="en-US" dirty="0"/>
              <a:t>Conjugate gradient method yielded a result in ~4 iterations, much less than Gradient descent.</a:t>
            </a:r>
          </a:p>
        </p:txBody>
      </p:sp>
      <p:pic>
        <p:nvPicPr>
          <p:cNvPr id="6" name="Picture 5">
            <a:extLst>
              <a:ext uri="{FF2B5EF4-FFF2-40B4-BE49-F238E27FC236}">
                <a16:creationId xmlns:a16="http://schemas.microsoft.com/office/drawing/2014/main" id="{B4DBC8B0-D8A8-463D-90DC-BE7DCE4E1731}"/>
              </a:ext>
            </a:extLst>
          </p:cNvPr>
          <p:cNvPicPr>
            <a:picLocks noChangeAspect="1"/>
          </p:cNvPicPr>
          <p:nvPr/>
        </p:nvPicPr>
        <p:blipFill>
          <a:blip r:embed="rId3"/>
          <a:stretch>
            <a:fillRect/>
          </a:stretch>
        </p:blipFill>
        <p:spPr>
          <a:xfrm>
            <a:off x="6026363" y="3778052"/>
            <a:ext cx="5848111" cy="2959032"/>
          </a:xfrm>
          <a:prstGeom prst="rect">
            <a:avLst/>
          </a:prstGeom>
        </p:spPr>
      </p:pic>
    </p:spTree>
    <p:extLst>
      <p:ext uri="{BB962C8B-B14F-4D97-AF65-F5344CB8AC3E}">
        <p14:creationId xmlns:p14="http://schemas.microsoft.com/office/powerpoint/2010/main" val="1806616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Restoration approach</a:t>
            </a:r>
          </a:p>
        </p:txBody>
      </p:sp>
      <p:sp>
        <p:nvSpPr>
          <p:cNvPr id="3" name="Content Placeholder 2"/>
          <p:cNvSpPr>
            <a:spLocks noGrp="1"/>
          </p:cNvSpPr>
          <p:nvPr>
            <p:ph idx="1"/>
          </p:nvPr>
        </p:nvSpPr>
        <p:spPr/>
        <p:txBody>
          <a:bodyPr/>
          <a:lstStyle/>
          <a:p>
            <a:r>
              <a:rPr lang="en-US" dirty="0"/>
              <a:t>Let’s go to the Paper and the GUI!</a:t>
            </a:r>
          </a:p>
        </p:txBody>
      </p:sp>
    </p:spTree>
    <p:extLst>
      <p:ext uri="{BB962C8B-B14F-4D97-AF65-F5344CB8AC3E}">
        <p14:creationId xmlns:p14="http://schemas.microsoft.com/office/powerpoint/2010/main" val="3335753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96957-23FB-47B0-B29C-54423351E63C}"/>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260F0CA1-717A-45C1-B7F2-1901FE8ABED2}"/>
              </a:ext>
            </a:extLst>
          </p:cNvPr>
          <p:cNvSpPr>
            <a:spLocks noGrp="1"/>
          </p:cNvSpPr>
          <p:nvPr>
            <p:ph idx="1"/>
          </p:nvPr>
        </p:nvSpPr>
        <p:spPr>
          <a:xfrm>
            <a:off x="838200" y="1423604"/>
            <a:ext cx="10515600" cy="4351338"/>
          </a:xfrm>
        </p:spPr>
        <p:txBody>
          <a:bodyPr/>
          <a:lstStyle/>
          <a:p>
            <a:r>
              <a:rPr lang="en-US" dirty="0"/>
              <a:t>More detailed coming soon to a pdf near you…</a:t>
            </a:r>
          </a:p>
        </p:txBody>
      </p:sp>
    </p:spTree>
    <p:extLst>
      <p:ext uri="{BB962C8B-B14F-4D97-AF65-F5344CB8AC3E}">
        <p14:creationId xmlns:p14="http://schemas.microsoft.com/office/powerpoint/2010/main" val="555105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369E-CB3F-47D5-9630-267B0FAEC547}"/>
              </a:ext>
            </a:extLst>
          </p:cNvPr>
          <p:cNvSpPr>
            <a:spLocks noGrp="1"/>
          </p:cNvSpPr>
          <p:nvPr>
            <p:ph type="title"/>
          </p:nvPr>
        </p:nvSpPr>
        <p:spPr>
          <a:xfrm>
            <a:off x="838200" y="365125"/>
            <a:ext cx="10515600" cy="728889"/>
          </a:xfrm>
        </p:spPr>
        <p:txBody>
          <a:bodyPr/>
          <a:lstStyle/>
          <a:p>
            <a:r>
              <a:rPr lang="en-US" dirty="0"/>
              <a:t>Conclusions</a:t>
            </a:r>
          </a:p>
        </p:txBody>
      </p:sp>
      <p:sp>
        <p:nvSpPr>
          <p:cNvPr id="3" name="Content Placeholder 2">
            <a:extLst>
              <a:ext uri="{FF2B5EF4-FFF2-40B4-BE49-F238E27FC236}">
                <a16:creationId xmlns:a16="http://schemas.microsoft.com/office/drawing/2014/main" id="{9CF1766F-55CB-4229-B2B4-075246FB587D}"/>
              </a:ext>
            </a:extLst>
          </p:cNvPr>
          <p:cNvSpPr>
            <a:spLocks noGrp="1"/>
          </p:cNvSpPr>
          <p:nvPr>
            <p:ph idx="1"/>
          </p:nvPr>
        </p:nvSpPr>
        <p:spPr>
          <a:xfrm>
            <a:off x="838200" y="1094014"/>
            <a:ext cx="10515600" cy="5559034"/>
          </a:xfrm>
        </p:spPr>
        <p:txBody>
          <a:bodyPr>
            <a:normAutofit fontScale="92500" lnSpcReduction="10000"/>
          </a:bodyPr>
          <a:lstStyle/>
          <a:p>
            <a:r>
              <a:rPr lang="en-US" dirty="0"/>
              <a:t>We investigated a </a:t>
            </a:r>
            <a:r>
              <a:rPr lang="en-US" dirty="0" err="1"/>
              <a:t>Superresolution</a:t>
            </a:r>
            <a:r>
              <a:rPr lang="en-US" dirty="0"/>
              <a:t> technique for enhancing a series of </a:t>
            </a:r>
            <a:r>
              <a:rPr lang="en-US" dirty="0" err="1"/>
              <a:t>undersampled</a:t>
            </a:r>
            <a:r>
              <a:rPr lang="en-US" dirty="0"/>
              <a:t> IR images called </a:t>
            </a:r>
            <a:r>
              <a:rPr lang="en-US" u="sng" dirty="0"/>
              <a:t>Uncontrolled </a:t>
            </a:r>
            <a:r>
              <a:rPr lang="en-US" u="sng" dirty="0" err="1"/>
              <a:t>microscanning</a:t>
            </a:r>
            <a:endParaRPr lang="en-US" u="sng" dirty="0"/>
          </a:p>
          <a:p>
            <a:r>
              <a:rPr lang="en-US" dirty="0"/>
              <a:t>This technique was applied to RGB imagery (grayscale) by creating synthetic data having random translation and rotation shifts</a:t>
            </a:r>
          </a:p>
          <a:p>
            <a:r>
              <a:rPr lang="en-US" dirty="0"/>
              <a:t>The synthetic data was registered to a reference image using the algorithm proposed by </a:t>
            </a:r>
            <a:r>
              <a:rPr lang="en-US" dirty="0" err="1"/>
              <a:t>Hardie</a:t>
            </a:r>
            <a:r>
              <a:rPr lang="en-US" dirty="0"/>
              <a:t> et. al, then a high resolution image was reconstructed from the registered images</a:t>
            </a:r>
          </a:p>
          <a:p>
            <a:r>
              <a:rPr lang="en-US" dirty="0"/>
              <a:t>Due to the larger size of our imagery, it is not likely suited for real-time applications of creating </a:t>
            </a:r>
            <a:r>
              <a:rPr lang="en-US" dirty="0" err="1"/>
              <a:t>superresolution</a:t>
            </a:r>
            <a:r>
              <a:rPr lang="en-US" dirty="0"/>
              <a:t> images from HD cameras. </a:t>
            </a:r>
          </a:p>
          <a:p>
            <a:r>
              <a:rPr lang="en-US" dirty="0"/>
              <a:t>Many aspects of the original algorithm were not relevant since our detector specifications were much better than the target device (IR v. RGB)</a:t>
            </a:r>
          </a:p>
          <a:p>
            <a:r>
              <a:rPr lang="en-US" dirty="0"/>
              <a:t>Tested w/ simulated data; shows a minor improvement to original data so far, more investigation is necessary to discover parameter dependence on reconstruction quality</a:t>
            </a:r>
          </a:p>
        </p:txBody>
      </p:sp>
    </p:spTree>
    <p:extLst>
      <p:ext uri="{BB962C8B-B14F-4D97-AF65-F5344CB8AC3E}">
        <p14:creationId xmlns:p14="http://schemas.microsoft.com/office/powerpoint/2010/main" val="2444464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460A5-DA38-4F8D-A826-93546F20A17A}"/>
              </a:ext>
            </a:extLst>
          </p:cNvPr>
          <p:cNvSpPr>
            <a:spLocks noGrp="1"/>
          </p:cNvSpPr>
          <p:nvPr>
            <p:ph type="title"/>
          </p:nvPr>
        </p:nvSpPr>
        <p:spPr/>
        <p:txBody>
          <a:bodyPr/>
          <a:lstStyle/>
          <a:p>
            <a:r>
              <a:rPr lang="en-US" dirty="0"/>
              <a:t>Final Exam Requirements</a:t>
            </a:r>
          </a:p>
        </p:txBody>
      </p:sp>
      <p:sp>
        <p:nvSpPr>
          <p:cNvPr id="3" name="Content Placeholder 2">
            <a:extLst>
              <a:ext uri="{FF2B5EF4-FFF2-40B4-BE49-F238E27FC236}">
                <a16:creationId xmlns:a16="http://schemas.microsoft.com/office/drawing/2014/main" id="{65B65254-3E18-4A25-AB24-41AF51BA6E55}"/>
              </a:ext>
            </a:extLst>
          </p:cNvPr>
          <p:cNvSpPr>
            <a:spLocks noGrp="1"/>
          </p:cNvSpPr>
          <p:nvPr>
            <p:ph idx="1"/>
          </p:nvPr>
        </p:nvSpPr>
        <p:spPr/>
        <p:txBody>
          <a:bodyPr/>
          <a:lstStyle/>
          <a:p>
            <a:r>
              <a:rPr lang="en-US" dirty="0"/>
              <a:t>Each group of two will pick a technique and build a </a:t>
            </a:r>
            <a:r>
              <a:rPr lang="en-US" dirty="0" err="1"/>
              <a:t>gui</a:t>
            </a:r>
            <a:r>
              <a:rPr lang="en-US" dirty="0"/>
              <a:t> to perform </a:t>
            </a:r>
            <a:r>
              <a:rPr lang="en-US" dirty="0" err="1"/>
              <a:t>superresolution</a:t>
            </a:r>
            <a:r>
              <a:rPr lang="en-US" dirty="0"/>
              <a:t> technique.   (CHECK)</a:t>
            </a:r>
          </a:p>
          <a:p>
            <a:r>
              <a:rPr lang="en-US" dirty="0"/>
              <a:t>There will be a 30 minutes presentation for each group. The presentation has to include scientific detailed description of the technique (equations).     (CHECK, CHECK)</a:t>
            </a:r>
          </a:p>
          <a:p>
            <a:r>
              <a:rPr lang="en-US" dirty="0"/>
              <a:t>You also have to demonstrate by using </a:t>
            </a:r>
            <a:r>
              <a:rPr lang="en-US" dirty="0" err="1"/>
              <a:t>matlab</a:t>
            </a:r>
            <a:r>
              <a:rPr lang="en-US" dirty="0"/>
              <a:t> how your technique works and give results. I encourage you to develop your own code but you are allowed to use other people codes if you know how they work and fix the bugs in them.  (CHECK, CHECK, SO MUCH CODE)</a:t>
            </a:r>
          </a:p>
          <a:p>
            <a:r>
              <a:rPr lang="en-US" dirty="0"/>
              <a:t>Also, you will write a final report on your work (COMING SOON)</a:t>
            </a:r>
          </a:p>
        </p:txBody>
      </p:sp>
    </p:spTree>
    <p:extLst>
      <p:ext uri="{BB962C8B-B14F-4D97-AF65-F5344CB8AC3E}">
        <p14:creationId xmlns:p14="http://schemas.microsoft.com/office/powerpoint/2010/main" val="858997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369E-CB3F-47D5-9630-267B0FAEC547}"/>
              </a:ext>
            </a:extLst>
          </p:cNvPr>
          <p:cNvSpPr>
            <a:spLocks noGrp="1"/>
          </p:cNvSpPr>
          <p:nvPr>
            <p:ph type="title"/>
          </p:nvPr>
        </p:nvSpPr>
        <p:spPr>
          <a:xfrm>
            <a:off x="838200" y="365125"/>
            <a:ext cx="10515600" cy="728889"/>
          </a:xfrm>
        </p:spPr>
        <p:txBody>
          <a:bodyPr/>
          <a:lstStyle/>
          <a:p>
            <a:r>
              <a:rPr lang="en-US" dirty="0"/>
              <a:t>Infrared Field Data Results</a:t>
            </a:r>
          </a:p>
        </p:txBody>
      </p:sp>
      <p:sp>
        <p:nvSpPr>
          <p:cNvPr id="3" name="Content Placeholder 2">
            <a:extLst>
              <a:ext uri="{FF2B5EF4-FFF2-40B4-BE49-F238E27FC236}">
                <a16:creationId xmlns:a16="http://schemas.microsoft.com/office/drawing/2014/main" id="{9CF1766F-55CB-4229-B2B4-075246FB587D}"/>
              </a:ext>
            </a:extLst>
          </p:cNvPr>
          <p:cNvSpPr>
            <a:spLocks noGrp="1"/>
          </p:cNvSpPr>
          <p:nvPr>
            <p:ph idx="1"/>
          </p:nvPr>
        </p:nvSpPr>
        <p:spPr>
          <a:xfrm>
            <a:off x="838200" y="1094014"/>
            <a:ext cx="10515600" cy="5082949"/>
          </a:xfrm>
        </p:spPr>
        <p:txBody>
          <a:bodyPr/>
          <a:lstStyle/>
          <a:p>
            <a:r>
              <a:rPr lang="en-US" dirty="0"/>
              <a:t>The algorithm was able to find shifts in real data (AFRL) but is limited at long distances due to detector </a:t>
            </a:r>
            <a:r>
              <a:rPr lang="en-US" dirty="0" err="1"/>
              <a:t>undersampling</a:t>
            </a:r>
            <a:endParaRPr lang="en-US" dirty="0"/>
          </a:p>
          <a:p>
            <a:r>
              <a:rPr lang="en-US" dirty="0"/>
              <a:t>The resulting ‘high-res’ image showed large increase in image resolution – good performance on real </a:t>
            </a:r>
            <a:r>
              <a:rPr lang="en-US" b="1" dirty="0"/>
              <a:t>translationally shifted </a:t>
            </a:r>
            <a:r>
              <a:rPr lang="en-US" dirty="0"/>
              <a:t>IR frames</a:t>
            </a:r>
          </a:p>
          <a:p>
            <a:r>
              <a:rPr lang="en-US" dirty="0"/>
              <a:t>High-res IR images can also be reconstructed via MAP, MLE, EM.</a:t>
            </a:r>
          </a:p>
          <a:p>
            <a:r>
              <a:rPr lang="en-US" dirty="0"/>
              <a:t>All of these algorithms have large computational complexity &amp; prohibits real time implementation.</a:t>
            </a:r>
          </a:p>
        </p:txBody>
      </p:sp>
    </p:spTree>
    <p:extLst>
      <p:ext uri="{BB962C8B-B14F-4D97-AF65-F5344CB8AC3E}">
        <p14:creationId xmlns:p14="http://schemas.microsoft.com/office/powerpoint/2010/main" val="2580977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9A251-3695-4543-9865-84C301C9707A}"/>
              </a:ext>
            </a:extLst>
          </p:cNvPr>
          <p:cNvSpPr>
            <a:spLocks noGrp="1"/>
          </p:cNvSpPr>
          <p:nvPr>
            <p:ph type="title"/>
          </p:nvPr>
        </p:nvSpPr>
        <p:spPr/>
        <p:txBody>
          <a:bodyPr/>
          <a:lstStyle/>
          <a:p>
            <a:r>
              <a:rPr lang="en-US" dirty="0"/>
              <a:t>Project Goals</a:t>
            </a:r>
          </a:p>
        </p:txBody>
      </p:sp>
      <p:sp>
        <p:nvSpPr>
          <p:cNvPr id="3" name="Content Placeholder 2">
            <a:extLst>
              <a:ext uri="{FF2B5EF4-FFF2-40B4-BE49-F238E27FC236}">
                <a16:creationId xmlns:a16="http://schemas.microsoft.com/office/drawing/2014/main" id="{7C8D2B22-5406-4389-9AF3-78132C81C5A4}"/>
              </a:ext>
            </a:extLst>
          </p:cNvPr>
          <p:cNvSpPr>
            <a:spLocks noGrp="1"/>
          </p:cNvSpPr>
          <p:nvPr>
            <p:ph idx="1"/>
          </p:nvPr>
        </p:nvSpPr>
        <p:spPr>
          <a:xfrm>
            <a:off x="838200" y="1825625"/>
            <a:ext cx="10515600" cy="4944826"/>
          </a:xfrm>
        </p:spPr>
        <p:txBody>
          <a:bodyPr/>
          <a:lstStyle/>
          <a:p>
            <a:r>
              <a:rPr lang="en-US" dirty="0"/>
              <a:t>Investigate controlled and uncontrolled </a:t>
            </a:r>
            <a:r>
              <a:rPr lang="en-US" dirty="0" err="1"/>
              <a:t>microscanning</a:t>
            </a:r>
            <a:r>
              <a:rPr lang="en-US" dirty="0"/>
              <a:t> algorithms in the context of low resolution data collected by Infrared imaging systems</a:t>
            </a:r>
          </a:p>
          <a:p>
            <a:r>
              <a:rPr lang="en-US" dirty="0"/>
              <a:t>Apply these techniques to higher resolution CMOS / RGB image data</a:t>
            </a:r>
          </a:p>
          <a:p>
            <a:r>
              <a:rPr lang="en-US" dirty="0"/>
              <a:t>Benchmark the performance of the algorithm (uncontrolled) with the ‘ideal’ bilinear interpolation</a:t>
            </a:r>
          </a:p>
          <a:p>
            <a:r>
              <a:rPr lang="en-US" dirty="0"/>
              <a:t>Develop a GUI to enable users to perform 2D Rigid (translation &amp; rotation) registration on </a:t>
            </a:r>
            <a:r>
              <a:rPr lang="en-US" dirty="0" err="1"/>
              <a:t>downsampled</a:t>
            </a:r>
            <a:r>
              <a:rPr lang="en-US" dirty="0"/>
              <a:t>, transformed synthetic data and create a high resolution ‘</a:t>
            </a:r>
            <a:r>
              <a:rPr lang="en-US" dirty="0" err="1"/>
              <a:t>Superresolution</a:t>
            </a:r>
            <a:r>
              <a:rPr lang="en-US" dirty="0"/>
              <a:t>’ image</a:t>
            </a:r>
          </a:p>
          <a:p>
            <a:r>
              <a:rPr lang="en-US" dirty="0"/>
              <a:t>TBD – evaluate the effects of parameter selection w.r.t the Mean Absolute Error between the original image and </a:t>
            </a:r>
            <a:r>
              <a:rPr lang="en-US" dirty="0" err="1"/>
              <a:t>superresolution</a:t>
            </a:r>
            <a:r>
              <a:rPr lang="en-US" dirty="0"/>
              <a:t> image</a:t>
            </a:r>
          </a:p>
          <a:p>
            <a:endParaRPr lang="en-US" dirty="0"/>
          </a:p>
        </p:txBody>
      </p:sp>
    </p:spTree>
    <p:extLst>
      <p:ext uri="{BB962C8B-B14F-4D97-AF65-F5344CB8AC3E}">
        <p14:creationId xmlns:p14="http://schemas.microsoft.com/office/powerpoint/2010/main" val="2860126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5514B-34FD-430F-9C94-C771FF1CABEC}"/>
              </a:ext>
            </a:extLst>
          </p:cNvPr>
          <p:cNvSpPr>
            <a:spLocks noGrp="1"/>
          </p:cNvSpPr>
          <p:nvPr>
            <p:ph type="title"/>
          </p:nvPr>
        </p:nvSpPr>
        <p:spPr>
          <a:xfrm>
            <a:off x="838200" y="365125"/>
            <a:ext cx="10515600" cy="777875"/>
          </a:xfrm>
        </p:spPr>
        <p:txBody>
          <a:bodyPr/>
          <a:lstStyle/>
          <a:p>
            <a:r>
              <a:rPr lang="en-US" dirty="0"/>
              <a:t>Introduction</a:t>
            </a:r>
          </a:p>
        </p:txBody>
      </p:sp>
      <p:sp>
        <p:nvSpPr>
          <p:cNvPr id="3" name="Content Placeholder 2">
            <a:extLst>
              <a:ext uri="{FF2B5EF4-FFF2-40B4-BE49-F238E27FC236}">
                <a16:creationId xmlns:a16="http://schemas.microsoft.com/office/drawing/2014/main" id="{4FC63CEA-F54A-4A60-8D91-9152A64D0230}"/>
              </a:ext>
            </a:extLst>
          </p:cNvPr>
          <p:cNvSpPr>
            <a:spLocks noGrp="1"/>
          </p:cNvSpPr>
          <p:nvPr>
            <p:ph idx="1"/>
          </p:nvPr>
        </p:nvSpPr>
        <p:spPr>
          <a:xfrm>
            <a:off x="838200" y="1143000"/>
            <a:ext cx="10515600" cy="5033963"/>
          </a:xfrm>
        </p:spPr>
        <p:txBody>
          <a:bodyPr>
            <a:normAutofit/>
          </a:bodyPr>
          <a:lstStyle/>
          <a:p>
            <a:r>
              <a:rPr lang="en-US" sz="2400" dirty="0"/>
              <a:t>IR imaging systems generate degraded images due to aliasing, and other factors</a:t>
            </a:r>
          </a:p>
          <a:p>
            <a:r>
              <a:rPr lang="en-US" sz="2400" dirty="0"/>
              <a:t>It is difficult to build FPGAs with denser detector packing, so a strategy to improve existing FPGAs (</a:t>
            </a:r>
            <a:r>
              <a:rPr lang="en-US" sz="2400" dirty="0" err="1"/>
              <a:t>microscan</a:t>
            </a:r>
            <a:r>
              <a:rPr lang="en-US" sz="2400" dirty="0"/>
              <a:t> imaging) by reducing aliasing</a:t>
            </a:r>
          </a:p>
          <a:p>
            <a:r>
              <a:rPr lang="en-US" sz="2400" dirty="0"/>
              <a:t>Multiple spatially </a:t>
            </a:r>
            <a:r>
              <a:rPr lang="en-US" sz="2400" dirty="0" err="1"/>
              <a:t>undersampled</a:t>
            </a:r>
            <a:r>
              <a:rPr lang="en-US" sz="2400" dirty="0"/>
              <a:t> time frames of a scene to estimate one High Def image – each </a:t>
            </a:r>
            <a:r>
              <a:rPr lang="en-US" sz="2400" dirty="0" err="1"/>
              <a:t>undersampled</a:t>
            </a:r>
            <a:r>
              <a:rPr lang="en-US" sz="2400" dirty="0"/>
              <a:t> frame is shifted rel. to other frames.</a:t>
            </a:r>
          </a:p>
          <a:p>
            <a:r>
              <a:rPr lang="en-US" sz="2400" dirty="0"/>
              <a:t>Interlacing all shifted frames effectively samples the original scene at higher spatial sampling rate ‘</a:t>
            </a:r>
            <a:r>
              <a:rPr lang="en-US" sz="2400" i="1" dirty="0"/>
              <a:t>Controlled </a:t>
            </a:r>
            <a:r>
              <a:rPr lang="en-US" sz="2400" i="1" dirty="0" err="1"/>
              <a:t>Microscanning</a:t>
            </a:r>
            <a:r>
              <a:rPr lang="en-US" sz="2400" dirty="0"/>
              <a:t>’ – the shift is known a-priori</a:t>
            </a:r>
          </a:p>
          <a:p>
            <a:r>
              <a:rPr lang="en-US" sz="2400" dirty="0"/>
              <a:t>When a sensor is on a moving platform, we must develop ‘</a:t>
            </a:r>
            <a:r>
              <a:rPr lang="en-US" sz="2400" i="1" dirty="0"/>
              <a:t>Uncontrolled </a:t>
            </a:r>
            <a:r>
              <a:rPr lang="en-US" sz="2400" i="1" dirty="0" err="1"/>
              <a:t>Mscan</a:t>
            </a:r>
            <a:r>
              <a:rPr lang="en-US" sz="2400" dirty="0"/>
              <a:t>’</a:t>
            </a:r>
          </a:p>
          <a:p>
            <a:r>
              <a:rPr lang="en-US" sz="2400" dirty="0"/>
              <a:t>We need to accurately estimate the subpixel motion of scene w.r.t. FPGA to ensure shifts are uniformly distributed and estimate missing frames (shifts).</a:t>
            </a:r>
          </a:p>
          <a:p>
            <a:r>
              <a:rPr lang="en-US" sz="2400" b="1" dirty="0"/>
              <a:t>This paper mainly introduces Weighted Nearest Neighbor used for estimating missing shift images and other algorithms used to estimate shifts</a:t>
            </a:r>
          </a:p>
          <a:p>
            <a:endParaRPr lang="en-US" sz="2400" dirty="0"/>
          </a:p>
        </p:txBody>
      </p:sp>
    </p:spTree>
    <p:extLst>
      <p:ext uri="{BB962C8B-B14F-4D97-AF65-F5344CB8AC3E}">
        <p14:creationId xmlns:p14="http://schemas.microsoft.com/office/powerpoint/2010/main" val="114138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5514B-34FD-430F-9C94-C771FF1CABEC}"/>
              </a:ext>
            </a:extLst>
          </p:cNvPr>
          <p:cNvSpPr>
            <a:spLocks noGrp="1"/>
          </p:cNvSpPr>
          <p:nvPr>
            <p:ph type="title"/>
          </p:nvPr>
        </p:nvSpPr>
        <p:spPr>
          <a:xfrm>
            <a:off x="838200" y="365125"/>
            <a:ext cx="10515600" cy="777875"/>
          </a:xfrm>
        </p:spPr>
        <p:txBody>
          <a:bodyPr/>
          <a:lstStyle/>
          <a:p>
            <a:r>
              <a:rPr lang="en-US" dirty="0"/>
              <a:t>Introduction (2)</a:t>
            </a:r>
          </a:p>
        </p:txBody>
      </p:sp>
      <p:sp>
        <p:nvSpPr>
          <p:cNvPr id="3" name="Content Placeholder 2">
            <a:extLst>
              <a:ext uri="{FF2B5EF4-FFF2-40B4-BE49-F238E27FC236}">
                <a16:creationId xmlns:a16="http://schemas.microsoft.com/office/drawing/2014/main" id="{4FC63CEA-F54A-4A60-8D91-9152A64D0230}"/>
              </a:ext>
            </a:extLst>
          </p:cNvPr>
          <p:cNvSpPr>
            <a:spLocks noGrp="1"/>
          </p:cNvSpPr>
          <p:nvPr>
            <p:ph idx="1"/>
          </p:nvPr>
        </p:nvSpPr>
        <p:spPr>
          <a:xfrm>
            <a:off x="838200" y="1143000"/>
            <a:ext cx="10515600" cy="5470071"/>
          </a:xfrm>
        </p:spPr>
        <p:txBody>
          <a:bodyPr>
            <a:normAutofit/>
          </a:bodyPr>
          <a:lstStyle/>
          <a:p>
            <a:r>
              <a:rPr lang="en-US" sz="2400" dirty="0"/>
              <a:t>To increasing </a:t>
            </a:r>
            <a:r>
              <a:rPr lang="en-US" sz="2400" dirty="0" err="1"/>
              <a:t>mscan</a:t>
            </a:r>
            <a:r>
              <a:rPr lang="en-US" sz="2400" dirty="0"/>
              <a:t> level, smaller subpixel shifts are required – leading to more images to interlace</a:t>
            </a:r>
          </a:p>
          <a:p>
            <a:r>
              <a:rPr lang="en-US" sz="2400" dirty="0"/>
              <a:t>One can improve the resolution up to twice the current sampling rate (look same)</a:t>
            </a:r>
          </a:p>
          <a:p>
            <a:r>
              <a:rPr lang="en-US" sz="2400" dirty="0"/>
              <a:t>MTF blurring of system creates bottleneck for </a:t>
            </a:r>
            <a:r>
              <a:rPr lang="en-US" sz="2400" dirty="0" err="1"/>
              <a:t>mscan</a:t>
            </a:r>
            <a:r>
              <a:rPr lang="en-US" sz="2400" dirty="0"/>
              <a:t>, but MTF can be modeled since camera parameters are known</a:t>
            </a:r>
          </a:p>
          <a:p>
            <a:r>
              <a:rPr lang="en-US" sz="2400" dirty="0"/>
              <a:t>Wiener filter can remove this MTF blur &amp; improve resolution of </a:t>
            </a:r>
            <a:r>
              <a:rPr lang="en-US" sz="2400" dirty="0" err="1"/>
              <a:t>mscan</a:t>
            </a:r>
            <a:r>
              <a:rPr lang="en-US" sz="2400" dirty="0"/>
              <a:t> data</a:t>
            </a:r>
          </a:p>
          <a:p>
            <a:r>
              <a:rPr lang="en-US" sz="2400" dirty="0"/>
              <a:t>Wiener filter is done in discrete domain on sensor output image, but blurring is a continuous process</a:t>
            </a:r>
          </a:p>
          <a:p>
            <a:r>
              <a:rPr lang="en-US" sz="2400" dirty="0"/>
              <a:t>To avoid discrete aliasing when converting from cont. to disc., sample @ high enough frequency to meet Nyquist rate.</a:t>
            </a:r>
          </a:p>
          <a:p>
            <a:r>
              <a:rPr lang="en-US" sz="2400" dirty="0" err="1"/>
              <a:t>Mscan</a:t>
            </a:r>
            <a:r>
              <a:rPr lang="en-US" sz="2400" dirty="0"/>
              <a:t> increases sampling rate &amp; allows cont. functions to compose disc. W. F. for restoration</a:t>
            </a:r>
          </a:p>
          <a:p>
            <a:r>
              <a:rPr lang="en-US" sz="2400" b="1" dirty="0"/>
              <a:t>This approach can be used in real time FLIR imaging</a:t>
            </a:r>
          </a:p>
          <a:p>
            <a:endParaRPr lang="en-US" sz="2400" dirty="0"/>
          </a:p>
        </p:txBody>
      </p:sp>
    </p:spTree>
    <p:extLst>
      <p:ext uri="{BB962C8B-B14F-4D97-AF65-F5344CB8AC3E}">
        <p14:creationId xmlns:p14="http://schemas.microsoft.com/office/powerpoint/2010/main" val="713748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D15A9-D7EF-4419-A12A-EEF35B0A6430}"/>
              </a:ext>
            </a:extLst>
          </p:cNvPr>
          <p:cNvSpPr>
            <a:spLocks noGrp="1"/>
          </p:cNvSpPr>
          <p:nvPr>
            <p:ph type="title"/>
          </p:nvPr>
        </p:nvSpPr>
        <p:spPr/>
        <p:txBody>
          <a:bodyPr/>
          <a:lstStyle/>
          <a:p>
            <a:r>
              <a:rPr lang="en-US" dirty="0"/>
              <a:t>Controlled </a:t>
            </a:r>
            <a:r>
              <a:rPr lang="en-US" dirty="0" err="1"/>
              <a:t>microscanning</a:t>
            </a:r>
            <a:endParaRPr lang="en-US" dirty="0"/>
          </a:p>
        </p:txBody>
      </p:sp>
      <p:pic>
        <p:nvPicPr>
          <p:cNvPr id="4" name="Picture 3">
            <a:extLst>
              <a:ext uri="{FF2B5EF4-FFF2-40B4-BE49-F238E27FC236}">
                <a16:creationId xmlns:a16="http://schemas.microsoft.com/office/drawing/2014/main" id="{8FCF2A06-118A-4ADC-8B72-8910F71A454E}"/>
              </a:ext>
            </a:extLst>
          </p:cNvPr>
          <p:cNvPicPr>
            <a:picLocks noChangeAspect="1"/>
          </p:cNvPicPr>
          <p:nvPr/>
        </p:nvPicPr>
        <p:blipFill>
          <a:blip r:embed="rId2"/>
          <a:stretch>
            <a:fillRect/>
          </a:stretch>
        </p:blipFill>
        <p:spPr>
          <a:xfrm>
            <a:off x="272171" y="1488182"/>
            <a:ext cx="3435824" cy="1940818"/>
          </a:xfrm>
          <a:prstGeom prst="rect">
            <a:avLst/>
          </a:prstGeom>
        </p:spPr>
      </p:pic>
      <p:sp>
        <p:nvSpPr>
          <p:cNvPr id="5" name="TextBox 4">
            <a:extLst>
              <a:ext uri="{FF2B5EF4-FFF2-40B4-BE49-F238E27FC236}">
                <a16:creationId xmlns:a16="http://schemas.microsoft.com/office/drawing/2014/main" id="{B574DC3D-33E6-43F1-B7C9-80098AE436C4}"/>
              </a:ext>
            </a:extLst>
          </p:cNvPr>
          <p:cNvSpPr txBox="1"/>
          <p:nvPr/>
        </p:nvSpPr>
        <p:spPr>
          <a:xfrm>
            <a:off x="272171" y="3429000"/>
            <a:ext cx="1984443" cy="369332"/>
          </a:xfrm>
          <a:prstGeom prst="rect">
            <a:avLst/>
          </a:prstGeom>
          <a:noFill/>
        </p:spPr>
        <p:txBody>
          <a:bodyPr wrap="square" rtlCol="0">
            <a:spAutoFit/>
          </a:bodyPr>
          <a:lstStyle/>
          <a:p>
            <a:r>
              <a:rPr lang="en-US" dirty="0"/>
              <a:t>Reference image</a:t>
            </a:r>
          </a:p>
        </p:txBody>
      </p:sp>
      <p:pic>
        <p:nvPicPr>
          <p:cNvPr id="6" name="Picture 5">
            <a:extLst>
              <a:ext uri="{FF2B5EF4-FFF2-40B4-BE49-F238E27FC236}">
                <a16:creationId xmlns:a16="http://schemas.microsoft.com/office/drawing/2014/main" id="{9A90F7DA-377F-406A-991B-2A807BCDE4FA}"/>
              </a:ext>
            </a:extLst>
          </p:cNvPr>
          <p:cNvPicPr>
            <a:picLocks noChangeAspect="1"/>
          </p:cNvPicPr>
          <p:nvPr/>
        </p:nvPicPr>
        <p:blipFill>
          <a:blip r:embed="rId3"/>
          <a:stretch>
            <a:fillRect/>
          </a:stretch>
        </p:blipFill>
        <p:spPr>
          <a:xfrm>
            <a:off x="5390037" y="1488182"/>
            <a:ext cx="3745724" cy="2040729"/>
          </a:xfrm>
          <a:prstGeom prst="rect">
            <a:avLst/>
          </a:prstGeom>
        </p:spPr>
      </p:pic>
      <p:pic>
        <p:nvPicPr>
          <p:cNvPr id="7" name="Picture 6">
            <a:extLst>
              <a:ext uri="{FF2B5EF4-FFF2-40B4-BE49-F238E27FC236}">
                <a16:creationId xmlns:a16="http://schemas.microsoft.com/office/drawing/2014/main" id="{D9A4B968-1F31-4671-8861-ABCC02219A47}"/>
              </a:ext>
            </a:extLst>
          </p:cNvPr>
          <p:cNvPicPr>
            <a:picLocks noChangeAspect="1"/>
          </p:cNvPicPr>
          <p:nvPr/>
        </p:nvPicPr>
        <p:blipFill>
          <a:blip r:embed="rId4"/>
          <a:stretch>
            <a:fillRect/>
          </a:stretch>
        </p:blipFill>
        <p:spPr>
          <a:xfrm>
            <a:off x="6184088" y="2689362"/>
            <a:ext cx="3976484" cy="2217940"/>
          </a:xfrm>
          <a:prstGeom prst="rect">
            <a:avLst/>
          </a:prstGeom>
        </p:spPr>
      </p:pic>
      <p:pic>
        <p:nvPicPr>
          <p:cNvPr id="8" name="Picture 7">
            <a:extLst>
              <a:ext uri="{FF2B5EF4-FFF2-40B4-BE49-F238E27FC236}">
                <a16:creationId xmlns:a16="http://schemas.microsoft.com/office/drawing/2014/main" id="{C63A8F99-0532-46E3-BFEF-197062D94E40}"/>
              </a:ext>
            </a:extLst>
          </p:cNvPr>
          <p:cNvPicPr>
            <a:picLocks noChangeAspect="1"/>
          </p:cNvPicPr>
          <p:nvPr/>
        </p:nvPicPr>
        <p:blipFill>
          <a:blip r:embed="rId5"/>
          <a:stretch>
            <a:fillRect/>
          </a:stretch>
        </p:blipFill>
        <p:spPr>
          <a:xfrm>
            <a:off x="7383162" y="3798332"/>
            <a:ext cx="3669891" cy="2057501"/>
          </a:xfrm>
          <a:prstGeom prst="rect">
            <a:avLst/>
          </a:prstGeom>
        </p:spPr>
      </p:pic>
      <p:sp>
        <p:nvSpPr>
          <p:cNvPr id="9" name="TextBox 8">
            <a:extLst>
              <a:ext uri="{FF2B5EF4-FFF2-40B4-BE49-F238E27FC236}">
                <a16:creationId xmlns:a16="http://schemas.microsoft.com/office/drawing/2014/main" id="{A4F77E96-D358-43DF-BB81-5038ED8439B0}"/>
              </a:ext>
            </a:extLst>
          </p:cNvPr>
          <p:cNvSpPr txBox="1"/>
          <p:nvPr/>
        </p:nvSpPr>
        <p:spPr>
          <a:xfrm>
            <a:off x="7749498" y="5940588"/>
            <a:ext cx="3233029" cy="369332"/>
          </a:xfrm>
          <a:prstGeom prst="rect">
            <a:avLst/>
          </a:prstGeom>
          <a:noFill/>
        </p:spPr>
        <p:txBody>
          <a:bodyPr wrap="square" rtlCol="0">
            <a:spAutoFit/>
          </a:bodyPr>
          <a:lstStyle/>
          <a:p>
            <a:r>
              <a:rPr lang="en-US" dirty="0"/>
              <a:t>Shifted </a:t>
            </a:r>
            <a:r>
              <a:rPr lang="en-US" dirty="0" err="1"/>
              <a:t>downsampled</a:t>
            </a:r>
            <a:r>
              <a:rPr lang="en-US" dirty="0"/>
              <a:t> images</a:t>
            </a:r>
          </a:p>
        </p:txBody>
      </p:sp>
      <p:cxnSp>
        <p:nvCxnSpPr>
          <p:cNvPr id="11" name="Straight Arrow Connector 10">
            <a:extLst>
              <a:ext uri="{FF2B5EF4-FFF2-40B4-BE49-F238E27FC236}">
                <a16:creationId xmlns:a16="http://schemas.microsoft.com/office/drawing/2014/main" id="{A163448C-7A1C-499C-BE91-61D62923A000}"/>
              </a:ext>
            </a:extLst>
          </p:cNvPr>
          <p:cNvCxnSpPr/>
          <p:nvPr/>
        </p:nvCxnSpPr>
        <p:spPr>
          <a:xfrm>
            <a:off x="3891064" y="2369986"/>
            <a:ext cx="1206230" cy="189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47B41BD8-FD69-4ACC-91F8-19CF62E062DC}"/>
              </a:ext>
            </a:extLst>
          </p:cNvPr>
          <p:cNvPicPr>
            <a:picLocks noChangeAspect="1"/>
          </p:cNvPicPr>
          <p:nvPr/>
        </p:nvPicPr>
        <p:blipFill>
          <a:blip r:embed="rId6"/>
          <a:stretch>
            <a:fillRect/>
          </a:stretch>
        </p:blipFill>
        <p:spPr>
          <a:xfrm>
            <a:off x="9616248" y="106074"/>
            <a:ext cx="2249958" cy="2433254"/>
          </a:xfrm>
          <a:prstGeom prst="rect">
            <a:avLst/>
          </a:prstGeom>
        </p:spPr>
      </p:pic>
      <p:pic>
        <p:nvPicPr>
          <p:cNvPr id="13" name="Picture 12">
            <a:extLst>
              <a:ext uri="{FF2B5EF4-FFF2-40B4-BE49-F238E27FC236}">
                <a16:creationId xmlns:a16="http://schemas.microsoft.com/office/drawing/2014/main" id="{CA076C24-25F8-4262-A77C-B8A2843527D2}"/>
              </a:ext>
            </a:extLst>
          </p:cNvPr>
          <p:cNvPicPr>
            <a:picLocks noChangeAspect="1"/>
          </p:cNvPicPr>
          <p:nvPr/>
        </p:nvPicPr>
        <p:blipFill>
          <a:blip r:embed="rId7"/>
          <a:stretch>
            <a:fillRect/>
          </a:stretch>
        </p:blipFill>
        <p:spPr>
          <a:xfrm>
            <a:off x="3455688" y="3299865"/>
            <a:ext cx="2409825" cy="1347788"/>
          </a:xfrm>
          <a:prstGeom prst="rect">
            <a:avLst/>
          </a:prstGeom>
        </p:spPr>
      </p:pic>
      <p:pic>
        <p:nvPicPr>
          <p:cNvPr id="14" name="Picture 13">
            <a:extLst>
              <a:ext uri="{FF2B5EF4-FFF2-40B4-BE49-F238E27FC236}">
                <a16:creationId xmlns:a16="http://schemas.microsoft.com/office/drawing/2014/main" id="{F3677BF3-6EC4-4387-BD37-9A994DC5CA24}"/>
              </a:ext>
            </a:extLst>
          </p:cNvPr>
          <p:cNvPicPr>
            <a:picLocks noChangeAspect="1"/>
          </p:cNvPicPr>
          <p:nvPr/>
        </p:nvPicPr>
        <p:blipFill>
          <a:blip r:embed="rId8"/>
          <a:stretch>
            <a:fillRect/>
          </a:stretch>
        </p:blipFill>
        <p:spPr>
          <a:xfrm>
            <a:off x="3915500" y="4978790"/>
            <a:ext cx="2240251" cy="1754085"/>
          </a:xfrm>
          <a:prstGeom prst="rect">
            <a:avLst/>
          </a:prstGeom>
        </p:spPr>
      </p:pic>
      <p:pic>
        <p:nvPicPr>
          <p:cNvPr id="15" name="Picture 14">
            <a:extLst>
              <a:ext uri="{FF2B5EF4-FFF2-40B4-BE49-F238E27FC236}">
                <a16:creationId xmlns:a16="http://schemas.microsoft.com/office/drawing/2014/main" id="{D36BFCD2-3881-4FA5-A3C2-BA4E948EED59}"/>
              </a:ext>
            </a:extLst>
          </p:cNvPr>
          <p:cNvPicPr>
            <a:picLocks noChangeAspect="1"/>
          </p:cNvPicPr>
          <p:nvPr/>
        </p:nvPicPr>
        <p:blipFill>
          <a:blip r:embed="rId9"/>
          <a:stretch>
            <a:fillRect/>
          </a:stretch>
        </p:blipFill>
        <p:spPr>
          <a:xfrm>
            <a:off x="272171" y="4647653"/>
            <a:ext cx="2331022" cy="1845222"/>
          </a:xfrm>
          <a:prstGeom prst="rect">
            <a:avLst/>
          </a:prstGeom>
        </p:spPr>
      </p:pic>
      <p:cxnSp>
        <p:nvCxnSpPr>
          <p:cNvPr id="17" name="Straight Arrow Connector 16">
            <a:extLst>
              <a:ext uri="{FF2B5EF4-FFF2-40B4-BE49-F238E27FC236}">
                <a16:creationId xmlns:a16="http://schemas.microsoft.com/office/drawing/2014/main" id="{04A29564-D08F-4F8F-A708-AD4A8A8DB1B0}"/>
              </a:ext>
            </a:extLst>
          </p:cNvPr>
          <p:cNvCxnSpPr/>
          <p:nvPr/>
        </p:nvCxnSpPr>
        <p:spPr>
          <a:xfrm flipH="1" flipV="1">
            <a:off x="2798379" y="5478517"/>
            <a:ext cx="1003888" cy="377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5C0DD3-8EAD-42A8-B0A1-0900DE12A55D}"/>
              </a:ext>
            </a:extLst>
          </p:cNvPr>
          <p:cNvSpPr txBox="1"/>
          <p:nvPr/>
        </p:nvSpPr>
        <p:spPr>
          <a:xfrm>
            <a:off x="371331" y="4278321"/>
            <a:ext cx="2283457" cy="369332"/>
          </a:xfrm>
          <a:prstGeom prst="rect">
            <a:avLst/>
          </a:prstGeom>
          <a:noFill/>
        </p:spPr>
        <p:txBody>
          <a:bodyPr wrap="square" rtlCol="0">
            <a:spAutoFit/>
          </a:bodyPr>
          <a:lstStyle/>
          <a:p>
            <a:r>
              <a:rPr lang="en-US" dirty="0"/>
              <a:t>Reconstructed image</a:t>
            </a:r>
          </a:p>
        </p:txBody>
      </p:sp>
    </p:spTree>
    <p:extLst>
      <p:ext uri="{BB962C8B-B14F-4D97-AF65-F5344CB8AC3E}">
        <p14:creationId xmlns:p14="http://schemas.microsoft.com/office/powerpoint/2010/main" val="505719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369E-CB3F-47D5-9630-267B0FAEC547}"/>
              </a:ext>
            </a:extLst>
          </p:cNvPr>
          <p:cNvSpPr>
            <a:spLocks noGrp="1"/>
          </p:cNvSpPr>
          <p:nvPr>
            <p:ph type="title"/>
          </p:nvPr>
        </p:nvSpPr>
        <p:spPr>
          <a:xfrm>
            <a:off x="838200" y="365125"/>
            <a:ext cx="10515600" cy="728889"/>
          </a:xfrm>
        </p:spPr>
        <p:txBody>
          <a:bodyPr/>
          <a:lstStyle/>
          <a:p>
            <a:r>
              <a:rPr lang="en-US" dirty="0"/>
              <a:t>The Sampling Model</a:t>
            </a:r>
          </a:p>
        </p:txBody>
      </p:sp>
      <p:sp>
        <p:nvSpPr>
          <p:cNvPr id="3" name="Content Placeholder 2">
            <a:extLst>
              <a:ext uri="{FF2B5EF4-FFF2-40B4-BE49-F238E27FC236}">
                <a16:creationId xmlns:a16="http://schemas.microsoft.com/office/drawing/2014/main" id="{9CF1766F-55CB-4229-B2B4-075246FB587D}"/>
              </a:ext>
            </a:extLst>
          </p:cNvPr>
          <p:cNvSpPr>
            <a:spLocks noGrp="1"/>
          </p:cNvSpPr>
          <p:nvPr>
            <p:ph idx="1"/>
          </p:nvPr>
        </p:nvSpPr>
        <p:spPr>
          <a:xfrm>
            <a:off x="838200" y="1094014"/>
            <a:ext cx="10515600" cy="5082949"/>
          </a:xfrm>
        </p:spPr>
        <p:txBody>
          <a:bodyPr/>
          <a:lstStyle/>
          <a:p>
            <a:r>
              <a:rPr lang="en-US" dirty="0"/>
              <a:t>The PSF and square detector (assume flat response) functions are convolved with the original image</a:t>
            </a:r>
          </a:p>
          <a:p>
            <a:r>
              <a:rPr lang="en-US" dirty="0"/>
              <a:t>A comb function representing the sampling lattice is multiplied with a </a:t>
            </a:r>
            <a:r>
              <a:rPr lang="en-US" dirty="0" err="1"/>
              <a:t>rect</a:t>
            </a:r>
            <a:r>
              <a:rPr lang="en-US" dirty="0"/>
              <a:t> function which limits the detector array size</a:t>
            </a:r>
          </a:p>
          <a:p>
            <a:r>
              <a:rPr lang="en-US" dirty="0"/>
              <a:t>A staring image is acquired by convolving our original image with the PSF as well as the limiting </a:t>
            </a:r>
            <a:r>
              <a:rPr lang="en-US" dirty="0" err="1"/>
              <a:t>rect</a:t>
            </a:r>
            <a:r>
              <a:rPr lang="en-US" dirty="0"/>
              <a:t> function, then multiplying by the </a:t>
            </a:r>
            <a:r>
              <a:rPr lang="en-US" dirty="0" err="1"/>
              <a:t>rect</a:t>
            </a:r>
            <a:r>
              <a:rPr lang="en-US" dirty="0"/>
              <a:t> function times the comb</a:t>
            </a:r>
          </a:p>
          <a:p>
            <a:endParaRPr lang="en-US" dirty="0"/>
          </a:p>
          <a:p>
            <a:endParaRPr lang="en-US" dirty="0"/>
          </a:p>
        </p:txBody>
      </p:sp>
    </p:spTree>
    <p:extLst>
      <p:ext uri="{BB962C8B-B14F-4D97-AF65-F5344CB8AC3E}">
        <p14:creationId xmlns:p14="http://schemas.microsoft.com/office/powerpoint/2010/main" val="3411246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5514B-34FD-430F-9C94-C771FF1CABEC}"/>
              </a:ext>
            </a:extLst>
          </p:cNvPr>
          <p:cNvSpPr>
            <a:spLocks noGrp="1"/>
          </p:cNvSpPr>
          <p:nvPr>
            <p:ph type="title"/>
          </p:nvPr>
        </p:nvSpPr>
        <p:spPr>
          <a:xfrm>
            <a:off x="838200" y="365125"/>
            <a:ext cx="10515600" cy="777875"/>
          </a:xfrm>
        </p:spPr>
        <p:txBody>
          <a:bodyPr/>
          <a:lstStyle/>
          <a:p>
            <a:r>
              <a:rPr lang="en-US" dirty="0" err="1"/>
              <a:t>Microscanning</a:t>
            </a:r>
            <a:r>
              <a:rPr lang="en-US" dirty="0"/>
              <a:t> Process</a:t>
            </a:r>
          </a:p>
        </p:txBody>
      </p:sp>
      <p:sp>
        <p:nvSpPr>
          <p:cNvPr id="3" name="Content Placeholder 2">
            <a:extLst>
              <a:ext uri="{FF2B5EF4-FFF2-40B4-BE49-F238E27FC236}">
                <a16:creationId xmlns:a16="http://schemas.microsoft.com/office/drawing/2014/main" id="{4FC63CEA-F54A-4A60-8D91-9152A64D0230}"/>
              </a:ext>
            </a:extLst>
          </p:cNvPr>
          <p:cNvSpPr>
            <a:spLocks noGrp="1"/>
          </p:cNvSpPr>
          <p:nvPr>
            <p:ph idx="1"/>
          </p:nvPr>
        </p:nvSpPr>
        <p:spPr>
          <a:xfrm>
            <a:off x="838200" y="1143000"/>
            <a:ext cx="10515600" cy="5033963"/>
          </a:xfrm>
        </p:spPr>
        <p:txBody>
          <a:bodyPr>
            <a:normAutofit fontScale="62500" lnSpcReduction="20000"/>
          </a:bodyPr>
          <a:lstStyle/>
          <a:p>
            <a:r>
              <a:rPr lang="en-US" sz="2400" dirty="0"/>
              <a:t>A controlled vibrating mirror produced the </a:t>
            </a:r>
            <a:r>
              <a:rPr lang="en-US" sz="2400" dirty="0" err="1"/>
              <a:t>undersampled</a:t>
            </a:r>
            <a:r>
              <a:rPr lang="en-US" sz="2400" dirty="0"/>
              <a:t> image frames with a pre-programmed pattern of known shifts</a:t>
            </a:r>
          </a:p>
          <a:p>
            <a:r>
              <a:rPr lang="en-US" sz="2400" dirty="0"/>
              <a:t>The sequence of frames is interlaced using the pattern – this can only be done when we know the shift pattern evolution (approximated by equation below)</a:t>
            </a:r>
          </a:p>
          <a:p>
            <a:r>
              <a:rPr lang="en-US" sz="2400" dirty="0"/>
              <a:t>Vibration is naturally caused by moving platforms (i.e. aircraft) and results in rotation and translation</a:t>
            </a:r>
          </a:p>
          <a:p>
            <a:pPr lvl="1"/>
            <a:r>
              <a:rPr lang="en-US" sz="2000" dirty="0"/>
              <a:t>Because random vibrational shifts are used, a </a:t>
            </a:r>
            <a:r>
              <a:rPr lang="en-US" sz="2000" dirty="0" err="1"/>
              <a:t>microscan</a:t>
            </a:r>
            <a:r>
              <a:rPr lang="en-US" sz="2000" dirty="0"/>
              <a:t> mirror/driver system is not needed </a:t>
            </a:r>
          </a:p>
          <a:p>
            <a:pPr lvl="1"/>
            <a:r>
              <a:rPr lang="en-US" sz="2000" dirty="0"/>
              <a:t>Rotation as well as translation is identified in the following block diagram: </a:t>
            </a:r>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marL="457200" lvl="1" indent="0">
              <a:buNone/>
            </a:pPr>
            <a:endParaRPr lang="en-US" sz="2000" dirty="0"/>
          </a:p>
          <a:p>
            <a:pPr lvl="1"/>
            <a:r>
              <a:rPr lang="en-US" sz="2000" dirty="0"/>
              <a:t>These two effects can be represented by the following equation:</a:t>
            </a:r>
          </a:p>
          <a:p>
            <a:pPr marL="457200" lvl="1" indent="0">
              <a:buNone/>
            </a:pPr>
            <a:r>
              <a:rPr lang="en-US" i="1" dirty="0"/>
              <a:t>	o</a:t>
            </a:r>
            <a:r>
              <a:rPr lang="en-US" i="1" baseline="-25000" dirty="0"/>
              <a:t>k</a:t>
            </a:r>
            <a:r>
              <a:rPr lang="en-US" dirty="0"/>
              <a:t>(</a:t>
            </a:r>
            <a:r>
              <a:rPr lang="en-US" i="1" dirty="0"/>
              <a:t>x, y</a:t>
            </a:r>
            <a:r>
              <a:rPr lang="en-US" dirty="0"/>
              <a:t>) = </a:t>
            </a:r>
            <a:r>
              <a:rPr lang="en-US" i="1" dirty="0"/>
              <a:t>o</a:t>
            </a:r>
            <a:r>
              <a:rPr lang="en-US" dirty="0"/>
              <a:t>(</a:t>
            </a:r>
            <a:r>
              <a:rPr lang="en-US" i="1" dirty="0"/>
              <a:t>x*</a:t>
            </a:r>
            <a:r>
              <a:rPr lang="en-US" dirty="0"/>
              <a:t>cos(</a:t>
            </a:r>
            <a:r>
              <a:rPr lang="el-GR" i="1" dirty="0"/>
              <a:t>θ</a:t>
            </a:r>
            <a:r>
              <a:rPr lang="en-US" i="1" baseline="-25000" dirty="0"/>
              <a:t>k</a:t>
            </a:r>
            <a:r>
              <a:rPr lang="en-US" i="1" dirty="0"/>
              <a:t>) – y*</a:t>
            </a:r>
            <a:r>
              <a:rPr lang="en-US" dirty="0"/>
              <a:t>sin(</a:t>
            </a:r>
            <a:r>
              <a:rPr lang="el-GR" i="1" dirty="0"/>
              <a:t>θ</a:t>
            </a:r>
            <a:r>
              <a:rPr lang="en-US" i="1" baseline="-25000" dirty="0"/>
              <a:t>k</a:t>
            </a:r>
            <a:r>
              <a:rPr lang="en-US" i="1" dirty="0"/>
              <a:t>) </a:t>
            </a:r>
            <a:r>
              <a:rPr lang="en-US" dirty="0"/>
              <a:t>+ </a:t>
            </a:r>
            <a:r>
              <a:rPr lang="en-US" i="1" dirty="0" err="1"/>
              <a:t>h</a:t>
            </a:r>
            <a:r>
              <a:rPr lang="en-US" i="1" baseline="-25000" dirty="0" err="1"/>
              <a:t>k</a:t>
            </a:r>
            <a:r>
              <a:rPr lang="en-US" i="1" dirty="0"/>
              <a:t>, y*</a:t>
            </a:r>
            <a:r>
              <a:rPr lang="en-US" dirty="0"/>
              <a:t> cos(</a:t>
            </a:r>
            <a:r>
              <a:rPr lang="el-GR" i="1" dirty="0"/>
              <a:t>θ</a:t>
            </a:r>
            <a:r>
              <a:rPr lang="en-US" i="1" baseline="-25000" dirty="0"/>
              <a:t>k</a:t>
            </a:r>
            <a:r>
              <a:rPr lang="en-US" i="1" dirty="0"/>
              <a:t>) </a:t>
            </a:r>
            <a:r>
              <a:rPr lang="en-US" dirty="0"/>
              <a:t>+ </a:t>
            </a:r>
            <a:r>
              <a:rPr lang="en-US" i="1" dirty="0"/>
              <a:t>x</a:t>
            </a:r>
            <a:r>
              <a:rPr lang="en-US" dirty="0"/>
              <a:t>*sin(</a:t>
            </a:r>
            <a:r>
              <a:rPr lang="el-GR" i="1" dirty="0"/>
              <a:t>θ</a:t>
            </a:r>
            <a:r>
              <a:rPr lang="en-US" i="1" baseline="-25000" dirty="0"/>
              <a:t>k</a:t>
            </a:r>
            <a:r>
              <a:rPr lang="en-US" i="1" dirty="0"/>
              <a:t>) </a:t>
            </a:r>
            <a:r>
              <a:rPr lang="en-US" dirty="0"/>
              <a:t>+ </a:t>
            </a:r>
            <a:r>
              <a:rPr lang="en-US" i="1" dirty="0" err="1"/>
              <a:t>v</a:t>
            </a:r>
            <a:r>
              <a:rPr lang="en-US" i="1" baseline="-25000" dirty="0" err="1"/>
              <a:t>k</a:t>
            </a:r>
            <a:r>
              <a:rPr lang="en-US" dirty="0"/>
              <a:t>)</a:t>
            </a:r>
          </a:p>
          <a:p>
            <a:pPr marL="914400" lvl="2" indent="0">
              <a:buNone/>
            </a:pPr>
            <a:r>
              <a:rPr lang="en-US" dirty="0"/>
              <a:t>for </a:t>
            </a:r>
            <a:r>
              <a:rPr lang="en-US" i="1" dirty="0"/>
              <a:t>k </a:t>
            </a:r>
            <a:r>
              <a:rPr lang="en-US" dirty="0"/>
              <a:t>= 1,</a:t>
            </a:r>
            <a:r>
              <a:rPr lang="en-US" i="1" dirty="0"/>
              <a:t> </a:t>
            </a:r>
            <a:r>
              <a:rPr lang="en-US" dirty="0"/>
              <a:t>2</a:t>
            </a:r>
            <a:r>
              <a:rPr lang="en-US" i="1" dirty="0"/>
              <a:t>, </a:t>
            </a:r>
            <a:r>
              <a:rPr lang="en-US" dirty="0"/>
              <a:t>3 …. </a:t>
            </a:r>
            <a:r>
              <a:rPr lang="en-US" i="1" dirty="0"/>
              <a:t>p</a:t>
            </a:r>
            <a:r>
              <a:rPr lang="en-US" dirty="0"/>
              <a:t>. Note that </a:t>
            </a:r>
            <a:r>
              <a:rPr lang="el-GR" i="1" dirty="0"/>
              <a:t>θ</a:t>
            </a:r>
            <a:r>
              <a:rPr lang="en-US" i="1" baseline="-25000" dirty="0"/>
              <a:t>k</a:t>
            </a:r>
            <a:r>
              <a:rPr lang="en-US" i="1" dirty="0"/>
              <a:t> </a:t>
            </a:r>
            <a:r>
              <a:rPr lang="en-US" sz="100" i="1" dirty="0" err="1"/>
              <a:t>k</a:t>
            </a:r>
            <a:r>
              <a:rPr lang="en-US" sz="100" i="1" dirty="0"/>
              <a:t> </a:t>
            </a:r>
            <a:r>
              <a:rPr lang="en-US" dirty="0"/>
              <a:t>represents the rotation of the </a:t>
            </a:r>
            <a:r>
              <a:rPr lang="en-US" i="1" dirty="0" err="1"/>
              <a:t>k</a:t>
            </a:r>
            <a:r>
              <a:rPr lang="en-US" dirty="0" err="1"/>
              <a:t>'th</a:t>
            </a:r>
            <a:r>
              <a:rPr lang="en-US" dirty="0"/>
              <a:t> frame about the origin (i.e., </a:t>
            </a:r>
            <a:r>
              <a:rPr lang="en-US" i="1" dirty="0"/>
              <a:t>x </a:t>
            </a:r>
            <a:r>
              <a:rPr lang="en-US" dirty="0"/>
              <a:t>= 0, </a:t>
            </a:r>
            <a:r>
              <a:rPr lang="en-US" i="1" dirty="0"/>
              <a:t>y </a:t>
            </a:r>
            <a:r>
              <a:rPr lang="en-US" dirty="0"/>
              <a:t>= 0). The parameters </a:t>
            </a:r>
            <a:r>
              <a:rPr lang="en-US" i="1" dirty="0" err="1"/>
              <a:t>h</a:t>
            </a:r>
            <a:r>
              <a:rPr lang="en-US" sz="800" i="1" dirty="0" err="1"/>
              <a:t>k</a:t>
            </a:r>
            <a:r>
              <a:rPr lang="en-US" sz="800" i="1" dirty="0"/>
              <a:t> </a:t>
            </a:r>
            <a:r>
              <a:rPr lang="en-US" dirty="0"/>
              <a:t>and </a:t>
            </a:r>
            <a:r>
              <a:rPr lang="en-US" i="1" dirty="0" err="1"/>
              <a:t>v</a:t>
            </a:r>
            <a:r>
              <a:rPr lang="en-US" sz="800" i="1" dirty="0" err="1"/>
              <a:t>k</a:t>
            </a:r>
            <a:r>
              <a:rPr lang="en-US" sz="800" i="1" baseline="-25000" dirty="0"/>
              <a:t> </a:t>
            </a:r>
            <a:r>
              <a:rPr lang="en-US" sz="800" i="1" dirty="0"/>
              <a:t> </a:t>
            </a:r>
            <a:r>
              <a:rPr lang="en-US" dirty="0"/>
              <a:t>represent the horizontal and vertical shift associated with the </a:t>
            </a:r>
            <a:r>
              <a:rPr lang="en-US" i="1" dirty="0" err="1"/>
              <a:t>k</a:t>
            </a:r>
            <a:r>
              <a:rPr lang="en-US" dirty="0" err="1"/>
              <a:t>'th</a:t>
            </a:r>
            <a:r>
              <a:rPr lang="en-US" dirty="0"/>
              <a:t> frame.</a:t>
            </a:r>
            <a:endParaRPr lang="en-US" sz="6000" dirty="0"/>
          </a:p>
          <a:p>
            <a:r>
              <a:rPr lang="en-US" sz="2400" dirty="0"/>
              <a:t>A level-L controlled </a:t>
            </a:r>
            <a:r>
              <a:rPr lang="en-US" sz="2400" dirty="0" err="1"/>
              <a:t>mscan</a:t>
            </a:r>
            <a:r>
              <a:rPr lang="en-US" sz="2400" dirty="0"/>
              <a:t> requires L^2 frames to be acquired to form HD image</a:t>
            </a:r>
          </a:p>
          <a:p>
            <a:r>
              <a:rPr lang="en-US" sz="2400" dirty="0"/>
              <a:t>An LXL pattern is used to interlace the staring frames, and yields a NL X NL sized frame, where N is the size of the sq. detector array.</a:t>
            </a:r>
          </a:p>
          <a:p>
            <a:r>
              <a:rPr lang="en-US" sz="2400" b="1" dirty="0"/>
              <a:t>This is how </a:t>
            </a:r>
            <a:r>
              <a:rPr lang="en-US" sz="2400" b="1" dirty="0" err="1"/>
              <a:t>superresolution</a:t>
            </a:r>
            <a:r>
              <a:rPr lang="en-US" sz="2400" b="1" dirty="0"/>
              <a:t> is achieved</a:t>
            </a:r>
          </a:p>
          <a:p>
            <a:endParaRPr lang="en-US" sz="2400" dirty="0"/>
          </a:p>
        </p:txBody>
      </p:sp>
      <p:pic>
        <p:nvPicPr>
          <p:cNvPr id="4" name="Picture 3">
            <a:extLst>
              <a:ext uri="{FF2B5EF4-FFF2-40B4-BE49-F238E27FC236}">
                <a16:creationId xmlns:a16="http://schemas.microsoft.com/office/drawing/2014/main" id="{E15ED310-E980-44D3-92DB-A4149A326B74}"/>
              </a:ext>
            </a:extLst>
          </p:cNvPr>
          <p:cNvPicPr>
            <a:picLocks noChangeAspect="1"/>
          </p:cNvPicPr>
          <p:nvPr/>
        </p:nvPicPr>
        <p:blipFill rotWithShape="1">
          <a:blip r:embed="rId2"/>
          <a:srcRect r="52031" b="19232"/>
          <a:stretch/>
        </p:blipFill>
        <p:spPr>
          <a:xfrm>
            <a:off x="4066309" y="2528869"/>
            <a:ext cx="3164029" cy="1800262"/>
          </a:xfrm>
          <a:prstGeom prst="rect">
            <a:avLst/>
          </a:prstGeom>
          <a:ln>
            <a:noFill/>
          </a:ln>
        </p:spPr>
      </p:pic>
      <p:sp>
        <p:nvSpPr>
          <p:cNvPr id="6" name="Rectangle 5">
            <a:extLst>
              <a:ext uri="{FF2B5EF4-FFF2-40B4-BE49-F238E27FC236}">
                <a16:creationId xmlns:a16="http://schemas.microsoft.com/office/drawing/2014/main" id="{716608C5-45B7-426C-8324-CB0E757250C0}"/>
              </a:ext>
            </a:extLst>
          </p:cNvPr>
          <p:cNvSpPr/>
          <p:nvPr/>
        </p:nvSpPr>
        <p:spPr>
          <a:xfrm>
            <a:off x="2895600" y="2402898"/>
            <a:ext cx="2341418" cy="1565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4901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369E-CB3F-47D5-9630-267B0FAEC547}"/>
              </a:ext>
            </a:extLst>
          </p:cNvPr>
          <p:cNvSpPr>
            <a:spLocks noGrp="1"/>
          </p:cNvSpPr>
          <p:nvPr>
            <p:ph type="title"/>
          </p:nvPr>
        </p:nvSpPr>
        <p:spPr>
          <a:xfrm>
            <a:off x="838200" y="365125"/>
            <a:ext cx="10515600" cy="728889"/>
          </a:xfrm>
        </p:spPr>
        <p:txBody>
          <a:bodyPr/>
          <a:lstStyle/>
          <a:p>
            <a:r>
              <a:rPr lang="en-US" dirty="0"/>
              <a:t>Image Registration</a:t>
            </a:r>
          </a:p>
        </p:txBody>
      </p:sp>
      <p:sp>
        <p:nvSpPr>
          <p:cNvPr id="3" name="Content Placeholder 2">
            <a:extLst>
              <a:ext uri="{FF2B5EF4-FFF2-40B4-BE49-F238E27FC236}">
                <a16:creationId xmlns:a16="http://schemas.microsoft.com/office/drawing/2014/main" id="{9CF1766F-55CB-4229-B2B4-075246FB587D}"/>
              </a:ext>
            </a:extLst>
          </p:cNvPr>
          <p:cNvSpPr>
            <a:spLocks noGrp="1"/>
          </p:cNvSpPr>
          <p:nvPr>
            <p:ph idx="1"/>
          </p:nvPr>
        </p:nvSpPr>
        <p:spPr>
          <a:xfrm>
            <a:off x="838200" y="1094014"/>
            <a:ext cx="10515600" cy="5082949"/>
          </a:xfrm>
        </p:spPr>
        <p:txBody>
          <a:bodyPr/>
          <a:lstStyle/>
          <a:p>
            <a:r>
              <a:rPr lang="en-US" dirty="0"/>
              <a:t>Need to choose an algorithm to register the image shift parameters</a:t>
            </a:r>
          </a:p>
          <a:p>
            <a:r>
              <a:rPr lang="en-US" dirty="0"/>
              <a:t>Gradient approach is good, but only works for shifts on the order of one low-res pixel width</a:t>
            </a:r>
          </a:p>
          <a:p>
            <a:r>
              <a:rPr lang="en-US" dirty="0"/>
              <a:t>Iterative technique utilized to handle larger shift width</a:t>
            </a:r>
          </a:p>
          <a:p>
            <a:pPr lvl="1"/>
            <a:r>
              <a:rPr lang="en-US" dirty="0"/>
              <a:t>The first image (o_1(</a:t>
            </a:r>
            <a:r>
              <a:rPr lang="en-US" dirty="0" err="1"/>
              <a:t>x,y</a:t>
            </a:r>
            <a:r>
              <a:rPr lang="en-US" dirty="0"/>
              <a:t>)) is always the ‘fixed image’, that subsequent frames (moving images) are registered to.</a:t>
            </a:r>
          </a:p>
          <a:p>
            <a:pPr lvl="1"/>
            <a:r>
              <a:rPr lang="en-US" dirty="0"/>
              <a:t>Least squares method can solve for </a:t>
            </a:r>
            <a:r>
              <a:rPr lang="en-US" dirty="0" err="1"/>
              <a:t>h,v</a:t>
            </a:r>
            <a:r>
              <a:rPr lang="en-US" dirty="0"/>
              <a:t> shift </a:t>
            </a:r>
          </a:p>
          <a:p>
            <a:pPr lvl="1"/>
            <a:r>
              <a:rPr lang="en-US" dirty="0"/>
              <a:t>We try to move estimated frame closer to o_1 to minimize the registration estimates – final estimate obtained by summing all partial estimates</a:t>
            </a:r>
          </a:p>
        </p:txBody>
      </p:sp>
    </p:spTree>
    <p:extLst>
      <p:ext uri="{BB962C8B-B14F-4D97-AF65-F5344CB8AC3E}">
        <p14:creationId xmlns:p14="http://schemas.microsoft.com/office/powerpoint/2010/main" val="2842061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1091</TotalTime>
  <Words>1838</Words>
  <Application>Microsoft Office PowerPoint</Application>
  <PresentationFormat>Widescreen</PresentationFormat>
  <Paragraphs>158</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Cambria Math</vt:lpstr>
      <vt:lpstr>Office Theme</vt:lpstr>
      <vt:lpstr>Application of Infrared Image Registration and High-Resolution Reconstruction Techniques to Superresolution reconstruction of downsampled RGB Imagery</vt:lpstr>
      <vt:lpstr>OUTLINE</vt:lpstr>
      <vt:lpstr>Project Goals</vt:lpstr>
      <vt:lpstr>Introduction</vt:lpstr>
      <vt:lpstr>Introduction (2)</vt:lpstr>
      <vt:lpstr>Controlled microscanning</vt:lpstr>
      <vt:lpstr>The Sampling Model</vt:lpstr>
      <vt:lpstr>Microscanning Process</vt:lpstr>
      <vt:lpstr>Image Registration</vt:lpstr>
      <vt:lpstr>High-Res Image Reconstruction</vt:lpstr>
      <vt:lpstr>Continuous observation model</vt:lpstr>
      <vt:lpstr>Continuous Observation Model – Physical Process</vt:lpstr>
      <vt:lpstr>Low Resolution Observed frame</vt:lpstr>
      <vt:lpstr>Discrete Observation Model</vt:lpstr>
      <vt:lpstr>Discrete Observation Model – Philosophy</vt:lpstr>
      <vt:lpstr>Discrete Observation Model – Procedure</vt:lpstr>
      <vt:lpstr>Visualizing the discrete observation model </vt:lpstr>
      <vt:lpstr>Uncontrolled Microscanning - Image Registration</vt:lpstr>
      <vt:lpstr>Image Registration</vt:lpstr>
      <vt:lpstr>After Image Registration</vt:lpstr>
      <vt:lpstr>High Resolution Restoration</vt:lpstr>
      <vt:lpstr>Restoration approach</vt:lpstr>
      <vt:lpstr>Results</vt:lpstr>
      <vt:lpstr>Conclusions</vt:lpstr>
      <vt:lpstr>Final Exam Requirements</vt:lpstr>
      <vt:lpstr>Infrared Field Data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Infrared Image Registration and High-Resolution Reconstruction Using Multiple Translationally Shifted Aliased Video Frames</dc:title>
  <dc:creator>jeff</dc:creator>
  <cp:lastModifiedBy>jeff</cp:lastModifiedBy>
  <cp:revision>43</cp:revision>
  <dcterms:created xsi:type="dcterms:W3CDTF">2017-11-13T22:01:47Z</dcterms:created>
  <dcterms:modified xsi:type="dcterms:W3CDTF">2017-12-14T03:08:02Z</dcterms:modified>
</cp:coreProperties>
</file>