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5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5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6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0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4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2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3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8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0185-08F9-424F-AA0A-2BF74D4A9AD4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5B37F-6618-4140-BE83-A8F74B586B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xmlns="" id="{DC5C29FB-924E-4B20-A2DE-ED36800638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33493" y="6478095"/>
            <a:ext cx="590280" cy="163258"/>
          </a:xfrm>
          <a:prstGeom prst="rect">
            <a:avLst/>
          </a:prstGeom>
        </p:spPr>
        <p:txBody>
          <a:bodyPr/>
          <a:lstStyle/>
          <a:p>
            <a:fld id="{DD317690-C5EB-F34F-B036-C349E52C6879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xmlns="" id="{5601FCFD-C027-48FD-B1E5-D4A7DA4A7827}"/>
              </a:ext>
            </a:extLst>
          </p:cNvPr>
          <p:cNvSpPr txBox="1">
            <a:spLocks/>
          </p:cNvSpPr>
          <p:nvPr/>
        </p:nvSpPr>
        <p:spPr>
          <a:xfrm>
            <a:off x="326822" y="216484"/>
            <a:ext cx="9237720" cy="2775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72942">
              <a:defRPr/>
            </a:pPr>
            <a:r>
              <a:rPr lang="en-US" altLang="ko-KR" sz="2100" smtClean="0"/>
              <a:t>[Back-up] System Architecture </a:t>
            </a: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2DC1451-78D7-4326-ACF0-63D49968F6E7}"/>
              </a:ext>
            </a:extLst>
          </p:cNvPr>
          <p:cNvSpPr/>
          <p:nvPr/>
        </p:nvSpPr>
        <p:spPr>
          <a:xfrm>
            <a:off x="771656" y="932794"/>
            <a:ext cx="1727011" cy="4025798"/>
          </a:xfrm>
          <a:prstGeom prst="roundRect">
            <a:avLst>
              <a:gd name="adj" fmla="val 2613"/>
            </a:avLst>
          </a:prstGeom>
          <a:noFill/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6AFBA5-575F-4799-906B-EB6AC955FFB2}"/>
              </a:ext>
            </a:extLst>
          </p:cNvPr>
          <p:cNvSpPr txBox="1"/>
          <p:nvPr/>
        </p:nvSpPr>
        <p:spPr>
          <a:xfrm>
            <a:off x="900216" y="923990"/>
            <a:ext cx="1460642" cy="208416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27000" tIns="27000" rIns="27000" bIns="27000" rtlCol="0">
            <a:spAutoFit/>
          </a:bodyPr>
          <a:lstStyle/>
          <a:p>
            <a:pPr algn="ctr" defTabSz="547461">
              <a:defRPr/>
            </a:pPr>
            <a:r>
              <a:rPr lang="en-US" altLang="ko-KR" sz="1000" b="1">
                <a:solidFill>
                  <a:srgbClr val="002C5F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Touch Point Channels</a:t>
            </a:r>
            <a:endParaRPr lang="ko-KR" altLang="en-US" sz="1000" b="1">
              <a:solidFill>
                <a:srgbClr val="002C5F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8" name="Group 143">
            <a:extLst>
              <a:ext uri="{FF2B5EF4-FFF2-40B4-BE49-F238E27FC236}">
                <a16:creationId xmlns:a16="http://schemas.microsoft.com/office/drawing/2014/main" xmlns="" id="{6273A739-EF4D-4C34-8F4A-D7B73EE24C20}"/>
              </a:ext>
            </a:extLst>
          </p:cNvPr>
          <p:cNvGrpSpPr/>
          <p:nvPr/>
        </p:nvGrpSpPr>
        <p:grpSpPr>
          <a:xfrm>
            <a:off x="3144230" y="924326"/>
            <a:ext cx="3495358" cy="4025798"/>
            <a:chOff x="2973553" y="1350201"/>
            <a:chExt cx="3566359" cy="4025798"/>
          </a:xfrm>
        </p:grpSpPr>
        <p:pic>
          <p:nvPicPr>
            <p:cNvPr id="9" name="그림 9">
              <a:extLst>
                <a:ext uri="{FF2B5EF4-FFF2-40B4-BE49-F238E27FC236}">
                  <a16:creationId xmlns:a16="http://schemas.microsoft.com/office/drawing/2014/main" xmlns="" id="{A2386A57-AA8D-4D79-896C-63A90C1E9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5756" y="1422154"/>
              <a:ext cx="626631" cy="104918"/>
            </a:xfrm>
            <a:prstGeom prst="rect">
              <a:avLst/>
            </a:prstGeom>
          </p:spPr>
        </p:pic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xmlns="" id="{529BCB2E-7BE2-4CBD-A81B-A287BACDA60D}"/>
                </a:ext>
              </a:extLst>
            </p:cNvPr>
            <p:cNvSpPr/>
            <p:nvPr/>
          </p:nvSpPr>
          <p:spPr>
            <a:xfrm>
              <a:off x="2973553" y="1350201"/>
              <a:ext cx="3566359" cy="4025798"/>
            </a:xfrm>
            <a:prstGeom prst="roundRect">
              <a:avLst>
                <a:gd name="adj" fmla="val 1025"/>
              </a:avLst>
            </a:prstGeom>
            <a:noFill/>
            <a:ln w="12700" algn="ctr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innerShdw blurRad="63500" dist="50800" dir="18900000">
                <a:srgbClr val="86BC25">
                  <a:lumMod val="20000"/>
                  <a:lumOff val="80000"/>
                  <a:alpha val="50000"/>
                </a:srgbClr>
              </a:innerShdw>
            </a:effectLst>
          </p:spPr>
          <p:txBody>
            <a:bodyPr wrap="square" lIns="54000" tIns="54000" rIns="54000" bIns="5400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1" name="Group 256">
            <a:extLst>
              <a:ext uri="{FF2B5EF4-FFF2-40B4-BE49-F238E27FC236}">
                <a16:creationId xmlns:a16="http://schemas.microsoft.com/office/drawing/2014/main" xmlns="" id="{1A2FC849-B856-4B38-AE03-44B7E7DA1970}"/>
              </a:ext>
            </a:extLst>
          </p:cNvPr>
          <p:cNvGrpSpPr/>
          <p:nvPr/>
        </p:nvGrpSpPr>
        <p:grpSpPr>
          <a:xfrm>
            <a:off x="4021748" y="957989"/>
            <a:ext cx="1714491" cy="820887"/>
            <a:chOff x="4020475" y="1429584"/>
            <a:chExt cx="1714491" cy="820887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6F9C7470-5A05-4F95-8BE0-38644EAFEA41}"/>
                </a:ext>
              </a:extLst>
            </p:cNvPr>
            <p:cNvSpPr/>
            <p:nvPr/>
          </p:nvSpPr>
          <p:spPr>
            <a:xfrm>
              <a:off x="4020475" y="1429584"/>
              <a:ext cx="1714491" cy="820887"/>
            </a:xfrm>
            <a:prstGeom prst="roundRect">
              <a:avLst>
                <a:gd name="adj" fmla="val 8037"/>
              </a:avLst>
            </a:prstGeom>
            <a:solidFill>
              <a:srgbClr val="97C7FF"/>
            </a:solidFill>
            <a:ln w="3175" algn="ctr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ffectLst>
              <a:innerShdw blurRad="63500" dist="50800" dir="18900000">
                <a:srgbClr val="86BC25">
                  <a:lumMod val="20000"/>
                  <a:lumOff val="80000"/>
                  <a:alpha val="50000"/>
                </a:srgbClr>
              </a:innerShdw>
            </a:effectLst>
          </p:spPr>
          <p:txBody>
            <a:bodyPr wrap="square" lIns="54000" tIns="54000" rIns="54000" bIns="54000" rtlCol="0" anchor="t"/>
            <a:lstStyle/>
            <a:p>
              <a:pPr algn="ctr" latinLnBrk="0">
                <a:lnSpc>
                  <a:spcPts val="500"/>
                </a:lnSpc>
              </a:pPr>
              <a:r>
                <a:rPr lang="en-IE" sz="900" b="1" kern="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Marketing</a:t>
              </a:r>
            </a:p>
            <a:p>
              <a:pPr algn="ctr" latinLnBrk="0">
                <a:lnSpc>
                  <a:spcPts val="500"/>
                </a:lnSpc>
                <a:spcBef>
                  <a:spcPts val="600"/>
                </a:spcBef>
              </a:pPr>
              <a:r>
                <a:rPr lang="en-IE" sz="900" b="1" kern="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Automation</a:t>
              </a:r>
            </a:p>
          </p:txBody>
        </p:sp>
        <p:sp>
          <p:nvSpPr>
            <p:cNvPr id="13" name="양쪽 모서리가 둥근 사각형 19">
              <a:extLst>
                <a:ext uri="{FF2B5EF4-FFF2-40B4-BE49-F238E27FC236}">
                  <a16:creationId xmlns:a16="http://schemas.microsoft.com/office/drawing/2014/main" xmlns="" id="{5225BFCB-669C-40AA-9852-70221012BDBE}"/>
                </a:ext>
              </a:extLst>
            </p:cNvPr>
            <p:cNvSpPr/>
            <p:nvPr/>
          </p:nvSpPr>
          <p:spPr>
            <a:xfrm>
              <a:off x="4122285" y="1751461"/>
              <a:ext cx="1510870" cy="1800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80561">
                <a:defRPr/>
              </a:pPr>
              <a:r>
                <a:rPr lang="en-US" altLang="ko-KR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Journey Builder</a:t>
              </a:r>
              <a:endParaRPr lang="ko-KR" altLang="en-US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4" name="양쪽 모서리가 둥근 사각형 19">
              <a:extLst>
                <a:ext uri="{FF2B5EF4-FFF2-40B4-BE49-F238E27FC236}">
                  <a16:creationId xmlns:a16="http://schemas.microsoft.com/office/drawing/2014/main" xmlns="" id="{CD309635-1124-49E1-A3FD-E15E5DEDA6A9}"/>
                </a:ext>
              </a:extLst>
            </p:cNvPr>
            <p:cNvSpPr/>
            <p:nvPr/>
          </p:nvSpPr>
          <p:spPr>
            <a:xfrm>
              <a:off x="4122285" y="1997776"/>
              <a:ext cx="1510870" cy="1800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80561">
                <a:defRPr/>
              </a:pPr>
              <a:r>
                <a:rPr lang="en-US" altLang="ko-KR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Content Management</a:t>
              </a:r>
              <a:endParaRPr lang="ko-KR" altLang="en-US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7080784C-EFC5-4039-8392-A751FA353749}"/>
              </a:ext>
            </a:extLst>
          </p:cNvPr>
          <p:cNvSpPr/>
          <p:nvPr/>
        </p:nvSpPr>
        <p:spPr>
          <a:xfrm>
            <a:off x="4021748" y="1968022"/>
            <a:ext cx="1714491" cy="1220280"/>
          </a:xfrm>
          <a:prstGeom prst="roundRect">
            <a:avLst>
              <a:gd name="adj" fmla="val 8037"/>
            </a:avLst>
          </a:prstGeom>
          <a:solidFill>
            <a:srgbClr val="97C7FF"/>
          </a:solidFill>
          <a:ln w="3175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algn="ctr" latinLnBrk="0">
              <a:lnSpc>
                <a:spcPts val="500"/>
              </a:lnSpc>
            </a:pPr>
            <a:r>
              <a:rPr lang="en-IE" sz="900" b="1" kern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CRM</a:t>
            </a:r>
          </a:p>
        </p:txBody>
      </p:sp>
      <p:sp>
        <p:nvSpPr>
          <p:cNvPr id="16" name="양쪽 모서리가 둥근 사각형 19">
            <a:extLst>
              <a:ext uri="{FF2B5EF4-FFF2-40B4-BE49-F238E27FC236}">
                <a16:creationId xmlns:a16="http://schemas.microsoft.com/office/drawing/2014/main" xmlns="" id="{492082C1-795D-40A9-921A-DD732ED5E780}"/>
              </a:ext>
            </a:extLst>
          </p:cNvPr>
          <p:cNvSpPr/>
          <p:nvPr/>
        </p:nvSpPr>
        <p:spPr>
          <a:xfrm>
            <a:off x="4123966" y="2471781"/>
            <a:ext cx="1510054" cy="180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>
              <a:defRPr/>
            </a:pPr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C360 View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xmlns="" id="{533DF2AD-5B2C-4860-BAF9-69BA8EDA24FB}"/>
              </a:ext>
            </a:extLst>
          </p:cNvPr>
          <p:cNvGrpSpPr/>
          <p:nvPr/>
        </p:nvGrpSpPr>
        <p:grpSpPr>
          <a:xfrm>
            <a:off x="4126670" y="2131796"/>
            <a:ext cx="1504648" cy="286786"/>
            <a:chOff x="4488859" y="3623750"/>
            <a:chExt cx="1423314" cy="286786"/>
          </a:xfrm>
        </p:grpSpPr>
        <p:sp>
          <p:nvSpPr>
            <p:cNvPr id="18" name="양쪽 모서리가 둥근 사각형 19">
              <a:extLst>
                <a:ext uri="{FF2B5EF4-FFF2-40B4-BE49-F238E27FC236}">
                  <a16:creationId xmlns:a16="http://schemas.microsoft.com/office/drawing/2014/main" xmlns="" id="{E3029F38-A011-4FF8-8D01-33DE8024CAA9}"/>
                </a:ext>
              </a:extLst>
            </p:cNvPr>
            <p:cNvSpPr/>
            <p:nvPr/>
          </p:nvSpPr>
          <p:spPr>
            <a:xfrm>
              <a:off x="4488859" y="3623750"/>
              <a:ext cx="678886" cy="286786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80561">
                <a:defRPr/>
              </a:pPr>
              <a:r>
                <a:rPr lang="en-US" altLang="ko-KR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Standard Objects</a:t>
              </a:r>
              <a:endParaRPr lang="ko-KR" altLang="en-US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9" name="양쪽 모서리가 둥근 사각형 19">
              <a:extLst>
                <a:ext uri="{FF2B5EF4-FFF2-40B4-BE49-F238E27FC236}">
                  <a16:creationId xmlns:a16="http://schemas.microsoft.com/office/drawing/2014/main" xmlns="" id="{A002D2E4-E63D-4E7B-9ADE-835C891323EB}"/>
                </a:ext>
              </a:extLst>
            </p:cNvPr>
            <p:cNvSpPr/>
            <p:nvPr/>
          </p:nvSpPr>
          <p:spPr>
            <a:xfrm>
              <a:off x="5233287" y="3623750"/>
              <a:ext cx="678886" cy="286786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80561">
                <a:defRPr/>
              </a:pPr>
              <a:r>
                <a:rPr lang="en-US" altLang="ko-KR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Custom</a:t>
              </a:r>
              <a:br>
                <a:rPr lang="en-US" altLang="ko-KR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</a:br>
              <a:r>
                <a:rPr lang="en-US" altLang="ko-KR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Objects</a:t>
              </a:r>
              <a:endParaRPr lang="ko-KR" altLang="en-US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20" name="양쪽 모서리가 둥근 사각형 19">
            <a:extLst>
              <a:ext uri="{FF2B5EF4-FFF2-40B4-BE49-F238E27FC236}">
                <a16:creationId xmlns:a16="http://schemas.microsoft.com/office/drawing/2014/main" xmlns="" id="{A6E13DFA-ECF6-4484-A2F8-AAC1E8B4D43C}"/>
              </a:ext>
            </a:extLst>
          </p:cNvPr>
          <p:cNvSpPr/>
          <p:nvPr/>
        </p:nvSpPr>
        <p:spPr>
          <a:xfrm>
            <a:off x="4123966" y="2705013"/>
            <a:ext cx="1510054" cy="180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>
              <a:defRPr/>
            </a:pPr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KPI Dashboard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1" name="양쪽 모서리가 둥근 사각형 19">
            <a:extLst>
              <a:ext uri="{FF2B5EF4-FFF2-40B4-BE49-F238E27FC236}">
                <a16:creationId xmlns:a16="http://schemas.microsoft.com/office/drawing/2014/main" xmlns="" id="{91C6EE35-C2D0-441E-84C6-23A914D7353F}"/>
              </a:ext>
            </a:extLst>
          </p:cNvPr>
          <p:cNvSpPr/>
          <p:nvPr/>
        </p:nvSpPr>
        <p:spPr>
          <a:xfrm>
            <a:off x="4123966" y="2945864"/>
            <a:ext cx="1510054" cy="180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>
              <a:defRPr/>
            </a:pPr>
            <a:r>
              <a:rPr lang="en-US" altLang="ko-KR" sz="90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Dealer Community</a:t>
            </a:r>
            <a:endParaRPr lang="ko-KR" altLang="en-US" sz="90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xmlns="" id="{D64359C7-3166-4E4C-9D11-DEA48524321C}"/>
              </a:ext>
            </a:extLst>
          </p:cNvPr>
          <p:cNvSpPr/>
          <p:nvPr/>
        </p:nvSpPr>
        <p:spPr>
          <a:xfrm>
            <a:off x="4023479" y="3952632"/>
            <a:ext cx="1714491" cy="755742"/>
          </a:xfrm>
          <a:prstGeom prst="roundRect">
            <a:avLst>
              <a:gd name="adj" fmla="val 8037"/>
            </a:avLst>
          </a:prstGeom>
          <a:solidFill>
            <a:srgbClr val="97C7FF"/>
          </a:solidFill>
          <a:ln w="3175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algn="ctr" latinLnBrk="0">
              <a:lnSpc>
                <a:spcPts val="500"/>
              </a:lnSpc>
            </a:pPr>
            <a:endParaRPr lang="en-IE" sz="900" b="1" kern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  <a:p>
            <a:pPr algn="ctr" latinLnBrk="0">
              <a:lnSpc>
                <a:spcPts val="500"/>
              </a:lnSpc>
            </a:pPr>
            <a:r>
              <a:rPr lang="en-IE" sz="900" b="1" kern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Customer Data Repository</a:t>
            </a:r>
          </a:p>
        </p:txBody>
      </p:sp>
      <p:sp>
        <p:nvSpPr>
          <p:cNvPr id="23" name="양쪽 모서리가 둥근 사각형 19">
            <a:extLst>
              <a:ext uri="{FF2B5EF4-FFF2-40B4-BE49-F238E27FC236}">
                <a16:creationId xmlns:a16="http://schemas.microsoft.com/office/drawing/2014/main" xmlns="" id="{74E2BC20-E329-4731-AA44-D35F7CE8238D}"/>
              </a:ext>
            </a:extLst>
          </p:cNvPr>
          <p:cNvSpPr/>
          <p:nvPr/>
        </p:nvSpPr>
        <p:spPr>
          <a:xfrm>
            <a:off x="4125697" y="4466551"/>
            <a:ext cx="1510054" cy="180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>
              <a:defRPr/>
            </a:pPr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Data Storage &amp; Feeding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4" name="양쪽 모서리가 둥근 사각형 19">
            <a:extLst>
              <a:ext uri="{FF2B5EF4-FFF2-40B4-BE49-F238E27FC236}">
                <a16:creationId xmlns:a16="http://schemas.microsoft.com/office/drawing/2014/main" xmlns="" id="{87E1FB52-9417-44E4-8017-1100A6272229}"/>
              </a:ext>
            </a:extLst>
          </p:cNvPr>
          <p:cNvSpPr/>
          <p:nvPr/>
        </p:nvSpPr>
        <p:spPr>
          <a:xfrm>
            <a:off x="4125697" y="4230485"/>
            <a:ext cx="1510054" cy="180000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>
              <a:defRPr/>
            </a:pPr>
            <a:r>
              <a:rPr lang="en-US" altLang="ko-KR" sz="900" err="1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cMDM</a:t>
            </a:r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 Rules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4A9A1B06-58A0-4F04-980F-DA89C1E81F83}"/>
              </a:ext>
            </a:extLst>
          </p:cNvPr>
          <p:cNvSpPr/>
          <p:nvPr/>
        </p:nvSpPr>
        <p:spPr>
          <a:xfrm>
            <a:off x="7310007" y="919518"/>
            <a:ext cx="1722257" cy="1412954"/>
          </a:xfrm>
          <a:prstGeom prst="roundRect">
            <a:avLst>
              <a:gd name="adj" fmla="val 2613"/>
            </a:avLst>
          </a:prstGeom>
          <a:noFill/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2D3E7E8-587A-4CAC-8983-124950C1BE48}"/>
              </a:ext>
            </a:extLst>
          </p:cNvPr>
          <p:cNvSpPr txBox="1"/>
          <p:nvPr/>
        </p:nvSpPr>
        <p:spPr>
          <a:xfrm>
            <a:off x="7310008" y="901823"/>
            <a:ext cx="1697427" cy="21611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27000" tIns="27000" rIns="27000" bIns="27000" rtlCol="0">
            <a:spAutoFit/>
          </a:bodyPr>
          <a:lstStyle/>
          <a:p>
            <a:pPr algn="ctr" defTabSz="547461">
              <a:defRPr/>
            </a:pPr>
            <a:r>
              <a:rPr lang="en-US" altLang="ko-KR" sz="1000" b="1" dirty="0">
                <a:solidFill>
                  <a:srgbClr val="002C5F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Internal Legacy Systems</a:t>
            </a:r>
            <a:endParaRPr lang="ko-KR" altLang="en-US" sz="1000" b="1" dirty="0">
              <a:solidFill>
                <a:srgbClr val="002C5F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xmlns="" id="{BB9BD81F-CBA3-4F67-B41C-AB8D4F4CE06B}"/>
              </a:ext>
            </a:extLst>
          </p:cNvPr>
          <p:cNvSpPr/>
          <p:nvPr/>
        </p:nvSpPr>
        <p:spPr>
          <a:xfrm>
            <a:off x="7311522" y="2466317"/>
            <a:ext cx="1720743" cy="3069187"/>
          </a:xfrm>
          <a:prstGeom prst="roundRect">
            <a:avLst>
              <a:gd name="adj" fmla="val 2613"/>
            </a:avLst>
          </a:prstGeom>
          <a:noFill/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D99FCE2-2EAF-4C06-910F-3D7D37A06C73}"/>
              </a:ext>
            </a:extLst>
          </p:cNvPr>
          <p:cNvSpPr txBox="1"/>
          <p:nvPr/>
        </p:nvSpPr>
        <p:spPr>
          <a:xfrm>
            <a:off x="7274213" y="2463573"/>
            <a:ext cx="1697427" cy="20405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27000" tIns="27000" rIns="27000" bIns="27000" rtlCol="0">
            <a:spAutoFit/>
          </a:bodyPr>
          <a:lstStyle/>
          <a:p>
            <a:pPr algn="ctr" defTabSz="547461">
              <a:defRPr/>
            </a:pPr>
            <a:r>
              <a:rPr lang="en-US" altLang="ko-KR" sz="1000" b="1">
                <a:solidFill>
                  <a:srgbClr val="002C5F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External Legacy Systems</a:t>
            </a:r>
            <a:endParaRPr lang="ko-KR" altLang="en-US" sz="1000" b="1">
              <a:solidFill>
                <a:srgbClr val="002C5F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D0BC9BF1-768A-44B6-BF21-213A53F353E8}"/>
              </a:ext>
            </a:extLst>
          </p:cNvPr>
          <p:cNvSpPr/>
          <p:nvPr/>
        </p:nvSpPr>
        <p:spPr>
          <a:xfrm>
            <a:off x="7462164" y="4021665"/>
            <a:ext cx="1412965" cy="461363"/>
          </a:xfrm>
          <a:prstGeom prst="roundRect">
            <a:avLst>
              <a:gd name="adj" fmla="val 8037"/>
            </a:avLst>
          </a:prstGeom>
          <a:solidFill>
            <a:srgbClr val="BFBFBF"/>
          </a:solidFill>
          <a:ln w="12700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algn="ctr" latinLnBrk="0">
              <a:lnSpc>
                <a:spcPts val="500"/>
              </a:lnSpc>
            </a:pPr>
            <a:r>
              <a:rPr lang="en-IE" sz="900" kern="0" err="1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Smarters</a:t>
            </a:r>
            <a:endParaRPr lang="en-IE" sz="900" kern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30" name="사각형: 둥근 모서리 84">
            <a:extLst>
              <a:ext uri="{FF2B5EF4-FFF2-40B4-BE49-F238E27FC236}">
                <a16:creationId xmlns:a16="http://schemas.microsoft.com/office/drawing/2014/main" xmlns="" id="{7218B8AA-B3A0-4AE8-AA1F-EDCCD1CE605F}"/>
              </a:ext>
            </a:extLst>
          </p:cNvPr>
          <p:cNvSpPr/>
          <p:nvPr/>
        </p:nvSpPr>
        <p:spPr bwMode="gray">
          <a:xfrm>
            <a:off x="7574646" y="4184758"/>
            <a:ext cx="1260000" cy="20395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</a:rPr>
              <a:t>WhatsApp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</a:endParaRPr>
          </a:p>
        </p:txBody>
      </p:sp>
      <p:sp>
        <p:nvSpPr>
          <p:cNvPr id="31" name="사각형: 둥근 모서리 84">
            <a:extLst>
              <a:ext uri="{FF2B5EF4-FFF2-40B4-BE49-F238E27FC236}">
                <a16:creationId xmlns:a16="http://schemas.microsoft.com/office/drawing/2014/main" xmlns="" id="{24EC535C-EEA3-4D99-BE66-41131C9CDF9E}"/>
              </a:ext>
            </a:extLst>
          </p:cNvPr>
          <p:cNvSpPr/>
          <p:nvPr/>
        </p:nvSpPr>
        <p:spPr bwMode="gray">
          <a:xfrm>
            <a:off x="7461246" y="2753485"/>
            <a:ext cx="1414800" cy="20395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 err="1">
                <a:solidFill>
                  <a:prstClr val="black"/>
                </a:solidFill>
                <a:cs typeface="Open Sans" panose="020B0606030504020204" pitchFamily="34" charset="0"/>
              </a:rPr>
              <a:t>Webmotors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</a:endParaRPr>
          </a:p>
        </p:txBody>
      </p:sp>
      <p:sp>
        <p:nvSpPr>
          <p:cNvPr id="32" name="사각형: 둥근 모서리 84">
            <a:extLst>
              <a:ext uri="{FF2B5EF4-FFF2-40B4-BE49-F238E27FC236}">
                <a16:creationId xmlns:a16="http://schemas.microsoft.com/office/drawing/2014/main" xmlns="" id="{9E854778-0D5B-4A79-868B-2CD5D2F11E1F}"/>
              </a:ext>
            </a:extLst>
          </p:cNvPr>
          <p:cNvSpPr/>
          <p:nvPr/>
        </p:nvSpPr>
        <p:spPr bwMode="gray">
          <a:xfrm>
            <a:off x="7461246" y="3068284"/>
            <a:ext cx="1414800" cy="20395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</a:rPr>
              <a:t>DMS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</a:endParaRPr>
          </a:p>
        </p:txBody>
      </p:sp>
      <p:sp>
        <p:nvSpPr>
          <p:cNvPr id="33" name="사각형: 둥근 모서리 84">
            <a:extLst>
              <a:ext uri="{FF2B5EF4-FFF2-40B4-BE49-F238E27FC236}">
                <a16:creationId xmlns:a16="http://schemas.microsoft.com/office/drawing/2014/main" xmlns="" id="{E382AA4D-3D8E-4175-BC01-DABA263AE165}"/>
              </a:ext>
            </a:extLst>
          </p:cNvPr>
          <p:cNvSpPr/>
          <p:nvPr/>
        </p:nvSpPr>
        <p:spPr bwMode="gray">
          <a:xfrm>
            <a:off x="7461246" y="4586372"/>
            <a:ext cx="1414800" cy="20395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</a:rPr>
              <a:t>Route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</a:endParaRPr>
          </a:p>
        </p:txBody>
      </p:sp>
      <p:sp>
        <p:nvSpPr>
          <p:cNvPr id="34" name="사각형: 둥근 모서리 84">
            <a:extLst>
              <a:ext uri="{FF2B5EF4-FFF2-40B4-BE49-F238E27FC236}">
                <a16:creationId xmlns:a16="http://schemas.microsoft.com/office/drawing/2014/main" xmlns="" id="{DC6F6D54-49CD-45C6-803F-D55EDA99718D}"/>
              </a:ext>
            </a:extLst>
          </p:cNvPr>
          <p:cNvSpPr/>
          <p:nvPr/>
        </p:nvSpPr>
        <p:spPr bwMode="gray">
          <a:xfrm>
            <a:off x="7461246" y="5188079"/>
            <a:ext cx="1414800" cy="20395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</a:rPr>
              <a:t>Delta Global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</a:endParaRPr>
          </a:p>
        </p:txBody>
      </p:sp>
      <p:sp>
        <p:nvSpPr>
          <p:cNvPr id="35" name="사각형: 둥근 모서리 84">
            <a:extLst>
              <a:ext uri="{FF2B5EF4-FFF2-40B4-BE49-F238E27FC236}">
                <a16:creationId xmlns:a16="http://schemas.microsoft.com/office/drawing/2014/main" xmlns="" id="{27261BA9-67D4-4945-8AAD-C09A769F464C}"/>
              </a:ext>
            </a:extLst>
          </p:cNvPr>
          <p:cNvSpPr/>
          <p:nvPr/>
        </p:nvSpPr>
        <p:spPr bwMode="gray">
          <a:xfrm>
            <a:off x="7461246" y="4872634"/>
            <a:ext cx="1414800" cy="20395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</a:rPr>
              <a:t>Reclaim </a:t>
            </a:r>
            <a:r>
              <a:rPr lang="en-US" altLang="ko-KR" sz="900" err="1">
                <a:solidFill>
                  <a:prstClr val="black"/>
                </a:solidFill>
                <a:cs typeface="Open Sans" panose="020B0606030504020204" pitchFamily="34" charset="0"/>
              </a:rPr>
              <a:t>Aqui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</a:endParaRPr>
          </a:p>
        </p:txBody>
      </p:sp>
      <p:sp>
        <p:nvSpPr>
          <p:cNvPr id="36" name="사각형: 둥근 모서리 114">
            <a:extLst>
              <a:ext uri="{FF2B5EF4-FFF2-40B4-BE49-F238E27FC236}">
                <a16:creationId xmlns:a16="http://schemas.microsoft.com/office/drawing/2014/main" xmlns="" id="{83E57E4D-35F0-45A0-AC2A-9F8E9856BFBC}"/>
              </a:ext>
            </a:extLst>
          </p:cNvPr>
          <p:cNvSpPr/>
          <p:nvPr/>
        </p:nvSpPr>
        <p:spPr>
          <a:xfrm>
            <a:off x="3353249" y="3182217"/>
            <a:ext cx="576000" cy="208020"/>
          </a:xfrm>
          <a:prstGeom prst="roundRect">
            <a:avLst/>
          </a:prstGeom>
          <a:solidFill>
            <a:srgbClr val="F2F2F2"/>
          </a:solidFill>
          <a:ln w="6350">
            <a:solidFill>
              <a:sysClr val="window" lastClr="FFFFFF">
                <a:lumMod val="65000"/>
              </a:sysClr>
            </a:solidFill>
            <a:prstDash val="dash"/>
          </a:ln>
        </p:spPr>
        <p:txBody>
          <a:bodyPr wrap="none" lIns="0" tIns="0" rIns="0" bIns="0" rtlCol="0" anchor="ctr">
            <a:noAutofit/>
          </a:bodyPr>
          <a:lstStyle/>
          <a:p>
            <a:pPr algn="ctr" latinLnBrk="0"/>
            <a:r>
              <a:rPr lang="en-US" altLang="ko-KR" sz="900" kern="0">
                <a:solidFill>
                  <a:prstClr val="black"/>
                </a:solidFill>
                <a:latin typeface="+mn-ea"/>
              </a:rPr>
              <a:t>API G/W</a:t>
            </a:r>
            <a:endParaRPr lang="ko-KR" altLang="en-US" sz="900" kern="0">
              <a:solidFill>
                <a:prstClr val="black"/>
              </a:solidFill>
              <a:latin typeface="+mn-ea"/>
            </a:endParaRPr>
          </a:p>
        </p:txBody>
      </p:sp>
      <p:grpSp>
        <p:nvGrpSpPr>
          <p:cNvPr id="37" name="Group 191">
            <a:extLst>
              <a:ext uri="{FF2B5EF4-FFF2-40B4-BE49-F238E27FC236}">
                <a16:creationId xmlns:a16="http://schemas.microsoft.com/office/drawing/2014/main" xmlns="" id="{9E8CC933-B17F-4F08-82DE-5406C3CFE3E0}"/>
              </a:ext>
            </a:extLst>
          </p:cNvPr>
          <p:cNvGrpSpPr/>
          <p:nvPr/>
        </p:nvGrpSpPr>
        <p:grpSpPr>
          <a:xfrm>
            <a:off x="37836" y="2519449"/>
            <a:ext cx="574318" cy="500703"/>
            <a:chOff x="325193" y="1593780"/>
            <a:chExt cx="574318" cy="500703"/>
          </a:xfrm>
        </p:grpSpPr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xmlns="" id="{26E2476E-F8C4-4758-89DC-1B21B9FF1D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5880" y="1593780"/>
              <a:ext cx="233934" cy="204881"/>
            </a:xfrm>
            <a:custGeom>
              <a:avLst/>
              <a:gdLst>
                <a:gd name="T0" fmla="*/ 277 w 543"/>
                <a:gd name="T1" fmla="*/ 335 h 477"/>
                <a:gd name="T2" fmla="*/ 277 w 543"/>
                <a:gd name="T3" fmla="*/ 335 h 477"/>
                <a:gd name="T4" fmla="*/ 207 w 543"/>
                <a:gd name="T5" fmla="*/ 253 h 477"/>
                <a:gd name="T6" fmla="*/ 230 w 543"/>
                <a:gd name="T7" fmla="*/ 192 h 477"/>
                <a:gd name="T8" fmla="*/ 250 w 543"/>
                <a:gd name="T9" fmla="*/ 150 h 477"/>
                <a:gd name="T10" fmla="*/ 242 w 543"/>
                <a:gd name="T11" fmla="*/ 129 h 477"/>
                <a:gd name="T12" fmla="*/ 248 w 543"/>
                <a:gd name="T13" fmla="*/ 85 h 477"/>
                <a:gd name="T14" fmla="*/ 161 w 543"/>
                <a:gd name="T15" fmla="*/ 0 h 477"/>
                <a:gd name="T16" fmla="*/ 75 w 543"/>
                <a:gd name="T17" fmla="*/ 85 h 477"/>
                <a:gd name="T18" fmla="*/ 80 w 543"/>
                <a:gd name="T19" fmla="*/ 129 h 477"/>
                <a:gd name="T20" fmla="*/ 72 w 543"/>
                <a:gd name="T21" fmla="*/ 150 h 477"/>
                <a:gd name="T22" fmla="*/ 93 w 543"/>
                <a:gd name="T23" fmla="*/ 192 h 477"/>
                <a:gd name="T24" fmla="*/ 116 w 543"/>
                <a:gd name="T25" fmla="*/ 253 h 477"/>
                <a:gd name="T26" fmla="*/ 45 w 543"/>
                <a:gd name="T27" fmla="*/ 335 h 477"/>
                <a:gd name="T28" fmla="*/ 0 w 543"/>
                <a:gd name="T29" fmla="*/ 378 h 477"/>
                <a:gd name="T30" fmla="*/ 0 w 543"/>
                <a:gd name="T31" fmla="*/ 477 h 477"/>
                <a:gd name="T32" fmla="*/ 377 w 543"/>
                <a:gd name="T33" fmla="*/ 477 h 477"/>
                <a:gd name="T34" fmla="*/ 377 w 543"/>
                <a:gd name="T35" fmla="*/ 403 h 477"/>
                <a:gd name="T36" fmla="*/ 277 w 543"/>
                <a:gd name="T37" fmla="*/ 335 h 477"/>
                <a:gd name="T38" fmla="*/ 543 w 543"/>
                <a:gd name="T39" fmla="*/ 477 h 477"/>
                <a:gd name="T40" fmla="*/ 543 w 543"/>
                <a:gd name="T41" fmla="*/ 477 h 477"/>
                <a:gd name="T42" fmla="*/ 536 w 543"/>
                <a:gd name="T43" fmla="*/ 364 h 477"/>
                <a:gd name="T44" fmla="*/ 464 w 543"/>
                <a:gd name="T45" fmla="*/ 320 h 477"/>
                <a:gd name="T46" fmla="*/ 411 w 543"/>
                <a:gd name="T47" fmla="*/ 259 h 477"/>
                <a:gd name="T48" fmla="*/ 429 w 543"/>
                <a:gd name="T49" fmla="*/ 213 h 477"/>
                <a:gd name="T50" fmla="*/ 444 w 543"/>
                <a:gd name="T51" fmla="*/ 181 h 477"/>
                <a:gd name="T52" fmla="*/ 438 w 543"/>
                <a:gd name="T53" fmla="*/ 165 h 477"/>
                <a:gd name="T54" fmla="*/ 442 w 543"/>
                <a:gd name="T55" fmla="*/ 132 h 477"/>
                <a:gd name="T56" fmla="*/ 377 w 543"/>
                <a:gd name="T57" fmla="*/ 68 h 477"/>
                <a:gd name="T58" fmla="*/ 312 w 543"/>
                <a:gd name="T59" fmla="*/ 132 h 477"/>
                <a:gd name="T60" fmla="*/ 316 w 543"/>
                <a:gd name="T61" fmla="*/ 165 h 477"/>
                <a:gd name="T62" fmla="*/ 311 w 543"/>
                <a:gd name="T63" fmla="*/ 181 h 477"/>
                <a:gd name="T64" fmla="*/ 326 w 543"/>
                <a:gd name="T65" fmla="*/ 213 h 477"/>
                <a:gd name="T66" fmla="*/ 343 w 543"/>
                <a:gd name="T67" fmla="*/ 259 h 477"/>
                <a:gd name="T68" fmla="*/ 321 w 543"/>
                <a:gd name="T69" fmla="*/ 304 h 477"/>
                <a:gd name="T70" fmla="*/ 421 w 543"/>
                <a:gd name="T71" fmla="*/ 397 h 477"/>
                <a:gd name="T72" fmla="*/ 421 w 543"/>
                <a:gd name="T73" fmla="*/ 477 h 477"/>
                <a:gd name="T74" fmla="*/ 543 w 543"/>
                <a:gd name="T7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477">
                  <a:moveTo>
                    <a:pt x="277" y="335"/>
                  </a:moveTo>
                  <a:lnTo>
                    <a:pt x="277" y="335"/>
                  </a:lnTo>
                  <a:cubicBezTo>
                    <a:pt x="224" y="313"/>
                    <a:pt x="207" y="294"/>
                    <a:pt x="207" y="253"/>
                  </a:cubicBezTo>
                  <a:cubicBezTo>
                    <a:pt x="207" y="229"/>
                    <a:pt x="223" y="237"/>
                    <a:pt x="230" y="192"/>
                  </a:cubicBezTo>
                  <a:cubicBezTo>
                    <a:pt x="233" y="174"/>
                    <a:pt x="248" y="192"/>
                    <a:pt x="250" y="150"/>
                  </a:cubicBezTo>
                  <a:cubicBezTo>
                    <a:pt x="250" y="133"/>
                    <a:pt x="242" y="129"/>
                    <a:pt x="242" y="129"/>
                  </a:cubicBezTo>
                  <a:cubicBezTo>
                    <a:pt x="242" y="129"/>
                    <a:pt x="247" y="104"/>
                    <a:pt x="248" y="85"/>
                  </a:cubicBezTo>
                  <a:cubicBezTo>
                    <a:pt x="250" y="61"/>
                    <a:pt x="236" y="0"/>
                    <a:pt x="161" y="0"/>
                  </a:cubicBezTo>
                  <a:cubicBezTo>
                    <a:pt x="87" y="0"/>
                    <a:pt x="73" y="61"/>
                    <a:pt x="75" y="85"/>
                  </a:cubicBezTo>
                  <a:cubicBezTo>
                    <a:pt x="76" y="104"/>
                    <a:pt x="80" y="129"/>
                    <a:pt x="80" y="129"/>
                  </a:cubicBezTo>
                  <a:cubicBezTo>
                    <a:pt x="80" y="129"/>
                    <a:pt x="72" y="133"/>
                    <a:pt x="72" y="150"/>
                  </a:cubicBezTo>
                  <a:cubicBezTo>
                    <a:pt x="75" y="192"/>
                    <a:pt x="90" y="174"/>
                    <a:pt x="93" y="192"/>
                  </a:cubicBezTo>
                  <a:cubicBezTo>
                    <a:pt x="100" y="237"/>
                    <a:pt x="116" y="229"/>
                    <a:pt x="116" y="253"/>
                  </a:cubicBezTo>
                  <a:cubicBezTo>
                    <a:pt x="116" y="294"/>
                    <a:pt x="99" y="313"/>
                    <a:pt x="45" y="335"/>
                  </a:cubicBezTo>
                  <a:cubicBezTo>
                    <a:pt x="29" y="342"/>
                    <a:pt x="0" y="353"/>
                    <a:pt x="0" y="378"/>
                  </a:cubicBezTo>
                  <a:lnTo>
                    <a:pt x="0" y="477"/>
                  </a:lnTo>
                  <a:lnTo>
                    <a:pt x="377" y="477"/>
                  </a:lnTo>
                  <a:lnTo>
                    <a:pt x="377" y="403"/>
                  </a:lnTo>
                  <a:cubicBezTo>
                    <a:pt x="377" y="380"/>
                    <a:pt x="331" y="358"/>
                    <a:pt x="277" y="335"/>
                  </a:cubicBezTo>
                  <a:close/>
                  <a:moveTo>
                    <a:pt x="543" y="477"/>
                  </a:moveTo>
                  <a:lnTo>
                    <a:pt x="543" y="477"/>
                  </a:lnTo>
                  <a:cubicBezTo>
                    <a:pt x="543" y="477"/>
                    <a:pt x="542" y="375"/>
                    <a:pt x="536" y="364"/>
                  </a:cubicBezTo>
                  <a:cubicBezTo>
                    <a:pt x="527" y="348"/>
                    <a:pt x="505" y="337"/>
                    <a:pt x="464" y="320"/>
                  </a:cubicBezTo>
                  <a:cubicBezTo>
                    <a:pt x="424" y="303"/>
                    <a:pt x="411" y="289"/>
                    <a:pt x="411" y="259"/>
                  </a:cubicBezTo>
                  <a:cubicBezTo>
                    <a:pt x="411" y="240"/>
                    <a:pt x="423" y="246"/>
                    <a:pt x="429" y="213"/>
                  </a:cubicBezTo>
                  <a:cubicBezTo>
                    <a:pt x="431" y="199"/>
                    <a:pt x="442" y="213"/>
                    <a:pt x="444" y="181"/>
                  </a:cubicBezTo>
                  <a:cubicBezTo>
                    <a:pt x="444" y="168"/>
                    <a:pt x="438" y="165"/>
                    <a:pt x="438" y="165"/>
                  </a:cubicBezTo>
                  <a:cubicBezTo>
                    <a:pt x="438" y="165"/>
                    <a:pt x="441" y="146"/>
                    <a:pt x="442" y="132"/>
                  </a:cubicBezTo>
                  <a:cubicBezTo>
                    <a:pt x="444" y="114"/>
                    <a:pt x="433" y="68"/>
                    <a:pt x="377" y="68"/>
                  </a:cubicBezTo>
                  <a:cubicBezTo>
                    <a:pt x="321" y="68"/>
                    <a:pt x="311" y="114"/>
                    <a:pt x="312" y="132"/>
                  </a:cubicBezTo>
                  <a:cubicBezTo>
                    <a:pt x="313" y="146"/>
                    <a:pt x="316" y="165"/>
                    <a:pt x="316" y="165"/>
                  </a:cubicBezTo>
                  <a:cubicBezTo>
                    <a:pt x="316" y="165"/>
                    <a:pt x="311" y="168"/>
                    <a:pt x="311" y="181"/>
                  </a:cubicBezTo>
                  <a:cubicBezTo>
                    <a:pt x="313" y="213"/>
                    <a:pt x="323" y="199"/>
                    <a:pt x="326" y="213"/>
                  </a:cubicBezTo>
                  <a:cubicBezTo>
                    <a:pt x="331" y="246"/>
                    <a:pt x="343" y="240"/>
                    <a:pt x="343" y="259"/>
                  </a:cubicBezTo>
                  <a:cubicBezTo>
                    <a:pt x="343" y="279"/>
                    <a:pt x="337" y="292"/>
                    <a:pt x="321" y="304"/>
                  </a:cubicBezTo>
                  <a:cubicBezTo>
                    <a:pt x="409" y="348"/>
                    <a:pt x="421" y="357"/>
                    <a:pt x="421" y="397"/>
                  </a:cubicBezTo>
                  <a:lnTo>
                    <a:pt x="421" y="477"/>
                  </a:lnTo>
                  <a:lnTo>
                    <a:pt x="543" y="477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2617A96-B3D1-4885-984E-263F628BB1DF}"/>
                </a:ext>
              </a:extLst>
            </p:cNvPr>
            <p:cNvSpPr txBox="1"/>
            <p:nvPr/>
          </p:nvSpPr>
          <p:spPr>
            <a:xfrm>
              <a:off x="325193" y="1848262"/>
              <a:ext cx="574318" cy="2462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ko-KR"/>
              </a:defPPr>
              <a:lvl1pPr algn="ctr" latinLnBrk="0">
                <a:spcBef>
                  <a:spcPts val="432"/>
                </a:spcBef>
                <a:defRPr sz="900" b="1" i="0">
                  <a:solidFill>
                    <a:srgbClr val="2982C6"/>
                  </a:solidFill>
                </a:defRPr>
              </a:lvl1pPr>
            </a:lstStyle>
            <a:p>
              <a:r>
                <a:rPr lang="en-US" altLang="ko-KR" sz="800" b="0">
                  <a:solidFill>
                    <a:schemeClr val="tx1"/>
                  </a:solidFill>
                </a:rPr>
                <a:t>Prospects</a:t>
              </a:r>
              <a:br>
                <a:rPr lang="en-US" altLang="ko-KR" sz="800" b="0">
                  <a:solidFill>
                    <a:schemeClr val="tx1"/>
                  </a:solidFill>
                </a:rPr>
              </a:br>
              <a:r>
                <a:rPr lang="en-US" altLang="ko-KR" sz="800" b="0">
                  <a:solidFill>
                    <a:schemeClr val="tx1"/>
                  </a:solidFill>
                </a:rPr>
                <a:t>/Customers</a:t>
              </a:r>
              <a:endParaRPr lang="ko-KR" altLang="en-US" sz="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193">
            <a:extLst>
              <a:ext uri="{FF2B5EF4-FFF2-40B4-BE49-F238E27FC236}">
                <a16:creationId xmlns:a16="http://schemas.microsoft.com/office/drawing/2014/main" xmlns="" id="{90EA5E64-E5F4-4A68-B637-B708A8A499B1}"/>
              </a:ext>
            </a:extLst>
          </p:cNvPr>
          <p:cNvGrpSpPr/>
          <p:nvPr/>
        </p:nvGrpSpPr>
        <p:grpSpPr>
          <a:xfrm>
            <a:off x="9102459" y="2261960"/>
            <a:ext cx="643017" cy="385213"/>
            <a:chOff x="9273153" y="1593780"/>
            <a:chExt cx="643017" cy="385213"/>
          </a:xfrm>
        </p:grpSpPr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xmlns="" id="{9CF06721-5E12-42FF-B6F3-C8FA91FB78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77695" y="1593780"/>
              <a:ext cx="233934" cy="204881"/>
            </a:xfrm>
            <a:custGeom>
              <a:avLst/>
              <a:gdLst>
                <a:gd name="T0" fmla="*/ 277 w 543"/>
                <a:gd name="T1" fmla="*/ 335 h 477"/>
                <a:gd name="T2" fmla="*/ 277 w 543"/>
                <a:gd name="T3" fmla="*/ 335 h 477"/>
                <a:gd name="T4" fmla="*/ 207 w 543"/>
                <a:gd name="T5" fmla="*/ 253 h 477"/>
                <a:gd name="T6" fmla="*/ 230 w 543"/>
                <a:gd name="T7" fmla="*/ 192 h 477"/>
                <a:gd name="T8" fmla="*/ 250 w 543"/>
                <a:gd name="T9" fmla="*/ 150 h 477"/>
                <a:gd name="T10" fmla="*/ 242 w 543"/>
                <a:gd name="T11" fmla="*/ 129 h 477"/>
                <a:gd name="T12" fmla="*/ 248 w 543"/>
                <a:gd name="T13" fmla="*/ 85 h 477"/>
                <a:gd name="T14" fmla="*/ 161 w 543"/>
                <a:gd name="T15" fmla="*/ 0 h 477"/>
                <a:gd name="T16" fmla="*/ 75 w 543"/>
                <a:gd name="T17" fmla="*/ 85 h 477"/>
                <a:gd name="T18" fmla="*/ 80 w 543"/>
                <a:gd name="T19" fmla="*/ 129 h 477"/>
                <a:gd name="T20" fmla="*/ 72 w 543"/>
                <a:gd name="T21" fmla="*/ 150 h 477"/>
                <a:gd name="T22" fmla="*/ 93 w 543"/>
                <a:gd name="T23" fmla="*/ 192 h 477"/>
                <a:gd name="T24" fmla="*/ 116 w 543"/>
                <a:gd name="T25" fmla="*/ 253 h 477"/>
                <a:gd name="T26" fmla="*/ 45 w 543"/>
                <a:gd name="T27" fmla="*/ 335 h 477"/>
                <a:gd name="T28" fmla="*/ 0 w 543"/>
                <a:gd name="T29" fmla="*/ 378 h 477"/>
                <a:gd name="T30" fmla="*/ 0 w 543"/>
                <a:gd name="T31" fmla="*/ 477 h 477"/>
                <a:gd name="T32" fmla="*/ 377 w 543"/>
                <a:gd name="T33" fmla="*/ 477 h 477"/>
                <a:gd name="T34" fmla="*/ 377 w 543"/>
                <a:gd name="T35" fmla="*/ 403 h 477"/>
                <a:gd name="T36" fmla="*/ 277 w 543"/>
                <a:gd name="T37" fmla="*/ 335 h 477"/>
                <a:gd name="T38" fmla="*/ 543 w 543"/>
                <a:gd name="T39" fmla="*/ 477 h 477"/>
                <a:gd name="T40" fmla="*/ 543 w 543"/>
                <a:gd name="T41" fmla="*/ 477 h 477"/>
                <a:gd name="T42" fmla="*/ 536 w 543"/>
                <a:gd name="T43" fmla="*/ 364 h 477"/>
                <a:gd name="T44" fmla="*/ 464 w 543"/>
                <a:gd name="T45" fmla="*/ 320 h 477"/>
                <a:gd name="T46" fmla="*/ 411 w 543"/>
                <a:gd name="T47" fmla="*/ 259 h 477"/>
                <a:gd name="T48" fmla="*/ 429 w 543"/>
                <a:gd name="T49" fmla="*/ 213 h 477"/>
                <a:gd name="T50" fmla="*/ 444 w 543"/>
                <a:gd name="T51" fmla="*/ 181 h 477"/>
                <a:gd name="T52" fmla="*/ 438 w 543"/>
                <a:gd name="T53" fmla="*/ 165 h 477"/>
                <a:gd name="T54" fmla="*/ 442 w 543"/>
                <a:gd name="T55" fmla="*/ 132 h 477"/>
                <a:gd name="T56" fmla="*/ 377 w 543"/>
                <a:gd name="T57" fmla="*/ 68 h 477"/>
                <a:gd name="T58" fmla="*/ 312 w 543"/>
                <a:gd name="T59" fmla="*/ 132 h 477"/>
                <a:gd name="T60" fmla="*/ 316 w 543"/>
                <a:gd name="T61" fmla="*/ 165 h 477"/>
                <a:gd name="T62" fmla="*/ 311 w 543"/>
                <a:gd name="T63" fmla="*/ 181 h 477"/>
                <a:gd name="T64" fmla="*/ 326 w 543"/>
                <a:gd name="T65" fmla="*/ 213 h 477"/>
                <a:gd name="T66" fmla="*/ 343 w 543"/>
                <a:gd name="T67" fmla="*/ 259 h 477"/>
                <a:gd name="T68" fmla="*/ 321 w 543"/>
                <a:gd name="T69" fmla="*/ 304 h 477"/>
                <a:gd name="T70" fmla="*/ 421 w 543"/>
                <a:gd name="T71" fmla="*/ 397 h 477"/>
                <a:gd name="T72" fmla="*/ 421 w 543"/>
                <a:gd name="T73" fmla="*/ 477 h 477"/>
                <a:gd name="T74" fmla="*/ 543 w 543"/>
                <a:gd name="T7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477">
                  <a:moveTo>
                    <a:pt x="277" y="335"/>
                  </a:moveTo>
                  <a:lnTo>
                    <a:pt x="277" y="335"/>
                  </a:lnTo>
                  <a:cubicBezTo>
                    <a:pt x="224" y="313"/>
                    <a:pt x="207" y="294"/>
                    <a:pt x="207" y="253"/>
                  </a:cubicBezTo>
                  <a:cubicBezTo>
                    <a:pt x="207" y="229"/>
                    <a:pt x="223" y="237"/>
                    <a:pt x="230" y="192"/>
                  </a:cubicBezTo>
                  <a:cubicBezTo>
                    <a:pt x="233" y="174"/>
                    <a:pt x="248" y="192"/>
                    <a:pt x="250" y="150"/>
                  </a:cubicBezTo>
                  <a:cubicBezTo>
                    <a:pt x="250" y="133"/>
                    <a:pt x="242" y="129"/>
                    <a:pt x="242" y="129"/>
                  </a:cubicBezTo>
                  <a:cubicBezTo>
                    <a:pt x="242" y="129"/>
                    <a:pt x="247" y="104"/>
                    <a:pt x="248" y="85"/>
                  </a:cubicBezTo>
                  <a:cubicBezTo>
                    <a:pt x="250" y="61"/>
                    <a:pt x="236" y="0"/>
                    <a:pt x="161" y="0"/>
                  </a:cubicBezTo>
                  <a:cubicBezTo>
                    <a:pt x="87" y="0"/>
                    <a:pt x="73" y="61"/>
                    <a:pt x="75" y="85"/>
                  </a:cubicBezTo>
                  <a:cubicBezTo>
                    <a:pt x="76" y="104"/>
                    <a:pt x="80" y="129"/>
                    <a:pt x="80" y="129"/>
                  </a:cubicBezTo>
                  <a:cubicBezTo>
                    <a:pt x="80" y="129"/>
                    <a:pt x="72" y="133"/>
                    <a:pt x="72" y="150"/>
                  </a:cubicBezTo>
                  <a:cubicBezTo>
                    <a:pt x="75" y="192"/>
                    <a:pt x="90" y="174"/>
                    <a:pt x="93" y="192"/>
                  </a:cubicBezTo>
                  <a:cubicBezTo>
                    <a:pt x="100" y="237"/>
                    <a:pt x="116" y="229"/>
                    <a:pt x="116" y="253"/>
                  </a:cubicBezTo>
                  <a:cubicBezTo>
                    <a:pt x="116" y="294"/>
                    <a:pt x="99" y="313"/>
                    <a:pt x="45" y="335"/>
                  </a:cubicBezTo>
                  <a:cubicBezTo>
                    <a:pt x="29" y="342"/>
                    <a:pt x="0" y="353"/>
                    <a:pt x="0" y="378"/>
                  </a:cubicBezTo>
                  <a:lnTo>
                    <a:pt x="0" y="477"/>
                  </a:lnTo>
                  <a:lnTo>
                    <a:pt x="377" y="477"/>
                  </a:lnTo>
                  <a:lnTo>
                    <a:pt x="377" y="403"/>
                  </a:lnTo>
                  <a:cubicBezTo>
                    <a:pt x="377" y="380"/>
                    <a:pt x="331" y="358"/>
                    <a:pt x="277" y="335"/>
                  </a:cubicBezTo>
                  <a:close/>
                  <a:moveTo>
                    <a:pt x="543" y="477"/>
                  </a:moveTo>
                  <a:lnTo>
                    <a:pt x="543" y="477"/>
                  </a:lnTo>
                  <a:cubicBezTo>
                    <a:pt x="543" y="477"/>
                    <a:pt x="542" y="375"/>
                    <a:pt x="536" y="364"/>
                  </a:cubicBezTo>
                  <a:cubicBezTo>
                    <a:pt x="527" y="348"/>
                    <a:pt x="505" y="337"/>
                    <a:pt x="464" y="320"/>
                  </a:cubicBezTo>
                  <a:cubicBezTo>
                    <a:pt x="424" y="303"/>
                    <a:pt x="411" y="289"/>
                    <a:pt x="411" y="259"/>
                  </a:cubicBezTo>
                  <a:cubicBezTo>
                    <a:pt x="411" y="240"/>
                    <a:pt x="423" y="246"/>
                    <a:pt x="429" y="213"/>
                  </a:cubicBezTo>
                  <a:cubicBezTo>
                    <a:pt x="431" y="199"/>
                    <a:pt x="442" y="213"/>
                    <a:pt x="444" y="181"/>
                  </a:cubicBezTo>
                  <a:cubicBezTo>
                    <a:pt x="444" y="168"/>
                    <a:pt x="438" y="165"/>
                    <a:pt x="438" y="165"/>
                  </a:cubicBezTo>
                  <a:cubicBezTo>
                    <a:pt x="438" y="165"/>
                    <a:pt x="441" y="146"/>
                    <a:pt x="442" y="132"/>
                  </a:cubicBezTo>
                  <a:cubicBezTo>
                    <a:pt x="444" y="114"/>
                    <a:pt x="433" y="68"/>
                    <a:pt x="377" y="68"/>
                  </a:cubicBezTo>
                  <a:cubicBezTo>
                    <a:pt x="321" y="68"/>
                    <a:pt x="311" y="114"/>
                    <a:pt x="312" y="132"/>
                  </a:cubicBezTo>
                  <a:cubicBezTo>
                    <a:pt x="313" y="146"/>
                    <a:pt x="316" y="165"/>
                    <a:pt x="316" y="165"/>
                  </a:cubicBezTo>
                  <a:cubicBezTo>
                    <a:pt x="316" y="165"/>
                    <a:pt x="311" y="168"/>
                    <a:pt x="311" y="181"/>
                  </a:cubicBezTo>
                  <a:cubicBezTo>
                    <a:pt x="313" y="213"/>
                    <a:pt x="323" y="199"/>
                    <a:pt x="326" y="213"/>
                  </a:cubicBezTo>
                  <a:cubicBezTo>
                    <a:pt x="331" y="246"/>
                    <a:pt x="343" y="240"/>
                    <a:pt x="343" y="259"/>
                  </a:cubicBezTo>
                  <a:cubicBezTo>
                    <a:pt x="343" y="279"/>
                    <a:pt x="337" y="292"/>
                    <a:pt x="321" y="304"/>
                  </a:cubicBezTo>
                  <a:cubicBezTo>
                    <a:pt x="409" y="348"/>
                    <a:pt x="421" y="357"/>
                    <a:pt x="421" y="397"/>
                  </a:cubicBezTo>
                  <a:lnTo>
                    <a:pt x="421" y="477"/>
                  </a:lnTo>
                  <a:lnTo>
                    <a:pt x="543" y="477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DCC2D56-C071-4A5B-966E-F3C24DD4E30A}"/>
                </a:ext>
              </a:extLst>
            </p:cNvPr>
            <p:cNvSpPr txBox="1"/>
            <p:nvPr/>
          </p:nvSpPr>
          <p:spPr>
            <a:xfrm>
              <a:off x="9273153" y="1855882"/>
              <a:ext cx="643017" cy="12311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ko-KR"/>
              </a:defPPr>
              <a:lvl1pPr algn="ctr" latinLnBrk="0">
                <a:spcBef>
                  <a:spcPts val="432"/>
                </a:spcBef>
                <a:defRPr sz="900" b="1" i="0">
                  <a:solidFill>
                    <a:srgbClr val="2982C6"/>
                  </a:solidFill>
                </a:defRPr>
              </a:lvl1pPr>
            </a:lstStyle>
            <a:p>
              <a:r>
                <a:rPr lang="en-US" altLang="ko-KR" sz="800" b="0">
                  <a:solidFill>
                    <a:schemeClr val="tx1"/>
                  </a:solidFill>
                </a:rPr>
                <a:t>Dealer</a:t>
              </a:r>
              <a:endParaRPr lang="ko-KR" altLang="en-US" sz="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196">
            <a:extLst>
              <a:ext uri="{FF2B5EF4-FFF2-40B4-BE49-F238E27FC236}">
                <a16:creationId xmlns:a16="http://schemas.microsoft.com/office/drawing/2014/main" xmlns="" id="{A03966F4-EFB9-4936-9408-5355584F001E}"/>
              </a:ext>
            </a:extLst>
          </p:cNvPr>
          <p:cNvGrpSpPr/>
          <p:nvPr/>
        </p:nvGrpSpPr>
        <p:grpSpPr>
          <a:xfrm>
            <a:off x="9102459" y="3921839"/>
            <a:ext cx="643017" cy="508323"/>
            <a:chOff x="9273153" y="1593780"/>
            <a:chExt cx="643017" cy="508323"/>
          </a:xfrm>
        </p:grpSpPr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xmlns="" id="{9EAE21B0-6014-4953-926F-5D111FE1540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77695" y="1593780"/>
              <a:ext cx="233934" cy="204881"/>
            </a:xfrm>
            <a:custGeom>
              <a:avLst/>
              <a:gdLst>
                <a:gd name="T0" fmla="*/ 277 w 543"/>
                <a:gd name="T1" fmla="*/ 335 h 477"/>
                <a:gd name="T2" fmla="*/ 277 w 543"/>
                <a:gd name="T3" fmla="*/ 335 h 477"/>
                <a:gd name="T4" fmla="*/ 207 w 543"/>
                <a:gd name="T5" fmla="*/ 253 h 477"/>
                <a:gd name="T6" fmla="*/ 230 w 543"/>
                <a:gd name="T7" fmla="*/ 192 h 477"/>
                <a:gd name="T8" fmla="*/ 250 w 543"/>
                <a:gd name="T9" fmla="*/ 150 h 477"/>
                <a:gd name="T10" fmla="*/ 242 w 543"/>
                <a:gd name="T11" fmla="*/ 129 h 477"/>
                <a:gd name="T12" fmla="*/ 248 w 543"/>
                <a:gd name="T13" fmla="*/ 85 h 477"/>
                <a:gd name="T14" fmla="*/ 161 w 543"/>
                <a:gd name="T15" fmla="*/ 0 h 477"/>
                <a:gd name="T16" fmla="*/ 75 w 543"/>
                <a:gd name="T17" fmla="*/ 85 h 477"/>
                <a:gd name="T18" fmla="*/ 80 w 543"/>
                <a:gd name="T19" fmla="*/ 129 h 477"/>
                <a:gd name="T20" fmla="*/ 72 w 543"/>
                <a:gd name="T21" fmla="*/ 150 h 477"/>
                <a:gd name="T22" fmla="*/ 93 w 543"/>
                <a:gd name="T23" fmla="*/ 192 h 477"/>
                <a:gd name="T24" fmla="*/ 116 w 543"/>
                <a:gd name="T25" fmla="*/ 253 h 477"/>
                <a:gd name="T26" fmla="*/ 45 w 543"/>
                <a:gd name="T27" fmla="*/ 335 h 477"/>
                <a:gd name="T28" fmla="*/ 0 w 543"/>
                <a:gd name="T29" fmla="*/ 378 h 477"/>
                <a:gd name="T30" fmla="*/ 0 w 543"/>
                <a:gd name="T31" fmla="*/ 477 h 477"/>
                <a:gd name="T32" fmla="*/ 377 w 543"/>
                <a:gd name="T33" fmla="*/ 477 h 477"/>
                <a:gd name="T34" fmla="*/ 377 w 543"/>
                <a:gd name="T35" fmla="*/ 403 h 477"/>
                <a:gd name="T36" fmla="*/ 277 w 543"/>
                <a:gd name="T37" fmla="*/ 335 h 477"/>
                <a:gd name="T38" fmla="*/ 543 w 543"/>
                <a:gd name="T39" fmla="*/ 477 h 477"/>
                <a:gd name="T40" fmla="*/ 543 w 543"/>
                <a:gd name="T41" fmla="*/ 477 h 477"/>
                <a:gd name="T42" fmla="*/ 536 w 543"/>
                <a:gd name="T43" fmla="*/ 364 h 477"/>
                <a:gd name="T44" fmla="*/ 464 w 543"/>
                <a:gd name="T45" fmla="*/ 320 h 477"/>
                <a:gd name="T46" fmla="*/ 411 w 543"/>
                <a:gd name="T47" fmla="*/ 259 h 477"/>
                <a:gd name="T48" fmla="*/ 429 w 543"/>
                <a:gd name="T49" fmla="*/ 213 h 477"/>
                <a:gd name="T50" fmla="*/ 444 w 543"/>
                <a:gd name="T51" fmla="*/ 181 h 477"/>
                <a:gd name="T52" fmla="*/ 438 w 543"/>
                <a:gd name="T53" fmla="*/ 165 h 477"/>
                <a:gd name="T54" fmla="*/ 442 w 543"/>
                <a:gd name="T55" fmla="*/ 132 h 477"/>
                <a:gd name="T56" fmla="*/ 377 w 543"/>
                <a:gd name="T57" fmla="*/ 68 h 477"/>
                <a:gd name="T58" fmla="*/ 312 w 543"/>
                <a:gd name="T59" fmla="*/ 132 h 477"/>
                <a:gd name="T60" fmla="*/ 316 w 543"/>
                <a:gd name="T61" fmla="*/ 165 h 477"/>
                <a:gd name="T62" fmla="*/ 311 w 543"/>
                <a:gd name="T63" fmla="*/ 181 h 477"/>
                <a:gd name="T64" fmla="*/ 326 w 543"/>
                <a:gd name="T65" fmla="*/ 213 h 477"/>
                <a:gd name="T66" fmla="*/ 343 w 543"/>
                <a:gd name="T67" fmla="*/ 259 h 477"/>
                <a:gd name="T68" fmla="*/ 321 w 543"/>
                <a:gd name="T69" fmla="*/ 304 h 477"/>
                <a:gd name="T70" fmla="*/ 421 w 543"/>
                <a:gd name="T71" fmla="*/ 397 h 477"/>
                <a:gd name="T72" fmla="*/ 421 w 543"/>
                <a:gd name="T73" fmla="*/ 477 h 477"/>
                <a:gd name="T74" fmla="*/ 543 w 543"/>
                <a:gd name="T7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477">
                  <a:moveTo>
                    <a:pt x="277" y="335"/>
                  </a:moveTo>
                  <a:lnTo>
                    <a:pt x="277" y="335"/>
                  </a:lnTo>
                  <a:cubicBezTo>
                    <a:pt x="224" y="313"/>
                    <a:pt x="207" y="294"/>
                    <a:pt x="207" y="253"/>
                  </a:cubicBezTo>
                  <a:cubicBezTo>
                    <a:pt x="207" y="229"/>
                    <a:pt x="223" y="237"/>
                    <a:pt x="230" y="192"/>
                  </a:cubicBezTo>
                  <a:cubicBezTo>
                    <a:pt x="233" y="174"/>
                    <a:pt x="248" y="192"/>
                    <a:pt x="250" y="150"/>
                  </a:cubicBezTo>
                  <a:cubicBezTo>
                    <a:pt x="250" y="133"/>
                    <a:pt x="242" y="129"/>
                    <a:pt x="242" y="129"/>
                  </a:cubicBezTo>
                  <a:cubicBezTo>
                    <a:pt x="242" y="129"/>
                    <a:pt x="247" y="104"/>
                    <a:pt x="248" y="85"/>
                  </a:cubicBezTo>
                  <a:cubicBezTo>
                    <a:pt x="250" y="61"/>
                    <a:pt x="236" y="0"/>
                    <a:pt x="161" y="0"/>
                  </a:cubicBezTo>
                  <a:cubicBezTo>
                    <a:pt x="87" y="0"/>
                    <a:pt x="73" y="61"/>
                    <a:pt x="75" y="85"/>
                  </a:cubicBezTo>
                  <a:cubicBezTo>
                    <a:pt x="76" y="104"/>
                    <a:pt x="80" y="129"/>
                    <a:pt x="80" y="129"/>
                  </a:cubicBezTo>
                  <a:cubicBezTo>
                    <a:pt x="80" y="129"/>
                    <a:pt x="72" y="133"/>
                    <a:pt x="72" y="150"/>
                  </a:cubicBezTo>
                  <a:cubicBezTo>
                    <a:pt x="75" y="192"/>
                    <a:pt x="90" y="174"/>
                    <a:pt x="93" y="192"/>
                  </a:cubicBezTo>
                  <a:cubicBezTo>
                    <a:pt x="100" y="237"/>
                    <a:pt x="116" y="229"/>
                    <a:pt x="116" y="253"/>
                  </a:cubicBezTo>
                  <a:cubicBezTo>
                    <a:pt x="116" y="294"/>
                    <a:pt x="99" y="313"/>
                    <a:pt x="45" y="335"/>
                  </a:cubicBezTo>
                  <a:cubicBezTo>
                    <a:pt x="29" y="342"/>
                    <a:pt x="0" y="353"/>
                    <a:pt x="0" y="378"/>
                  </a:cubicBezTo>
                  <a:lnTo>
                    <a:pt x="0" y="477"/>
                  </a:lnTo>
                  <a:lnTo>
                    <a:pt x="377" y="477"/>
                  </a:lnTo>
                  <a:lnTo>
                    <a:pt x="377" y="403"/>
                  </a:lnTo>
                  <a:cubicBezTo>
                    <a:pt x="377" y="380"/>
                    <a:pt x="331" y="358"/>
                    <a:pt x="277" y="335"/>
                  </a:cubicBezTo>
                  <a:close/>
                  <a:moveTo>
                    <a:pt x="543" y="477"/>
                  </a:moveTo>
                  <a:lnTo>
                    <a:pt x="543" y="477"/>
                  </a:lnTo>
                  <a:cubicBezTo>
                    <a:pt x="543" y="477"/>
                    <a:pt x="542" y="375"/>
                    <a:pt x="536" y="364"/>
                  </a:cubicBezTo>
                  <a:cubicBezTo>
                    <a:pt x="527" y="348"/>
                    <a:pt x="505" y="337"/>
                    <a:pt x="464" y="320"/>
                  </a:cubicBezTo>
                  <a:cubicBezTo>
                    <a:pt x="424" y="303"/>
                    <a:pt x="411" y="289"/>
                    <a:pt x="411" y="259"/>
                  </a:cubicBezTo>
                  <a:cubicBezTo>
                    <a:pt x="411" y="240"/>
                    <a:pt x="423" y="246"/>
                    <a:pt x="429" y="213"/>
                  </a:cubicBezTo>
                  <a:cubicBezTo>
                    <a:pt x="431" y="199"/>
                    <a:pt x="442" y="213"/>
                    <a:pt x="444" y="181"/>
                  </a:cubicBezTo>
                  <a:cubicBezTo>
                    <a:pt x="444" y="168"/>
                    <a:pt x="438" y="165"/>
                    <a:pt x="438" y="165"/>
                  </a:cubicBezTo>
                  <a:cubicBezTo>
                    <a:pt x="438" y="165"/>
                    <a:pt x="441" y="146"/>
                    <a:pt x="442" y="132"/>
                  </a:cubicBezTo>
                  <a:cubicBezTo>
                    <a:pt x="444" y="114"/>
                    <a:pt x="433" y="68"/>
                    <a:pt x="377" y="68"/>
                  </a:cubicBezTo>
                  <a:cubicBezTo>
                    <a:pt x="321" y="68"/>
                    <a:pt x="311" y="114"/>
                    <a:pt x="312" y="132"/>
                  </a:cubicBezTo>
                  <a:cubicBezTo>
                    <a:pt x="313" y="146"/>
                    <a:pt x="316" y="165"/>
                    <a:pt x="316" y="165"/>
                  </a:cubicBezTo>
                  <a:cubicBezTo>
                    <a:pt x="316" y="165"/>
                    <a:pt x="311" y="168"/>
                    <a:pt x="311" y="181"/>
                  </a:cubicBezTo>
                  <a:cubicBezTo>
                    <a:pt x="313" y="213"/>
                    <a:pt x="323" y="199"/>
                    <a:pt x="326" y="213"/>
                  </a:cubicBezTo>
                  <a:cubicBezTo>
                    <a:pt x="331" y="246"/>
                    <a:pt x="343" y="240"/>
                    <a:pt x="343" y="259"/>
                  </a:cubicBezTo>
                  <a:cubicBezTo>
                    <a:pt x="343" y="279"/>
                    <a:pt x="337" y="292"/>
                    <a:pt x="321" y="304"/>
                  </a:cubicBezTo>
                  <a:cubicBezTo>
                    <a:pt x="409" y="348"/>
                    <a:pt x="421" y="357"/>
                    <a:pt x="421" y="397"/>
                  </a:cubicBezTo>
                  <a:lnTo>
                    <a:pt x="421" y="477"/>
                  </a:lnTo>
                  <a:lnTo>
                    <a:pt x="543" y="477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594D5D3-8DE7-4750-8ABF-F0DC33BC70BF}"/>
                </a:ext>
              </a:extLst>
            </p:cNvPr>
            <p:cNvSpPr txBox="1"/>
            <p:nvPr/>
          </p:nvSpPr>
          <p:spPr>
            <a:xfrm>
              <a:off x="9273153" y="1855882"/>
              <a:ext cx="643017" cy="2462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ko-KR"/>
              </a:defPPr>
              <a:lvl1pPr algn="ctr" latinLnBrk="0">
                <a:spcBef>
                  <a:spcPts val="432"/>
                </a:spcBef>
                <a:defRPr sz="900" b="1" i="0">
                  <a:solidFill>
                    <a:srgbClr val="2982C6"/>
                  </a:solidFill>
                </a:defRPr>
              </a:lvl1pPr>
            </a:lstStyle>
            <a:p>
              <a:r>
                <a:rPr lang="en-US" altLang="ko-KR" sz="800" b="0">
                  <a:solidFill>
                    <a:schemeClr val="tx1"/>
                  </a:solidFill>
                </a:rPr>
                <a:t>Call center Agent</a:t>
              </a:r>
              <a:endParaRPr lang="ko-KR" altLang="en-US" sz="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199">
            <a:extLst>
              <a:ext uri="{FF2B5EF4-FFF2-40B4-BE49-F238E27FC236}">
                <a16:creationId xmlns:a16="http://schemas.microsoft.com/office/drawing/2014/main" xmlns="" id="{416CBA6A-E192-4375-8560-7EB621E37692}"/>
              </a:ext>
            </a:extLst>
          </p:cNvPr>
          <p:cNvGrpSpPr/>
          <p:nvPr/>
        </p:nvGrpSpPr>
        <p:grpSpPr>
          <a:xfrm>
            <a:off x="9079599" y="5202321"/>
            <a:ext cx="643017" cy="508323"/>
            <a:chOff x="9273153" y="1593780"/>
            <a:chExt cx="643017" cy="508323"/>
          </a:xfrm>
        </p:grpSpPr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xmlns="" id="{6C4D57FE-44F5-4033-A2A6-4EC4F41171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77695" y="1593780"/>
              <a:ext cx="233934" cy="204881"/>
            </a:xfrm>
            <a:custGeom>
              <a:avLst/>
              <a:gdLst>
                <a:gd name="T0" fmla="*/ 277 w 543"/>
                <a:gd name="T1" fmla="*/ 335 h 477"/>
                <a:gd name="T2" fmla="*/ 277 w 543"/>
                <a:gd name="T3" fmla="*/ 335 h 477"/>
                <a:gd name="T4" fmla="*/ 207 w 543"/>
                <a:gd name="T5" fmla="*/ 253 h 477"/>
                <a:gd name="T6" fmla="*/ 230 w 543"/>
                <a:gd name="T7" fmla="*/ 192 h 477"/>
                <a:gd name="T8" fmla="*/ 250 w 543"/>
                <a:gd name="T9" fmla="*/ 150 h 477"/>
                <a:gd name="T10" fmla="*/ 242 w 543"/>
                <a:gd name="T11" fmla="*/ 129 h 477"/>
                <a:gd name="T12" fmla="*/ 248 w 543"/>
                <a:gd name="T13" fmla="*/ 85 h 477"/>
                <a:gd name="T14" fmla="*/ 161 w 543"/>
                <a:gd name="T15" fmla="*/ 0 h 477"/>
                <a:gd name="T16" fmla="*/ 75 w 543"/>
                <a:gd name="T17" fmla="*/ 85 h 477"/>
                <a:gd name="T18" fmla="*/ 80 w 543"/>
                <a:gd name="T19" fmla="*/ 129 h 477"/>
                <a:gd name="T20" fmla="*/ 72 w 543"/>
                <a:gd name="T21" fmla="*/ 150 h 477"/>
                <a:gd name="T22" fmla="*/ 93 w 543"/>
                <a:gd name="T23" fmla="*/ 192 h 477"/>
                <a:gd name="T24" fmla="*/ 116 w 543"/>
                <a:gd name="T25" fmla="*/ 253 h 477"/>
                <a:gd name="T26" fmla="*/ 45 w 543"/>
                <a:gd name="T27" fmla="*/ 335 h 477"/>
                <a:gd name="T28" fmla="*/ 0 w 543"/>
                <a:gd name="T29" fmla="*/ 378 h 477"/>
                <a:gd name="T30" fmla="*/ 0 w 543"/>
                <a:gd name="T31" fmla="*/ 477 h 477"/>
                <a:gd name="T32" fmla="*/ 377 w 543"/>
                <a:gd name="T33" fmla="*/ 477 h 477"/>
                <a:gd name="T34" fmla="*/ 377 w 543"/>
                <a:gd name="T35" fmla="*/ 403 h 477"/>
                <a:gd name="T36" fmla="*/ 277 w 543"/>
                <a:gd name="T37" fmla="*/ 335 h 477"/>
                <a:gd name="T38" fmla="*/ 543 w 543"/>
                <a:gd name="T39" fmla="*/ 477 h 477"/>
                <a:gd name="T40" fmla="*/ 543 w 543"/>
                <a:gd name="T41" fmla="*/ 477 h 477"/>
                <a:gd name="T42" fmla="*/ 536 w 543"/>
                <a:gd name="T43" fmla="*/ 364 h 477"/>
                <a:gd name="T44" fmla="*/ 464 w 543"/>
                <a:gd name="T45" fmla="*/ 320 h 477"/>
                <a:gd name="T46" fmla="*/ 411 w 543"/>
                <a:gd name="T47" fmla="*/ 259 h 477"/>
                <a:gd name="T48" fmla="*/ 429 w 543"/>
                <a:gd name="T49" fmla="*/ 213 h 477"/>
                <a:gd name="T50" fmla="*/ 444 w 543"/>
                <a:gd name="T51" fmla="*/ 181 h 477"/>
                <a:gd name="T52" fmla="*/ 438 w 543"/>
                <a:gd name="T53" fmla="*/ 165 h 477"/>
                <a:gd name="T54" fmla="*/ 442 w 543"/>
                <a:gd name="T55" fmla="*/ 132 h 477"/>
                <a:gd name="T56" fmla="*/ 377 w 543"/>
                <a:gd name="T57" fmla="*/ 68 h 477"/>
                <a:gd name="T58" fmla="*/ 312 w 543"/>
                <a:gd name="T59" fmla="*/ 132 h 477"/>
                <a:gd name="T60" fmla="*/ 316 w 543"/>
                <a:gd name="T61" fmla="*/ 165 h 477"/>
                <a:gd name="T62" fmla="*/ 311 w 543"/>
                <a:gd name="T63" fmla="*/ 181 h 477"/>
                <a:gd name="T64" fmla="*/ 326 w 543"/>
                <a:gd name="T65" fmla="*/ 213 h 477"/>
                <a:gd name="T66" fmla="*/ 343 w 543"/>
                <a:gd name="T67" fmla="*/ 259 h 477"/>
                <a:gd name="T68" fmla="*/ 321 w 543"/>
                <a:gd name="T69" fmla="*/ 304 h 477"/>
                <a:gd name="T70" fmla="*/ 421 w 543"/>
                <a:gd name="T71" fmla="*/ 397 h 477"/>
                <a:gd name="T72" fmla="*/ 421 w 543"/>
                <a:gd name="T73" fmla="*/ 477 h 477"/>
                <a:gd name="T74" fmla="*/ 543 w 543"/>
                <a:gd name="T7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477">
                  <a:moveTo>
                    <a:pt x="277" y="335"/>
                  </a:moveTo>
                  <a:lnTo>
                    <a:pt x="277" y="335"/>
                  </a:lnTo>
                  <a:cubicBezTo>
                    <a:pt x="224" y="313"/>
                    <a:pt x="207" y="294"/>
                    <a:pt x="207" y="253"/>
                  </a:cubicBezTo>
                  <a:cubicBezTo>
                    <a:pt x="207" y="229"/>
                    <a:pt x="223" y="237"/>
                    <a:pt x="230" y="192"/>
                  </a:cubicBezTo>
                  <a:cubicBezTo>
                    <a:pt x="233" y="174"/>
                    <a:pt x="248" y="192"/>
                    <a:pt x="250" y="150"/>
                  </a:cubicBezTo>
                  <a:cubicBezTo>
                    <a:pt x="250" y="133"/>
                    <a:pt x="242" y="129"/>
                    <a:pt x="242" y="129"/>
                  </a:cubicBezTo>
                  <a:cubicBezTo>
                    <a:pt x="242" y="129"/>
                    <a:pt x="247" y="104"/>
                    <a:pt x="248" y="85"/>
                  </a:cubicBezTo>
                  <a:cubicBezTo>
                    <a:pt x="250" y="61"/>
                    <a:pt x="236" y="0"/>
                    <a:pt x="161" y="0"/>
                  </a:cubicBezTo>
                  <a:cubicBezTo>
                    <a:pt x="87" y="0"/>
                    <a:pt x="73" y="61"/>
                    <a:pt x="75" y="85"/>
                  </a:cubicBezTo>
                  <a:cubicBezTo>
                    <a:pt x="76" y="104"/>
                    <a:pt x="80" y="129"/>
                    <a:pt x="80" y="129"/>
                  </a:cubicBezTo>
                  <a:cubicBezTo>
                    <a:pt x="80" y="129"/>
                    <a:pt x="72" y="133"/>
                    <a:pt x="72" y="150"/>
                  </a:cubicBezTo>
                  <a:cubicBezTo>
                    <a:pt x="75" y="192"/>
                    <a:pt x="90" y="174"/>
                    <a:pt x="93" y="192"/>
                  </a:cubicBezTo>
                  <a:cubicBezTo>
                    <a:pt x="100" y="237"/>
                    <a:pt x="116" y="229"/>
                    <a:pt x="116" y="253"/>
                  </a:cubicBezTo>
                  <a:cubicBezTo>
                    <a:pt x="116" y="294"/>
                    <a:pt x="99" y="313"/>
                    <a:pt x="45" y="335"/>
                  </a:cubicBezTo>
                  <a:cubicBezTo>
                    <a:pt x="29" y="342"/>
                    <a:pt x="0" y="353"/>
                    <a:pt x="0" y="378"/>
                  </a:cubicBezTo>
                  <a:lnTo>
                    <a:pt x="0" y="477"/>
                  </a:lnTo>
                  <a:lnTo>
                    <a:pt x="377" y="477"/>
                  </a:lnTo>
                  <a:lnTo>
                    <a:pt x="377" y="403"/>
                  </a:lnTo>
                  <a:cubicBezTo>
                    <a:pt x="377" y="380"/>
                    <a:pt x="331" y="358"/>
                    <a:pt x="277" y="335"/>
                  </a:cubicBezTo>
                  <a:close/>
                  <a:moveTo>
                    <a:pt x="543" y="477"/>
                  </a:moveTo>
                  <a:lnTo>
                    <a:pt x="543" y="477"/>
                  </a:lnTo>
                  <a:cubicBezTo>
                    <a:pt x="543" y="477"/>
                    <a:pt x="542" y="375"/>
                    <a:pt x="536" y="364"/>
                  </a:cubicBezTo>
                  <a:cubicBezTo>
                    <a:pt x="527" y="348"/>
                    <a:pt x="505" y="337"/>
                    <a:pt x="464" y="320"/>
                  </a:cubicBezTo>
                  <a:cubicBezTo>
                    <a:pt x="424" y="303"/>
                    <a:pt x="411" y="289"/>
                    <a:pt x="411" y="259"/>
                  </a:cubicBezTo>
                  <a:cubicBezTo>
                    <a:pt x="411" y="240"/>
                    <a:pt x="423" y="246"/>
                    <a:pt x="429" y="213"/>
                  </a:cubicBezTo>
                  <a:cubicBezTo>
                    <a:pt x="431" y="199"/>
                    <a:pt x="442" y="213"/>
                    <a:pt x="444" y="181"/>
                  </a:cubicBezTo>
                  <a:cubicBezTo>
                    <a:pt x="444" y="168"/>
                    <a:pt x="438" y="165"/>
                    <a:pt x="438" y="165"/>
                  </a:cubicBezTo>
                  <a:cubicBezTo>
                    <a:pt x="438" y="165"/>
                    <a:pt x="441" y="146"/>
                    <a:pt x="442" y="132"/>
                  </a:cubicBezTo>
                  <a:cubicBezTo>
                    <a:pt x="444" y="114"/>
                    <a:pt x="433" y="68"/>
                    <a:pt x="377" y="68"/>
                  </a:cubicBezTo>
                  <a:cubicBezTo>
                    <a:pt x="321" y="68"/>
                    <a:pt x="311" y="114"/>
                    <a:pt x="312" y="132"/>
                  </a:cubicBezTo>
                  <a:cubicBezTo>
                    <a:pt x="313" y="146"/>
                    <a:pt x="316" y="165"/>
                    <a:pt x="316" y="165"/>
                  </a:cubicBezTo>
                  <a:cubicBezTo>
                    <a:pt x="316" y="165"/>
                    <a:pt x="311" y="168"/>
                    <a:pt x="311" y="181"/>
                  </a:cubicBezTo>
                  <a:cubicBezTo>
                    <a:pt x="313" y="213"/>
                    <a:pt x="323" y="199"/>
                    <a:pt x="326" y="213"/>
                  </a:cubicBezTo>
                  <a:cubicBezTo>
                    <a:pt x="331" y="246"/>
                    <a:pt x="343" y="240"/>
                    <a:pt x="343" y="259"/>
                  </a:cubicBezTo>
                  <a:cubicBezTo>
                    <a:pt x="343" y="279"/>
                    <a:pt x="337" y="292"/>
                    <a:pt x="321" y="304"/>
                  </a:cubicBezTo>
                  <a:cubicBezTo>
                    <a:pt x="409" y="348"/>
                    <a:pt x="421" y="357"/>
                    <a:pt x="421" y="397"/>
                  </a:cubicBezTo>
                  <a:lnTo>
                    <a:pt x="421" y="477"/>
                  </a:lnTo>
                  <a:lnTo>
                    <a:pt x="543" y="477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620EC8F-BCC8-4707-A923-3A43A0E0837D}"/>
                </a:ext>
              </a:extLst>
            </p:cNvPr>
            <p:cNvSpPr txBox="1"/>
            <p:nvPr/>
          </p:nvSpPr>
          <p:spPr>
            <a:xfrm>
              <a:off x="9273153" y="1855882"/>
              <a:ext cx="643017" cy="2462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ko-KR"/>
              </a:defPPr>
              <a:lvl1pPr algn="ctr" latinLnBrk="0">
                <a:spcBef>
                  <a:spcPts val="432"/>
                </a:spcBef>
                <a:defRPr sz="900" b="1" i="0">
                  <a:solidFill>
                    <a:srgbClr val="2982C6"/>
                  </a:solidFill>
                </a:defRPr>
              </a:lvl1pPr>
            </a:lstStyle>
            <a:p>
              <a:r>
                <a:rPr lang="en-US" altLang="ko-KR" sz="800" b="0">
                  <a:solidFill>
                    <a:schemeClr val="tx1"/>
                  </a:solidFill>
                </a:rPr>
                <a:t>RSA</a:t>
              </a:r>
              <a:br>
                <a:rPr lang="en-US" altLang="ko-KR" sz="800" b="0">
                  <a:solidFill>
                    <a:schemeClr val="tx1"/>
                  </a:solidFill>
                </a:rPr>
              </a:br>
              <a:r>
                <a:rPr lang="en-US" altLang="ko-KR" sz="800" b="0">
                  <a:solidFill>
                    <a:schemeClr val="tx1"/>
                  </a:solidFill>
                </a:rPr>
                <a:t>Agent</a:t>
              </a:r>
              <a:endParaRPr lang="ko-KR" altLang="en-US" sz="8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202">
            <a:extLst>
              <a:ext uri="{FF2B5EF4-FFF2-40B4-BE49-F238E27FC236}">
                <a16:creationId xmlns:a16="http://schemas.microsoft.com/office/drawing/2014/main" xmlns="" id="{A0C6D4C4-32D4-4A1E-8EBD-DB1D9BD543E8}"/>
              </a:ext>
            </a:extLst>
          </p:cNvPr>
          <p:cNvGrpSpPr/>
          <p:nvPr/>
        </p:nvGrpSpPr>
        <p:grpSpPr>
          <a:xfrm>
            <a:off x="9102459" y="4619068"/>
            <a:ext cx="643017" cy="508323"/>
            <a:chOff x="9273153" y="1593780"/>
            <a:chExt cx="643017" cy="508323"/>
          </a:xfrm>
        </p:grpSpPr>
        <p:sp>
          <p:nvSpPr>
            <p:cNvPr id="50" name="Freeform 25">
              <a:extLst>
                <a:ext uri="{FF2B5EF4-FFF2-40B4-BE49-F238E27FC236}">
                  <a16:creationId xmlns:a16="http://schemas.microsoft.com/office/drawing/2014/main" xmlns="" id="{488DCFCE-6793-4191-AC39-98964FC2DA5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77695" y="1593780"/>
              <a:ext cx="233934" cy="204881"/>
            </a:xfrm>
            <a:custGeom>
              <a:avLst/>
              <a:gdLst>
                <a:gd name="T0" fmla="*/ 277 w 543"/>
                <a:gd name="T1" fmla="*/ 335 h 477"/>
                <a:gd name="T2" fmla="*/ 277 w 543"/>
                <a:gd name="T3" fmla="*/ 335 h 477"/>
                <a:gd name="T4" fmla="*/ 207 w 543"/>
                <a:gd name="T5" fmla="*/ 253 h 477"/>
                <a:gd name="T6" fmla="*/ 230 w 543"/>
                <a:gd name="T7" fmla="*/ 192 h 477"/>
                <a:gd name="T8" fmla="*/ 250 w 543"/>
                <a:gd name="T9" fmla="*/ 150 h 477"/>
                <a:gd name="T10" fmla="*/ 242 w 543"/>
                <a:gd name="T11" fmla="*/ 129 h 477"/>
                <a:gd name="T12" fmla="*/ 248 w 543"/>
                <a:gd name="T13" fmla="*/ 85 h 477"/>
                <a:gd name="T14" fmla="*/ 161 w 543"/>
                <a:gd name="T15" fmla="*/ 0 h 477"/>
                <a:gd name="T16" fmla="*/ 75 w 543"/>
                <a:gd name="T17" fmla="*/ 85 h 477"/>
                <a:gd name="T18" fmla="*/ 80 w 543"/>
                <a:gd name="T19" fmla="*/ 129 h 477"/>
                <a:gd name="T20" fmla="*/ 72 w 543"/>
                <a:gd name="T21" fmla="*/ 150 h 477"/>
                <a:gd name="T22" fmla="*/ 93 w 543"/>
                <a:gd name="T23" fmla="*/ 192 h 477"/>
                <a:gd name="T24" fmla="*/ 116 w 543"/>
                <a:gd name="T25" fmla="*/ 253 h 477"/>
                <a:gd name="T26" fmla="*/ 45 w 543"/>
                <a:gd name="T27" fmla="*/ 335 h 477"/>
                <a:gd name="T28" fmla="*/ 0 w 543"/>
                <a:gd name="T29" fmla="*/ 378 h 477"/>
                <a:gd name="T30" fmla="*/ 0 w 543"/>
                <a:gd name="T31" fmla="*/ 477 h 477"/>
                <a:gd name="T32" fmla="*/ 377 w 543"/>
                <a:gd name="T33" fmla="*/ 477 h 477"/>
                <a:gd name="T34" fmla="*/ 377 w 543"/>
                <a:gd name="T35" fmla="*/ 403 h 477"/>
                <a:gd name="T36" fmla="*/ 277 w 543"/>
                <a:gd name="T37" fmla="*/ 335 h 477"/>
                <a:gd name="T38" fmla="*/ 543 w 543"/>
                <a:gd name="T39" fmla="*/ 477 h 477"/>
                <a:gd name="T40" fmla="*/ 543 w 543"/>
                <a:gd name="T41" fmla="*/ 477 h 477"/>
                <a:gd name="T42" fmla="*/ 536 w 543"/>
                <a:gd name="T43" fmla="*/ 364 h 477"/>
                <a:gd name="T44" fmla="*/ 464 w 543"/>
                <a:gd name="T45" fmla="*/ 320 h 477"/>
                <a:gd name="T46" fmla="*/ 411 w 543"/>
                <a:gd name="T47" fmla="*/ 259 h 477"/>
                <a:gd name="T48" fmla="*/ 429 w 543"/>
                <a:gd name="T49" fmla="*/ 213 h 477"/>
                <a:gd name="T50" fmla="*/ 444 w 543"/>
                <a:gd name="T51" fmla="*/ 181 h 477"/>
                <a:gd name="T52" fmla="*/ 438 w 543"/>
                <a:gd name="T53" fmla="*/ 165 h 477"/>
                <a:gd name="T54" fmla="*/ 442 w 543"/>
                <a:gd name="T55" fmla="*/ 132 h 477"/>
                <a:gd name="T56" fmla="*/ 377 w 543"/>
                <a:gd name="T57" fmla="*/ 68 h 477"/>
                <a:gd name="T58" fmla="*/ 312 w 543"/>
                <a:gd name="T59" fmla="*/ 132 h 477"/>
                <a:gd name="T60" fmla="*/ 316 w 543"/>
                <a:gd name="T61" fmla="*/ 165 h 477"/>
                <a:gd name="T62" fmla="*/ 311 w 543"/>
                <a:gd name="T63" fmla="*/ 181 h 477"/>
                <a:gd name="T64" fmla="*/ 326 w 543"/>
                <a:gd name="T65" fmla="*/ 213 h 477"/>
                <a:gd name="T66" fmla="*/ 343 w 543"/>
                <a:gd name="T67" fmla="*/ 259 h 477"/>
                <a:gd name="T68" fmla="*/ 321 w 543"/>
                <a:gd name="T69" fmla="*/ 304 h 477"/>
                <a:gd name="T70" fmla="*/ 421 w 543"/>
                <a:gd name="T71" fmla="*/ 397 h 477"/>
                <a:gd name="T72" fmla="*/ 421 w 543"/>
                <a:gd name="T73" fmla="*/ 477 h 477"/>
                <a:gd name="T74" fmla="*/ 543 w 543"/>
                <a:gd name="T75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3" h="477">
                  <a:moveTo>
                    <a:pt x="277" y="335"/>
                  </a:moveTo>
                  <a:lnTo>
                    <a:pt x="277" y="335"/>
                  </a:lnTo>
                  <a:cubicBezTo>
                    <a:pt x="224" y="313"/>
                    <a:pt x="207" y="294"/>
                    <a:pt x="207" y="253"/>
                  </a:cubicBezTo>
                  <a:cubicBezTo>
                    <a:pt x="207" y="229"/>
                    <a:pt x="223" y="237"/>
                    <a:pt x="230" y="192"/>
                  </a:cubicBezTo>
                  <a:cubicBezTo>
                    <a:pt x="233" y="174"/>
                    <a:pt x="248" y="192"/>
                    <a:pt x="250" y="150"/>
                  </a:cubicBezTo>
                  <a:cubicBezTo>
                    <a:pt x="250" y="133"/>
                    <a:pt x="242" y="129"/>
                    <a:pt x="242" y="129"/>
                  </a:cubicBezTo>
                  <a:cubicBezTo>
                    <a:pt x="242" y="129"/>
                    <a:pt x="247" y="104"/>
                    <a:pt x="248" y="85"/>
                  </a:cubicBezTo>
                  <a:cubicBezTo>
                    <a:pt x="250" y="61"/>
                    <a:pt x="236" y="0"/>
                    <a:pt x="161" y="0"/>
                  </a:cubicBezTo>
                  <a:cubicBezTo>
                    <a:pt x="87" y="0"/>
                    <a:pt x="73" y="61"/>
                    <a:pt x="75" y="85"/>
                  </a:cubicBezTo>
                  <a:cubicBezTo>
                    <a:pt x="76" y="104"/>
                    <a:pt x="80" y="129"/>
                    <a:pt x="80" y="129"/>
                  </a:cubicBezTo>
                  <a:cubicBezTo>
                    <a:pt x="80" y="129"/>
                    <a:pt x="72" y="133"/>
                    <a:pt x="72" y="150"/>
                  </a:cubicBezTo>
                  <a:cubicBezTo>
                    <a:pt x="75" y="192"/>
                    <a:pt x="90" y="174"/>
                    <a:pt x="93" y="192"/>
                  </a:cubicBezTo>
                  <a:cubicBezTo>
                    <a:pt x="100" y="237"/>
                    <a:pt x="116" y="229"/>
                    <a:pt x="116" y="253"/>
                  </a:cubicBezTo>
                  <a:cubicBezTo>
                    <a:pt x="116" y="294"/>
                    <a:pt x="99" y="313"/>
                    <a:pt x="45" y="335"/>
                  </a:cubicBezTo>
                  <a:cubicBezTo>
                    <a:pt x="29" y="342"/>
                    <a:pt x="0" y="353"/>
                    <a:pt x="0" y="378"/>
                  </a:cubicBezTo>
                  <a:lnTo>
                    <a:pt x="0" y="477"/>
                  </a:lnTo>
                  <a:lnTo>
                    <a:pt x="377" y="477"/>
                  </a:lnTo>
                  <a:lnTo>
                    <a:pt x="377" y="403"/>
                  </a:lnTo>
                  <a:cubicBezTo>
                    <a:pt x="377" y="380"/>
                    <a:pt x="331" y="358"/>
                    <a:pt x="277" y="335"/>
                  </a:cubicBezTo>
                  <a:close/>
                  <a:moveTo>
                    <a:pt x="543" y="477"/>
                  </a:moveTo>
                  <a:lnTo>
                    <a:pt x="543" y="477"/>
                  </a:lnTo>
                  <a:cubicBezTo>
                    <a:pt x="543" y="477"/>
                    <a:pt x="542" y="375"/>
                    <a:pt x="536" y="364"/>
                  </a:cubicBezTo>
                  <a:cubicBezTo>
                    <a:pt x="527" y="348"/>
                    <a:pt x="505" y="337"/>
                    <a:pt x="464" y="320"/>
                  </a:cubicBezTo>
                  <a:cubicBezTo>
                    <a:pt x="424" y="303"/>
                    <a:pt x="411" y="289"/>
                    <a:pt x="411" y="259"/>
                  </a:cubicBezTo>
                  <a:cubicBezTo>
                    <a:pt x="411" y="240"/>
                    <a:pt x="423" y="246"/>
                    <a:pt x="429" y="213"/>
                  </a:cubicBezTo>
                  <a:cubicBezTo>
                    <a:pt x="431" y="199"/>
                    <a:pt x="442" y="213"/>
                    <a:pt x="444" y="181"/>
                  </a:cubicBezTo>
                  <a:cubicBezTo>
                    <a:pt x="444" y="168"/>
                    <a:pt x="438" y="165"/>
                    <a:pt x="438" y="165"/>
                  </a:cubicBezTo>
                  <a:cubicBezTo>
                    <a:pt x="438" y="165"/>
                    <a:pt x="441" y="146"/>
                    <a:pt x="442" y="132"/>
                  </a:cubicBezTo>
                  <a:cubicBezTo>
                    <a:pt x="444" y="114"/>
                    <a:pt x="433" y="68"/>
                    <a:pt x="377" y="68"/>
                  </a:cubicBezTo>
                  <a:cubicBezTo>
                    <a:pt x="321" y="68"/>
                    <a:pt x="311" y="114"/>
                    <a:pt x="312" y="132"/>
                  </a:cubicBezTo>
                  <a:cubicBezTo>
                    <a:pt x="313" y="146"/>
                    <a:pt x="316" y="165"/>
                    <a:pt x="316" y="165"/>
                  </a:cubicBezTo>
                  <a:cubicBezTo>
                    <a:pt x="316" y="165"/>
                    <a:pt x="311" y="168"/>
                    <a:pt x="311" y="181"/>
                  </a:cubicBezTo>
                  <a:cubicBezTo>
                    <a:pt x="313" y="213"/>
                    <a:pt x="323" y="199"/>
                    <a:pt x="326" y="213"/>
                  </a:cubicBezTo>
                  <a:cubicBezTo>
                    <a:pt x="331" y="246"/>
                    <a:pt x="343" y="240"/>
                    <a:pt x="343" y="259"/>
                  </a:cubicBezTo>
                  <a:cubicBezTo>
                    <a:pt x="343" y="279"/>
                    <a:pt x="337" y="292"/>
                    <a:pt x="321" y="304"/>
                  </a:cubicBezTo>
                  <a:cubicBezTo>
                    <a:pt x="409" y="348"/>
                    <a:pt x="421" y="357"/>
                    <a:pt x="421" y="397"/>
                  </a:cubicBezTo>
                  <a:lnTo>
                    <a:pt x="421" y="477"/>
                  </a:lnTo>
                  <a:lnTo>
                    <a:pt x="543" y="477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516CF18-9B34-4F04-9D2D-367D70C89FB3}"/>
                </a:ext>
              </a:extLst>
            </p:cNvPr>
            <p:cNvSpPr txBox="1"/>
            <p:nvPr/>
          </p:nvSpPr>
          <p:spPr>
            <a:xfrm>
              <a:off x="9273153" y="1855882"/>
              <a:ext cx="643017" cy="24622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ko-KR"/>
              </a:defPPr>
              <a:lvl1pPr algn="ctr" latinLnBrk="0">
                <a:spcBef>
                  <a:spcPts val="432"/>
                </a:spcBef>
                <a:defRPr sz="900" b="1" i="0">
                  <a:solidFill>
                    <a:srgbClr val="2982C6"/>
                  </a:solidFill>
                </a:defRPr>
              </a:lvl1pPr>
            </a:lstStyle>
            <a:p>
              <a:r>
                <a:rPr lang="en-US" altLang="ko-KR" sz="800" b="0">
                  <a:solidFill>
                    <a:schemeClr val="tx1"/>
                  </a:solidFill>
                </a:rPr>
                <a:t>Existing </a:t>
              </a:r>
              <a:br>
                <a:rPr lang="en-US" altLang="ko-KR" sz="800" b="0">
                  <a:solidFill>
                    <a:schemeClr val="tx1"/>
                  </a:solidFill>
                </a:rPr>
              </a:br>
              <a:r>
                <a:rPr lang="en-US" altLang="ko-KR" sz="800" b="0">
                  <a:solidFill>
                    <a:schemeClr val="tx1"/>
                  </a:solidFill>
                </a:rPr>
                <a:t>Customer</a:t>
              </a:r>
              <a:endParaRPr lang="ko-KR" altLang="en-US" sz="800" b="0">
                <a:solidFill>
                  <a:schemeClr val="tx1"/>
                </a:solidFill>
              </a:endParaRPr>
            </a:p>
          </p:txBody>
        </p:sp>
      </p:grpSp>
      <p:cxnSp>
        <p:nvCxnSpPr>
          <p:cNvPr id="52" name="Connector: Elbow 223">
            <a:extLst>
              <a:ext uri="{FF2B5EF4-FFF2-40B4-BE49-F238E27FC236}">
                <a16:creationId xmlns:a16="http://schemas.microsoft.com/office/drawing/2014/main" xmlns="" id="{BDE1F9E4-2457-4EB4-96A2-6811D2B33CA2}"/>
              </a:ext>
            </a:extLst>
          </p:cNvPr>
          <p:cNvCxnSpPr>
            <a:cxnSpLocks/>
            <a:stCxn id="38" idx="22"/>
            <a:endCxn id="123" idx="1"/>
          </p:cNvCxnSpPr>
          <p:nvPr/>
        </p:nvCxnSpPr>
        <p:spPr>
          <a:xfrm flipV="1">
            <a:off x="428422" y="1788189"/>
            <a:ext cx="468550" cy="868706"/>
          </a:xfrm>
          <a:prstGeom prst="bentConnector3">
            <a:avLst>
              <a:gd name="adj1" fmla="val 36990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300">
            <a:extLst>
              <a:ext uri="{FF2B5EF4-FFF2-40B4-BE49-F238E27FC236}">
                <a16:creationId xmlns:a16="http://schemas.microsoft.com/office/drawing/2014/main" xmlns="" id="{1E3D66C9-0152-EED2-3F7B-C7B8507B2E68}"/>
              </a:ext>
            </a:extLst>
          </p:cNvPr>
          <p:cNvGrpSpPr/>
          <p:nvPr/>
        </p:nvGrpSpPr>
        <p:grpSpPr>
          <a:xfrm>
            <a:off x="896971" y="2831652"/>
            <a:ext cx="1471893" cy="1975711"/>
            <a:chOff x="896971" y="3047068"/>
            <a:chExt cx="1471893" cy="1975711"/>
          </a:xfrm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xmlns="" id="{B00559D9-022E-4096-88BF-A193F670BECE}"/>
                </a:ext>
              </a:extLst>
            </p:cNvPr>
            <p:cNvSpPr/>
            <p:nvPr/>
          </p:nvSpPr>
          <p:spPr>
            <a:xfrm>
              <a:off x="896971" y="3047068"/>
              <a:ext cx="1471893" cy="1975711"/>
            </a:xfrm>
            <a:prstGeom prst="roundRect">
              <a:avLst>
                <a:gd name="adj" fmla="val 8037"/>
              </a:avLst>
            </a:prstGeom>
            <a:noFill/>
            <a:ln w="12700" algn="ctr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ffectLst>
              <a:innerShdw blurRad="63500" dist="50800" dir="18900000">
                <a:srgbClr val="86BC25">
                  <a:lumMod val="20000"/>
                  <a:lumOff val="80000"/>
                  <a:alpha val="50000"/>
                </a:srgbClr>
              </a:innerShdw>
            </a:effectLst>
          </p:spPr>
          <p:txBody>
            <a:bodyPr wrap="square" lIns="54000" tIns="54000" rIns="54000" bIns="54000" rtlCol="0" anchor="t"/>
            <a:lstStyle/>
            <a:p>
              <a:pPr algn="ctr" latinLnBrk="0">
                <a:lnSpc>
                  <a:spcPts val="500"/>
                </a:lnSpc>
              </a:pPr>
              <a:r>
                <a:rPr lang="en-IE" sz="900" b="1" kern="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rPr>
                <a:t>Social Media &amp; Ads</a:t>
              </a:r>
            </a:p>
          </p:txBody>
        </p:sp>
        <p:sp>
          <p:nvSpPr>
            <p:cNvPr id="55" name="사각형: 둥근 모서리 84">
              <a:extLst>
                <a:ext uri="{FF2B5EF4-FFF2-40B4-BE49-F238E27FC236}">
                  <a16:creationId xmlns:a16="http://schemas.microsoft.com/office/drawing/2014/main" xmlns="" id="{940007C7-B248-4FE4-B942-68F3FCB1CBAB}"/>
                </a:ext>
              </a:extLst>
            </p:cNvPr>
            <p:cNvSpPr/>
            <p:nvPr/>
          </p:nvSpPr>
          <p:spPr bwMode="gray">
            <a:xfrm>
              <a:off x="971821" y="3272415"/>
              <a:ext cx="1313096" cy="21600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3175">
              <a:noFill/>
            </a:ln>
          </p:spPr>
          <p:txBody>
            <a:bodyPr vert="horz" wrap="none" lIns="36000" tIns="36000" rIns="36000" bIns="36000" rtlCol="0" anchor="ctr" anchorCtr="0">
              <a:noAutofit/>
            </a:bodyPr>
            <a:lstStyle/>
            <a:p>
              <a:pPr marL="180000">
                <a:lnSpc>
                  <a:spcPts val="600"/>
                </a:lnSpc>
                <a:spcBef>
                  <a:spcPts val="277"/>
                </a:spcBef>
              </a:pPr>
              <a:r>
                <a:rPr lang="en-US" altLang="ko-KR" sz="900">
                  <a:latin typeface="+mn-ea"/>
                  <a:cs typeface="Open Sans" panose="020B0606030504020204" pitchFamily="34" charset="0"/>
                </a:rPr>
                <a:t> Instagram</a:t>
              </a:r>
              <a:endParaRPr lang="ko-KR" altLang="en-US" sz="900">
                <a:latin typeface="+mn-ea"/>
                <a:cs typeface="Open Sans" panose="020B0606030504020204" pitchFamily="34" charset="0"/>
              </a:endParaRPr>
            </a:p>
          </p:txBody>
        </p:sp>
        <p:sp>
          <p:nvSpPr>
            <p:cNvPr id="56" name="사각형: 둥근 모서리 84">
              <a:extLst>
                <a:ext uri="{FF2B5EF4-FFF2-40B4-BE49-F238E27FC236}">
                  <a16:creationId xmlns:a16="http://schemas.microsoft.com/office/drawing/2014/main" xmlns="" id="{C6B793D2-F6A2-4A87-AFE4-5AC034CB4BFB}"/>
                </a:ext>
              </a:extLst>
            </p:cNvPr>
            <p:cNvSpPr/>
            <p:nvPr/>
          </p:nvSpPr>
          <p:spPr bwMode="gray">
            <a:xfrm>
              <a:off x="971821" y="4721537"/>
              <a:ext cx="1313096" cy="21600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3175">
              <a:noFill/>
            </a:ln>
          </p:spPr>
          <p:txBody>
            <a:bodyPr vert="horz" wrap="none" lIns="36000" tIns="36000" rIns="36000" bIns="36000" rtlCol="0" anchor="ctr" anchorCtr="0">
              <a:noAutofit/>
            </a:bodyPr>
            <a:lstStyle/>
            <a:p>
              <a:pPr marL="180000">
                <a:lnSpc>
                  <a:spcPts val="600"/>
                </a:lnSpc>
                <a:spcBef>
                  <a:spcPts val="277"/>
                </a:spcBef>
              </a:pPr>
              <a:r>
                <a:rPr lang="en-US" altLang="ko-KR" sz="900">
                  <a:latin typeface="+mn-ea"/>
                  <a:cs typeface="Open Sans" panose="020B0606030504020204" pitchFamily="34" charset="0"/>
                </a:rPr>
                <a:t> Mercardo Livre</a:t>
              </a:r>
              <a:endParaRPr lang="ko-KR" altLang="en-US" sz="900">
                <a:latin typeface="+mn-ea"/>
                <a:cs typeface="Open Sans" panose="020B0606030504020204" pitchFamily="34" charset="0"/>
              </a:endParaRPr>
            </a:p>
          </p:txBody>
        </p:sp>
        <p:sp>
          <p:nvSpPr>
            <p:cNvPr id="57" name="사각형: 둥근 모서리 84">
              <a:extLst>
                <a:ext uri="{FF2B5EF4-FFF2-40B4-BE49-F238E27FC236}">
                  <a16:creationId xmlns:a16="http://schemas.microsoft.com/office/drawing/2014/main" xmlns="" id="{360BCEAB-D4C2-4813-AAEB-E338DD2294DE}"/>
                </a:ext>
              </a:extLst>
            </p:cNvPr>
            <p:cNvSpPr/>
            <p:nvPr/>
          </p:nvSpPr>
          <p:spPr bwMode="gray">
            <a:xfrm>
              <a:off x="971821" y="3562239"/>
              <a:ext cx="1313096" cy="21600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3175">
              <a:noFill/>
            </a:ln>
          </p:spPr>
          <p:txBody>
            <a:bodyPr vert="horz" wrap="none" lIns="36000" tIns="36000" rIns="36000" bIns="36000" rtlCol="0" anchor="ctr" anchorCtr="0">
              <a:noAutofit/>
            </a:bodyPr>
            <a:lstStyle/>
            <a:p>
              <a:pPr marL="180000">
                <a:lnSpc>
                  <a:spcPts val="600"/>
                </a:lnSpc>
                <a:spcBef>
                  <a:spcPts val="277"/>
                </a:spcBef>
              </a:pPr>
              <a:r>
                <a:rPr lang="en-US" altLang="ko-KR" sz="900">
                  <a:latin typeface="+mn-ea"/>
                  <a:cs typeface="Open Sans" panose="020B0606030504020204" pitchFamily="34" charset="0"/>
                </a:rPr>
                <a:t> Facebook</a:t>
              </a:r>
              <a:endParaRPr lang="ko-KR" altLang="en-US" sz="900">
                <a:latin typeface="+mn-ea"/>
                <a:cs typeface="Open Sans" panose="020B0606030504020204" pitchFamily="34" charset="0"/>
              </a:endParaRPr>
            </a:p>
          </p:txBody>
        </p:sp>
        <p:sp>
          <p:nvSpPr>
            <p:cNvPr id="58" name="사각형: 둥근 모서리 84">
              <a:extLst>
                <a:ext uri="{FF2B5EF4-FFF2-40B4-BE49-F238E27FC236}">
                  <a16:creationId xmlns:a16="http://schemas.microsoft.com/office/drawing/2014/main" xmlns="" id="{736692B0-3458-43BF-821A-626AA4B77047}"/>
                </a:ext>
              </a:extLst>
            </p:cNvPr>
            <p:cNvSpPr/>
            <p:nvPr/>
          </p:nvSpPr>
          <p:spPr bwMode="gray">
            <a:xfrm>
              <a:off x="971821" y="3852063"/>
              <a:ext cx="1313096" cy="21600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3175">
              <a:noFill/>
            </a:ln>
          </p:spPr>
          <p:txBody>
            <a:bodyPr vert="horz" wrap="none" lIns="36000" tIns="36000" rIns="36000" bIns="36000" rtlCol="0" anchor="ctr" anchorCtr="0">
              <a:noAutofit/>
            </a:bodyPr>
            <a:lstStyle/>
            <a:p>
              <a:pPr marL="180000">
                <a:lnSpc>
                  <a:spcPts val="600"/>
                </a:lnSpc>
                <a:spcBef>
                  <a:spcPts val="277"/>
                </a:spcBef>
              </a:pPr>
              <a:r>
                <a:rPr lang="en-US" altLang="ko-KR" sz="900">
                  <a:latin typeface="+mn-ea"/>
                  <a:cs typeface="Open Sans" panose="020B0606030504020204" pitchFamily="34" charset="0"/>
                </a:rPr>
                <a:t> Google Ads</a:t>
              </a:r>
              <a:endParaRPr lang="ko-KR" altLang="en-US" sz="900">
                <a:latin typeface="+mn-ea"/>
                <a:cs typeface="Open Sans" panose="020B0606030504020204" pitchFamily="34" charset="0"/>
              </a:endParaRPr>
            </a:p>
          </p:txBody>
        </p:sp>
        <p:sp>
          <p:nvSpPr>
            <p:cNvPr id="59" name="사각형: 둥근 모서리 84">
              <a:extLst>
                <a:ext uri="{FF2B5EF4-FFF2-40B4-BE49-F238E27FC236}">
                  <a16:creationId xmlns:a16="http://schemas.microsoft.com/office/drawing/2014/main" xmlns="" id="{43EE14C2-8EB6-4EE0-B6C7-28105763FC47}"/>
                </a:ext>
              </a:extLst>
            </p:cNvPr>
            <p:cNvSpPr/>
            <p:nvPr/>
          </p:nvSpPr>
          <p:spPr bwMode="gray">
            <a:xfrm>
              <a:off x="971821" y="4141887"/>
              <a:ext cx="1313096" cy="21600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3175">
              <a:noFill/>
            </a:ln>
          </p:spPr>
          <p:txBody>
            <a:bodyPr vert="horz" wrap="none" lIns="36000" tIns="36000" rIns="36000" bIns="36000" rtlCol="0" anchor="ctr" anchorCtr="0">
              <a:noAutofit/>
            </a:bodyPr>
            <a:lstStyle/>
            <a:p>
              <a:pPr marL="180000">
                <a:lnSpc>
                  <a:spcPts val="600"/>
                </a:lnSpc>
                <a:spcBef>
                  <a:spcPts val="277"/>
                </a:spcBef>
              </a:pPr>
              <a:r>
                <a:rPr lang="en-US" altLang="ko-KR" sz="900">
                  <a:latin typeface="+mn-ea"/>
                  <a:cs typeface="Open Sans" panose="020B0606030504020204" pitchFamily="34" charset="0"/>
                </a:rPr>
                <a:t> TikTok</a:t>
              </a:r>
              <a:endParaRPr lang="ko-KR" altLang="en-US" sz="900">
                <a:latin typeface="+mn-ea"/>
                <a:cs typeface="Open Sans" panose="020B0606030504020204" pitchFamily="34" charset="0"/>
              </a:endParaRPr>
            </a:p>
          </p:txBody>
        </p:sp>
        <p:sp>
          <p:nvSpPr>
            <p:cNvPr id="60" name="사각형: 둥근 모서리 84">
              <a:extLst>
                <a:ext uri="{FF2B5EF4-FFF2-40B4-BE49-F238E27FC236}">
                  <a16:creationId xmlns:a16="http://schemas.microsoft.com/office/drawing/2014/main" xmlns="" id="{812D88CB-CC51-4FBB-85D4-CDF231D4F9CD}"/>
                </a:ext>
              </a:extLst>
            </p:cNvPr>
            <p:cNvSpPr/>
            <p:nvPr/>
          </p:nvSpPr>
          <p:spPr bwMode="gray">
            <a:xfrm>
              <a:off x="971821" y="4431711"/>
              <a:ext cx="1313096" cy="21600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 w="3175">
              <a:noFill/>
            </a:ln>
          </p:spPr>
          <p:txBody>
            <a:bodyPr vert="horz" wrap="none" lIns="36000" tIns="36000" rIns="36000" bIns="36000" rtlCol="0" anchor="ctr" anchorCtr="0">
              <a:noAutofit/>
            </a:bodyPr>
            <a:lstStyle/>
            <a:p>
              <a:pPr marL="180000">
                <a:lnSpc>
                  <a:spcPts val="600"/>
                </a:lnSpc>
                <a:spcBef>
                  <a:spcPts val="277"/>
                </a:spcBef>
              </a:pPr>
              <a:r>
                <a:rPr lang="en-US" altLang="ko-KR" sz="900">
                  <a:latin typeface="+mn-ea"/>
                  <a:cs typeface="Open Sans" panose="020B0606030504020204" pitchFamily="34" charset="0"/>
                </a:rPr>
                <a:t> Estadao</a:t>
              </a:r>
              <a:endParaRPr lang="ko-KR" altLang="en-US" sz="900">
                <a:latin typeface="+mn-ea"/>
                <a:cs typeface="Open Sans" panose="020B0606030504020204" pitchFamily="34" charset="0"/>
              </a:endParaRPr>
            </a:p>
          </p:txBody>
        </p:sp>
        <p:pic>
          <p:nvPicPr>
            <p:cNvPr id="61" name="Picture 206">
              <a:extLst>
                <a:ext uri="{FF2B5EF4-FFF2-40B4-BE49-F238E27FC236}">
                  <a16:creationId xmlns:a16="http://schemas.microsoft.com/office/drawing/2014/main" xmlns="" id="{85A555E9-F849-4F31-A611-6F5A5AAEA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286" y="3277300"/>
              <a:ext cx="192460" cy="192460"/>
            </a:xfrm>
            <a:prstGeom prst="rect">
              <a:avLst/>
            </a:prstGeom>
          </p:spPr>
        </p:pic>
        <p:pic>
          <p:nvPicPr>
            <p:cNvPr id="62" name="Picture 210">
              <a:extLst>
                <a:ext uri="{FF2B5EF4-FFF2-40B4-BE49-F238E27FC236}">
                  <a16:creationId xmlns:a16="http://schemas.microsoft.com/office/drawing/2014/main" xmlns="" id="{456923E5-710E-43BC-A329-3F95745E0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6496" y="3869181"/>
              <a:ext cx="152040" cy="178254"/>
            </a:xfrm>
            <a:prstGeom prst="rect">
              <a:avLst/>
            </a:prstGeom>
          </p:spPr>
        </p:pic>
        <p:pic>
          <p:nvPicPr>
            <p:cNvPr id="63" name="Picture 214">
              <a:extLst>
                <a:ext uri="{FF2B5EF4-FFF2-40B4-BE49-F238E27FC236}">
                  <a16:creationId xmlns:a16="http://schemas.microsoft.com/office/drawing/2014/main" xmlns="" id="{C19D956D-0E4A-4332-9D54-F3DCCB199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035" y="4159082"/>
              <a:ext cx="146963" cy="162709"/>
            </a:xfrm>
            <a:prstGeom prst="rect">
              <a:avLst/>
            </a:prstGeom>
          </p:spPr>
        </p:pic>
        <p:pic>
          <p:nvPicPr>
            <p:cNvPr id="64" name="Picture 216">
              <a:extLst>
                <a:ext uri="{FF2B5EF4-FFF2-40B4-BE49-F238E27FC236}">
                  <a16:creationId xmlns:a16="http://schemas.microsoft.com/office/drawing/2014/main" xmlns="" id="{2867E625-6893-42FD-9349-288FEBC63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385" y="3579543"/>
              <a:ext cx="160262" cy="173617"/>
            </a:xfrm>
            <a:prstGeom prst="rect">
              <a:avLst/>
            </a:prstGeom>
          </p:spPr>
        </p:pic>
        <p:pic>
          <p:nvPicPr>
            <p:cNvPr id="65" name="Picture 218">
              <a:extLst>
                <a:ext uri="{FF2B5EF4-FFF2-40B4-BE49-F238E27FC236}">
                  <a16:creationId xmlns:a16="http://schemas.microsoft.com/office/drawing/2014/main" xmlns="" id="{56F6B5BE-73FD-4EDA-ACE4-96901D3B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2059" y="4445570"/>
              <a:ext cx="160914" cy="183109"/>
            </a:xfrm>
            <a:prstGeom prst="rect">
              <a:avLst/>
            </a:prstGeom>
          </p:spPr>
        </p:pic>
        <p:pic>
          <p:nvPicPr>
            <p:cNvPr id="66" name="Picture 220">
              <a:extLst>
                <a:ext uri="{FF2B5EF4-FFF2-40B4-BE49-F238E27FC236}">
                  <a16:creationId xmlns:a16="http://schemas.microsoft.com/office/drawing/2014/main" xmlns="" id="{646B1E9C-1DE4-4847-A5F0-F3A7EFCB0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0404" y="4731870"/>
              <a:ext cx="144224" cy="150233"/>
            </a:xfrm>
            <a:prstGeom prst="rect">
              <a:avLst/>
            </a:prstGeom>
          </p:spPr>
        </p:pic>
      </p:grpSp>
      <p:cxnSp>
        <p:nvCxnSpPr>
          <p:cNvPr id="67" name="Connector: Elbow 225">
            <a:extLst>
              <a:ext uri="{FF2B5EF4-FFF2-40B4-BE49-F238E27FC236}">
                <a16:creationId xmlns:a16="http://schemas.microsoft.com/office/drawing/2014/main" xmlns="" id="{CE3D0B80-53E6-4D77-8D7A-4F7F765995E9}"/>
              </a:ext>
            </a:extLst>
          </p:cNvPr>
          <p:cNvCxnSpPr>
            <a:cxnSpLocks/>
            <a:stCxn id="38" idx="22"/>
            <a:endCxn id="54" idx="1"/>
          </p:cNvCxnSpPr>
          <p:nvPr/>
        </p:nvCxnSpPr>
        <p:spPr>
          <a:xfrm>
            <a:off x="428422" y="2656895"/>
            <a:ext cx="468549" cy="1162613"/>
          </a:xfrm>
          <a:prstGeom prst="bentConnector3">
            <a:avLst>
              <a:gd name="adj1" fmla="val 37410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227">
            <a:extLst>
              <a:ext uri="{FF2B5EF4-FFF2-40B4-BE49-F238E27FC236}">
                <a16:creationId xmlns:a16="http://schemas.microsoft.com/office/drawing/2014/main" xmlns="" id="{A28A9C5E-1ADE-4FB2-9A72-61EADBA0D314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379135" y="2195695"/>
            <a:ext cx="1262114" cy="986522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232">
            <a:extLst>
              <a:ext uri="{FF2B5EF4-FFF2-40B4-BE49-F238E27FC236}">
                <a16:creationId xmlns:a16="http://schemas.microsoft.com/office/drawing/2014/main" xmlns="" id="{93597636-099D-4BCF-AB8C-25E168750CFC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3441920" y="3748943"/>
            <a:ext cx="930625" cy="232494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3404AE0-8D09-413A-8B55-26B57843EAF0}"/>
              </a:ext>
            </a:extLst>
          </p:cNvPr>
          <p:cNvSpPr txBox="1"/>
          <p:nvPr/>
        </p:nvSpPr>
        <p:spPr>
          <a:xfrm>
            <a:off x="4942871" y="1814412"/>
            <a:ext cx="69014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700" b="0" i="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en-US" altLang="ko-KR"/>
              <a:t>MC</a:t>
            </a:r>
            <a:r>
              <a:rPr lang="ko-KR" altLang="en-US"/>
              <a:t> </a:t>
            </a:r>
            <a:r>
              <a:rPr lang="en-US" altLang="ko-KR"/>
              <a:t>Connect</a:t>
            </a:r>
            <a:endParaRPr lang="ko-KR" altLang="en-US"/>
          </a:p>
        </p:txBody>
      </p:sp>
      <p:cxnSp>
        <p:nvCxnSpPr>
          <p:cNvPr id="71" name="Straight Arrow Connector 255">
            <a:extLst>
              <a:ext uri="{FF2B5EF4-FFF2-40B4-BE49-F238E27FC236}">
                <a16:creationId xmlns:a16="http://schemas.microsoft.com/office/drawing/2014/main" xmlns="" id="{4A4A4DA1-2F89-4129-A04A-54C2678C2100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878994" y="1778876"/>
            <a:ext cx="0" cy="18914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265">
            <a:extLst>
              <a:ext uri="{FF2B5EF4-FFF2-40B4-BE49-F238E27FC236}">
                <a16:creationId xmlns:a16="http://schemas.microsoft.com/office/drawing/2014/main" xmlns="" id="{D5E70EE6-D6A2-4624-87A4-9253ACC49447}"/>
              </a:ext>
            </a:extLst>
          </p:cNvPr>
          <p:cNvCxnSpPr>
            <a:cxnSpLocks/>
          </p:cNvCxnSpPr>
          <p:nvPr/>
        </p:nvCxnSpPr>
        <p:spPr>
          <a:xfrm>
            <a:off x="4269394" y="3149202"/>
            <a:ext cx="0" cy="80343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D6FFD9D3-1DD5-4B09-B97A-F1F3D9C3F8A1}"/>
              </a:ext>
            </a:extLst>
          </p:cNvPr>
          <p:cNvSpPr txBox="1"/>
          <p:nvPr/>
        </p:nvSpPr>
        <p:spPr>
          <a:xfrm>
            <a:off x="4182525" y="3426204"/>
            <a:ext cx="525781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700" b="0" i="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/>
              <a:t>Heroku</a:t>
            </a:r>
            <a:r>
              <a:rPr lang="ko-KR" altLang="en-US"/>
              <a:t>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Connect</a:t>
            </a:r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AE7D3C86-501E-4A07-9B8C-B403FDBFB39F}"/>
              </a:ext>
            </a:extLst>
          </p:cNvPr>
          <p:cNvSpPr txBox="1"/>
          <p:nvPr/>
        </p:nvSpPr>
        <p:spPr>
          <a:xfrm>
            <a:off x="3163665" y="3390237"/>
            <a:ext cx="37589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700" b="0" i="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REST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API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Connector: Elbow 285">
            <a:extLst>
              <a:ext uri="{FF2B5EF4-FFF2-40B4-BE49-F238E27FC236}">
                <a16:creationId xmlns:a16="http://schemas.microsoft.com/office/drawing/2014/main" xmlns="" id="{C80121F8-8E4D-4FA4-BEB8-BA44252F94B6}"/>
              </a:ext>
            </a:extLst>
          </p:cNvPr>
          <p:cNvCxnSpPr>
            <a:cxnSpLocks/>
            <a:endCxn id="116" idx="1"/>
          </p:cNvCxnSpPr>
          <p:nvPr/>
        </p:nvCxnSpPr>
        <p:spPr>
          <a:xfrm rot="5400000" flipH="1" flipV="1">
            <a:off x="5496108" y="1956815"/>
            <a:ext cx="2563662" cy="1428024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C9210AB-F925-45C0-8758-41E6EE6E3EE2}"/>
              </a:ext>
            </a:extLst>
          </p:cNvPr>
          <p:cNvSpPr txBox="1"/>
          <p:nvPr/>
        </p:nvSpPr>
        <p:spPr>
          <a:xfrm>
            <a:off x="6845721" y="1329748"/>
            <a:ext cx="32401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900" b="1" i="0">
                <a:solidFill>
                  <a:srgbClr val="2982C6"/>
                </a:solidFill>
              </a:defRPr>
            </a:lvl1pPr>
          </a:lstStyle>
          <a:p>
            <a:r>
              <a:rPr lang="en-US" altLang="ko-KR" sz="700" b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Lead</a:t>
            </a:r>
            <a:endParaRPr lang="ko-KR" altLang="en-US" sz="700" b="0">
              <a:solidFill>
                <a:schemeClr val="tx2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7" name="사각형: 둥근 모서리 114">
            <a:extLst>
              <a:ext uri="{FF2B5EF4-FFF2-40B4-BE49-F238E27FC236}">
                <a16:creationId xmlns:a16="http://schemas.microsoft.com/office/drawing/2014/main" xmlns="" id="{F39F14E8-9A88-49F2-A4D6-1939D1FD0A26}"/>
              </a:ext>
            </a:extLst>
          </p:cNvPr>
          <p:cNvSpPr/>
          <p:nvPr/>
        </p:nvSpPr>
        <p:spPr>
          <a:xfrm>
            <a:off x="5937334" y="3951192"/>
            <a:ext cx="576000" cy="208020"/>
          </a:xfrm>
          <a:prstGeom prst="roundRect">
            <a:avLst/>
          </a:prstGeom>
          <a:solidFill>
            <a:srgbClr val="F2F2F2"/>
          </a:solidFill>
          <a:ln w="6350">
            <a:solidFill>
              <a:sysClr val="window" lastClr="FFFFFF">
                <a:lumMod val="65000"/>
              </a:sysClr>
            </a:solidFill>
            <a:prstDash val="dash"/>
          </a:ln>
        </p:spPr>
        <p:txBody>
          <a:bodyPr wrap="none" lIns="0" tIns="0" rIns="0" bIns="0" rtlCol="0" anchor="ctr">
            <a:noAutofit/>
          </a:bodyPr>
          <a:lstStyle/>
          <a:p>
            <a:pPr algn="ctr" latinLnBrk="0"/>
            <a:r>
              <a:rPr lang="en-US" altLang="ko-KR" sz="900" kern="0">
                <a:solidFill>
                  <a:prstClr val="black"/>
                </a:solidFill>
                <a:latin typeface="+mn-ea"/>
              </a:rPr>
              <a:t>API G/W</a:t>
            </a:r>
            <a:endParaRPr lang="ko-KR" altLang="en-US" sz="900" kern="0"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78" name="Connector: Elbow 311">
            <a:extLst>
              <a:ext uri="{FF2B5EF4-FFF2-40B4-BE49-F238E27FC236}">
                <a16:creationId xmlns:a16="http://schemas.microsoft.com/office/drawing/2014/main" xmlns="" id="{0F7323E1-0200-4DA5-BA22-DE474F450928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 flipH="1" flipV="1">
            <a:off x="5838690" y="2320792"/>
            <a:ext cx="2017044" cy="1243756"/>
          </a:xfrm>
          <a:prstGeom prst="bentConnector3">
            <a:avLst>
              <a:gd name="adj1" fmla="val 100208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47D2CD94-223D-4090-82BB-5EF280D71493}"/>
              </a:ext>
            </a:extLst>
          </p:cNvPr>
          <p:cNvSpPr txBox="1"/>
          <p:nvPr/>
        </p:nvSpPr>
        <p:spPr>
          <a:xfrm>
            <a:off x="6755076" y="1674176"/>
            <a:ext cx="524656" cy="32848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no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900" b="1" i="0">
                <a:solidFill>
                  <a:srgbClr val="2982C6"/>
                </a:solidFill>
              </a:defRPr>
            </a:lvl1pPr>
          </a:lstStyle>
          <a:p>
            <a:r>
              <a:rPr lang="en-US" altLang="ko-KR" sz="700" b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TD, Service Schedule,</a:t>
            </a:r>
            <a:br>
              <a:rPr lang="en-US" altLang="ko-KR" sz="700" b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700" b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Product</a:t>
            </a:r>
            <a:endParaRPr lang="ko-KR" altLang="en-US" sz="700" b="0">
              <a:solidFill>
                <a:schemeClr val="tx2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0" name="Connector: Elbow 319">
            <a:extLst>
              <a:ext uri="{FF2B5EF4-FFF2-40B4-BE49-F238E27FC236}">
                <a16:creationId xmlns:a16="http://schemas.microsoft.com/office/drawing/2014/main" xmlns="" id="{997A00B8-4955-4523-BD3D-716B201CA6F9}"/>
              </a:ext>
            </a:extLst>
          </p:cNvPr>
          <p:cNvCxnSpPr>
            <a:stCxn id="77" idx="3"/>
            <a:endCxn id="31" idx="1"/>
          </p:cNvCxnSpPr>
          <p:nvPr/>
        </p:nvCxnSpPr>
        <p:spPr>
          <a:xfrm flipV="1">
            <a:off x="6513334" y="2855462"/>
            <a:ext cx="947912" cy="1199740"/>
          </a:xfrm>
          <a:prstGeom prst="bentConnector3">
            <a:avLst>
              <a:gd name="adj1" fmla="val 27759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2009BADA-40BE-4391-AA73-1F4B9AF9DE88}"/>
              </a:ext>
            </a:extLst>
          </p:cNvPr>
          <p:cNvSpPr txBox="1"/>
          <p:nvPr/>
        </p:nvSpPr>
        <p:spPr>
          <a:xfrm>
            <a:off x="6969446" y="2745512"/>
            <a:ext cx="313702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Lead, </a:t>
            </a:r>
            <a:br>
              <a:rPr lang="en-US" altLang="ko-KR" sz="700"/>
            </a:br>
            <a:r>
              <a:rPr lang="en-US" altLang="ko-KR" sz="700"/>
              <a:t>Service</a:t>
            </a:r>
            <a:endParaRPr lang="ko-KR" altLang="en-US" sz="700"/>
          </a:p>
        </p:txBody>
      </p:sp>
      <p:cxnSp>
        <p:nvCxnSpPr>
          <p:cNvPr id="82" name="Connector: Elbow 341">
            <a:extLst>
              <a:ext uri="{FF2B5EF4-FFF2-40B4-BE49-F238E27FC236}">
                <a16:creationId xmlns:a16="http://schemas.microsoft.com/office/drawing/2014/main" xmlns="" id="{C9944572-370D-48E9-BF96-9B90F82345AD}"/>
              </a:ext>
            </a:extLst>
          </p:cNvPr>
          <p:cNvCxnSpPr>
            <a:stCxn id="41" idx="14"/>
            <a:endCxn id="121" idx="3"/>
          </p:cNvCxnSpPr>
          <p:nvPr/>
        </p:nvCxnSpPr>
        <p:spPr>
          <a:xfrm flipH="1" flipV="1">
            <a:off x="8906750" y="1975688"/>
            <a:ext cx="400251" cy="448631"/>
          </a:xfrm>
          <a:prstGeom prst="bentConnector3">
            <a:avLst>
              <a:gd name="adj1" fmla="val 36743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344">
            <a:extLst>
              <a:ext uri="{FF2B5EF4-FFF2-40B4-BE49-F238E27FC236}">
                <a16:creationId xmlns:a16="http://schemas.microsoft.com/office/drawing/2014/main" xmlns="" id="{C46402FA-9527-45C0-80DF-E4608862D276}"/>
              </a:ext>
            </a:extLst>
          </p:cNvPr>
          <p:cNvCxnSpPr>
            <a:stCxn id="41" idx="14"/>
            <a:endCxn id="31" idx="3"/>
          </p:cNvCxnSpPr>
          <p:nvPr/>
        </p:nvCxnSpPr>
        <p:spPr>
          <a:xfrm flipH="1">
            <a:off x="8876046" y="2424319"/>
            <a:ext cx="430955" cy="431143"/>
          </a:xfrm>
          <a:prstGeom prst="bentConnector3">
            <a:avLst>
              <a:gd name="adj1" fmla="val 34125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347">
            <a:extLst>
              <a:ext uri="{FF2B5EF4-FFF2-40B4-BE49-F238E27FC236}">
                <a16:creationId xmlns:a16="http://schemas.microsoft.com/office/drawing/2014/main" xmlns="" id="{0DE4A499-3158-4239-B390-B69E70A10034}"/>
              </a:ext>
            </a:extLst>
          </p:cNvPr>
          <p:cNvCxnSpPr>
            <a:stCxn id="41" idx="14"/>
            <a:endCxn id="32" idx="3"/>
          </p:cNvCxnSpPr>
          <p:nvPr/>
        </p:nvCxnSpPr>
        <p:spPr>
          <a:xfrm flipH="1">
            <a:off x="8876046" y="2424319"/>
            <a:ext cx="430955" cy="745942"/>
          </a:xfrm>
          <a:prstGeom prst="bentConnector3">
            <a:avLst>
              <a:gd name="adj1" fmla="val 34125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50">
            <a:extLst>
              <a:ext uri="{FF2B5EF4-FFF2-40B4-BE49-F238E27FC236}">
                <a16:creationId xmlns:a16="http://schemas.microsoft.com/office/drawing/2014/main" xmlns="" id="{9BF7735F-073C-49FF-AB7D-8D8C493B807A}"/>
              </a:ext>
            </a:extLst>
          </p:cNvPr>
          <p:cNvCxnSpPr>
            <a:cxnSpLocks/>
          </p:cNvCxnSpPr>
          <p:nvPr/>
        </p:nvCxnSpPr>
        <p:spPr>
          <a:xfrm flipH="1">
            <a:off x="8869052" y="4268925"/>
            <a:ext cx="329444" cy="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66">
            <a:extLst>
              <a:ext uri="{FF2B5EF4-FFF2-40B4-BE49-F238E27FC236}">
                <a16:creationId xmlns:a16="http://schemas.microsoft.com/office/drawing/2014/main" xmlns="" id="{886CF991-58F1-424D-B357-ECFDA717679E}"/>
              </a:ext>
            </a:extLst>
          </p:cNvPr>
          <p:cNvCxnSpPr>
            <a:cxnSpLocks/>
          </p:cNvCxnSpPr>
          <p:nvPr/>
        </p:nvCxnSpPr>
        <p:spPr>
          <a:xfrm flipH="1" flipV="1">
            <a:off x="8886507" y="5288803"/>
            <a:ext cx="350301" cy="62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368">
            <a:extLst>
              <a:ext uri="{FF2B5EF4-FFF2-40B4-BE49-F238E27FC236}">
                <a16:creationId xmlns:a16="http://schemas.microsoft.com/office/drawing/2014/main" xmlns="" id="{EED2B129-8F70-458F-8C52-E057FBA824A7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5737970" y="4125295"/>
            <a:ext cx="381277" cy="205208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399">
            <a:extLst>
              <a:ext uri="{FF2B5EF4-FFF2-40B4-BE49-F238E27FC236}">
                <a16:creationId xmlns:a16="http://schemas.microsoft.com/office/drawing/2014/main" xmlns="" id="{EDE8D4F6-1B13-4C04-99C6-218A84D1DB77}"/>
              </a:ext>
            </a:extLst>
          </p:cNvPr>
          <p:cNvCxnSpPr>
            <a:cxnSpLocks/>
            <a:stCxn id="77" idx="3"/>
            <a:endCxn id="34" idx="1"/>
          </p:cNvCxnSpPr>
          <p:nvPr/>
        </p:nvCxnSpPr>
        <p:spPr>
          <a:xfrm>
            <a:off x="6513334" y="4055202"/>
            <a:ext cx="947912" cy="1234854"/>
          </a:xfrm>
          <a:prstGeom prst="bentConnector3">
            <a:avLst>
              <a:gd name="adj1" fmla="val 27492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91DE6AE-C70B-45F2-BDD6-47F1E81CE0F9}"/>
              </a:ext>
            </a:extLst>
          </p:cNvPr>
          <p:cNvSpPr txBox="1"/>
          <p:nvPr/>
        </p:nvSpPr>
        <p:spPr>
          <a:xfrm>
            <a:off x="6960766" y="5183704"/>
            <a:ext cx="307827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Rental Service </a:t>
            </a:r>
            <a:endParaRPr lang="ko-KR" altLang="en-US" sz="700"/>
          </a:p>
        </p:txBody>
      </p:sp>
      <p:pic>
        <p:nvPicPr>
          <p:cNvPr id="90" name="그래픽 5" descr="배지 체크 표시1 단색으로 채워진">
            <a:extLst>
              <a:ext uri="{FF2B5EF4-FFF2-40B4-BE49-F238E27FC236}">
                <a16:creationId xmlns:a16="http://schemas.microsoft.com/office/drawing/2014/main" xmlns="" id="{989CF9AE-4E3F-435C-8D53-FFB205B8B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263530" y="3052669"/>
            <a:ext cx="231057" cy="231057"/>
          </a:xfrm>
          <a:prstGeom prst="rect">
            <a:avLst/>
          </a:prstGeom>
        </p:spPr>
      </p:pic>
      <p:grpSp>
        <p:nvGrpSpPr>
          <p:cNvPr id="91" name="Group 94">
            <a:extLst>
              <a:ext uri="{FF2B5EF4-FFF2-40B4-BE49-F238E27FC236}">
                <a16:creationId xmlns:a16="http://schemas.microsoft.com/office/drawing/2014/main" xmlns="" id="{5209B747-DC9F-0C03-4F0A-5ED399D0B82D}"/>
              </a:ext>
            </a:extLst>
          </p:cNvPr>
          <p:cNvGrpSpPr/>
          <p:nvPr/>
        </p:nvGrpSpPr>
        <p:grpSpPr>
          <a:xfrm>
            <a:off x="850224" y="5083762"/>
            <a:ext cx="1206332" cy="609167"/>
            <a:chOff x="469224" y="5505285"/>
            <a:chExt cx="1206332" cy="609167"/>
          </a:xfrm>
        </p:grpSpPr>
        <p:grpSp>
          <p:nvGrpSpPr>
            <p:cNvPr id="92" name="Group 120">
              <a:extLst>
                <a:ext uri="{FF2B5EF4-FFF2-40B4-BE49-F238E27FC236}">
                  <a16:creationId xmlns:a16="http://schemas.microsoft.com/office/drawing/2014/main" xmlns="" id="{C0A4D2EC-1F7F-4C80-AB8B-1DA1309F84D1}"/>
                </a:ext>
              </a:extLst>
            </p:cNvPr>
            <p:cNvGrpSpPr/>
            <p:nvPr/>
          </p:nvGrpSpPr>
          <p:grpSpPr>
            <a:xfrm>
              <a:off x="469224" y="5505285"/>
              <a:ext cx="1199783" cy="138499"/>
              <a:chOff x="688287" y="5672330"/>
              <a:chExt cx="1199783" cy="138499"/>
            </a:xfrm>
          </p:grpSpPr>
          <p:sp>
            <p:nvSpPr>
              <p:cNvPr id="102" name="Rectangle 5">
                <a:extLst>
                  <a:ext uri="{FF2B5EF4-FFF2-40B4-BE49-F238E27FC236}">
                    <a16:creationId xmlns:a16="http://schemas.microsoft.com/office/drawing/2014/main" xmlns="" id="{63A675CF-6163-4CD7-B778-8CC739348D56}"/>
                  </a:ext>
                </a:extLst>
              </p:cNvPr>
              <p:cNvSpPr/>
              <p:nvPr/>
            </p:nvSpPr>
            <p:spPr>
              <a:xfrm>
                <a:off x="688287" y="5672330"/>
                <a:ext cx="157313" cy="114339"/>
              </a:xfrm>
              <a:prstGeom prst="roundRect">
                <a:avLst>
                  <a:gd name="adj" fmla="val 8037"/>
                </a:avLst>
              </a:prstGeom>
              <a:solidFill>
                <a:srgbClr val="97C7FF"/>
              </a:solidFill>
              <a:ln w="3175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srgbClr val="86BC25">
                    <a:lumMod val="20000"/>
                    <a:lumOff val="80000"/>
                    <a:alpha val="50000"/>
                  </a:srgbClr>
                </a:innerShdw>
              </a:effectLst>
            </p:spPr>
            <p:txBody>
              <a:bodyPr wrap="square" lIns="54000" tIns="54000" rIns="54000" bIns="54000" rtlCol="0" anchor="t"/>
              <a:lstStyle/>
              <a:p>
                <a:pPr algn="ctr" latinLnBrk="0">
                  <a:lnSpc>
                    <a:spcPts val="500"/>
                  </a:lnSpc>
                </a:pPr>
                <a:endParaRPr lang="en-IE" sz="900" b="1" kern="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xmlns="" id="{81E9578B-ED76-464D-A552-3D375A910A9E}"/>
                  </a:ext>
                </a:extLst>
              </p:cNvPr>
              <p:cNvSpPr txBox="1"/>
              <p:nvPr/>
            </p:nvSpPr>
            <p:spPr>
              <a:xfrm>
                <a:off x="900462" y="5672330"/>
                <a:ext cx="987608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ko-KR"/>
                </a:defPPr>
                <a:lvl1pPr algn="ctr" latinLnBrk="0">
                  <a:spcBef>
                    <a:spcPts val="432"/>
                  </a:spcBef>
                  <a:defRPr sz="900" b="1" i="0">
                    <a:solidFill>
                      <a:srgbClr val="2982C6"/>
                    </a:solidFill>
                  </a:defRPr>
                </a:lvl1pPr>
              </a:lstStyle>
              <a:p>
                <a:pPr algn="l"/>
                <a:r>
                  <a:rPr lang="en-US" altLang="ko-KR" b="0">
                    <a:solidFill>
                      <a:schemeClr val="tx1"/>
                    </a:solidFill>
                  </a:rPr>
                  <a:t>Connex</a:t>
                </a:r>
                <a:endParaRPr lang="ko-KR" alt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139">
              <a:extLst>
                <a:ext uri="{FF2B5EF4-FFF2-40B4-BE49-F238E27FC236}">
                  <a16:creationId xmlns:a16="http://schemas.microsoft.com/office/drawing/2014/main" xmlns="" id="{83F4506C-1680-446C-A578-52B426323D0C}"/>
                </a:ext>
              </a:extLst>
            </p:cNvPr>
            <p:cNvGrpSpPr/>
            <p:nvPr/>
          </p:nvGrpSpPr>
          <p:grpSpPr>
            <a:xfrm>
              <a:off x="469224" y="5652938"/>
              <a:ext cx="1206332" cy="138499"/>
              <a:chOff x="688287" y="5860807"/>
              <a:chExt cx="1206332" cy="138499"/>
            </a:xfrm>
          </p:grpSpPr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xmlns="" id="{136C3C4B-8B0D-4511-BEC0-39AD3E9A576E}"/>
                  </a:ext>
                </a:extLst>
              </p:cNvPr>
              <p:cNvSpPr/>
              <p:nvPr/>
            </p:nvSpPr>
            <p:spPr>
              <a:xfrm>
                <a:off x="688287" y="5860807"/>
                <a:ext cx="157313" cy="114339"/>
              </a:xfrm>
              <a:prstGeom prst="roundRect">
                <a:avLst>
                  <a:gd name="adj" fmla="val 8037"/>
                </a:avLst>
              </a:prstGeom>
              <a:solidFill>
                <a:srgbClr val="EEF6E8"/>
              </a:solidFill>
              <a:ln w="9525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srgbClr val="86BC25">
                    <a:lumMod val="20000"/>
                    <a:lumOff val="80000"/>
                    <a:alpha val="50000"/>
                  </a:srgbClr>
                </a:innerShdw>
              </a:effectLst>
            </p:spPr>
            <p:txBody>
              <a:bodyPr wrap="square" lIns="54000" tIns="54000" rIns="54000" bIns="54000" rtlCol="0" anchor="t"/>
              <a:lstStyle/>
              <a:p>
                <a:pPr algn="ctr" latinLnBrk="0">
                  <a:lnSpc>
                    <a:spcPts val="500"/>
                  </a:lnSpc>
                </a:pPr>
                <a:endParaRPr lang="en-IE" sz="900" b="1" kern="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xmlns="" id="{EFCB35CD-CC5B-45FE-AA04-DC3248FCEE17}"/>
                  </a:ext>
                </a:extLst>
              </p:cNvPr>
              <p:cNvSpPr txBox="1"/>
              <p:nvPr/>
            </p:nvSpPr>
            <p:spPr>
              <a:xfrm>
                <a:off x="907011" y="5860807"/>
                <a:ext cx="987608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ko-KR"/>
                </a:defPPr>
                <a:lvl1pPr algn="ctr" latinLnBrk="0">
                  <a:spcBef>
                    <a:spcPts val="432"/>
                  </a:spcBef>
                  <a:defRPr sz="900" b="1" i="0">
                    <a:solidFill>
                      <a:srgbClr val="2982C6"/>
                    </a:solidFill>
                  </a:defRPr>
                </a:lvl1pPr>
              </a:lstStyle>
              <a:p>
                <a:pPr algn="l"/>
                <a:r>
                  <a:rPr lang="en-US" altLang="ko-KR" b="0">
                    <a:solidFill>
                      <a:schemeClr val="tx1"/>
                    </a:solidFill>
                  </a:rPr>
                  <a:t>Internal Legacy</a:t>
                </a:r>
                <a:endParaRPr lang="ko-KR" alt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182">
              <a:extLst>
                <a:ext uri="{FF2B5EF4-FFF2-40B4-BE49-F238E27FC236}">
                  <a16:creationId xmlns:a16="http://schemas.microsoft.com/office/drawing/2014/main" xmlns="" id="{8E62AD8B-3293-4082-9DFE-7863F22E281C}"/>
                </a:ext>
              </a:extLst>
            </p:cNvPr>
            <p:cNvGrpSpPr/>
            <p:nvPr/>
          </p:nvGrpSpPr>
          <p:grpSpPr>
            <a:xfrm>
              <a:off x="469224" y="5814445"/>
              <a:ext cx="1206332" cy="138499"/>
              <a:chOff x="688287" y="5860807"/>
              <a:chExt cx="1206332" cy="138499"/>
            </a:xfrm>
          </p:grpSpPr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xmlns="" id="{476C8B07-2964-4836-AA3A-FCA029635A3D}"/>
                  </a:ext>
                </a:extLst>
              </p:cNvPr>
              <p:cNvSpPr/>
              <p:nvPr/>
            </p:nvSpPr>
            <p:spPr>
              <a:xfrm>
                <a:off x="688287" y="5860807"/>
                <a:ext cx="157313" cy="114339"/>
              </a:xfrm>
              <a:prstGeom prst="roundRect">
                <a:avLst>
                  <a:gd name="adj" fmla="val 8037"/>
                </a:avLst>
              </a:prstGeom>
              <a:solidFill>
                <a:srgbClr val="BFBFBF"/>
              </a:solidFill>
              <a:ln w="12700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srgbClr val="86BC25">
                    <a:lumMod val="20000"/>
                    <a:lumOff val="80000"/>
                    <a:alpha val="50000"/>
                  </a:srgbClr>
                </a:innerShdw>
              </a:effectLst>
            </p:spPr>
            <p:txBody>
              <a:bodyPr wrap="square" lIns="54000" tIns="54000" rIns="54000" bIns="54000" rtlCol="0" anchor="t"/>
              <a:lstStyle/>
              <a:p>
                <a:pPr algn="ctr" latinLnBrk="0">
                  <a:lnSpc>
                    <a:spcPts val="500"/>
                  </a:lnSpc>
                </a:pPr>
                <a:endParaRPr lang="en-IE" sz="900" b="1" kern="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D80940C9-84DE-455A-8134-ACC1AED4D1C8}"/>
                  </a:ext>
                </a:extLst>
              </p:cNvPr>
              <p:cNvSpPr txBox="1"/>
              <p:nvPr/>
            </p:nvSpPr>
            <p:spPr>
              <a:xfrm>
                <a:off x="907011" y="5860807"/>
                <a:ext cx="987608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ko-KR"/>
                </a:defPPr>
                <a:lvl1pPr algn="ctr" latinLnBrk="0">
                  <a:spcBef>
                    <a:spcPts val="432"/>
                  </a:spcBef>
                  <a:defRPr sz="900" b="1" i="0">
                    <a:solidFill>
                      <a:srgbClr val="2982C6"/>
                    </a:solidFill>
                  </a:defRPr>
                </a:lvl1pPr>
              </a:lstStyle>
              <a:p>
                <a:pPr algn="l"/>
                <a:r>
                  <a:rPr lang="en-US" altLang="ko-KR" b="0">
                    <a:solidFill>
                      <a:schemeClr val="tx1"/>
                    </a:solidFill>
                  </a:rPr>
                  <a:t>External Legacy</a:t>
                </a:r>
                <a:endParaRPr lang="ko-KR" altLang="en-US" b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185">
              <a:extLst>
                <a:ext uri="{FF2B5EF4-FFF2-40B4-BE49-F238E27FC236}">
                  <a16:creationId xmlns:a16="http://schemas.microsoft.com/office/drawing/2014/main" xmlns="" id="{5DFBB3FD-C1C7-4D3F-BE10-F0B6C0575F08}"/>
                </a:ext>
              </a:extLst>
            </p:cNvPr>
            <p:cNvGrpSpPr/>
            <p:nvPr/>
          </p:nvGrpSpPr>
          <p:grpSpPr>
            <a:xfrm>
              <a:off x="469224" y="5975953"/>
              <a:ext cx="1206332" cy="138499"/>
              <a:chOff x="688287" y="5860807"/>
              <a:chExt cx="1206332" cy="138499"/>
            </a:xfrm>
          </p:grpSpPr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xmlns="" id="{66AAEC38-8CB2-4FD1-A244-1251B491B4DD}"/>
                  </a:ext>
                </a:extLst>
              </p:cNvPr>
              <p:cNvSpPr/>
              <p:nvPr/>
            </p:nvSpPr>
            <p:spPr>
              <a:xfrm>
                <a:off x="688287" y="5860807"/>
                <a:ext cx="157313" cy="114339"/>
              </a:xfrm>
              <a:prstGeom prst="roundRect">
                <a:avLst>
                  <a:gd name="adj" fmla="val 8037"/>
                </a:avLst>
              </a:prstGeom>
              <a:solidFill>
                <a:srgbClr val="F2F2F2"/>
              </a:solidFill>
              <a:ln w="6350">
                <a:solidFill>
                  <a:sysClr val="window" lastClr="FFFFFF">
                    <a:lumMod val="65000"/>
                  </a:sysClr>
                </a:solidFill>
                <a:prstDash val="dash"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 latinLnBrk="0"/>
                <a:endParaRPr lang="en-IE" sz="900" kern="0">
                  <a:solidFill>
                    <a:prstClr val="black"/>
                  </a:solidFill>
                  <a:latin typeface="+mn-ea"/>
                  <a:sym typeface="Open Sans" panose="020B0606030504020204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8BF3EA47-2D3F-47B0-AE10-25B891F79D94}"/>
                  </a:ext>
                </a:extLst>
              </p:cNvPr>
              <p:cNvSpPr txBox="1"/>
              <p:nvPr/>
            </p:nvSpPr>
            <p:spPr>
              <a:xfrm>
                <a:off x="907011" y="5860807"/>
                <a:ext cx="987608" cy="13849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ko-KR"/>
                </a:defPPr>
                <a:lvl1pPr algn="ctr" latinLnBrk="0">
                  <a:spcBef>
                    <a:spcPts val="432"/>
                  </a:spcBef>
                  <a:defRPr sz="900" b="1" i="0">
                    <a:solidFill>
                      <a:srgbClr val="2982C6"/>
                    </a:solidFill>
                  </a:defRPr>
                </a:lvl1pPr>
              </a:lstStyle>
              <a:p>
                <a:pPr algn="l"/>
                <a:r>
                  <a:rPr lang="en-US" altLang="ko-KR" b="0">
                    <a:solidFill>
                      <a:schemeClr val="tx1"/>
                    </a:solidFill>
                  </a:rPr>
                  <a:t>Middle ware</a:t>
                </a:r>
                <a:endParaRPr lang="ko-KR" altLang="en-US" b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4" name="Group 415">
            <a:extLst>
              <a:ext uri="{FF2B5EF4-FFF2-40B4-BE49-F238E27FC236}">
                <a16:creationId xmlns:a16="http://schemas.microsoft.com/office/drawing/2014/main" xmlns="" id="{9ABAE10F-71FF-4CA0-9EB2-E5BE5A8404DE}"/>
              </a:ext>
            </a:extLst>
          </p:cNvPr>
          <p:cNvGrpSpPr/>
          <p:nvPr/>
        </p:nvGrpSpPr>
        <p:grpSpPr>
          <a:xfrm>
            <a:off x="7377246" y="5910330"/>
            <a:ext cx="1655017" cy="231057"/>
            <a:chOff x="910944" y="6058483"/>
            <a:chExt cx="1655017" cy="231057"/>
          </a:xfrm>
        </p:grpSpPr>
        <p:pic>
          <p:nvPicPr>
            <p:cNvPr id="105" name="그래픽 5" descr="배지 체크 표시1 단색으로 채워진">
              <a:extLst>
                <a:ext uri="{FF2B5EF4-FFF2-40B4-BE49-F238E27FC236}">
                  <a16:creationId xmlns:a16="http://schemas.microsoft.com/office/drawing/2014/main" xmlns="" id="{BDBC14A1-5890-45D8-BB4E-5062B66C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10944" y="6058483"/>
              <a:ext cx="231057" cy="231057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B7FF14E9-147A-457A-9C87-0A008CFDBB4E}"/>
                </a:ext>
              </a:extLst>
            </p:cNvPr>
            <p:cNvSpPr txBox="1"/>
            <p:nvPr/>
          </p:nvSpPr>
          <p:spPr>
            <a:xfrm>
              <a:off x="1168712" y="6106129"/>
              <a:ext cx="1397249" cy="15388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ko-KR"/>
              </a:defPPr>
              <a:lvl1pPr algn="ctr" latinLnBrk="0">
                <a:spcBef>
                  <a:spcPts val="432"/>
                </a:spcBef>
                <a:defRPr sz="900" b="1" i="0">
                  <a:solidFill>
                    <a:srgbClr val="2982C6"/>
                  </a:solidFill>
                </a:defRPr>
              </a:lvl1pPr>
            </a:lstStyle>
            <a:p>
              <a:pPr algn="l"/>
              <a:r>
                <a:rPr lang="en-US" altLang="ko-KR" sz="1000" b="0">
                  <a:solidFill>
                    <a:schemeClr val="tx1"/>
                  </a:solidFill>
                </a:rPr>
                <a:t>Differences from P&amp;D </a:t>
              </a:r>
              <a:endParaRPr lang="ko-KR" altLang="en-US" sz="1000" b="0">
                <a:solidFill>
                  <a:schemeClr val="tx1"/>
                </a:solidFill>
              </a:endParaRPr>
            </a:p>
          </p:txBody>
        </p:sp>
      </p:grpSp>
      <p:pic>
        <p:nvPicPr>
          <p:cNvPr id="107" name="그래픽 5" descr="배지 체크 표시1 단색으로 채워진">
            <a:extLst>
              <a:ext uri="{FF2B5EF4-FFF2-40B4-BE49-F238E27FC236}">
                <a16:creationId xmlns:a16="http://schemas.microsoft.com/office/drawing/2014/main" xmlns="" id="{AF0A35F0-162F-45DC-B57F-A0C4F7E36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068461" y="3393702"/>
            <a:ext cx="231057" cy="231057"/>
          </a:xfrm>
          <a:prstGeom prst="rect">
            <a:avLst/>
          </a:prstGeom>
        </p:spPr>
      </p:pic>
      <p:pic>
        <p:nvPicPr>
          <p:cNvPr id="108" name="그래픽 5" descr="배지 체크 표시1 단색으로 채워진">
            <a:extLst>
              <a:ext uri="{FF2B5EF4-FFF2-40B4-BE49-F238E27FC236}">
                <a16:creationId xmlns:a16="http://schemas.microsoft.com/office/drawing/2014/main" xmlns="" id="{C7856063-D99D-4263-8F01-B711AF54B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832319" y="3839900"/>
            <a:ext cx="231057" cy="23105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B5DEE6DE-1FDD-46D7-B2A7-A36DC1A96A46}"/>
              </a:ext>
            </a:extLst>
          </p:cNvPr>
          <p:cNvSpPr txBox="1"/>
          <p:nvPr/>
        </p:nvSpPr>
        <p:spPr>
          <a:xfrm>
            <a:off x="1437849" y="6317800"/>
            <a:ext cx="1915400" cy="4216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atinLnBrk="1"/>
            <a:r>
              <a:rPr lang="en-US" altLang="ko-KR" sz="700">
                <a:latin typeface="+mn-ea"/>
              </a:rPr>
              <a:t>1</a:t>
            </a:r>
            <a:r>
              <a:rPr lang="en-US" altLang="ko-KR" sz="700" b="0" kern="1200">
                <a:solidFill>
                  <a:schemeClr val="tx1"/>
                </a:solidFill>
                <a:latin typeface="+mn-ea"/>
                <a:cs typeface="+mn-cs"/>
              </a:rPr>
              <a:t>) hyundai.com.br : </a:t>
            </a:r>
            <a:r>
              <a:rPr lang="en-US" altLang="ko-KR" sz="700">
                <a:latin typeface="+mn-ea"/>
              </a:rPr>
              <a:t>Company</a:t>
            </a:r>
            <a:r>
              <a:rPr lang="ko-KR" altLang="en-US" sz="700">
                <a:latin typeface="+mn-ea"/>
              </a:rPr>
              <a:t> </a:t>
            </a:r>
            <a:r>
              <a:rPr lang="en-US" altLang="ko-KR" sz="700">
                <a:latin typeface="+mn-ea"/>
              </a:rPr>
              <a:t>Website</a:t>
            </a:r>
            <a:endParaRPr lang="ko-KR" altLang="en-US" sz="700" b="0" kern="1200">
              <a:solidFill>
                <a:schemeClr val="tx1"/>
              </a:solidFill>
              <a:latin typeface="+mn-ea"/>
              <a:cs typeface="+mn-cs"/>
            </a:endParaRPr>
          </a:p>
          <a:p>
            <a:pPr latinLnBrk="1"/>
            <a:r>
              <a:rPr lang="en-US" altLang="ko-KR" sz="700">
                <a:latin typeface="+mn-ea"/>
              </a:rPr>
              <a:t>2</a:t>
            </a:r>
            <a:r>
              <a:rPr lang="en-US" altLang="ko-KR" sz="700" b="0" kern="1200">
                <a:solidFill>
                  <a:schemeClr val="tx1"/>
                </a:solidFill>
                <a:latin typeface="+mn-ea"/>
                <a:cs typeface="+mn-cs"/>
              </a:rPr>
              <a:t>) meuhyundai.com.br : Loyalty Website</a:t>
            </a:r>
          </a:p>
          <a:p>
            <a:r>
              <a:rPr lang="en-US" altLang="ko-KR" sz="700">
                <a:latin typeface="+mn-ea"/>
              </a:rPr>
              <a:t>3</a:t>
            </a:r>
            <a:r>
              <a:rPr lang="en-US" altLang="ko-KR" sz="700" b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700" err="1">
                <a:latin typeface="+mn-ea"/>
              </a:rPr>
              <a:t>Innocean</a:t>
            </a:r>
            <a:r>
              <a:rPr lang="en-US" altLang="ko-KR" sz="700">
                <a:latin typeface="+mn-ea"/>
              </a:rPr>
              <a:t> : 3</a:t>
            </a:r>
            <a:r>
              <a:rPr lang="en-US" altLang="ko-KR" sz="700" baseline="30000">
                <a:latin typeface="+mn-ea"/>
              </a:rPr>
              <a:t>rd</a:t>
            </a:r>
            <a:r>
              <a:rPr lang="en-US" altLang="ko-KR" sz="700">
                <a:latin typeface="+mn-ea"/>
              </a:rPr>
              <a:t> Party, replaced from </a:t>
            </a:r>
            <a:r>
              <a:rPr lang="en-US" altLang="ko-KR" sz="700" err="1">
                <a:latin typeface="+mn-ea"/>
              </a:rPr>
              <a:t>Zicard</a:t>
            </a:r>
            <a:endParaRPr lang="en-US" altLang="ko-KR" sz="700">
              <a:latin typeface="+mn-ea"/>
            </a:endParaRPr>
          </a:p>
          <a:p>
            <a:pPr latinLnBrk="1"/>
            <a:r>
              <a:rPr lang="en-US" altLang="ko-KR" sz="700">
                <a:latin typeface="+mn-ea"/>
              </a:rPr>
              <a:t>4) CTI Adapter : Avaya Adapter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E13CA339-E276-46E2-A2BC-414BC7969F73}"/>
              </a:ext>
            </a:extLst>
          </p:cNvPr>
          <p:cNvSpPr txBox="1"/>
          <p:nvPr/>
        </p:nvSpPr>
        <p:spPr>
          <a:xfrm>
            <a:off x="3363255" y="6317801"/>
            <a:ext cx="1923067" cy="387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atinLnBrk="1"/>
            <a:endParaRPr lang="en-US" altLang="ko-KR" sz="700" b="0">
              <a:solidFill>
                <a:schemeClr val="tx1"/>
              </a:solidFill>
              <a:latin typeface="+mn-ea"/>
            </a:endParaRPr>
          </a:p>
          <a:p>
            <a:pPr latinLnBrk="1"/>
            <a:r>
              <a:rPr lang="en-US" altLang="ko-KR" sz="700">
                <a:latin typeface="+mn-ea"/>
              </a:rPr>
              <a:t>5) </a:t>
            </a:r>
            <a:r>
              <a:rPr lang="en-US" altLang="ko-KR" sz="700" b="0" err="1">
                <a:solidFill>
                  <a:schemeClr val="tx1"/>
                </a:solidFill>
                <a:latin typeface="+mn-ea"/>
              </a:rPr>
              <a:t>Webmotors</a:t>
            </a:r>
            <a:r>
              <a:rPr lang="en-US" altLang="ko-KR" sz="700" b="0">
                <a:solidFill>
                  <a:schemeClr val="tx1"/>
                </a:solidFill>
                <a:latin typeface="+mn-ea"/>
              </a:rPr>
              <a:t> : DMS, Website for Car Purchase</a:t>
            </a:r>
          </a:p>
          <a:p>
            <a:pPr latinLnBrk="1"/>
            <a:r>
              <a:rPr lang="en-US" altLang="ko-KR" sz="700" b="0">
                <a:solidFill>
                  <a:schemeClr val="tx1"/>
                </a:solidFill>
                <a:latin typeface="+mn-ea"/>
              </a:rPr>
              <a:t>6) DMS: Dealer Management System (12)</a:t>
            </a:r>
          </a:p>
          <a:p>
            <a:pPr latinLnBrk="1"/>
            <a:r>
              <a:rPr lang="en-US" altLang="ko-KR" sz="700">
                <a:latin typeface="+mn-ea"/>
              </a:rPr>
              <a:t>7</a:t>
            </a:r>
            <a:r>
              <a:rPr lang="en-US" altLang="ko-KR" sz="700" b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700" err="1">
                <a:latin typeface="+mn-ea"/>
              </a:rPr>
              <a:t>Smarters</a:t>
            </a:r>
            <a:r>
              <a:rPr lang="en-US" altLang="ko-KR" sz="700">
                <a:latin typeface="+mn-ea"/>
              </a:rPr>
              <a:t> </a:t>
            </a:r>
            <a:r>
              <a:rPr lang="en-US" altLang="ko-KR" sz="700" b="0">
                <a:solidFill>
                  <a:schemeClr val="tx1"/>
                </a:solidFill>
                <a:latin typeface="+mn-ea"/>
              </a:rPr>
              <a:t>: WhatsApp Customer Support Service</a:t>
            </a:r>
          </a:p>
          <a:p>
            <a:r>
              <a:rPr lang="en-US" altLang="ko-KR" sz="700">
                <a:latin typeface="+mn-ea"/>
              </a:rPr>
              <a:t>8</a:t>
            </a:r>
            <a:r>
              <a:rPr lang="en-US" altLang="ko-KR" sz="700" b="0" kern="1200">
                <a:solidFill>
                  <a:schemeClr val="tx1"/>
                </a:solidFill>
                <a:latin typeface="+mn-ea"/>
                <a:cs typeface="+mn-cs"/>
              </a:rPr>
              <a:t>) Route: Customer-facing Survey Platform</a:t>
            </a:r>
            <a:endParaRPr lang="en-US" altLang="ko-KR" sz="700" b="0">
              <a:solidFill>
                <a:schemeClr val="tx1"/>
              </a:solidFill>
              <a:latin typeface="+mn-ea"/>
            </a:endParaRPr>
          </a:p>
          <a:p>
            <a:pPr algn="l" latinLnBrk="1"/>
            <a:endParaRPr lang="ko-KR" altLang="en-US" sz="700" b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1" name="Picture 27" descr="소스 이미지 보기">
            <a:extLst>
              <a:ext uri="{FF2B5EF4-FFF2-40B4-BE49-F238E27FC236}">
                <a16:creationId xmlns:a16="http://schemas.microsoft.com/office/drawing/2014/main" xmlns="" id="{CEF2DE84-6B1F-4222-8FAE-82878580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08" y="901480"/>
            <a:ext cx="390009" cy="3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7" descr="소스 이미지 보기">
            <a:extLst>
              <a:ext uri="{FF2B5EF4-FFF2-40B4-BE49-F238E27FC236}">
                <a16:creationId xmlns:a16="http://schemas.microsoft.com/office/drawing/2014/main" xmlns="" id="{0E111E31-AB60-43D1-84E1-C4FB082BB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08" y="1853426"/>
            <a:ext cx="390009" cy="31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22">
            <a:extLst>
              <a:ext uri="{FF2B5EF4-FFF2-40B4-BE49-F238E27FC236}">
                <a16:creationId xmlns:a16="http://schemas.microsoft.com/office/drawing/2014/main" xmlns="" id="{4068D71A-4624-4E7A-9207-3787FD24BE8F}"/>
              </a:ext>
            </a:extLst>
          </p:cNvPr>
          <p:cNvGrpSpPr/>
          <p:nvPr/>
        </p:nvGrpSpPr>
        <p:grpSpPr>
          <a:xfrm>
            <a:off x="7366853" y="1034912"/>
            <a:ext cx="1538063" cy="590329"/>
            <a:chOff x="7067129" y="1483647"/>
            <a:chExt cx="1538063" cy="590329"/>
          </a:xfrm>
        </p:grpSpPr>
        <p:grpSp>
          <p:nvGrpSpPr>
            <p:cNvPr id="114" name="Group 99">
              <a:extLst>
                <a:ext uri="{FF2B5EF4-FFF2-40B4-BE49-F238E27FC236}">
                  <a16:creationId xmlns:a16="http://schemas.microsoft.com/office/drawing/2014/main" xmlns="" id="{F7068C69-2116-4E71-8103-DFC939D48337}"/>
                </a:ext>
              </a:extLst>
            </p:cNvPr>
            <p:cNvGrpSpPr/>
            <p:nvPr/>
          </p:nvGrpSpPr>
          <p:grpSpPr>
            <a:xfrm>
              <a:off x="7192227" y="1601486"/>
              <a:ext cx="1412965" cy="472490"/>
              <a:chOff x="7784119" y="1931914"/>
              <a:chExt cx="1412965" cy="472490"/>
            </a:xfrm>
          </p:grpSpPr>
          <p:sp>
            <p:nvSpPr>
              <p:cNvPr id="116" name="Rectangle 5">
                <a:extLst>
                  <a:ext uri="{FF2B5EF4-FFF2-40B4-BE49-F238E27FC236}">
                    <a16:creationId xmlns:a16="http://schemas.microsoft.com/office/drawing/2014/main" xmlns="" id="{590CE475-DB7C-4D75-A331-2CAED3452F86}"/>
                  </a:ext>
                </a:extLst>
              </p:cNvPr>
              <p:cNvSpPr/>
              <p:nvPr/>
            </p:nvSpPr>
            <p:spPr>
              <a:xfrm>
                <a:off x="7784119" y="1931914"/>
                <a:ext cx="1412965" cy="472490"/>
              </a:xfrm>
              <a:prstGeom prst="roundRect">
                <a:avLst>
                  <a:gd name="adj" fmla="val 8037"/>
                </a:avLst>
              </a:prstGeom>
              <a:solidFill>
                <a:srgbClr val="EEF6E8"/>
              </a:solidFill>
              <a:ln w="12700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srgbClr val="86BC25">
                    <a:lumMod val="20000"/>
                    <a:lumOff val="80000"/>
                    <a:alpha val="50000"/>
                  </a:srgbClr>
                </a:innerShdw>
              </a:effectLst>
            </p:spPr>
            <p:txBody>
              <a:bodyPr wrap="square" lIns="54000" tIns="54000" rIns="54000" bIns="54000" rtlCol="0" anchor="t"/>
              <a:lstStyle/>
              <a:p>
                <a:pPr algn="ctr" latinLnBrk="0">
                  <a:lnSpc>
                    <a:spcPts val="500"/>
                  </a:lnSpc>
                </a:pPr>
                <a:r>
                  <a:rPr lang="en-IE" sz="900" b="1" kern="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Sales System</a:t>
                </a:r>
              </a:p>
            </p:txBody>
          </p:sp>
          <p:sp>
            <p:nvSpPr>
              <p:cNvPr id="117" name="양쪽 모서리가 둥근 사각형 19">
                <a:extLst>
                  <a:ext uri="{FF2B5EF4-FFF2-40B4-BE49-F238E27FC236}">
                    <a16:creationId xmlns:a16="http://schemas.microsoft.com/office/drawing/2014/main" xmlns="" id="{0AB025EB-2C74-4262-87FF-93DF9B00526A}"/>
                  </a:ext>
                </a:extLst>
              </p:cNvPr>
              <p:cNvSpPr/>
              <p:nvPr/>
            </p:nvSpPr>
            <p:spPr>
              <a:xfrm>
                <a:off x="7854026" y="2113852"/>
                <a:ext cx="1273152" cy="225753"/>
              </a:xfrm>
              <a:prstGeom prst="round2Same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80561">
                  <a:defRPr/>
                </a:pPr>
                <a:r>
                  <a:rPr lang="en-US" altLang="ko-KR" sz="90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B2B Sales Mgmt.</a:t>
                </a:r>
                <a:endParaRPr lang="ko-KR" altLang="en-US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pic>
          <p:nvPicPr>
            <p:cNvPr id="115" name="Picture 27" descr="소스 이미지 보기">
              <a:extLst>
                <a:ext uri="{FF2B5EF4-FFF2-40B4-BE49-F238E27FC236}">
                  <a16:creationId xmlns:a16="http://schemas.microsoft.com/office/drawing/2014/main" xmlns="" id="{D71C4615-BCAA-4F76-A3A8-D80BE547D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7129" y="1483647"/>
              <a:ext cx="390009" cy="31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" name="Group 21">
            <a:extLst>
              <a:ext uri="{FF2B5EF4-FFF2-40B4-BE49-F238E27FC236}">
                <a16:creationId xmlns:a16="http://schemas.microsoft.com/office/drawing/2014/main" xmlns="" id="{62236E55-52A7-4ECE-B766-08842F1C1765}"/>
              </a:ext>
            </a:extLst>
          </p:cNvPr>
          <p:cNvGrpSpPr/>
          <p:nvPr/>
        </p:nvGrpSpPr>
        <p:grpSpPr>
          <a:xfrm>
            <a:off x="7435010" y="1693490"/>
            <a:ext cx="1471740" cy="517998"/>
            <a:chOff x="7135286" y="2142225"/>
            <a:chExt cx="1471740" cy="517998"/>
          </a:xfrm>
        </p:grpSpPr>
        <p:grpSp>
          <p:nvGrpSpPr>
            <p:cNvPr id="119" name="Group 100">
              <a:extLst>
                <a:ext uri="{FF2B5EF4-FFF2-40B4-BE49-F238E27FC236}">
                  <a16:creationId xmlns:a16="http://schemas.microsoft.com/office/drawing/2014/main" xmlns="" id="{26FFCE2A-93FF-4FAE-AC33-59B6DA282576}"/>
                </a:ext>
              </a:extLst>
            </p:cNvPr>
            <p:cNvGrpSpPr/>
            <p:nvPr/>
          </p:nvGrpSpPr>
          <p:grpSpPr>
            <a:xfrm>
              <a:off x="7192226" y="2188623"/>
              <a:ext cx="1414800" cy="471600"/>
              <a:chOff x="7784118" y="2637571"/>
              <a:chExt cx="1414800" cy="471600"/>
            </a:xfrm>
          </p:grpSpPr>
          <p:sp>
            <p:nvSpPr>
              <p:cNvPr id="121" name="Rectangle 5">
                <a:extLst>
                  <a:ext uri="{FF2B5EF4-FFF2-40B4-BE49-F238E27FC236}">
                    <a16:creationId xmlns:a16="http://schemas.microsoft.com/office/drawing/2014/main" xmlns="" id="{54913F1E-826D-438E-8CA7-D14FEAF4FE61}"/>
                  </a:ext>
                </a:extLst>
              </p:cNvPr>
              <p:cNvSpPr/>
              <p:nvPr/>
            </p:nvSpPr>
            <p:spPr>
              <a:xfrm>
                <a:off x="7784118" y="2637571"/>
                <a:ext cx="1414800" cy="471600"/>
              </a:xfrm>
              <a:prstGeom prst="roundRect">
                <a:avLst>
                  <a:gd name="adj" fmla="val 8037"/>
                </a:avLst>
              </a:prstGeom>
              <a:solidFill>
                <a:srgbClr val="EEF6E8"/>
              </a:solidFill>
              <a:ln w="12700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srgbClr val="86BC25">
                    <a:lumMod val="20000"/>
                    <a:lumOff val="80000"/>
                    <a:alpha val="50000"/>
                  </a:srgbClr>
                </a:innerShdw>
              </a:effectLst>
            </p:spPr>
            <p:txBody>
              <a:bodyPr wrap="square" lIns="54000" tIns="54000" rIns="54000" bIns="54000" rtlCol="0" anchor="t"/>
              <a:lstStyle/>
              <a:p>
                <a:pPr algn="ctr" latinLnBrk="0">
                  <a:lnSpc>
                    <a:spcPts val="500"/>
                  </a:lnSpc>
                </a:pPr>
                <a:r>
                  <a:rPr lang="en-IE" sz="900" b="1" kern="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SAP</a:t>
                </a:r>
              </a:p>
            </p:txBody>
          </p:sp>
          <p:sp>
            <p:nvSpPr>
              <p:cNvPr id="122" name="양쪽 모서리가 둥근 사각형 19">
                <a:extLst>
                  <a:ext uri="{FF2B5EF4-FFF2-40B4-BE49-F238E27FC236}">
                    <a16:creationId xmlns:a16="http://schemas.microsoft.com/office/drawing/2014/main" xmlns="" id="{B61A1A14-68BC-415E-B373-8D1AF4057B94}"/>
                  </a:ext>
                </a:extLst>
              </p:cNvPr>
              <p:cNvSpPr/>
              <p:nvPr/>
            </p:nvSpPr>
            <p:spPr>
              <a:xfrm>
                <a:off x="7854026" y="2811044"/>
                <a:ext cx="1273152" cy="225753"/>
              </a:xfrm>
              <a:prstGeom prst="round2Same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80561">
                  <a:defRPr/>
                </a:pPr>
                <a:r>
                  <a:rPr lang="en-US" altLang="ko-KR" sz="90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Dealer Portal</a:t>
                </a:r>
                <a:endParaRPr lang="ko-KR" altLang="en-US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pic>
          <p:nvPicPr>
            <p:cNvPr id="120" name="Picture 2" descr="SAP Logo, symbol, meaning, history, PNG, brand">
              <a:extLst>
                <a:ext uri="{FF2B5EF4-FFF2-40B4-BE49-F238E27FC236}">
                  <a16:creationId xmlns:a16="http://schemas.microsoft.com/office/drawing/2014/main" xmlns="" id="{996D70AA-A126-4801-9AB7-629B1EEF9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86" y="2142225"/>
              <a:ext cx="330907" cy="18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3" name="Rectangle 5">
            <a:extLst>
              <a:ext uri="{FF2B5EF4-FFF2-40B4-BE49-F238E27FC236}">
                <a16:creationId xmlns:a16="http://schemas.microsoft.com/office/drawing/2014/main" xmlns="" id="{72AC210C-8BD8-45FB-A2FA-8DB946C68243}"/>
              </a:ext>
            </a:extLst>
          </p:cNvPr>
          <p:cNvSpPr/>
          <p:nvPr/>
        </p:nvSpPr>
        <p:spPr>
          <a:xfrm>
            <a:off x="896972" y="1188153"/>
            <a:ext cx="1471894" cy="1200071"/>
          </a:xfrm>
          <a:prstGeom prst="roundRect">
            <a:avLst>
              <a:gd name="adj" fmla="val 8037"/>
            </a:avLst>
          </a:prstGeom>
          <a:solidFill>
            <a:srgbClr val="EEF6E8"/>
          </a:solidFill>
          <a:ln w="12700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algn="ctr" latinLnBrk="0">
              <a:lnSpc>
                <a:spcPts val="500"/>
              </a:lnSpc>
            </a:pPr>
            <a:r>
              <a:rPr lang="en-IE" sz="900" b="1" kern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Hyundai Portals</a:t>
            </a:r>
          </a:p>
        </p:txBody>
      </p:sp>
      <p:sp>
        <p:nvSpPr>
          <p:cNvPr id="124" name="사각형: 둥근 모서리 114">
            <a:extLst>
              <a:ext uri="{FF2B5EF4-FFF2-40B4-BE49-F238E27FC236}">
                <a16:creationId xmlns:a16="http://schemas.microsoft.com/office/drawing/2014/main" xmlns="" id="{5D28E6FE-1C03-4008-993B-076B07105AB3}"/>
              </a:ext>
            </a:extLst>
          </p:cNvPr>
          <p:cNvSpPr/>
          <p:nvPr/>
        </p:nvSpPr>
        <p:spPr>
          <a:xfrm>
            <a:off x="936050" y="1399898"/>
            <a:ext cx="945569" cy="416624"/>
          </a:xfrm>
          <a:prstGeom prst="roundRect">
            <a:avLst/>
          </a:prstGeom>
          <a:solidFill>
            <a:srgbClr val="F2F2F2"/>
          </a:solidFill>
          <a:ln w="6350">
            <a:solidFill>
              <a:sysClr val="window" lastClr="FFFFFF">
                <a:lumMod val="65000"/>
              </a:sys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yundai Sans Head"/>
              </a:rPr>
              <a:t>Hyundai.com.br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yundai Sans Head"/>
            </a:endParaRPr>
          </a:p>
        </p:txBody>
      </p:sp>
      <p:pic>
        <p:nvPicPr>
          <p:cNvPr id="125" name="Picture 30">
            <a:extLst>
              <a:ext uri="{FF2B5EF4-FFF2-40B4-BE49-F238E27FC236}">
                <a16:creationId xmlns:a16="http://schemas.microsoft.com/office/drawing/2014/main" xmlns="" id="{60F8C552-E81C-45E2-9498-52134A39D0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778" y="1206667"/>
            <a:ext cx="181473" cy="14258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72A377C0-75FD-7443-8C62-06D19A91E31A}"/>
              </a:ext>
            </a:extLst>
          </p:cNvPr>
          <p:cNvSpPr txBox="1"/>
          <p:nvPr/>
        </p:nvSpPr>
        <p:spPr>
          <a:xfrm>
            <a:off x="5518810" y="6317801"/>
            <a:ext cx="2234536" cy="3130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altLang="ko-KR" sz="700">
                <a:latin typeface="+mn-ea"/>
              </a:rPr>
              <a:t>9</a:t>
            </a:r>
            <a:r>
              <a:rPr lang="en-US" altLang="ko-KR" sz="700" b="0">
                <a:solidFill>
                  <a:schemeClr val="tx1"/>
                </a:solidFill>
                <a:latin typeface="+mn-ea"/>
              </a:rPr>
              <a:t>) Reclaim </a:t>
            </a:r>
            <a:r>
              <a:rPr lang="en-US" altLang="ko-KR" sz="700" b="0" err="1">
                <a:solidFill>
                  <a:schemeClr val="tx1"/>
                </a:solidFill>
                <a:latin typeface="+mn-ea"/>
              </a:rPr>
              <a:t>Aqui</a:t>
            </a:r>
            <a:r>
              <a:rPr lang="en-US" altLang="ko-KR" sz="700" b="0">
                <a:solidFill>
                  <a:schemeClr val="tx1"/>
                </a:solidFill>
                <a:latin typeface="+mn-ea"/>
              </a:rPr>
              <a:t>: Website for </a:t>
            </a:r>
            <a:r>
              <a:rPr lang="en-US" altLang="ko-KR" sz="700">
                <a:latin typeface="+mn-ea"/>
              </a:rPr>
              <a:t>C</a:t>
            </a:r>
            <a:r>
              <a:rPr lang="en-US" altLang="ko-KR" sz="700" b="0">
                <a:solidFill>
                  <a:schemeClr val="tx1"/>
                </a:solidFill>
                <a:latin typeface="+mn-ea"/>
              </a:rPr>
              <a:t>laims</a:t>
            </a:r>
          </a:p>
          <a:p>
            <a:r>
              <a:rPr lang="en-US" altLang="ko-KR" sz="700" kern="1200">
                <a:latin typeface="+mn-ea"/>
                <a:cs typeface="+mn-cs"/>
              </a:rPr>
              <a:t>10) Q Expert : Lead Scoring System</a:t>
            </a:r>
            <a:endParaRPr lang="ko-KR" altLang="en-US" sz="700" b="0" kern="120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700">
                <a:latin typeface="+mn-ea"/>
              </a:rPr>
              <a:t>11</a:t>
            </a:r>
            <a:r>
              <a:rPr lang="en-US" altLang="ko-KR" sz="700" b="0" kern="1200">
                <a:solidFill>
                  <a:schemeClr val="tx1"/>
                </a:solidFill>
                <a:latin typeface="+mn-ea"/>
                <a:cs typeface="+mn-cs"/>
              </a:rPr>
              <a:t>) Delta Global : Replaced from </a:t>
            </a:r>
            <a:r>
              <a:rPr lang="en-US" altLang="ko-KR" sz="700" b="0" kern="1200" err="1">
                <a:solidFill>
                  <a:schemeClr val="tx1"/>
                </a:solidFill>
                <a:latin typeface="+mn-ea"/>
                <a:cs typeface="+mn-cs"/>
              </a:rPr>
              <a:t>Mapfre</a:t>
            </a:r>
            <a:r>
              <a:rPr lang="en-US" altLang="ko-KR" sz="700" b="0" kern="1200">
                <a:solidFill>
                  <a:schemeClr val="tx1"/>
                </a:solidFill>
                <a:latin typeface="+mn-ea"/>
                <a:cs typeface="+mn-cs"/>
              </a:rPr>
              <a:t>, RSA Service System</a:t>
            </a:r>
            <a:endParaRPr lang="ko-KR" altLang="en-US" sz="700" b="0" kern="1200">
              <a:solidFill>
                <a:schemeClr val="tx1"/>
              </a:solidFill>
              <a:latin typeface="+mn-ea"/>
              <a:cs typeface="+mn-cs"/>
            </a:endParaRPr>
          </a:p>
        </p:txBody>
      </p:sp>
      <p:cxnSp>
        <p:nvCxnSpPr>
          <p:cNvPr id="127" name="Connector: Elbow 23">
            <a:extLst>
              <a:ext uri="{FF2B5EF4-FFF2-40B4-BE49-F238E27FC236}">
                <a16:creationId xmlns:a16="http://schemas.microsoft.com/office/drawing/2014/main" xmlns="" id="{89174A6E-CED5-6484-A1AC-21C00BE47463}"/>
              </a:ext>
            </a:extLst>
          </p:cNvPr>
          <p:cNvCxnSpPr>
            <a:cxnSpLocks/>
            <a:stCxn id="41" idx="14"/>
            <a:endCxn id="116" idx="3"/>
          </p:cNvCxnSpPr>
          <p:nvPr/>
        </p:nvCxnSpPr>
        <p:spPr>
          <a:xfrm flipH="1" flipV="1">
            <a:off x="8904916" y="1388996"/>
            <a:ext cx="402085" cy="1035323"/>
          </a:xfrm>
          <a:prstGeom prst="bentConnector3">
            <a:avLst>
              <a:gd name="adj1" fmla="val 36576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5">
            <a:extLst>
              <a:ext uri="{FF2B5EF4-FFF2-40B4-BE49-F238E27FC236}">
                <a16:creationId xmlns:a16="http://schemas.microsoft.com/office/drawing/2014/main" xmlns="" id="{4813195B-4B9A-3EB6-B504-20D3BF63684D}"/>
              </a:ext>
            </a:extLst>
          </p:cNvPr>
          <p:cNvSpPr/>
          <p:nvPr/>
        </p:nvSpPr>
        <p:spPr>
          <a:xfrm>
            <a:off x="4688012" y="3399876"/>
            <a:ext cx="1157620" cy="431731"/>
          </a:xfrm>
          <a:prstGeom prst="roundRect">
            <a:avLst>
              <a:gd name="adj" fmla="val 8037"/>
            </a:avLst>
          </a:prstGeom>
          <a:solidFill>
            <a:srgbClr val="BFBFBF"/>
          </a:solidFill>
          <a:ln w="12700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b"/>
          <a:lstStyle/>
          <a:p>
            <a:pPr algn="ctr" latinLnBrk="0">
              <a:lnSpc>
                <a:spcPts val="0"/>
              </a:lnSpc>
              <a:spcBef>
                <a:spcPts val="600"/>
              </a:spcBef>
            </a:pPr>
            <a:endParaRPr lang="en-IE" sz="900" kern="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  <a:p>
            <a:pPr algn="ctr" latinLnBrk="0">
              <a:lnSpc>
                <a:spcPts val="0"/>
              </a:lnSpc>
              <a:spcBef>
                <a:spcPts val="600"/>
              </a:spcBef>
            </a:pPr>
            <a:endParaRPr lang="en-IE" sz="900" kern="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  <a:p>
            <a:pPr algn="ctr" latinLnBrk="0">
              <a:lnSpc>
                <a:spcPts val="0"/>
              </a:lnSpc>
              <a:spcBef>
                <a:spcPts val="600"/>
              </a:spcBef>
            </a:pPr>
            <a:endParaRPr lang="en-IE" sz="900" kern="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  <a:p>
            <a:pPr algn="ctr" latinLnBrk="0">
              <a:lnSpc>
                <a:spcPts val="0"/>
              </a:lnSpc>
              <a:spcBef>
                <a:spcPts val="600"/>
              </a:spcBef>
            </a:pPr>
            <a:endParaRPr lang="en-IE" sz="900" kern="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  <a:p>
            <a:pPr algn="ctr" latinLnBrk="0">
              <a:lnSpc>
                <a:spcPts val="0"/>
              </a:lnSpc>
              <a:spcBef>
                <a:spcPts val="600"/>
              </a:spcBef>
            </a:pPr>
            <a:r>
              <a:rPr lang="en-IE" sz="800" kern="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Call </a:t>
            </a:r>
            <a:r>
              <a:rPr lang="en-IE" sz="800" kern="0" dirty="0" err="1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Center</a:t>
            </a:r>
            <a:r>
              <a:rPr lang="en-IE" sz="800" kern="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 Sys.</a:t>
            </a:r>
          </a:p>
        </p:txBody>
      </p:sp>
      <p:sp>
        <p:nvSpPr>
          <p:cNvPr id="129" name="Rectangle 5">
            <a:extLst>
              <a:ext uri="{FF2B5EF4-FFF2-40B4-BE49-F238E27FC236}">
                <a16:creationId xmlns:a16="http://schemas.microsoft.com/office/drawing/2014/main" xmlns="" id="{046DEA02-BFDE-5C64-2FB5-EA8CA5BE4C43}"/>
              </a:ext>
            </a:extLst>
          </p:cNvPr>
          <p:cNvSpPr/>
          <p:nvPr/>
        </p:nvSpPr>
        <p:spPr>
          <a:xfrm>
            <a:off x="5478734" y="3494234"/>
            <a:ext cx="337934" cy="122400"/>
          </a:xfrm>
          <a:prstGeom prst="roundRect">
            <a:avLst>
              <a:gd name="adj" fmla="val 8037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IE" sz="700">
                <a:solidFill>
                  <a:schemeClr val="tx1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IVR</a:t>
            </a:r>
          </a:p>
        </p:txBody>
      </p:sp>
      <p:sp>
        <p:nvSpPr>
          <p:cNvPr id="130" name="사각형: 둥근 모서리 114">
            <a:extLst>
              <a:ext uri="{FF2B5EF4-FFF2-40B4-BE49-F238E27FC236}">
                <a16:creationId xmlns:a16="http://schemas.microsoft.com/office/drawing/2014/main" xmlns="" id="{4A967B22-9E40-CAD5-7432-B3A23B7B9CF1}"/>
              </a:ext>
            </a:extLst>
          </p:cNvPr>
          <p:cNvSpPr/>
          <p:nvPr/>
        </p:nvSpPr>
        <p:spPr>
          <a:xfrm>
            <a:off x="4719141" y="3494234"/>
            <a:ext cx="562046" cy="121362"/>
          </a:xfrm>
          <a:prstGeom prst="roundRect">
            <a:avLst/>
          </a:prstGeom>
          <a:solidFill>
            <a:srgbClr val="F2F2F2"/>
          </a:solidFill>
          <a:ln w="6350">
            <a:solidFill>
              <a:sysClr val="window" lastClr="FFFFFF">
                <a:lumMod val="65000"/>
              </a:sysClr>
            </a:solidFill>
            <a:prstDash val="dash"/>
          </a:ln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0">
                <a:solidFill>
                  <a:prstClr val="black"/>
                </a:solidFill>
                <a:latin typeface="+mn-ea"/>
                <a:cs typeface="Hyundai Sans Head"/>
              </a:rPr>
              <a:t>CTI Server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yundai Sans Head"/>
            </a:endParaRPr>
          </a:p>
        </p:txBody>
      </p:sp>
      <p:cxnSp>
        <p:nvCxnSpPr>
          <p:cNvPr id="131" name="Straight Arrow Connector 15">
            <a:extLst>
              <a:ext uri="{FF2B5EF4-FFF2-40B4-BE49-F238E27FC236}">
                <a16:creationId xmlns:a16="http://schemas.microsoft.com/office/drawing/2014/main" xmlns="" id="{5FBE20DE-C364-A5F7-3943-0E764DBC6092}"/>
              </a:ext>
            </a:extLst>
          </p:cNvPr>
          <p:cNvCxnSpPr>
            <a:cxnSpLocks/>
            <a:stCxn id="130" idx="3"/>
            <a:endCxn id="129" idx="1"/>
          </p:cNvCxnSpPr>
          <p:nvPr/>
        </p:nvCxnSpPr>
        <p:spPr>
          <a:xfrm>
            <a:off x="5281187" y="3554915"/>
            <a:ext cx="197547" cy="51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5">
            <a:extLst>
              <a:ext uri="{FF2B5EF4-FFF2-40B4-BE49-F238E27FC236}">
                <a16:creationId xmlns:a16="http://schemas.microsoft.com/office/drawing/2014/main" xmlns="" id="{61635EEE-3E3B-EDC5-FD47-49256C5D92F4}"/>
              </a:ext>
            </a:extLst>
          </p:cNvPr>
          <p:cNvCxnSpPr>
            <a:cxnSpLocks/>
          </p:cNvCxnSpPr>
          <p:nvPr/>
        </p:nvCxnSpPr>
        <p:spPr>
          <a:xfrm>
            <a:off x="5141613" y="3149202"/>
            <a:ext cx="0" cy="274781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44">
            <a:extLst>
              <a:ext uri="{FF2B5EF4-FFF2-40B4-BE49-F238E27FC236}">
                <a16:creationId xmlns:a16="http://schemas.microsoft.com/office/drawing/2014/main" xmlns="" id="{0107F24E-B350-3A2E-18B4-BC1CA2913CD7}"/>
              </a:ext>
            </a:extLst>
          </p:cNvPr>
          <p:cNvCxnSpPr>
            <a:cxnSpLocks/>
          </p:cNvCxnSpPr>
          <p:nvPr/>
        </p:nvCxnSpPr>
        <p:spPr>
          <a:xfrm flipV="1">
            <a:off x="2352413" y="3390384"/>
            <a:ext cx="1130886" cy="991941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38">
            <a:extLst>
              <a:ext uri="{FF2B5EF4-FFF2-40B4-BE49-F238E27FC236}">
                <a16:creationId xmlns:a16="http://schemas.microsoft.com/office/drawing/2014/main" xmlns="" id="{152C78E6-BC2C-CF2A-0E7E-1BADA83242CD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 flipV="1">
            <a:off x="5728894" y="3806196"/>
            <a:ext cx="1732353" cy="752472"/>
          </a:xfrm>
          <a:prstGeom prst="bentConnector3">
            <a:avLst>
              <a:gd name="adj1" fmla="val 43402"/>
            </a:avLst>
          </a:prstGeom>
          <a:ln w="9525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4EE44802-A376-15DE-F21E-D409E61CF7F2}"/>
              </a:ext>
            </a:extLst>
          </p:cNvPr>
          <p:cNvSpPr txBox="1"/>
          <p:nvPr/>
        </p:nvSpPr>
        <p:spPr>
          <a:xfrm>
            <a:off x="5918475" y="4577633"/>
            <a:ext cx="63450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700" b="0" i="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Manual Import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E8E0AB14-C34C-1BDD-04F9-8454123C2F25}"/>
              </a:ext>
            </a:extLst>
          </p:cNvPr>
          <p:cNvSpPr txBox="1"/>
          <p:nvPr/>
        </p:nvSpPr>
        <p:spPr>
          <a:xfrm>
            <a:off x="5174738" y="3236431"/>
            <a:ext cx="525781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700" b="0" i="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/>
              <a:t>CTI Adapter</a:t>
            </a:r>
            <a:endParaRPr lang="ko-KR" altLang="en-US"/>
          </a:p>
        </p:txBody>
      </p:sp>
      <p:sp>
        <p:nvSpPr>
          <p:cNvPr id="137" name="양쪽 모서리가 둥근 사각형 19">
            <a:extLst>
              <a:ext uri="{FF2B5EF4-FFF2-40B4-BE49-F238E27FC236}">
                <a16:creationId xmlns:a16="http://schemas.microsoft.com/office/drawing/2014/main" xmlns="" id="{8536B16A-C77B-D561-85AB-3A3E363E012B}"/>
              </a:ext>
            </a:extLst>
          </p:cNvPr>
          <p:cNvSpPr/>
          <p:nvPr/>
        </p:nvSpPr>
        <p:spPr>
          <a:xfrm>
            <a:off x="2139021" y="1879625"/>
            <a:ext cx="194385" cy="41452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 defTabSz="780561">
              <a:defRPr/>
            </a:pPr>
            <a:r>
              <a:rPr lang="en-US" altLang="ko-KR" sz="80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AA</a:t>
            </a:r>
            <a:endParaRPr lang="ko-KR" altLang="en-US" sz="80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cxnSp>
        <p:nvCxnSpPr>
          <p:cNvPr id="138" name="Straight Arrow Connector 207">
            <a:extLst>
              <a:ext uri="{FF2B5EF4-FFF2-40B4-BE49-F238E27FC236}">
                <a16:creationId xmlns:a16="http://schemas.microsoft.com/office/drawing/2014/main" xmlns="" id="{6E2974CE-469D-0792-F47F-C034B040AA0D}"/>
              </a:ext>
            </a:extLst>
          </p:cNvPr>
          <p:cNvCxnSpPr>
            <a:cxnSpLocks/>
          </p:cNvCxnSpPr>
          <p:nvPr/>
        </p:nvCxnSpPr>
        <p:spPr>
          <a:xfrm flipH="1">
            <a:off x="8875129" y="4978450"/>
            <a:ext cx="360762" cy="126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217">
            <a:extLst>
              <a:ext uri="{FF2B5EF4-FFF2-40B4-BE49-F238E27FC236}">
                <a16:creationId xmlns:a16="http://schemas.microsoft.com/office/drawing/2014/main" xmlns="" id="{47F4C77E-7BDA-5324-0D5C-D62D6FBFA1C2}"/>
              </a:ext>
            </a:extLst>
          </p:cNvPr>
          <p:cNvCxnSpPr>
            <a:stCxn id="33" idx="3"/>
          </p:cNvCxnSpPr>
          <p:nvPr/>
        </p:nvCxnSpPr>
        <p:spPr>
          <a:xfrm>
            <a:off x="8876046" y="4688349"/>
            <a:ext cx="360762" cy="261086"/>
          </a:xfrm>
          <a:prstGeom prst="bentConnector3">
            <a:avLst>
              <a:gd name="adj1" fmla="val 69010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84">
            <a:extLst>
              <a:ext uri="{FF2B5EF4-FFF2-40B4-BE49-F238E27FC236}">
                <a16:creationId xmlns:a16="http://schemas.microsoft.com/office/drawing/2014/main" xmlns="" id="{3B8B1C12-4011-49D2-C433-76FF813B8A5D}"/>
              </a:ext>
            </a:extLst>
          </p:cNvPr>
          <p:cNvSpPr/>
          <p:nvPr/>
        </p:nvSpPr>
        <p:spPr bwMode="gray">
          <a:xfrm>
            <a:off x="7461246" y="3704219"/>
            <a:ext cx="1414800" cy="20395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</a:rPr>
              <a:t> Hyundai Capital Sys.</a:t>
            </a:r>
          </a:p>
        </p:txBody>
      </p:sp>
      <p:sp>
        <p:nvSpPr>
          <p:cNvPr id="141" name="사각형: 둥근 모서리 84">
            <a:extLst>
              <a:ext uri="{FF2B5EF4-FFF2-40B4-BE49-F238E27FC236}">
                <a16:creationId xmlns:a16="http://schemas.microsoft.com/office/drawing/2014/main" xmlns="" id="{0FB10BF7-6C73-60EB-683B-838F94BDADD7}"/>
              </a:ext>
            </a:extLst>
          </p:cNvPr>
          <p:cNvSpPr/>
          <p:nvPr/>
        </p:nvSpPr>
        <p:spPr bwMode="gray">
          <a:xfrm>
            <a:off x="7461246" y="3378514"/>
            <a:ext cx="1414800" cy="203953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/>
            <a:r>
              <a:rPr lang="en-US" altLang="ko-KR" sz="900" err="1">
                <a:solidFill>
                  <a:prstClr val="black"/>
                </a:solidFill>
                <a:cs typeface="Open Sans" panose="020B0606030504020204" pitchFamily="34" charset="0"/>
              </a:rPr>
              <a:t>QExpert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</a:endParaRPr>
          </a:p>
        </p:txBody>
      </p:sp>
      <p:cxnSp>
        <p:nvCxnSpPr>
          <p:cNvPr id="142" name="Straight Arrow Connector 33853">
            <a:extLst>
              <a:ext uri="{FF2B5EF4-FFF2-40B4-BE49-F238E27FC236}">
                <a16:creationId xmlns:a16="http://schemas.microsoft.com/office/drawing/2014/main" xmlns="" id="{01701F08-765E-E01D-57AF-56378585B820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6784467" y="3478892"/>
            <a:ext cx="676779" cy="159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AD296D51-DE84-2646-80AF-FDCE39CE8349}"/>
              </a:ext>
            </a:extLst>
          </p:cNvPr>
          <p:cNvSpPr txBox="1"/>
          <p:nvPr/>
        </p:nvSpPr>
        <p:spPr>
          <a:xfrm>
            <a:off x="6954091" y="3366376"/>
            <a:ext cx="307827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Lead Score</a:t>
            </a:r>
            <a:endParaRPr lang="ko-KR" altLang="en-US" sz="700"/>
          </a:p>
        </p:txBody>
      </p:sp>
      <p:cxnSp>
        <p:nvCxnSpPr>
          <p:cNvPr id="144" name="Straight Arrow Connector 258">
            <a:extLst>
              <a:ext uri="{FF2B5EF4-FFF2-40B4-BE49-F238E27FC236}">
                <a16:creationId xmlns:a16="http://schemas.microsoft.com/office/drawing/2014/main" xmlns="" id="{3ABD4991-2DA2-C92A-A3C1-1A563E292AA1}"/>
              </a:ext>
            </a:extLst>
          </p:cNvPr>
          <p:cNvCxnSpPr>
            <a:cxnSpLocks/>
          </p:cNvCxnSpPr>
          <p:nvPr/>
        </p:nvCxnSpPr>
        <p:spPr>
          <a:xfrm>
            <a:off x="6777897" y="4686051"/>
            <a:ext cx="683349" cy="159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4AC176F0-EF49-1C3B-FEFE-ADD1B0F5219C}"/>
              </a:ext>
            </a:extLst>
          </p:cNvPr>
          <p:cNvSpPr txBox="1"/>
          <p:nvPr/>
        </p:nvSpPr>
        <p:spPr>
          <a:xfrm>
            <a:off x="6937979" y="4624189"/>
            <a:ext cx="329943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Survey</a:t>
            </a:r>
            <a:endParaRPr lang="ko-KR" altLang="en-US" sz="700"/>
          </a:p>
        </p:txBody>
      </p:sp>
      <p:cxnSp>
        <p:nvCxnSpPr>
          <p:cNvPr id="146" name="Straight Arrow Connector 262">
            <a:extLst>
              <a:ext uri="{FF2B5EF4-FFF2-40B4-BE49-F238E27FC236}">
                <a16:creationId xmlns:a16="http://schemas.microsoft.com/office/drawing/2014/main" xmlns="" id="{7CF8FA9D-5CA0-673C-937F-695FE4E72A7B}"/>
              </a:ext>
            </a:extLst>
          </p:cNvPr>
          <p:cNvCxnSpPr>
            <a:cxnSpLocks/>
          </p:cNvCxnSpPr>
          <p:nvPr/>
        </p:nvCxnSpPr>
        <p:spPr>
          <a:xfrm>
            <a:off x="6784467" y="3169920"/>
            <a:ext cx="676779" cy="159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B38ABB05-FD38-C185-5B8D-7390B1A38AC3}"/>
              </a:ext>
            </a:extLst>
          </p:cNvPr>
          <p:cNvSpPr txBox="1"/>
          <p:nvPr/>
        </p:nvSpPr>
        <p:spPr>
          <a:xfrm>
            <a:off x="6975751" y="3115427"/>
            <a:ext cx="298982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Lead </a:t>
            </a:r>
            <a:endParaRPr lang="ko-KR" altLang="en-US" sz="700"/>
          </a:p>
        </p:txBody>
      </p:sp>
      <p:cxnSp>
        <p:nvCxnSpPr>
          <p:cNvPr id="148" name="Straight Arrow Connector 264">
            <a:extLst>
              <a:ext uri="{FF2B5EF4-FFF2-40B4-BE49-F238E27FC236}">
                <a16:creationId xmlns:a16="http://schemas.microsoft.com/office/drawing/2014/main" xmlns="" id="{741EA19F-E401-DCD7-4C89-E611D50080FE}"/>
              </a:ext>
            </a:extLst>
          </p:cNvPr>
          <p:cNvCxnSpPr>
            <a:cxnSpLocks/>
          </p:cNvCxnSpPr>
          <p:nvPr/>
        </p:nvCxnSpPr>
        <p:spPr>
          <a:xfrm>
            <a:off x="6798096" y="4971751"/>
            <a:ext cx="663150" cy="159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A10E1E98-62E5-446E-40E9-F5FB7117E011}"/>
              </a:ext>
            </a:extLst>
          </p:cNvPr>
          <p:cNvSpPr txBox="1"/>
          <p:nvPr/>
        </p:nvSpPr>
        <p:spPr>
          <a:xfrm>
            <a:off x="6857106" y="4911656"/>
            <a:ext cx="439267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 dirty="0"/>
              <a:t>Complaint </a:t>
            </a:r>
            <a:endParaRPr lang="ko-KR" altLang="en-US" sz="700" dirty="0"/>
          </a:p>
        </p:txBody>
      </p:sp>
      <p:cxnSp>
        <p:nvCxnSpPr>
          <p:cNvPr id="150" name="Straight Arrow Connector 273">
            <a:extLst>
              <a:ext uri="{FF2B5EF4-FFF2-40B4-BE49-F238E27FC236}">
                <a16:creationId xmlns:a16="http://schemas.microsoft.com/office/drawing/2014/main" xmlns="" id="{F3ADAC61-226D-D008-2C5C-894505A0CA98}"/>
              </a:ext>
            </a:extLst>
          </p:cNvPr>
          <p:cNvCxnSpPr>
            <a:cxnSpLocks/>
          </p:cNvCxnSpPr>
          <p:nvPr/>
        </p:nvCxnSpPr>
        <p:spPr>
          <a:xfrm>
            <a:off x="6777897" y="4276822"/>
            <a:ext cx="683349" cy="159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9F35E09C-B0DF-121D-A6B0-20A62A5C972A}"/>
              </a:ext>
            </a:extLst>
          </p:cNvPr>
          <p:cNvSpPr txBox="1"/>
          <p:nvPr/>
        </p:nvSpPr>
        <p:spPr>
          <a:xfrm>
            <a:off x="6853438" y="4132159"/>
            <a:ext cx="387890" cy="3231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Account, Lead, </a:t>
            </a:r>
            <a:br>
              <a:rPr lang="en-US" altLang="ko-KR" sz="700"/>
            </a:br>
            <a:r>
              <a:rPr lang="en-US" altLang="ko-KR" sz="700"/>
              <a:t>Chat </a:t>
            </a:r>
            <a:endParaRPr lang="ko-KR" altLang="en-US" sz="700"/>
          </a:p>
        </p:txBody>
      </p:sp>
      <p:sp>
        <p:nvSpPr>
          <p:cNvPr id="152" name="Rectangle 5">
            <a:extLst>
              <a:ext uri="{FF2B5EF4-FFF2-40B4-BE49-F238E27FC236}">
                <a16:creationId xmlns:a16="http://schemas.microsoft.com/office/drawing/2014/main" xmlns="" id="{CE2D0429-AEAD-9791-2DED-5F504F4B82B6}"/>
              </a:ext>
            </a:extLst>
          </p:cNvPr>
          <p:cNvSpPr/>
          <p:nvPr/>
        </p:nvSpPr>
        <p:spPr>
          <a:xfrm>
            <a:off x="896972" y="2530077"/>
            <a:ext cx="1472400" cy="183466"/>
          </a:xfrm>
          <a:prstGeom prst="roundRect">
            <a:avLst>
              <a:gd name="adj" fmla="val 34467"/>
            </a:avLst>
          </a:prstGeom>
          <a:solidFill>
            <a:srgbClr val="EEF6E8"/>
          </a:solidFill>
          <a:ln w="12700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ctr"/>
          <a:lstStyle/>
          <a:p>
            <a:pPr latinLnBrk="0"/>
            <a:r>
              <a:rPr lang="en-US" sz="900" b="1" kern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           </a:t>
            </a:r>
            <a:r>
              <a:rPr lang="en-US" sz="900" b="1" kern="0" err="1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BlueLink</a:t>
            </a:r>
            <a:endParaRPr lang="en-IE" sz="900" b="1" kern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pic>
        <p:nvPicPr>
          <p:cNvPr id="153" name="Picture 301">
            <a:extLst>
              <a:ext uri="{FF2B5EF4-FFF2-40B4-BE49-F238E27FC236}">
                <a16:creationId xmlns:a16="http://schemas.microsoft.com/office/drawing/2014/main" xmlns="" id="{38B57C65-3CC6-7F33-F00F-4A82B78214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73" y="2539453"/>
            <a:ext cx="181473" cy="142586"/>
          </a:xfrm>
          <a:prstGeom prst="rect">
            <a:avLst/>
          </a:prstGeom>
        </p:spPr>
      </p:pic>
      <p:cxnSp>
        <p:nvCxnSpPr>
          <p:cNvPr id="154" name="Straight Arrow Connector 312">
            <a:extLst>
              <a:ext uri="{FF2B5EF4-FFF2-40B4-BE49-F238E27FC236}">
                <a16:creationId xmlns:a16="http://schemas.microsoft.com/office/drawing/2014/main" xmlns="" id="{43ABEFBE-4C62-E616-03C6-76F1A1015106}"/>
              </a:ext>
            </a:extLst>
          </p:cNvPr>
          <p:cNvCxnSpPr>
            <a:cxnSpLocks/>
          </p:cNvCxnSpPr>
          <p:nvPr/>
        </p:nvCxnSpPr>
        <p:spPr>
          <a:xfrm>
            <a:off x="602970" y="2610746"/>
            <a:ext cx="277794" cy="1598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322">
            <a:extLst>
              <a:ext uri="{FF2B5EF4-FFF2-40B4-BE49-F238E27FC236}">
                <a16:creationId xmlns:a16="http://schemas.microsoft.com/office/drawing/2014/main" xmlns="" id="{B9D3DE70-B493-DA78-8869-31486797C05C}"/>
              </a:ext>
            </a:extLst>
          </p:cNvPr>
          <p:cNvCxnSpPr>
            <a:cxnSpLocks/>
          </p:cNvCxnSpPr>
          <p:nvPr/>
        </p:nvCxnSpPr>
        <p:spPr>
          <a:xfrm>
            <a:off x="2369372" y="2625742"/>
            <a:ext cx="983877" cy="713825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사각형: 둥근 모서리 114">
            <a:extLst>
              <a:ext uri="{FF2B5EF4-FFF2-40B4-BE49-F238E27FC236}">
                <a16:creationId xmlns:a16="http://schemas.microsoft.com/office/drawing/2014/main" xmlns="" id="{7332FAD3-C628-F656-5D46-195C5AF113B7}"/>
              </a:ext>
            </a:extLst>
          </p:cNvPr>
          <p:cNvSpPr/>
          <p:nvPr/>
        </p:nvSpPr>
        <p:spPr>
          <a:xfrm>
            <a:off x="936050" y="1890348"/>
            <a:ext cx="945569" cy="409324"/>
          </a:xfrm>
          <a:prstGeom prst="roundRect">
            <a:avLst/>
          </a:prstGeom>
          <a:solidFill>
            <a:srgbClr val="F2F2F2"/>
          </a:solidFill>
          <a:ln w="6350">
            <a:solidFill>
              <a:sysClr val="window" lastClr="FFFFFF">
                <a:lumMod val="65000"/>
              </a:sysClr>
            </a:solidFill>
          </a:ln>
        </p:spPr>
        <p:txBody>
          <a:bodyPr wrap="none" lIns="0" tIns="0" rIns="0" bIns="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Hyundai Sans Head"/>
              </a:rPr>
              <a:t>MeuHyundai</a:t>
            </a:r>
            <a:endParaRPr kumimoji="0" lang="ko-KR" altLang="en-US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Hyundai Sans Head"/>
            </a:endParaRPr>
          </a:p>
        </p:txBody>
      </p:sp>
      <p:pic>
        <p:nvPicPr>
          <p:cNvPr id="157" name="그래픽 5" descr="배지 체크 표시1 단색으로 채워진">
            <a:extLst>
              <a:ext uri="{FF2B5EF4-FFF2-40B4-BE49-F238E27FC236}">
                <a16:creationId xmlns:a16="http://schemas.microsoft.com/office/drawing/2014/main" xmlns="" id="{7E60CE84-1BB7-F1FF-3B1F-C864B8C47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431109" y="5112157"/>
            <a:ext cx="231057" cy="231057"/>
          </a:xfrm>
          <a:prstGeom prst="rect">
            <a:avLst/>
          </a:prstGeom>
        </p:spPr>
      </p:pic>
      <p:pic>
        <p:nvPicPr>
          <p:cNvPr id="158" name="그래픽 5" descr="배지 체크 표시1 단색으로 채워진">
            <a:extLst>
              <a:ext uri="{FF2B5EF4-FFF2-40B4-BE49-F238E27FC236}">
                <a16:creationId xmlns:a16="http://schemas.microsoft.com/office/drawing/2014/main" xmlns="" id="{9754ED53-0D79-E8FC-A9DF-7C74E4492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431109" y="3631030"/>
            <a:ext cx="231057" cy="231057"/>
          </a:xfrm>
          <a:prstGeom prst="rect">
            <a:avLst/>
          </a:prstGeom>
        </p:spPr>
      </p:pic>
      <p:pic>
        <p:nvPicPr>
          <p:cNvPr id="159" name="그래픽 5" descr="배지 체크 표시1 단색으로 채워진">
            <a:extLst>
              <a:ext uri="{FF2B5EF4-FFF2-40B4-BE49-F238E27FC236}">
                <a16:creationId xmlns:a16="http://schemas.microsoft.com/office/drawing/2014/main" xmlns="" id="{8BB95097-68EC-0BF2-48BD-6849C31AD2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431109" y="3952026"/>
            <a:ext cx="231057" cy="231057"/>
          </a:xfrm>
          <a:prstGeom prst="rect">
            <a:avLst/>
          </a:prstGeom>
        </p:spPr>
      </p:pic>
      <p:pic>
        <p:nvPicPr>
          <p:cNvPr id="160" name="그래픽 5" descr="배지 체크 표시1 단색으로 채워진">
            <a:extLst>
              <a:ext uri="{FF2B5EF4-FFF2-40B4-BE49-F238E27FC236}">
                <a16:creationId xmlns:a16="http://schemas.microsoft.com/office/drawing/2014/main" xmlns="" id="{D2CA8ED7-7313-E67B-EBFE-097B2F5CC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62559" y="2416116"/>
            <a:ext cx="231057" cy="231057"/>
          </a:xfrm>
          <a:prstGeom prst="rect">
            <a:avLst/>
          </a:prstGeom>
        </p:spPr>
      </p:pic>
      <p:cxnSp>
        <p:nvCxnSpPr>
          <p:cNvPr id="161" name="Connector: Elbow 89">
            <a:extLst>
              <a:ext uri="{FF2B5EF4-FFF2-40B4-BE49-F238E27FC236}">
                <a16:creationId xmlns:a16="http://schemas.microsoft.com/office/drawing/2014/main" xmlns="" id="{1D1E565E-2DD4-F643-4398-74B88DAA5E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36451" y="2506460"/>
            <a:ext cx="1816496" cy="1072970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5FBCB277-B6C6-FDA9-B149-90FE4B9E16C2}"/>
              </a:ext>
            </a:extLst>
          </p:cNvPr>
          <p:cNvSpPr txBox="1"/>
          <p:nvPr/>
        </p:nvSpPr>
        <p:spPr>
          <a:xfrm>
            <a:off x="6817800" y="2048037"/>
            <a:ext cx="424998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900" b="1" i="0">
                <a:solidFill>
                  <a:srgbClr val="2982C6"/>
                </a:solidFill>
              </a:defRPr>
            </a:lvl1pPr>
          </a:lstStyle>
          <a:p>
            <a:r>
              <a:rPr lang="en-US" altLang="ko-KR" sz="700" b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 Repair Order</a:t>
            </a:r>
            <a:endParaRPr lang="ko-KR" altLang="en-US" sz="700" b="0">
              <a:solidFill>
                <a:schemeClr val="tx2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63" name="그래픽 5" descr="배지 체크 표시1 단색으로 채워진">
            <a:extLst>
              <a:ext uri="{FF2B5EF4-FFF2-40B4-BE49-F238E27FC236}">
                <a16:creationId xmlns:a16="http://schemas.microsoft.com/office/drawing/2014/main" xmlns="" id="{93AB65B2-04C3-16AE-E87A-18272C4875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678031" y="2030082"/>
            <a:ext cx="231057" cy="231057"/>
          </a:xfrm>
          <a:prstGeom prst="rect">
            <a:avLst/>
          </a:prstGeom>
        </p:spPr>
      </p:pic>
      <p:sp>
        <p:nvSpPr>
          <p:cNvPr id="164" name="Rectangle 5">
            <a:extLst>
              <a:ext uri="{FF2B5EF4-FFF2-40B4-BE49-F238E27FC236}">
                <a16:creationId xmlns:a16="http://schemas.microsoft.com/office/drawing/2014/main" xmlns="" id="{77D93EED-56C8-74B7-9DA6-9615AFAF6929}"/>
              </a:ext>
            </a:extLst>
          </p:cNvPr>
          <p:cNvSpPr/>
          <p:nvPr/>
        </p:nvSpPr>
        <p:spPr>
          <a:xfrm>
            <a:off x="3045185" y="5354209"/>
            <a:ext cx="3600000" cy="741296"/>
          </a:xfrm>
          <a:prstGeom prst="roundRect">
            <a:avLst>
              <a:gd name="adj" fmla="val 2620"/>
            </a:avLst>
          </a:prstGeom>
          <a:noFill/>
          <a:ln w="12700" algn="ctr">
            <a:solidFill>
              <a:schemeClr val="tx1"/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t"/>
          <a:lstStyle/>
          <a:p>
            <a:pPr marL="0" marR="0" lvl="0" indent="0" algn="ctr" defTabSz="91440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xmlns="" id="{54FC738F-2390-A49C-AD9A-4AFA13D43870}"/>
              </a:ext>
            </a:extLst>
          </p:cNvPr>
          <p:cNvSpPr txBox="1"/>
          <p:nvPr/>
        </p:nvSpPr>
        <p:spPr>
          <a:xfrm>
            <a:off x="2992715" y="5319394"/>
            <a:ext cx="1331694" cy="216110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27000" tIns="27000" rIns="27000" bIns="27000" rtlCol="0">
            <a:spAutoFit/>
          </a:bodyPr>
          <a:lstStyle/>
          <a:p>
            <a:pPr algn="ctr" defTabSz="547461">
              <a:defRPr/>
            </a:pPr>
            <a:r>
              <a:rPr lang="en-US" altLang="ko-KR" sz="1050" b="1">
                <a:solidFill>
                  <a:srgbClr val="002C5F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Data Visualization</a:t>
            </a:r>
            <a:endParaRPr lang="ko-KR" altLang="en-US" sz="1050" b="1">
              <a:solidFill>
                <a:srgbClr val="002C5F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cxnSp>
        <p:nvCxnSpPr>
          <p:cNvPr id="166" name="Connector: Elbow 236">
            <a:extLst>
              <a:ext uri="{FF2B5EF4-FFF2-40B4-BE49-F238E27FC236}">
                <a16:creationId xmlns:a16="http://schemas.microsoft.com/office/drawing/2014/main" xmlns="" id="{29CC7ABB-37A2-B1F1-1230-97EF01F11581}"/>
              </a:ext>
            </a:extLst>
          </p:cNvPr>
          <p:cNvCxnSpPr>
            <a:cxnSpLocks/>
          </p:cNvCxnSpPr>
          <p:nvPr/>
        </p:nvCxnSpPr>
        <p:spPr>
          <a:xfrm rot="10800000">
            <a:off x="3717008" y="3379661"/>
            <a:ext cx="318256" cy="1169462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239">
            <a:extLst>
              <a:ext uri="{FF2B5EF4-FFF2-40B4-BE49-F238E27FC236}">
                <a16:creationId xmlns:a16="http://schemas.microsoft.com/office/drawing/2014/main" xmlns="" id="{6DD90248-B673-65E6-AEAD-4BD0D8A95202}"/>
              </a:ext>
            </a:extLst>
          </p:cNvPr>
          <p:cNvCxnSpPr>
            <a:cxnSpLocks/>
            <a:endCxn id="192" idx="0"/>
          </p:cNvCxnSpPr>
          <p:nvPr/>
        </p:nvCxnSpPr>
        <p:spPr>
          <a:xfrm flipH="1">
            <a:off x="5395985" y="4679342"/>
            <a:ext cx="1881" cy="33880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27">
            <a:extLst>
              <a:ext uri="{FF2B5EF4-FFF2-40B4-BE49-F238E27FC236}">
                <a16:creationId xmlns:a16="http://schemas.microsoft.com/office/drawing/2014/main" xmlns="" id="{39744D7D-79A7-3916-132A-411771FF0345}"/>
              </a:ext>
            </a:extLst>
          </p:cNvPr>
          <p:cNvGrpSpPr/>
          <p:nvPr/>
        </p:nvGrpSpPr>
        <p:grpSpPr>
          <a:xfrm>
            <a:off x="3384356" y="5551305"/>
            <a:ext cx="1332000" cy="466311"/>
            <a:chOff x="3084632" y="5726522"/>
            <a:chExt cx="1332000" cy="466311"/>
          </a:xfrm>
        </p:grpSpPr>
        <p:grpSp>
          <p:nvGrpSpPr>
            <p:cNvPr id="169" name="Group 233">
              <a:extLst>
                <a:ext uri="{FF2B5EF4-FFF2-40B4-BE49-F238E27FC236}">
                  <a16:creationId xmlns:a16="http://schemas.microsoft.com/office/drawing/2014/main" xmlns="" id="{95EF8E07-69E9-1CFD-8AB9-19FF51156564}"/>
                </a:ext>
              </a:extLst>
            </p:cNvPr>
            <p:cNvGrpSpPr/>
            <p:nvPr/>
          </p:nvGrpSpPr>
          <p:grpSpPr>
            <a:xfrm>
              <a:off x="3084632" y="5726522"/>
              <a:ext cx="1332000" cy="466311"/>
              <a:chOff x="3244289" y="5578474"/>
              <a:chExt cx="1332000" cy="466311"/>
            </a:xfrm>
          </p:grpSpPr>
          <p:sp>
            <p:nvSpPr>
              <p:cNvPr id="171" name="Rectangle 5">
                <a:extLst>
                  <a:ext uri="{FF2B5EF4-FFF2-40B4-BE49-F238E27FC236}">
                    <a16:creationId xmlns:a16="http://schemas.microsoft.com/office/drawing/2014/main" xmlns="" id="{B864D4AA-B148-DE40-31FA-1A2AB5DADF49}"/>
                  </a:ext>
                </a:extLst>
              </p:cNvPr>
              <p:cNvSpPr/>
              <p:nvPr/>
            </p:nvSpPr>
            <p:spPr>
              <a:xfrm>
                <a:off x="3244289" y="5578474"/>
                <a:ext cx="1332000" cy="466311"/>
              </a:xfrm>
              <a:prstGeom prst="roundRect">
                <a:avLst>
                  <a:gd name="adj" fmla="val 8037"/>
                </a:avLst>
              </a:prstGeom>
              <a:solidFill>
                <a:srgbClr val="EEF6E8"/>
              </a:solidFill>
              <a:ln w="12700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srgbClr val="86BC25">
                    <a:lumMod val="20000"/>
                    <a:lumOff val="80000"/>
                    <a:alpha val="50000"/>
                  </a:srgbClr>
                </a:innerShdw>
              </a:effectLst>
            </p:spPr>
            <p:txBody>
              <a:bodyPr wrap="square" lIns="54000" tIns="54000" rIns="54000" bIns="54000" rtlCol="0" anchor="t"/>
              <a:lstStyle/>
              <a:p>
                <a:pPr algn="ctr" latinLnBrk="0">
                  <a:lnSpc>
                    <a:spcPts val="500"/>
                  </a:lnSpc>
                </a:pPr>
                <a:r>
                  <a:rPr lang="en-IE" sz="900" b="1" kern="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Self. BI</a:t>
                </a:r>
              </a:p>
            </p:txBody>
          </p:sp>
          <p:sp>
            <p:nvSpPr>
              <p:cNvPr id="172" name="양쪽 모서리가 둥근 사각형 19">
                <a:extLst>
                  <a:ext uri="{FF2B5EF4-FFF2-40B4-BE49-F238E27FC236}">
                    <a16:creationId xmlns:a16="http://schemas.microsoft.com/office/drawing/2014/main" xmlns="" id="{2026C8CB-0158-B90D-0CB7-51E15C4F7535}"/>
                  </a:ext>
                </a:extLst>
              </p:cNvPr>
              <p:cNvSpPr/>
              <p:nvPr/>
            </p:nvSpPr>
            <p:spPr>
              <a:xfrm>
                <a:off x="3315941" y="5748536"/>
                <a:ext cx="1188696" cy="225753"/>
              </a:xfrm>
              <a:prstGeom prst="round2Same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80561">
                  <a:defRPr/>
                </a:pPr>
                <a:r>
                  <a:rPr lang="en-US" altLang="ko-KR" sz="90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Dealer Dashboard</a:t>
                </a:r>
                <a:endParaRPr lang="ko-KR" altLang="en-US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pic>
          <p:nvPicPr>
            <p:cNvPr id="170" name="Picture 24">
              <a:extLst>
                <a:ext uri="{FF2B5EF4-FFF2-40B4-BE49-F238E27FC236}">
                  <a16:creationId xmlns:a16="http://schemas.microsoft.com/office/drawing/2014/main" xmlns="" id="{C3AA575C-4E8D-0429-57D3-975271A27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48983" y="5731515"/>
              <a:ext cx="328840" cy="141853"/>
            </a:xfrm>
            <a:prstGeom prst="rect">
              <a:avLst/>
            </a:prstGeom>
          </p:spPr>
        </p:pic>
      </p:grpSp>
      <p:grpSp>
        <p:nvGrpSpPr>
          <p:cNvPr id="173" name="Group 28">
            <a:extLst>
              <a:ext uri="{FF2B5EF4-FFF2-40B4-BE49-F238E27FC236}">
                <a16:creationId xmlns:a16="http://schemas.microsoft.com/office/drawing/2014/main" xmlns="" id="{4323609E-524D-B547-98CE-359A8AEB5F7A}"/>
              </a:ext>
            </a:extLst>
          </p:cNvPr>
          <p:cNvGrpSpPr/>
          <p:nvPr/>
        </p:nvGrpSpPr>
        <p:grpSpPr>
          <a:xfrm>
            <a:off x="4994678" y="5551305"/>
            <a:ext cx="1332000" cy="468000"/>
            <a:chOff x="4694954" y="5726522"/>
            <a:chExt cx="1332000" cy="468000"/>
          </a:xfrm>
        </p:grpSpPr>
        <p:grpSp>
          <p:nvGrpSpPr>
            <p:cNvPr id="174" name="Group 234">
              <a:extLst>
                <a:ext uri="{FF2B5EF4-FFF2-40B4-BE49-F238E27FC236}">
                  <a16:creationId xmlns:a16="http://schemas.microsoft.com/office/drawing/2014/main" xmlns="" id="{F9668584-F40F-7487-394B-5BEAC9776917}"/>
                </a:ext>
              </a:extLst>
            </p:cNvPr>
            <p:cNvGrpSpPr/>
            <p:nvPr/>
          </p:nvGrpSpPr>
          <p:grpSpPr>
            <a:xfrm>
              <a:off x="4694954" y="5726522"/>
              <a:ext cx="1332000" cy="468000"/>
              <a:chOff x="5050556" y="5578474"/>
              <a:chExt cx="1332000" cy="468000"/>
            </a:xfrm>
          </p:grpSpPr>
          <p:sp>
            <p:nvSpPr>
              <p:cNvPr id="176" name="Rectangle 5">
                <a:extLst>
                  <a:ext uri="{FF2B5EF4-FFF2-40B4-BE49-F238E27FC236}">
                    <a16:creationId xmlns:a16="http://schemas.microsoft.com/office/drawing/2014/main" xmlns="" id="{0BB7C38D-562B-E072-D4D0-C2BC11205CA4}"/>
                  </a:ext>
                </a:extLst>
              </p:cNvPr>
              <p:cNvSpPr/>
              <p:nvPr/>
            </p:nvSpPr>
            <p:spPr>
              <a:xfrm>
                <a:off x="5050556" y="5578474"/>
                <a:ext cx="1332000" cy="468000"/>
              </a:xfrm>
              <a:prstGeom prst="roundRect">
                <a:avLst>
                  <a:gd name="adj" fmla="val 8037"/>
                </a:avLst>
              </a:prstGeom>
              <a:solidFill>
                <a:srgbClr val="EEF6E8"/>
              </a:solidFill>
              <a:ln w="12700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srgbClr val="86BC25">
                    <a:lumMod val="20000"/>
                    <a:lumOff val="80000"/>
                    <a:alpha val="50000"/>
                  </a:srgbClr>
                </a:innerShdw>
              </a:effectLst>
            </p:spPr>
            <p:txBody>
              <a:bodyPr wrap="square" lIns="54000" tIns="54000" rIns="54000" bIns="54000" rtlCol="0" anchor="t"/>
              <a:lstStyle/>
              <a:p>
                <a:pPr algn="ctr" latinLnBrk="0">
                  <a:lnSpc>
                    <a:spcPts val="500"/>
                  </a:lnSpc>
                </a:pPr>
                <a:r>
                  <a:rPr lang="en-IE" sz="900" b="1" kern="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Tableau</a:t>
                </a:r>
              </a:p>
            </p:txBody>
          </p:sp>
          <p:sp>
            <p:nvSpPr>
              <p:cNvPr id="177" name="양쪽 모서리가 둥근 사각형 19">
                <a:extLst>
                  <a:ext uri="{FF2B5EF4-FFF2-40B4-BE49-F238E27FC236}">
                    <a16:creationId xmlns:a16="http://schemas.microsoft.com/office/drawing/2014/main" xmlns="" id="{94DB238D-3CE3-A286-EC26-D6FACA07AB52}"/>
                  </a:ext>
                </a:extLst>
              </p:cNvPr>
              <p:cNvSpPr/>
              <p:nvPr/>
            </p:nvSpPr>
            <p:spPr>
              <a:xfrm>
                <a:off x="5122208" y="5748536"/>
                <a:ext cx="1188696" cy="225753"/>
              </a:xfrm>
              <a:prstGeom prst="round2Same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80561">
                  <a:defRPr/>
                </a:pPr>
                <a:r>
                  <a:rPr lang="en-US" altLang="ko-KR" sz="900">
                    <a:solidFill>
                      <a:prstClr val="black"/>
                    </a:solidFill>
                    <a:cs typeface="Open Sans" panose="020B0606030504020204" pitchFamily="34" charset="0"/>
                    <a:sym typeface="Open Sans" panose="020B0606030504020204" pitchFamily="34" charset="0"/>
                  </a:rPr>
                  <a:t>Dashboard</a:t>
                </a:r>
                <a:endParaRPr lang="ko-KR" altLang="en-US" sz="900">
                  <a:solidFill>
                    <a:prstClr val="black"/>
                  </a:solidFill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pic>
          <p:nvPicPr>
            <p:cNvPr id="175" name="Picture 26">
              <a:extLst>
                <a:ext uri="{FF2B5EF4-FFF2-40B4-BE49-F238E27FC236}">
                  <a16:creationId xmlns:a16="http://schemas.microsoft.com/office/drawing/2014/main" xmlns="" id="{E129FD0F-5BEF-E7CD-19A3-DEB9CC70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786191" y="5732345"/>
              <a:ext cx="161759" cy="140191"/>
            </a:xfrm>
            <a:prstGeom prst="rect">
              <a:avLst/>
            </a:prstGeom>
          </p:spPr>
        </p:pic>
      </p:grpSp>
      <p:pic>
        <p:nvPicPr>
          <p:cNvPr id="178" name="그래픽 5" descr="배지 체크 표시1 단색으로 채워진">
            <a:extLst>
              <a:ext uri="{FF2B5EF4-FFF2-40B4-BE49-F238E27FC236}">
                <a16:creationId xmlns:a16="http://schemas.microsoft.com/office/drawing/2014/main" xmlns="" id="{2A188898-502C-208B-B783-854740C642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299518" y="4996012"/>
            <a:ext cx="231057" cy="231057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0878D37D-A2EF-40D5-5355-A280AB07BC98}"/>
              </a:ext>
            </a:extLst>
          </p:cNvPr>
          <p:cNvSpPr txBox="1"/>
          <p:nvPr/>
        </p:nvSpPr>
        <p:spPr>
          <a:xfrm>
            <a:off x="5404511" y="4801877"/>
            <a:ext cx="231836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700" b="0" i="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en-US" altLang="ko-KR" dirty="0"/>
              <a:t>ETL</a:t>
            </a:r>
            <a:endParaRPr lang="ko-KR" altLang="en-US" dirty="0"/>
          </a:p>
        </p:txBody>
      </p:sp>
      <p:sp>
        <p:nvSpPr>
          <p:cNvPr id="180" name="양쪽 모서리가 둥근 사각형 19">
            <a:extLst>
              <a:ext uri="{FF2B5EF4-FFF2-40B4-BE49-F238E27FC236}">
                <a16:creationId xmlns:a16="http://schemas.microsoft.com/office/drawing/2014/main" xmlns="" id="{9C5FDD4B-B757-3E17-F595-EB274619DC40}"/>
              </a:ext>
            </a:extLst>
          </p:cNvPr>
          <p:cNvSpPr/>
          <p:nvPr/>
        </p:nvSpPr>
        <p:spPr>
          <a:xfrm>
            <a:off x="977910" y="2085833"/>
            <a:ext cx="859971" cy="164593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>
              <a:defRPr/>
            </a:pPr>
            <a:r>
              <a:rPr lang="en-US" altLang="ko-KR" sz="90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Sempre</a:t>
            </a:r>
            <a:endParaRPr lang="ko-KR" altLang="en-US" sz="90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81" name="양쪽 모서리가 둥근 사각형 19">
            <a:extLst>
              <a:ext uri="{FF2B5EF4-FFF2-40B4-BE49-F238E27FC236}">
                <a16:creationId xmlns:a16="http://schemas.microsoft.com/office/drawing/2014/main" xmlns="" id="{35EF14AA-6C0F-00AB-A38B-3E81457A8A6C}"/>
              </a:ext>
            </a:extLst>
          </p:cNvPr>
          <p:cNvSpPr/>
          <p:nvPr/>
        </p:nvSpPr>
        <p:spPr>
          <a:xfrm>
            <a:off x="977910" y="1595392"/>
            <a:ext cx="859971" cy="164593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561">
              <a:defRPr/>
            </a:pPr>
            <a:r>
              <a:rPr lang="en-US" altLang="ko-KR" sz="70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SRVC Schedule</a:t>
            </a:r>
            <a:endParaRPr lang="ko-KR" altLang="en-US" sz="70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pic>
        <p:nvPicPr>
          <p:cNvPr id="182" name="그래픽 5" descr="배지 체크 표시1 단색으로 채워진">
            <a:extLst>
              <a:ext uri="{FF2B5EF4-FFF2-40B4-BE49-F238E27FC236}">
                <a16:creationId xmlns:a16="http://schemas.microsoft.com/office/drawing/2014/main" xmlns="" id="{FA4A22D3-BED4-EE96-689F-F4F5B6C6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680478" y="1231119"/>
            <a:ext cx="231057" cy="231057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E5AD14E8-B758-CD40-FBA4-8475AEE8549E}"/>
              </a:ext>
            </a:extLst>
          </p:cNvPr>
          <p:cNvSpPr txBox="1"/>
          <p:nvPr/>
        </p:nvSpPr>
        <p:spPr>
          <a:xfrm>
            <a:off x="6128826" y="4199005"/>
            <a:ext cx="375896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700" b="0" i="0">
                <a:solidFill>
                  <a:schemeClr val="bg1">
                    <a:lumMod val="65000"/>
                  </a:schemeClr>
                </a:solidFill>
                <a:latin typeface="+mn-ea"/>
              </a:defRPr>
            </a:lvl1pPr>
          </a:lstStyle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REST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 API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xmlns="" id="{8185669F-65CD-FA23-3791-0EBECE98650D}"/>
              </a:ext>
            </a:extLst>
          </p:cNvPr>
          <p:cNvSpPr txBox="1"/>
          <p:nvPr/>
        </p:nvSpPr>
        <p:spPr>
          <a:xfrm>
            <a:off x="2698400" y="2055287"/>
            <a:ext cx="699301" cy="3231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 dirty="0"/>
              <a:t>Account, Lead,</a:t>
            </a:r>
            <a:br>
              <a:rPr lang="en-US" altLang="ko-KR" sz="700" dirty="0"/>
            </a:br>
            <a:r>
              <a:rPr lang="en-US" altLang="ko-KR" sz="700" dirty="0"/>
              <a:t>Loyalty Benefit,</a:t>
            </a:r>
            <a:br>
              <a:rPr lang="en-US" altLang="ko-KR" sz="700" dirty="0"/>
            </a:br>
            <a:r>
              <a:rPr lang="en-US" altLang="ko-KR" sz="700" dirty="0"/>
              <a:t>Service Schedule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xmlns="" id="{82F6F6F2-8C47-DDE2-E93A-64C82F7C4E6D}"/>
              </a:ext>
            </a:extLst>
          </p:cNvPr>
          <p:cNvSpPr txBox="1"/>
          <p:nvPr/>
        </p:nvSpPr>
        <p:spPr>
          <a:xfrm>
            <a:off x="2623895" y="4314197"/>
            <a:ext cx="323087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Lead</a:t>
            </a:r>
            <a:endParaRPr lang="ko-KR" altLang="en-US" sz="7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7EACB62D-6863-73B8-2A30-8CCC90D79A7A}"/>
              </a:ext>
            </a:extLst>
          </p:cNvPr>
          <p:cNvSpPr txBox="1"/>
          <p:nvPr/>
        </p:nvSpPr>
        <p:spPr>
          <a:xfrm>
            <a:off x="2664111" y="2525756"/>
            <a:ext cx="390875" cy="43088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/>
              <a:t>Related</a:t>
            </a:r>
            <a:r>
              <a:rPr lang="ko-KR" altLang="en-US" sz="700"/>
              <a:t> </a:t>
            </a:r>
            <a:r>
              <a:rPr lang="en-US" altLang="ko-KR" sz="700"/>
              <a:t>Vehicle, </a:t>
            </a:r>
            <a:br>
              <a:rPr lang="en-US" altLang="ko-KR" sz="700"/>
            </a:br>
            <a:r>
              <a:rPr lang="en-US" altLang="ko-KR" sz="700"/>
              <a:t>Mileage,</a:t>
            </a:r>
            <a:br>
              <a:rPr lang="en-US" altLang="ko-KR" sz="700"/>
            </a:br>
            <a:r>
              <a:rPr lang="en-US" altLang="ko-KR" sz="700"/>
              <a:t>DTC</a:t>
            </a:r>
            <a:endParaRPr lang="ko-KR" altLang="en-US" sz="700"/>
          </a:p>
        </p:txBody>
      </p:sp>
      <p:cxnSp>
        <p:nvCxnSpPr>
          <p:cNvPr id="187" name="Connector: Elbow 76">
            <a:extLst>
              <a:ext uri="{FF2B5EF4-FFF2-40B4-BE49-F238E27FC236}">
                <a16:creationId xmlns:a16="http://schemas.microsoft.com/office/drawing/2014/main" xmlns="" id="{A7FA3992-AF15-85AE-8567-9E571D7D0AE0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2882557" y="4148928"/>
            <a:ext cx="2175652" cy="658269"/>
          </a:xfrm>
          <a:prstGeom prst="bentConnector3">
            <a:avLst>
              <a:gd name="adj1" fmla="val 78797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6DEA9D1B-222F-686B-3F52-9BF77E2F9713}"/>
              </a:ext>
            </a:extLst>
          </p:cNvPr>
          <p:cNvSpPr txBox="1"/>
          <p:nvPr/>
        </p:nvSpPr>
        <p:spPr>
          <a:xfrm>
            <a:off x="857578" y="5832125"/>
            <a:ext cx="1397249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900" b="1" i="0">
                <a:solidFill>
                  <a:srgbClr val="2982C6"/>
                </a:solidFill>
              </a:defRPr>
            </a:lvl1pPr>
          </a:lstStyle>
          <a:p>
            <a:pPr algn="l"/>
            <a:r>
              <a:rPr lang="en-US" altLang="ko-KR" b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rPr>
              <a:t>Blue Text : I/F data</a:t>
            </a:r>
            <a:r>
              <a:rPr lang="en-US" altLang="ko-KR" b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b="0">
                <a:solidFill>
                  <a:schemeClr val="tx1"/>
                </a:solidFill>
                <a:latin typeface="+mn-ea"/>
              </a:rPr>
            </a:br>
            <a:r>
              <a:rPr lang="en-US" altLang="ko-KR" b="0">
                <a:solidFill>
                  <a:schemeClr val="bg1">
                    <a:lumMod val="50000"/>
                  </a:schemeClr>
                </a:solidFill>
                <a:latin typeface="+mn-ea"/>
              </a:rPr>
              <a:t>Grey Text : I/F Method</a:t>
            </a:r>
            <a:endParaRPr lang="ko-KR" altLang="en-US" b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89" name="양쪽 모서리가 둥근 사각형 19">
            <a:extLst>
              <a:ext uri="{FF2B5EF4-FFF2-40B4-BE49-F238E27FC236}">
                <a16:creationId xmlns:a16="http://schemas.microsoft.com/office/drawing/2014/main" xmlns="" id="{81FE5C69-4228-B4CA-CE9D-147B875A3870}"/>
              </a:ext>
            </a:extLst>
          </p:cNvPr>
          <p:cNvSpPr/>
          <p:nvPr/>
        </p:nvSpPr>
        <p:spPr>
          <a:xfrm>
            <a:off x="2139021" y="1400948"/>
            <a:ext cx="194385" cy="414524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 defTabSz="780561">
              <a:defRPr/>
            </a:pPr>
            <a:r>
              <a:rPr lang="en-US" altLang="ko-KR" sz="80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GA</a:t>
            </a:r>
            <a:endParaRPr lang="ko-KR" altLang="en-US" sz="80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cxnSp>
        <p:nvCxnSpPr>
          <p:cNvPr id="190" name="Connector: Elbow 57">
            <a:extLst>
              <a:ext uri="{FF2B5EF4-FFF2-40B4-BE49-F238E27FC236}">
                <a16:creationId xmlns:a16="http://schemas.microsoft.com/office/drawing/2014/main" xmlns="" id="{473FD387-D798-AAE3-841E-8EE9007EC27D}"/>
              </a:ext>
            </a:extLst>
          </p:cNvPr>
          <p:cNvCxnSpPr>
            <a:cxnSpLocks/>
            <a:stCxn id="189" idx="0"/>
            <a:endCxn id="12" idx="1"/>
          </p:cNvCxnSpPr>
          <p:nvPr/>
        </p:nvCxnSpPr>
        <p:spPr>
          <a:xfrm flipV="1">
            <a:off x="2333406" y="1368433"/>
            <a:ext cx="1688342" cy="239777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xmlns="" id="{0DFCBD17-87CD-844A-140C-1CF80BEFDE2D}"/>
              </a:ext>
            </a:extLst>
          </p:cNvPr>
          <p:cNvSpPr txBox="1"/>
          <p:nvPr/>
        </p:nvSpPr>
        <p:spPr>
          <a:xfrm>
            <a:off x="2583244" y="1454998"/>
            <a:ext cx="481502" cy="2154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>
            <a:spAutoFit/>
          </a:bodyPr>
          <a:lstStyle>
            <a:defPPr>
              <a:defRPr lang="ko-KR"/>
            </a:defPPr>
            <a:lvl1pPr algn="ctr" latinLnBrk="0">
              <a:spcBef>
                <a:spcPts val="432"/>
              </a:spcBef>
              <a:defRPr sz="800" b="0" i="0">
                <a:solidFill>
                  <a:schemeClr val="tx2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en-US" altLang="ko-KR" sz="700" dirty="0"/>
              <a:t>Integration for GA4</a:t>
            </a:r>
          </a:p>
        </p:txBody>
      </p:sp>
      <p:sp>
        <p:nvSpPr>
          <p:cNvPr id="192" name="Rectangle 5">
            <a:extLst>
              <a:ext uri="{FF2B5EF4-FFF2-40B4-BE49-F238E27FC236}">
                <a16:creationId xmlns:a16="http://schemas.microsoft.com/office/drawing/2014/main" xmlns="" id="{7F207D52-6355-E05C-BB3C-B90E91715223}"/>
              </a:ext>
            </a:extLst>
          </p:cNvPr>
          <p:cNvSpPr/>
          <p:nvPr/>
        </p:nvSpPr>
        <p:spPr>
          <a:xfrm>
            <a:off x="5045084" y="5018148"/>
            <a:ext cx="701802" cy="266276"/>
          </a:xfrm>
          <a:prstGeom prst="roundRect">
            <a:avLst>
              <a:gd name="adj" fmla="val 8037"/>
            </a:avLst>
          </a:prstGeom>
          <a:solidFill>
            <a:srgbClr val="BFBFBF"/>
          </a:solidFill>
          <a:ln w="12700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>
            <a:innerShdw blurRad="63500" dist="50800" dir="18900000">
              <a:srgbClr val="86BC25">
                <a:lumMod val="20000"/>
                <a:lumOff val="80000"/>
                <a:alpha val="50000"/>
              </a:srgbClr>
            </a:innerShdw>
          </a:effectLst>
        </p:spPr>
        <p:txBody>
          <a:bodyPr wrap="square" lIns="54000" tIns="54000" rIns="54000" bIns="54000" rtlCol="0" anchor="ctr"/>
          <a:lstStyle/>
          <a:p>
            <a:pPr algn="ctr" latinLnBrk="0">
              <a:lnSpc>
                <a:spcPts val="0"/>
              </a:lnSpc>
              <a:spcBef>
                <a:spcPts val="600"/>
              </a:spcBef>
            </a:pPr>
            <a:endParaRPr lang="en-IE" sz="900" kern="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  <a:p>
            <a:pPr algn="ctr" latinLnBrk="0">
              <a:lnSpc>
                <a:spcPts val="0"/>
              </a:lnSpc>
              <a:spcBef>
                <a:spcPts val="600"/>
              </a:spcBef>
            </a:pPr>
            <a:r>
              <a:rPr lang="en-IE" sz="800" kern="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Data </a:t>
            </a:r>
          </a:p>
          <a:p>
            <a:pPr algn="ctr" latinLnBrk="0">
              <a:lnSpc>
                <a:spcPts val="0"/>
              </a:lnSpc>
              <a:spcBef>
                <a:spcPts val="600"/>
              </a:spcBef>
            </a:pPr>
            <a:r>
              <a:rPr lang="en-IE" sz="800" kern="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Warehouse</a:t>
            </a:r>
          </a:p>
        </p:txBody>
      </p:sp>
      <p:cxnSp>
        <p:nvCxnSpPr>
          <p:cNvPr id="193" name="Straight Arrow Connector 239">
            <a:extLst>
              <a:ext uri="{FF2B5EF4-FFF2-40B4-BE49-F238E27FC236}">
                <a16:creationId xmlns:a16="http://schemas.microsoft.com/office/drawing/2014/main" xmlns="" id="{9392EA88-F76D-A0E9-936D-B04C043D9F64}"/>
              </a:ext>
            </a:extLst>
          </p:cNvPr>
          <p:cNvCxnSpPr>
            <a:cxnSpLocks/>
          </p:cNvCxnSpPr>
          <p:nvPr/>
        </p:nvCxnSpPr>
        <p:spPr>
          <a:xfrm>
            <a:off x="5397866" y="5263431"/>
            <a:ext cx="0" cy="26799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양쪽 모서리가 둥근 사각형 19">
            <a:extLst>
              <a:ext uri="{FF2B5EF4-FFF2-40B4-BE49-F238E27FC236}">
                <a16:creationId xmlns:a16="http://schemas.microsoft.com/office/drawing/2014/main" xmlns="" id="{60360832-02AF-AE3A-7F8B-9A6B8DF182AC}"/>
              </a:ext>
            </a:extLst>
          </p:cNvPr>
          <p:cNvSpPr/>
          <p:nvPr/>
        </p:nvSpPr>
        <p:spPr>
          <a:xfrm>
            <a:off x="1931744" y="1400947"/>
            <a:ext cx="160849" cy="893201"/>
          </a:xfrm>
          <a:prstGeom prst="round2Same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 defTabSz="780561">
              <a:defRPr/>
            </a:pPr>
            <a:r>
              <a:rPr lang="en-US" altLang="ko-KR" sz="800" dirty="0">
                <a:solidFill>
                  <a:prstClr val="black"/>
                </a:solidFill>
                <a:cs typeface="Open Sans" panose="020B0606030504020204" pitchFamily="34" charset="0"/>
                <a:sym typeface="Open Sans" panose="020B0606030504020204" pitchFamily="34" charset="0"/>
              </a:rPr>
              <a:t>AEM</a:t>
            </a:r>
            <a:endParaRPr lang="ko-KR" altLang="en-US" sz="800" dirty="0">
              <a:solidFill>
                <a:prstClr val="black"/>
              </a:solidFill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12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273</Words>
  <Application>Microsoft Office PowerPoint</Application>
  <PresentationFormat>와이드스크린</PresentationFormat>
  <Paragraphs>109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Hyundai Sans Head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kim</dc:creator>
  <cp:lastModifiedBy>jeonghwan kim</cp:lastModifiedBy>
  <cp:revision>4</cp:revision>
  <dcterms:created xsi:type="dcterms:W3CDTF">2023-11-09T04:43:33Z</dcterms:created>
  <dcterms:modified xsi:type="dcterms:W3CDTF">2023-11-13T04:08:46Z</dcterms:modified>
</cp:coreProperties>
</file>