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568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" y="738"/>
      </p:cViewPr>
      <p:guideLst>
        <p:guide pos="356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876-5273-4CAB-BA26-F236DBAE536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hpub.co.kr/1-%EC%86%8C%EA%B0%9C-%EC%9E%90%EB%A3%8C%EA%B5%AC%EC%A1%B0%EC%99%80-%EC%95%8C%EA%B3%A0%EB%A6%AC%EC%A6%98-with-c/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그림으로 정리하는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알고리즘과 자료구조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이정우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59693" y="3244334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python+java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221" y="34409"/>
            <a:ext cx="21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Study for Turnover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88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354" cy="4351338"/>
          </a:xfrm>
        </p:spPr>
        <p:txBody>
          <a:bodyPr/>
          <a:lstStyle/>
          <a:p>
            <a:r>
              <a:rPr lang="ko-KR" altLang="en-US" b="1" dirty="0"/>
              <a:t>알고리즘</a:t>
            </a:r>
            <a:r>
              <a:rPr lang="ko-KR" altLang="en-US" dirty="0"/>
              <a:t>은 주어진 문제를 해결하기 위한 절차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무한반복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알고리즘 종류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정렬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문자열 패턴 매칭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계산</a:t>
            </a:r>
            <a:endParaRPr lang="en-US" altLang="ko-KR" dirty="0"/>
          </a:p>
        </p:txBody>
      </p:sp>
      <p:pic>
        <p:nvPicPr>
          <p:cNvPr id="4098" name="Picture 2" descr="알고리즘 순서도 예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4" y="1690688"/>
            <a:ext cx="3159033" cy="44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39553" y="6176963"/>
            <a:ext cx="3159033" cy="3996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흐름도 </a:t>
            </a:r>
            <a:r>
              <a:rPr lang="en-US" altLang="ko-KR" dirty="0">
                <a:solidFill>
                  <a:schemeClr val="tx1"/>
                </a:solidFill>
              </a:rPr>
              <a:t>(Flow Chart)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데이터 취급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논리값 </a:t>
            </a:r>
            <a:r>
              <a:rPr lang="en-US" altLang="ko-KR" dirty="0"/>
              <a:t>(T/F)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재정의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자료구조</a:t>
            </a:r>
            <a:r>
              <a:rPr lang="ko-KR" altLang="en-US" dirty="0"/>
              <a:t>는 컴퓨터가 다루어야 하는 자료가 많은 경우</a:t>
            </a:r>
            <a:r>
              <a:rPr lang="en-US" altLang="ko-KR" dirty="0"/>
              <a:t>, </a:t>
            </a:r>
            <a:r>
              <a:rPr lang="ko-KR" altLang="en-US" dirty="0"/>
              <a:t>이를 다루는 방법 </a:t>
            </a:r>
            <a:r>
              <a:rPr lang="en-US" altLang="ko-KR" dirty="0"/>
              <a:t>-&gt; </a:t>
            </a:r>
            <a:r>
              <a:rPr lang="ko-KR" altLang="en-US" dirty="0"/>
              <a:t>알고리즘을 구현하는데 사용됨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자료구조의 </a:t>
            </a:r>
            <a:r>
              <a:rPr lang="ko-KR" altLang="en-US" b="1" dirty="0"/>
              <a:t>물리적</a:t>
            </a:r>
            <a:r>
              <a:rPr lang="ko-KR" altLang="en-US" dirty="0"/>
              <a:t> 구조 방법은 리스트와 연결 리스트가 있음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각 데이터가 연이어 저장되는 기술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연결 리스트</a:t>
            </a:r>
            <a:r>
              <a:rPr lang="en-US" altLang="ko-KR" dirty="0"/>
              <a:t>: </a:t>
            </a:r>
            <a:r>
              <a:rPr lang="ko-KR" altLang="en-US" dirty="0"/>
              <a:t>각 데이터가 임의의 위치에 저장하고 서로 연결되는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자료구조 대부분은 내부적으로 보면</a:t>
            </a:r>
            <a:r>
              <a:rPr lang="en-US" altLang="ko-KR" dirty="0"/>
              <a:t>, </a:t>
            </a:r>
            <a:r>
              <a:rPr lang="ko-KR" altLang="en-US" dirty="0"/>
              <a:t>리스트 또는 연결 리스트를 이용하여 구현됨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5624" y="2779059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777" y="2779058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연결 리스트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7083" y="4396347"/>
            <a:ext cx="4903694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5907" y="4396345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035" y="2259106"/>
            <a:ext cx="8767483" cy="150607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81883" y="2061880"/>
            <a:ext cx="2209800" cy="5199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구현방법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4208930" y="3299011"/>
            <a:ext cx="3868271" cy="1097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H="1" flipV="1">
            <a:off x="4052048" y="3299012"/>
            <a:ext cx="156882" cy="10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4" idx="2"/>
          </p:cNvCxnSpPr>
          <p:nvPr/>
        </p:nvCxnSpPr>
        <p:spPr>
          <a:xfrm flipH="1" flipV="1">
            <a:off x="4052048" y="3299012"/>
            <a:ext cx="4500283" cy="109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단순구조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진수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선형구조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연결리스트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단순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이중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원형 연결 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테크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스택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큐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B9C517-0919-4B94-8C2E-438C0C354CB4}"/>
              </a:ext>
            </a:extLst>
          </p:cNvPr>
          <p:cNvSpPr txBox="1">
            <a:spLocks/>
          </p:cNvSpPr>
          <p:nvPr/>
        </p:nvSpPr>
        <p:spPr>
          <a:xfrm>
            <a:off x="6096000" y="182693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/>
              <a:t>비선형구조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트리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일반 트리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이진 트리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그래프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방향 그래프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 err="1"/>
              <a:t>무방향</a:t>
            </a:r>
            <a:r>
              <a:rPr lang="ko-KR" altLang="en-US" sz="1600" dirty="0"/>
              <a:t> 그래프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파일구조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순차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색인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직접 파일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9022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44E3-11B8-4827-B82D-8BC6B351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16952"/>
              </p:ext>
            </p:extLst>
          </p:nvPr>
        </p:nvGraphicFramePr>
        <p:xfrm>
          <a:off x="2078317" y="2104713"/>
          <a:ext cx="791882" cy="402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36480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5293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6711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80806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6078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5467F8-EDFA-4709-BA70-EA5CFBBE6D38}"/>
              </a:ext>
            </a:extLst>
          </p:cNvPr>
          <p:cNvGrpSpPr/>
          <p:nvPr/>
        </p:nvGrpSpPr>
        <p:grpSpPr>
          <a:xfrm>
            <a:off x="4652682" y="2104713"/>
            <a:ext cx="1495550" cy="830367"/>
            <a:chOff x="5943600" y="2101092"/>
            <a:chExt cx="1495550" cy="8303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EC31238-B4EB-461B-AD60-A4BD8225E52A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50DFD3-C52A-4714-B10A-DAA8B8B2F5F8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07C881-92D1-4581-BFF7-C829CCA7821E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617C4F-B9A4-4590-BD1E-FF55DF2E264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928A21-2156-48CE-94CB-FDC698A502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35637C-C779-45F7-9342-2244707387F7}"/>
              </a:ext>
            </a:extLst>
          </p:cNvPr>
          <p:cNvGrpSpPr/>
          <p:nvPr/>
        </p:nvGrpSpPr>
        <p:grpSpPr>
          <a:xfrm>
            <a:off x="6831106" y="2106558"/>
            <a:ext cx="1495550" cy="830367"/>
            <a:chOff x="5943600" y="2101092"/>
            <a:chExt cx="1495550" cy="83036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637C700-DC5A-4DF4-B91D-9699F39CC105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CDA304-4B71-4DFF-BD7A-3D9693638B1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2D4E9A-3F0A-4F12-B7DB-625D23B049F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72AF12-B3BD-4BEE-BF9C-C0EE41BA9CC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B060DC-A28C-4016-BBCC-09D778BD40B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DB9A38-3329-48F3-AF62-E4E8840C3C8D}"/>
              </a:ext>
            </a:extLst>
          </p:cNvPr>
          <p:cNvGrpSpPr/>
          <p:nvPr/>
        </p:nvGrpSpPr>
        <p:grpSpPr>
          <a:xfrm>
            <a:off x="9009530" y="2108403"/>
            <a:ext cx="1495550" cy="830367"/>
            <a:chOff x="5943600" y="2101092"/>
            <a:chExt cx="1495550" cy="83036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565B51-7BC7-474D-A17F-A4C0076653BE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4A8614D-D1B2-48CC-9507-A8BDAE72C269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B8E55B-B7B9-4F8B-AD42-CA1984E0D807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430228-ADE4-40EE-9CD4-0B070DD276C5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DC403B-6380-495A-AFD2-A0A57D0EAB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76409C-D406-4575-8DAC-CE85204EF101}"/>
              </a:ext>
            </a:extLst>
          </p:cNvPr>
          <p:cNvGrpSpPr/>
          <p:nvPr/>
        </p:nvGrpSpPr>
        <p:grpSpPr>
          <a:xfrm>
            <a:off x="4652682" y="3603376"/>
            <a:ext cx="1495550" cy="830367"/>
            <a:chOff x="5943600" y="2101092"/>
            <a:chExt cx="1495550" cy="83036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F4AD81D-CE82-4253-A236-3058885EF413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7809C90-8625-4F37-9A61-A31EB8F08E35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F47F0-16C2-4A3D-B4B8-1BF854B53D72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12A142-367C-4A11-B52D-92E26AB67EE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881E1-E5CC-44A5-AE8E-16C19DCFCCC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77BAC9-FBE8-4B5A-BB3D-57EA4C90D043}"/>
              </a:ext>
            </a:extLst>
          </p:cNvPr>
          <p:cNvGrpSpPr/>
          <p:nvPr/>
        </p:nvGrpSpPr>
        <p:grpSpPr>
          <a:xfrm>
            <a:off x="6831106" y="3605221"/>
            <a:ext cx="1495550" cy="830367"/>
            <a:chOff x="5943600" y="2101092"/>
            <a:chExt cx="1495550" cy="83036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C8F043C-C450-47D8-A79D-946F1CC0AE3D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DA7E6A-6BDE-4449-B043-B973D20C1BAC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BD38CD-DA72-4914-9E7E-47E32790A1B9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BB27FB-A4C7-46F4-85F8-A7922ABF1CFE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D9C8A4-087B-4108-892F-138779107B96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98D60D4-7059-467F-96BC-048503ABC886}"/>
              </a:ext>
            </a:extLst>
          </p:cNvPr>
          <p:cNvGrpSpPr/>
          <p:nvPr/>
        </p:nvGrpSpPr>
        <p:grpSpPr>
          <a:xfrm>
            <a:off x="9009530" y="3607066"/>
            <a:ext cx="1495550" cy="830367"/>
            <a:chOff x="5943600" y="2101092"/>
            <a:chExt cx="1495550" cy="83036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D7E0B4F-5601-40C6-ACE3-E7C91CE3CE64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4AA947D-9408-400D-AC5D-5342B39ABE1A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F0B356-93E4-4AEA-85B6-4C79B9643CC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D58E95-8FE9-42E6-846B-ABB2CE8A74E8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6C15E8-68F3-4A5D-8A97-3BAE18E7E58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8D9B4F6-C1F3-46AC-8B50-B147BC98E069}"/>
              </a:ext>
            </a:extLst>
          </p:cNvPr>
          <p:cNvGrpSpPr/>
          <p:nvPr/>
        </p:nvGrpSpPr>
        <p:grpSpPr>
          <a:xfrm>
            <a:off x="4652682" y="5102039"/>
            <a:ext cx="1495550" cy="830367"/>
            <a:chOff x="5943600" y="2101092"/>
            <a:chExt cx="1495550" cy="83036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99099D9-E519-40F9-A197-14FE1106759B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0C819CA-EE78-4215-AA5D-D580A6C68AE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F2E083-6F1F-4BCA-A4E0-5534635E6E3C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754BBB-0BE4-4F32-B382-C4E36C374F3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A6172E-A9AD-45A3-AC6D-09D4ED9A5353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D5732DD-7D28-4B90-863B-01354C68E64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76362" y="2667984"/>
            <a:ext cx="95474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B5C8413-F5EE-4962-9F7F-7F29444D80F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54786" y="2666139"/>
            <a:ext cx="954744" cy="3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FEE224C-B1CF-4378-AB78-C465B1E0A2A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H="1">
            <a:off x="4652682" y="2669829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219ED03-E7ED-4D3D-B536-8F5748E122D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 flipH="1">
            <a:off x="4652682" y="4168492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F6C66A6-530D-45F3-96DD-12D9045A727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876362" y="4164802"/>
            <a:ext cx="954744" cy="18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09BDE2A-6E50-4F7A-A7C8-87D56DD44D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051799" y="4168492"/>
            <a:ext cx="957731" cy="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30F567D-3274-40C6-B6BA-E66696B3AAB0}"/>
              </a:ext>
            </a:extLst>
          </p:cNvPr>
          <p:cNvSpPr txBox="1"/>
          <p:nvPr/>
        </p:nvSpPr>
        <p:spPr>
          <a:xfrm>
            <a:off x="1920259" y="1582277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리스트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78DFB9-4DD4-4686-BE7D-75AE4E59A943}"/>
              </a:ext>
            </a:extLst>
          </p:cNvPr>
          <p:cNvSpPr txBox="1"/>
          <p:nvPr/>
        </p:nvSpPr>
        <p:spPr>
          <a:xfrm>
            <a:off x="6581172" y="15822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06870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7B30B-F792-4D65-84A7-2BEF21FF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6401D-C033-4DE2-A4A3-F88C7082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리스트형 자료구조는 연속적인 저장 형태를 가짐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크기가 변하지 않는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빈칸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크기가 변하는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앞칸 옮김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메모리의 연속적인 할당이 특징이며 대부분의 언어로 </a:t>
            </a:r>
            <a:r>
              <a:rPr lang="ko-KR" altLang="en-US" dirty="0" err="1"/>
              <a:t>구현되어있음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589A95D-3B96-44B0-9B9A-C6A85E9C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0500"/>
              </p:ext>
            </p:extLst>
          </p:nvPr>
        </p:nvGraphicFramePr>
        <p:xfrm>
          <a:off x="2032000" y="27235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4939"/>
              </p:ext>
            </p:extLst>
          </p:nvPr>
        </p:nvGraphicFramePr>
        <p:xfrm>
          <a:off x="2032000" y="38549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92353"/>
              </p:ext>
            </p:extLst>
          </p:nvPr>
        </p:nvGraphicFramePr>
        <p:xfrm>
          <a:off x="2032000" y="4565809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84062-C8B0-4CB3-B461-05F52E7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연결리스트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14090"/>
              </p:ext>
            </p:extLst>
          </p:nvPr>
        </p:nvGraphicFramePr>
        <p:xfrm>
          <a:off x="2032000" y="45658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27709"/>
              </p:ext>
            </p:extLst>
          </p:nvPr>
        </p:nvGraphicFramePr>
        <p:xfrm>
          <a:off x="2032000" y="3796505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6" name="화살표: 왼쪽으로 구부러짐 9">
            <a:extLst>
              <a:ext uri="{FF2B5EF4-FFF2-40B4-BE49-F238E27FC236}">
                <a16:creationId xmlns:a16="http://schemas.microsoft.com/office/drawing/2014/main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9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08304"/>
              </p:ext>
            </p:extLst>
          </p:nvPr>
        </p:nvGraphicFramePr>
        <p:xfrm>
          <a:off x="5929144" y="2137892"/>
          <a:ext cx="891503" cy="252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3">
                  <a:extLst>
                    <a:ext uri="{9D8B030D-6E8A-4147-A177-3AD203B41FA5}">
                      <a16:colId xmlns:a16="http://schemas.microsoft.com/office/drawing/2014/main" val="1352968969"/>
                    </a:ext>
                  </a:extLst>
                </a:gridCol>
              </a:tblGrid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9166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55295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4561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176524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60681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739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797140" y="2137892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9975" y="321327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7139" y="4288664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89775" y="2550553"/>
            <a:ext cx="1705914" cy="1705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097108" y="3365678"/>
            <a:ext cx="2758226" cy="34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0"/>
          </p:cNvCxnSpPr>
          <p:nvPr/>
        </p:nvCxnSpPr>
        <p:spPr>
          <a:xfrm rot="5400000" flipH="1" flipV="1">
            <a:off x="3484004" y="2917334"/>
            <a:ext cx="528033" cy="2214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2"/>
          </p:cNvCxnSpPr>
          <p:nvPr/>
        </p:nvCxnSpPr>
        <p:spPr>
          <a:xfrm rot="16200000" flipH="1">
            <a:off x="3509761" y="1642325"/>
            <a:ext cx="476519" cy="22146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5932" y="28439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25932" y="318101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25932" y="35180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5770" y="1339161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해쉬</a:t>
            </a:r>
            <a:r>
              <a:rPr lang="ko-KR" altLang="en-US" dirty="0" smtClean="0"/>
              <a:t> 테이블의 루트 배열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 </a:t>
            </a:r>
            <a:r>
              <a:rPr lang="ko-KR" altLang="en-US" b="1" dirty="0" smtClean="0"/>
              <a:t>리스트 자료구조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48819" y="2134670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8818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45043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27" idx="1"/>
          </p:cNvCxnSpPr>
          <p:nvPr/>
        </p:nvCxnSpPr>
        <p:spPr>
          <a:xfrm>
            <a:off x="6820647" y="3639352"/>
            <a:ext cx="6281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6" idx="1"/>
          </p:cNvCxnSpPr>
          <p:nvPr/>
        </p:nvCxnSpPr>
        <p:spPr>
          <a:xfrm flipV="1">
            <a:off x="6820646" y="2321414"/>
            <a:ext cx="628173" cy="5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3"/>
            <a:endCxn id="28" idx="1"/>
          </p:cNvCxnSpPr>
          <p:nvPr/>
        </p:nvCxnSpPr>
        <p:spPr>
          <a:xfrm>
            <a:off x="9135951" y="3639352"/>
            <a:ext cx="3090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39811" y="396549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연결 리스트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방식으로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2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책소개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6474" y="1825625"/>
            <a:ext cx="52673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조민호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출판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쪽수</a:t>
            </a:r>
            <a:r>
              <a:rPr lang="en-US" altLang="ko-KR" dirty="0"/>
              <a:t>: 184 pages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언어</a:t>
            </a:r>
            <a:r>
              <a:rPr lang="en-US" altLang="ko-KR" dirty="0"/>
              <a:t>: python and Java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대상자</a:t>
            </a:r>
            <a:r>
              <a:rPr lang="en-US" altLang="ko-KR" dirty="0"/>
              <a:t>: </a:t>
            </a:r>
            <a:r>
              <a:rPr lang="ko-KR" altLang="en-US" dirty="0" err="1"/>
              <a:t>입문자</a:t>
            </a:r>
            <a:endParaRPr lang="ko-KR" altLang="en-US" dirty="0"/>
          </a:p>
        </p:txBody>
      </p:sp>
      <p:pic>
        <p:nvPicPr>
          <p:cNvPr id="1026" name="Picture 2" descr="그림으로 정리한 알고리즘과 자료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96" y="1640396"/>
            <a:ext cx="3600450" cy="453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93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42469"/>
              </p:ext>
            </p:extLst>
          </p:nvPr>
        </p:nvGraphicFramePr>
        <p:xfrm>
          <a:off x="1962407" y="3775028"/>
          <a:ext cx="10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16439"/>
              </p:ext>
            </p:extLst>
          </p:nvPr>
        </p:nvGraphicFramePr>
        <p:xfrm>
          <a:off x="3518603" y="340926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10506"/>
              </p:ext>
            </p:extLst>
          </p:nvPr>
        </p:nvGraphicFramePr>
        <p:xfrm>
          <a:off x="5074799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81943"/>
              </p:ext>
            </p:extLst>
          </p:nvPr>
        </p:nvGraphicFramePr>
        <p:xfrm>
          <a:off x="6630995" y="304350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76769"/>
              </p:ext>
            </p:extLst>
          </p:nvPr>
        </p:nvGraphicFramePr>
        <p:xfrm>
          <a:off x="8187191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2259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8455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4651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38637" y="414078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7043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7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14658"/>
              </p:ext>
            </p:extLst>
          </p:nvPr>
        </p:nvGraphicFramePr>
        <p:xfrm>
          <a:off x="1018390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80911"/>
              </p:ext>
            </p:extLst>
          </p:nvPr>
        </p:nvGraphicFramePr>
        <p:xfrm>
          <a:off x="1018389" y="4268419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9229"/>
              </p:ext>
            </p:extLst>
          </p:nvPr>
        </p:nvGraphicFramePr>
        <p:xfrm>
          <a:off x="6219309" y="4268418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84894"/>
              </p:ext>
            </p:extLst>
          </p:nvPr>
        </p:nvGraphicFramePr>
        <p:xfrm>
          <a:off x="6219309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0314"/>
              </p:ext>
            </p:extLst>
          </p:nvPr>
        </p:nvGraphicFramePr>
        <p:xfrm>
          <a:off x="1018391" y="2073954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0661"/>
              </p:ext>
            </p:extLst>
          </p:nvPr>
        </p:nvGraphicFramePr>
        <p:xfrm>
          <a:off x="6219310" y="2073953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72644"/>
              </p:ext>
            </p:extLst>
          </p:nvPr>
        </p:nvGraphicFramePr>
        <p:xfrm>
          <a:off x="1018391" y="4644671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27602"/>
              </p:ext>
            </p:extLst>
          </p:nvPr>
        </p:nvGraphicFramePr>
        <p:xfrm>
          <a:off x="6219310" y="4644670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018389" y="3782240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D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r>
              <a:rPr lang="en-US" altLang="ko-KR" b="1" dirty="0" smtClean="0">
                <a:solidFill>
                  <a:schemeClr val="tx1"/>
                </a:solidFill>
              </a:rPr>
              <a:t>, end1: C </a:t>
            </a:r>
            <a:r>
              <a:rPr lang="ko-KR" altLang="en-US" b="1" dirty="0" smtClean="0">
                <a:solidFill>
                  <a:schemeClr val="tx1"/>
                </a:solidFill>
              </a:rPr>
              <a:t>삭제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19309" y="3782239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F, G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삽입시</a:t>
            </a:r>
            <a:r>
              <a:rPr lang="ko-KR" altLang="en-US" b="1" dirty="0" smtClean="0">
                <a:solidFill>
                  <a:schemeClr val="tx1"/>
                </a:solidFill>
              </a:rPr>
              <a:t> 자리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19308" y="1211524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A, end1: B, C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8388" y="1211523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초기 상태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8524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8388" y="275651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47476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918828" y="2447866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94323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63399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49645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918828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7" name="오른쪽 화살표 26"/>
          <p:cNvSpPr/>
          <p:nvPr/>
        </p:nvSpPr>
        <p:spPr>
          <a:xfrm>
            <a:off x="5383369" y="1697700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376335" y="4080291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8100000">
            <a:off x="5369301" y="2888996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선택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자료구조와 알고리즘의 입문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입문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9" y="2525487"/>
            <a:ext cx="4519456" cy="35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입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54" y="2525487"/>
            <a:ext cx="3810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0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컴퓨터를 바라보는 관점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err="1"/>
              <a:t>알고지즘은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알고리즘의 개발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정렬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검색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 역사에 남을 유명한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739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개요</a:t>
            </a:r>
            <a:r>
              <a:rPr lang="en-US" altLang="ko-KR" dirty="0"/>
              <a:t>: </a:t>
            </a:r>
            <a:r>
              <a:rPr lang="ko-KR" altLang="en-US" dirty="0"/>
              <a:t>챕터의 전반적인 소개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ko-KR" altLang="en-US" dirty="0" err="1"/>
              <a:t>소챕터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간단한 소개 및 설명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en-US" altLang="ko-KR" dirty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altLang="ko-KR" dirty="0"/>
              <a:t>Python and Java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하나만 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(python</a:t>
            </a:r>
            <a:r>
              <a:rPr lang="ko-KR" altLang="en-US" dirty="0"/>
              <a:t>만 소개할 예정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끝맺음 </a:t>
            </a:r>
            <a:r>
              <a:rPr lang="en-US" altLang="ko-KR" dirty="0"/>
              <a:t>(</a:t>
            </a:r>
            <a:r>
              <a:rPr lang="ko-KR" altLang="en-US" dirty="0"/>
              <a:t>없는 경우도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3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pic>
        <p:nvPicPr>
          <p:cNvPr id="3074" name="Picture 2" descr="C++로 구현하는 자료구조와 알고리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" y="1606612"/>
            <a:ext cx="313953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파이썬 날코딩으로 알고 짜는 딥러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89" y="1606612"/>
            <a:ext cx="3364486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알고리즘 문제 해결 전략 - 전2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59" y="1606612"/>
            <a:ext cx="340157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9869" y="6053552"/>
            <a:ext cx="10905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http://ehpub.co.kr/1-%EC%86%8C%EA%B0%9C-%EC%9E%90%EB%A3%8C%EA%B5%AC%EC%A1%B0%EC%99%80-%EC%95%8C%EA%B3%A0%EB%A6%AC%EC%A6%98-with-c/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7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자형 화살표 8"/>
          <p:cNvSpPr/>
          <p:nvPr/>
        </p:nvSpPr>
        <p:spPr>
          <a:xfrm rot="5400000">
            <a:off x="3694053" y="-596594"/>
            <a:ext cx="4182572" cy="9284679"/>
          </a:xfrm>
          <a:prstGeom prst="uturnArrow">
            <a:avLst>
              <a:gd name="adj1" fmla="val 11364"/>
              <a:gd name="adj2" fmla="val 14218"/>
              <a:gd name="adj3" fmla="val 13901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7062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불대수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3323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전기 기술의 발전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99585" y="3165231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디지털 논리회로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93323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튜링 기계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7061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현대 컴퓨터</a:t>
            </a:r>
          </a:p>
        </p:txBody>
      </p:sp>
    </p:spTree>
    <p:extLst>
      <p:ext uri="{BB962C8B-B14F-4D97-AF65-F5344CB8AC3E}">
        <p14:creationId xmlns:p14="http://schemas.microsoft.com/office/powerpoint/2010/main" val="6482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5646" y="1825625"/>
            <a:ext cx="5158154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현대 컴퓨터의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상태 기억 회로</a:t>
            </a:r>
            <a:r>
              <a:rPr lang="en-US" altLang="ko-KR" sz="2400" dirty="0"/>
              <a:t>(</a:t>
            </a:r>
            <a:r>
              <a:rPr lang="ko-KR" altLang="en-US" sz="2400" dirty="0"/>
              <a:t>레지스터</a:t>
            </a:r>
            <a:r>
              <a:rPr lang="en-US" altLang="ko-KR" sz="2400" dirty="0"/>
              <a:t>)</a:t>
            </a:r>
            <a:r>
              <a:rPr lang="ko-KR" altLang="en-US" sz="2400" dirty="0"/>
              <a:t>에서 상태를 </a:t>
            </a:r>
            <a:r>
              <a:rPr lang="ko-KR" altLang="en-US" sz="2400" dirty="0" err="1"/>
              <a:t>입력받고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err="1"/>
              <a:t>규칙표</a:t>
            </a:r>
            <a:r>
              <a:rPr lang="ko-KR" altLang="en-US" sz="2400" dirty="0"/>
              <a:t> 논리 회로</a:t>
            </a:r>
            <a:r>
              <a:rPr lang="en-US" altLang="ko-KR" sz="2400" dirty="0"/>
              <a:t>(CPU)</a:t>
            </a:r>
            <a:r>
              <a:rPr lang="ko-KR" altLang="en-US" sz="2400" dirty="0"/>
              <a:t>에서 연산을 한 후에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메모리를 쓸 내용과 상태 기억 회로에 쓸 내용 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53574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튜링기계의</a:t>
            </a:r>
            <a:r>
              <a:rPr lang="ko-KR" altLang="en-US" b="1" dirty="0"/>
              <a:t>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테이프에서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이전 입출력 헤드의 값을 읽은 후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제어 장치의 규칙에 따라 연산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연산한 내용이 테이프와 입출력 헤드에 영향을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47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/>
              <a:t>프로그래밍</a:t>
            </a:r>
            <a:r>
              <a:rPr lang="ko-KR" altLang="en-US" sz="2400" dirty="0"/>
              <a:t>은 프로그램을 기획하거나 작성하는 과정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ko-KR" altLang="en-US" sz="2400" dirty="0"/>
              <a:t> 컴퓨터가 수행하는 작업을 단위 작업으로 분류하고 처리 순서를 정하는 과정</a:t>
            </a:r>
            <a:endParaRPr lang="en-US" altLang="ko-KR" sz="2400" dirty="0"/>
          </a:p>
          <a:p>
            <a:pPr lvl="1"/>
            <a:r>
              <a:rPr lang="ko-KR" altLang="en-US" sz="2000" dirty="0"/>
              <a:t>단위 작업의 예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 타입 선언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입</a:t>
            </a:r>
            <a:r>
              <a:rPr lang="en-US" altLang="ko-KR" sz="1800" dirty="0"/>
              <a:t>/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저장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조작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전달</a:t>
            </a:r>
            <a:endParaRPr lang="en-US" altLang="ko-KR" sz="1800" dirty="0"/>
          </a:p>
          <a:p>
            <a:r>
              <a:rPr lang="ko-KR" altLang="en-US" sz="2400" dirty="0"/>
              <a:t>주어진 과제들을 단위작업으로 나누고 나눈 단위 작업의 처리 절차를 효과적으로 기술하는 것이 중요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과정을 </a:t>
            </a:r>
            <a:r>
              <a:rPr lang="ko-KR" altLang="en-US" sz="2400" b="1" dirty="0"/>
              <a:t>알고리즘</a:t>
            </a:r>
            <a:r>
              <a:rPr lang="ko-KR" altLang="en-US" sz="2400" dirty="0"/>
              <a:t>이라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4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630</Words>
  <Application>Microsoft Office PowerPoint</Application>
  <PresentationFormat>와이드스크린</PresentationFormat>
  <Paragraphs>281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그림으로 정리하는  알고리즘과 자료구조</vt:lpstr>
      <vt:lpstr>책소개</vt:lpstr>
      <vt:lpstr>책 선택 이유</vt:lpstr>
      <vt:lpstr>책 구성(1/2)</vt:lpstr>
      <vt:lpstr>책 구성(2/2)</vt:lpstr>
      <vt:lpstr>추후 계획</vt:lpstr>
      <vt:lpstr>컴퓨터의 발전</vt:lpstr>
      <vt:lpstr>컴퓨터의 작동 원리</vt:lpstr>
      <vt:lpstr>프로그래밍과 알고리즘</vt:lpstr>
      <vt:lpstr>알고리즘 정의</vt:lpstr>
      <vt:lpstr>자료구조</vt:lpstr>
      <vt:lpstr>컴퓨터의 데이터 취급 방법</vt:lpstr>
      <vt:lpstr>자료구조의 정의 및 종류</vt:lpstr>
      <vt:lpstr>자료구조의 정의 및 종류</vt:lpstr>
      <vt:lpstr>자료구조의 분류</vt:lpstr>
      <vt:lpstr>자료구조의 구현</vt:lpstr>
      <vt:lpstr>자료구조의 구현 - 리스트</vt:lpstr>
      <vt:lpstr>자료구조의 구현 - 연결리스트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정리하는  알고리즘과 자료구조</dc:title>
  <dc:creator>Lee Jeongwoo</dc:creator>
  <cp:lastModifiedBy>Lee Jeongwoo</cp:lastModifiedBy>
  <cp:revision>46</cp:revision>
  <dcterms:created xsi:type="dcterms:W3CDTF">2019-11-20T11:47:32Z</dcterms:created>
  <dcterms:modified xsi:type="dcterms:W3CDTF">2019-11-24T09:25:46Z</dcterms:modified>
</cp:coreProperties>
</file>