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545" userDrawn="1">
          <p15:clr>
            <a:srgbClr val="A4A3A4"/>
          </p15:clr>
        </p15:guide>
        <p15:guide id="2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8"/>
    <p:restoredTop sz="94609"/>
  </p:normalViewPr>
  <p:slideViewPr>
    <p:cSldViewPr snapToGrid="0">
      <p:cViewPr>
        <p:scale>
          <a:sx n="75" d="100"/>
          <a:sy n="75" d="100"/>
        </p:scale>
        <p:origin x="248" y="1040"/>
      </p:cViewPr>
      <p:guideLst>
        <p:guide pos="3545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1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876-5273-4CAB-BA26-F236DBAE536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418-69FA-4D63-9770-781E65A48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hyperlink" Target="http://ehpub.co.kr/1-%EC%86%8C%EA%B0%9C-%EC%9E%90%EB%A3%8C%EA%B5%AC%EC%A1%B0%EC%99%80-%EC%95%8C%EA%B3%A0%EB%A6%AC%EC%A6%98-with-c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/>
              <a:t>그림으로 정리하는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알고리즘과 자료구조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이정우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59693" y="3244334"/>
            <a:ext cx="200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python+java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221" y="34409"/>
            <a:ext cx="21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Study for Turnover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88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354" cy="4351338"/>
          </a:xfrm>
        </p:spPr>
        <p:txBody>
          <a:bodyPr/>
          <a:lstStyle/>
          <a:p>
            <a:r>
              <a:rPr lang="ko-KR" altLang="en-US" b="1" dirty="0"/>
              <a:t>알고리즘</a:t>
            </a:r>
            <a:r>
              <a:rPr lang="ko-KR" altLang="en-US" dirty="0"/>
              <a:t>은 주어진 문제를 해결하기 위한 절차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무한반복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알고리즘 종류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문자열 패턴 매칭</a:t>
            </a:r>
            <a:endParaRPr lang="en-US" altLang="ko-KR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dirty="0"/>
              <a:t>계산</a:t>
            </a:r>
            <a:endParaRPr lang="en-US" altLang="ko-KR" dirty="0"/>
          </a:p>
        </p:txBody>
      </p:sp>
      <p:pic>
        <p:nvPicPr>
          <p:cNvPr id="4098" name="Picture 2" descr="알고리즘 순서도 예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4" y="1690688"/>
            <a:ext cx="3159033" cy="44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739553" y="6176963"/>
            <a:ext cx="3159033" cy="3996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흐름도 </a:t>
            </a:r>
            <a:r>
              <a:rPr lang="en-US" altLang="ko-KR" dirty="0">
                <a:solidFill>
                  <a:schemeClr val="tx1"/>
                </a:solidFill>
              </a:rPr>
              <a:t>(Flow Chart)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데이터 취급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논리값 </a:t>
            </a:r>
            <a:r>
              <a:rPr lang="en-US" altLang="ko-KR" dirty="0"/>
              <a:t>(T/F)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사용자 정의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재정의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자료구조</a:t>
            </a:r>
            <a:r>
              <a:rPr lang="ko-KR" altLang="en-US" dirty="0"/>
              <a:t>는 컴퓨터가 다루어야 하는 자료가 많은 경우</a:t>
            </a:r>
            <a:r>
              <a:rPr lang="en-US" altLang="ko-KR" dirty="0"/>
              <a:t>, </a:t>
            </a:r>
            <a:r>
              <a:rPr lang="ko-KR" altLang="en-US" dirty="0"/>
              <a:t>이를 다루는 방법 </a:t>
            </a:r>
            <a:r>
              <a:rPr lang="en-US" altLang="ko-KR" dirty="0"/>
              <a:t>-&gt; </a:t>
            </a:r>
            <a:r>
              <a:rPr lang="ko-KR" altLang="en-US" dirty="0"/>
              <a:t>알고리즘을 구현하는데 사용됨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자료구조의 </a:t>
            </a:r>
            <a:r>
              <a:rPr lang="ko-KR" altLang="en-US" b="1" dirty="0"/>
              <a:t>물리적</a:t>
            </a:r>
            <a:r>
              <a:rPr lang="ko-KR" altLang="en-US" dirty="0"/>
              <a:t> 구조 방법은 리스트와 연결 리스트가 있음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각 데이터가 연이어 저장되는 기술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연결 리스트</a:t>
            </a:r>
            <a:r>
              <a:rPr lang="en-US" altLang="ko-KR" dirty="0"/>
              <a:t>: </a:t>
            </a:r>
            <a:r>
              <a:rPr lang="ko-KR" altLang="en-US" dirty="0"/>
              <a:t>각 데이터가 임의의 위치에 저장하고 서로 연결되는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자료구조 대부분은 내부적으로 보면</a:t>
            </a:r>
            <a:r>
              <a:rPr lang="en-US" altLang="ko-KR" dirty="0"/>
              <a:t>, </a:t>
            </a:r>
            <a:r>
              <a:rPr lang="ko-KR" altLang="en-US" dirty="0"/>
              <a:t>리스트 또는 연결 리스트를 이용하여 구현됨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정의 및 종류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5624" y="2779059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777" y="2779058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연결 리스트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7083" y="4396347"/>
            <a:ext cx="4903694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스택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 err="1">
                <a:solidFill>
                  <a:schemeClr val="tx1"/>
                </a:solidFill>
              </a:rPr>
              <a:t>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5907" y="4396345"/>
            <a:ext cx="2832847" cy="5199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테크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7035" y="2259106"/>
            <a:ext cx="8767483" cy="150607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681883" y="2061880"/>
            <a:ext cx="2209800" cy="51995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구현방법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4208930" y="3299011"/>
            <a:ext cx="3868271" cy="1097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4" idx="2"/>
          </p:cNvCxnSpPr>
          <p:nvPr/>
        </p:nvCxnSpPr>
        <p:spPr>
          <a:xfrm flipH="1" flipV="1">
            <a:off x="4052048" y="3299012"/>
            <a:ext cx="156882" cy="10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0"/>
            <a:endCxn id="4" idx="2"/>
          </p:cNvCxnSpPr>
          <p:nvPr/>
        </p:nvCxnSpPr>
        <p:spPr>
          <a:xfrm flipH="1" flipV="1">
            <a:off x="4052048" y="3299012"/>
            <a:ext cx="4500283" cy="109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단순구조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진수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선형구조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연결리스트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단순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이중 연결 리스트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원형 연결 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테크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스택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큐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BB9C517-0919-4B94-8C2E-438C0C354CB4}"/>
              </a:ext>
            </a:extLst>
          </p:cNvPr>
          <p:cNvSpPr txBox="1">
            <a:spLocks/>
          </p:cNvSpPr>
          <p:nvPr/>
        </p:nvSpPr>
        <p:spPr>
          <a:xfrm>
            <a:off x="6096000" y="182693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/>
              <a:t>비선형구조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트리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일반 트리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이진 트리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그래프</a:t>
            </a:r>
            <a:endParaRPr lang="en-US" altLang="ko-KR" sz="18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방향 그래프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 err="1"/>
              <a:t>무방향</a:t>
            </a:r>
            <a:r>
              <a:rPr lang="ko-KR" altLang="en-US" sz="1600" dirty="0"/>
              <a:t> 그래프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파일구조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순차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색인 파일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직접 파일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9022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744E3-11B8-4827-B82D-8BC6B35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16952"/>
              </p:ext>
            </p:extLst>
          </p:nvPr>
        </p:nvGraphicFramePr>
        <p:xfrm>
          <a:off x="2078317" y="2104713"/>
          <a:ext cx="791882" cy="402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536480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85293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7671158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0980806"/>
                  </a:ext>
                </a:extLst>
              </a:tr>
              <a:tr h="575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956078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25467F8-EDFA-4709-BA70-EA5CFBBE6D38}"/>
              </a:ext>
            </a:extLst>
          </p:cNvPr>
          <p:cNvGrpSpPr/>
          <p:nvPr/>
        </p:nvGrpSpPr>
        <p:grpSpPr>
          <a:xfrm>
            <a:off x="4652682" y="2104713"/>
            <a:ext cx="1495550" cy="830367"/>
            <a:chOff x="5943600" y="2101092"/>
            <a:chExt cx="1495550" cy="8303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BEC31238-B4EB-461B-AD60-A4BD8225E52A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50DFD3-C52A-4714-B10A-DAA8B8B2F5F8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107C881-92D1-4581-BFF7-C829CCA7821E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0617C4F-B9A4-4590-BD1E-FF55DF2E264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F928A21-2156-48CE-94CB-FDC698A502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035637C-C779-45F7-9342-2244707387F7}"/>
              </a:ext>
            </a:extLst>
          </p:cNvPr>
          <p:cNvGrpSpPr/>
          <p:nvPr/>
        </p:nvGrpSpPr>
        <p:grpSpPr>
          <a:xfrm>
            <a:off x="6831106" y="2106558"/>
            <a:ext cx="1495550" cy="830367"/>
            <a:chOff x="5943600" y="2101092"/>
            <a:chExt cx="1495550" cy="83036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637C700-DC5A-4DF4-B91D-9699F39CC105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00CDA304-4B71-4DFF-BD7A-3D9693638B1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02D4E9A-3F0A-4F12-B7DB-625D23B049F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772AF12-B3BD-4BEE-BF9C-C0EE41BA9CC1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0B060DC-A28C-4016-BBCC-09D778BD40B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6DB9A38-3329-48F3-AF62-E4E8840C3C8D}"/>
              </a:ext>
            </a:extLst>
          </p:cNvPr>
          <p:cNvGrpSpPr/>
          <p:nvPr/>
        </p:nvGrpSpPr>
        <p:grpSpPr>
          <a:xfrm>
            <a:off x="9009530" y="2108403"/>
            <a:ext cx="1495550" cy="830367"/>
            <a:chOff x="5943600" y="2101092"/>
            <a:chExt cx="1495550" cy="83036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1A565B51-7BC7-474D-A17F-A4C0076653BE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94A8614D-D1B2-48CC-9507-A8BDAE72C269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3B8E55B-B7B9-4F8B-AD42-CA1984E0D807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2430228-ADE4-40EE-9CD4-0B070DD276C5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0DC403B-6380-495A-AFD2-A0A57D0EABD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D76409C-D406-4575-8DAC-CE85204EF101}"/>
              </a:ext>
            </a:extLst>
          </p:cNvPr>
          <p:cNvGrpSpPr/>
          <p:nvPr/>
        </p:nvGrpSpPr>
        <p:grpSpPr>
          <a:xfrm>
            <a:off x="4652682" y="3603376"/>
            <a:ext cx="1495550" cy="830367"/>
            <a:chOff x="5943600" y="2101092"/>
            <a:chExt cx="1495550" cy="83036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7F4AD81D-CE82-4253-A236-3058885EF413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7809C90-8625-4F37-9A61-A31EB8F08E35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3CF47F0-16C2-4A3D-B4B8-1BF854B53D72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812A142-367C-4A11-B52D-92E26AB67EE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17881E1-E5CC-44A5-AE8E-16C19DCFCCCA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FE77BAC9-FBE8-4B5A-BB3D-57EA4C90D043}"/>
              </a:ext>
            </a:extLst>
          </p:cNvPr>
          <p:cNvGrpSpPr/>
          <p:nvPr/>
        </p:nvGrpSpPr>
        <p:grpSpPr>
          <a:xfrm>
            <a:off x="6831106" y="3605221"/>
            <a:ext cx="1495550" cy="830367"/>
            <a:chOff x="5943600" y="2101092"/>
            <a:chExt cx="1495550" cy="83036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3C8F043C-C450-47D8-A79D-946F1CC0AE3D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A8DA7E6A-6BDE-4449-B043-B973D20C1BAC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2BD38CD-DA72-4914-9E7E-47E32790A1B9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ABB27FB-A4C7-46F4-85F8-A7922ABF1CFE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AD9C8A4-087B-4108-892F-138779107B96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E98D60D4-7059-467F-96BC-048503ABC886}"/>
              </a:ext>
            </a:extLst>
          </p:cNvPr>
          <p:cNvGrpSpPr/>
          <p:nvPr/>
        </p:nvGrpSpPr>
        <p:grpSpPr>
          <a:xfrm>
            <a:off x="9009530" y="3607066"/>
            <a:ext cx="1495550" cy="830367"/>
            <a:chOff x="5943600" y="2101092"/>
            <a:chExt cx="1495550" cy="83036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D7E0B4F-5601-40C6-ACE3-E7C91CE3CE64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34AA947D-9408-400D-AC5D-5342B39ABE1A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9F0B356-93E4-4AEA-85B6-4C79B9643CCF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토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8D58E95-8FE9-42E6-846B-ABB2CE8A74E8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D6C15E8-68F3-4A5D-8A97-3BAE18E7E58B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18D9B4F6-C1F3-46AC-8B50-B147BC98E069}"/>
              </a:ext>
            </a:extLst>
          </p:cNvPr>
          <p:cNvGrpSpPr/>
          <p:nvPr/>
        </p:nvGrpSpPr>
        <p:grpSpPr>
          <a:xfrm>
            <a:off x="4652682" y="5102039"/>
            <a:ext cx="1495550" cy="830367"/>
            <a:chOff x="5943600" y="2101092"/>
            <a:chExt cx="1495550" cy="83036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099099D9-E519-40F9-A197-14FE1106759B}"/>
                </a:ext>
              </a:extLst>
            </p:cNvPr>
            <p:cNvSpPr/>
            <p:nvPr/>
          </p:nvSpPr>
          <p:spPr>
            <a:xfrm>
              <a:off x="5943600" y="2393577"/>
              <a:ext cx="12236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F0C819CA-EE78-4215-AA5D-D580A6C68AE6}"/>
                </a:ext>
              </a:extLst>
            </p:cNvPr>
            <p:cNvSpPr/>
            <p:nvPr/>
          </p:nvSpPr>
          <p:spPr>
            <a:xfrm>
              <a:off x="6898342" y="2393577"/>
              <a:ext cx="537882" cy="5378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EF2E083-6F1F-4BCA-A4E0-5534635E6E3C}"/>
                </a:ext>
              </a:extLst>
            </p:cNvPr>
            <p:cNvSpPr txBox="1"/>
            <p:nvPr/>
          </p:nvSpPr>
          <p:spPr>
            <a:xfrm>
              <a:off x="6213902" y="24778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51754BBB-0BE4-4F32-B382-C4E36C374F3C}"/>
                </a:ext>
              </a:extLst>
            </p:cNvPr>
            <p:cNvSpPr txBox="1"/>
            <p:nvPr/>
          </p:nvSpPr>
          <p:spPr>
            <a:xfrm>
              <a:off x="6052611" y="21010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데이터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8A6172E-A9AD-45A3-AC6D-09D4ED9A5353}"/>
                </a:ext>
              </a:extLst>
            </p:cNvPr>
            <p:cNvSpPr txBox="1"/>
            <p:nvPr/>
          </p:nvSpPr>
          <p:spPr>
            <a:xfrm>
              <a:off x="6895411" y="210109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링크</a:t>
              </a: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8D5732DD-7D28-4B90-863B-01354C68E64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76362" y="2667984"/>
            <a:ext cx="95474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FB5C8413-F5EE-4962-9F7F-7F29444D80F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54786" y="2666139"/>
            <a:ext cx="954744" cy="3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xmlns="" id="{0FEE224C-B1CF-4378-AB78-C465B1E0A2A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H="1">
            <a:off x="4652682" y="2669829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xmlns="" id="{4219ED03-E7ED-4D3D-B536-8F5748E122D8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 flipH="1">
            <a:off x="4652682" y="4168492"/>
            <a:ext cx="5580530" cy="1494973"/>
          </a:xfrm>
          <a:prstGeom prst="bentConnector5">
            <a:avLst>
              <a:gd name="adj1" fmla="val -9558"/>
              <a:gd name="adj2" fmla="val 50000"/>
              <a:gd name="adj3" fmla="val 10409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2F6C66A6-530D-45F3-96DD-12D9045A727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876362" y="4164802"/>
            <a:ext cx="954744" cy="18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909BDE2A-6E50-4F7A-A7C8-87D56DD44DD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051799" y="4168492"/>
            <a:ext cx="957731" cy="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30F567D-3274-40C6-B6BA-E66696B3AAB0}"/>
              </a:ext>
            </a:extLst>
          </p:cNvPr>
          <p:cNvSpPr txBox="1"/>
          <p:nvPr/>
        </p:nvSpPr>
        <p:spPr>
          <a:xfrm>
            <a:off x="1920259" y="1582277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리스트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878DFB9-4DD4-4686-BE7D-75AE4E59A943}"/>
              </a:ext>
            </a:extLst>
          </p:cNvPr>
          <p:cNvSpPr txBox="1"/>
          <p:nvPr/>
        </p:nvSpPr>
        <p:spPr>
          <a:xfrm>
            <a:off x="6581172" y="15822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연결리스트</a:t>
            </a:r>
          </a:p>
        </p:txBody>
      </p:sp>
    </p:spTree>
    <p:extLst>
      <p:ext uri="{BB962C8B-B14F-4D97-AF65-F5344CB8AC3E}">
        <p14:creationId xmlns:p14="http://schemas.microsoft.com/office/powerpoint/2010/main" val="106870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67B30B-F792-4D65-84A7-2BEF21F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06401D-C033-4DE2-A4A3-F88C7082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리스트형 자료구조는 연속적인 저장 형태를 가짐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크기가 변하지 않는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빈칸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크기가 변하는 자료구조</a:t>
            </a:r>
            <a:r>
              <a:rPr lang="en-US" altLang="ko-KR" dirty="0"/>
              <a:t>; -&gt; </a:t>
            </a:r>
            <a:r>
              <a:rPr lang="ko-KR" altLang="en-US" dirty="0"/>
              <a:t>중간 값 </a:t>
            </a:r>
            <a:r>
              <a:rPr lang="ko-KR" altLang="en-US" dirty="0" err="1"/>
              <a:t>삭제시</a:t>
            </a:r>
            <a:r>
              <a:rPr lang="ko-KR" altLang="en-US" dirty="0"/>
              <a:t> 앞칸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메모리의 연속적인 할당이 특징이며 대부분의 언어로 </a:t>
            </a:r>
            <a:r>
              <a:rPr lang="ko-KR" altLang="en-US" dirty="0" err="1"/>
              <a:t>구현되어있음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D589A95D-3B96-44B0-9B9A-C6A85E9C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20500"/>
              </p:ext>
            </p:extLst>
          </p:nvPr>
        </p:nvGraphicFramePr>
        <p:xfrm>
          <a:off x="2032000" y="27235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xmlns="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4939"/>
              </p:ext>
            </p:extLst>
          </p:nvPr>
        </p:nvGraphicFramePr>
        <p:xfrm>
          <a:off x="2032000" y="38549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92353"/>
              </p:ext>
            </p:extLst>
          </p:nvPr>
        </p:nvGraphicFramePr>
        <p:xfrm>
          <a:off x="2032000" y="4565809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xmlns="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25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C84062-C8B0-4CB3-B461-05F52E79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구현 </a:t>
            </a:r>
            <a:r>
              <a:rPr lang="en-US" altLang="ko-KR" dirty="0"/>
              <a:t>- </a:t>
            </a:r>
            <a:r>
              <a:rPr lang="ko-KR" altLang="en-US" dirty="0"/>
              <a:t>연결리스트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xmlns="" id="{3D9414C9-422A-4367-B83D-30BA9896D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14090"/>
              </p:ext>
            </p:extLst>
          </p:nvPr>
        </p:nvGraphicFramePr>
        <p:xfrm>
          <a:off x="2032000" y="45658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154732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27709"/>
              </p:ext>
            </p:extLst>
          </p:nvPr>
        </p:nvGraphicFramePr>
        <p:xfrm>
          <a:off x="2032000" y="3796505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sp>
        <p:nvSpPr>
          <p:cNvPr id="6" name="화살표: 왼쪽으로 구부러짐 9">
            <a:extLst>
              <a:ext uri="{FF2B5EF4-FFF2-40B4-BE49-F238E27FC236}">
                <a16:creationId xmlns:a16="http://schemas.microsoft.com/office/drawing/2014/main" xmlns="" id="{C91D9D3C-A84D-4E18-9C6C-303B390342DD}"/>
              </a:ext>
            </a:extLst>
          </p:cNvPr>
          <p:cNvSpPr/>
          <p:nvPr/>
        </p:nvSpPr>
        <p:spPr>
          <a:xfrm>
            <a:off x="10296144" y="3943288"/>
            <a:ext cx="566928" cy="99336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9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08304"/>
              </p:ext>
            </p:extLst>
          </p:nvPr>
        </p:nvGraphicFramePr>
        <p:xfrm>
          <a:off x="5929144" y="2137892"/>
          <a:ext cx="891503" cy="252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3">
                  <a:extLst>
                    <a:ext uri="{9D8B030D-6E8A-4147-A177-3AD203B41FA5}">
                      <a16:colId xmlns:a16="http://schemas.microsoft.com/office/drawing/2014/main" xmlns="" val="1352968969"/>
                    </a:ext>
                  </a:extLst>
                </a:gridCol>
              </a:tblGrid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009166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9555295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845613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8176524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4260681"/>
                  </a:ext>
                </a:extLst>
              </a:tr>
              <a:tr h="420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65739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797140" y="2137892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9975" y="321327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97139" y="4288664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89775" y="2550553"/>
            <a:ext cx="1705914" cy="17059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해쉬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함수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097108" y="3365678"/>
            <a:ext cx="2758226" cy="34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0"/>
          </p:cNvCxnSpPr>
          <p:nvPr/>
        </p:nvCxnSpPr>
        <p:spPr>
          <a:xfrm rot="5400000" flipH="1" flipV="1">
            <a:off x="3484004" y="2917334"/>
            <a:ext cx="528033" cy="2214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2"/>
          </p:cNvCxnSpPr>
          <p:nvPr/>
        </p:nvCxnSpPr>
        <p:spPr>
          <a:xfrm rot="16200000" flipH="1">
            <a:off x="3509761" y="1642325"/>
            <a:ext cx="476519" cy="221462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25932" y="28439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25932" y="318101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5932" y="351807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5770" y="1339161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해쉬</a:t>
            </a:r>
            <a:r>
              <a:rPr lang="ko-KR" altLang="en-US" dirty="0" smtClean="0"/>
              <a:t> 테이블의 루트 배열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= </a:t>
            </a:r>
            <a:r>
              <a:rPr lang="ko-KR" altLang="en-US" b="1" dirty="0" smtClean="0"/>
              <a:t>리스트 자료구조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48819" y="2134670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8818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45043" y="3452608"/>
            <a:ext cx="1687133" cy="3734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27" idx="1"/>
          </p:cNvCxnSpPr>
          <p:nvPr/>
        </p:nvCxnSpPr>
        <p:spPr>
          <a:xfrm>
            <a:off x="6820647" y="3639352"/>
            <a:ext cx="6281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6" idx="1"/>
          </p:cNvCxnSpPr>
          <p:nvPr/>
        </p:nvCxnSpPr>
        <p:spPr>
          <a:xfrm flipV="1">
            <a:off x="6820646" y="2321414"/>
            <a:ext cx="628173" cy="5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3"/>
            <a:endCxn id="28" idx="1"/>
          </p:cNvCxnSpPr>
          <p:nvPr/>
        </p:nvCxnSpPr>
        <p:spPr>
          <a:xfrm>
            <a:off x="9135951" y="3639352"/>
            <a:ext cx="3090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39811" y="396549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연결 리스트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방식으로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책소개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6474" y="1825625"/>
            <a:ext cx="52673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저자</a:t>
            </a:r>
            <a:r>
              <a:rPr lang="en-US" altLang="ko-KR" dirty="0"/>
              <a:t>: </a:t>
            </a:r>
            <a:r>
              <a:rPr lang="ko-KR" altLang="en-US" dirty="0"/>
              <a:t>조민호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출판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쪽수</a:t>
            </a:r>
            <a:r>
              <a:rPr lang="en-US" altLang="ko-KR" dirty="0"/>
              <a:t>: 184 pages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언어</a:t>
            </a:r>
            <a:r>
              <a:rPr lang="en-US" altLang="ko-KR" dirty="0"/>
              <a:t>: python and Java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대상자</a:t>
            </a:r>
            <a:r>
              <a:rPr lang="en-US" altLang="ko-KR" dirty="0"/>
              <a:t>: </a:t>
            </a:r>
            <a:r>
              <a:rPr lang="ko-KR" altLang="en-US" dirty="0" err="1"/>
              <a:t>입문자</a:t>
            </a:r>
            <a:endParaRPr lang="ko-KR" altLang="en-US" dirty="0"/>
          </a:p>
        </p:txBody>
      </p:sp>
      <p:pic>
        <p:nvPicPr>
          <p:cNvPr id="1026" name="Picture 2" descr="그림으로 정리한 알고리즘과 자료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96" y="1640396"/>
            <a:ext cx="3600450" cy="4536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9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42469"/>
              </p:ext>
            </p:extLst>
          </p:nvPr>
        </p:nvGraphicFramePr>
        <p:xfrm>
          <a:off x="1962407" y="3775028"/>
          <a:ext cx="10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16439"/>
              </p:ext>
            </p:extLst>
          </p:nvPr>
        </p:nvGraphicFramePr>
        <p:xfrm>
          <a:off x="3518603" y="340926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10506"/>
              </p:ext>
            </p:extLst>
          </p:nvPr>
        </p:nvGraphicFramePr>
        <p:xfrm>
          <a:off x="5074799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81943"/>
              </p:ext>
            </p:extLst>
          </p:nvPr>
        </p:nvGraphicFramePr>
        <p:xfrm>
          <a:off x="6630995" y="3043508"/>
          <a:ext cx="1080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60303AE-5F82-432A-AFE1-96F738EB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76769"/>
              </p:ext>
            </p:extLst>
          </p:nvPr>
        </p:nvGraphicFramePr>
        <p:xfrm>
          <a:off x="8187191" y="3043508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51836303"/>
                    </a:ext>
                  </a:extLst>
                </a:gridCol>
              </a:tblGrid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536480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785839"/>
                  </a:ext>
                </a:extLst>
              </a:tr>
              <a:tr h="283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57227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82259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8455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4651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8637" y="414078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7043" y="41407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7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14658"/>
              </p:ext>
            </p:extLst>
          </p:nvPr>
        </p:nvGraphicFramePr>
        <p:xfrm>
          <a:off x="1018390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80911"/>
              </p:ext>
            </p:extLst>
          </p:nvPr>
        </p:nvGraphicFramePr>
        <p:xfrm>
          <a:off x="1018389" y="4268419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9229"/>
              </p:ext>
            </p:extLst>
          </p:nvPr>
        </p:nvGraphicFramePr>
        <p:xfrm>
          <a:off x="6219309" y="4268418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4894"/>
              </p:ext>
            </p:extLst>
          </p:nvPr>
        </p:nvGraphicFramePr>
        <p:xfrm>
          <a:off x="6219309" y="1697702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80314"/>
              </p:ext>
            </p:extLst>
          </p:nvPr>
        </p:nvGraphicFramePr>
        <p:xfrm>
          <a:off x="1018391" y="2073954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0661"/>
              </p:ext>
            </p:extLst>
          </p:nvPr>
        </p:nvGraphicFramePr>
        <p:xfrm>
          <a:off x="6219310" y="2073953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72644"/>
              </p:ext>
            </p:extLst>
          </p:nvPr>
        </p:nvGraphicFramePr>
        <p:xfrm>
          <a:off x="1018391" y="4644671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27602"/>
              </p:ext>
            </p:extLst>
          </p:nvPr>
        </p:nvGraphicFramePr>
        <p:xfrm>
          <a:off x="6219310" y="4644670"/>
          <a:ext cx="3853647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71826133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41060269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810815576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1018389" y="3782240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D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r>
              <a:rPr lang="en-US" altLang="ko-KR" b="1" dirty="0" smtClean="0">
                <a:solidFill>
                  <a:schemeClr val="tx1"/>
                </a:solidFill>
              </a:rPr>
              <a:t>, end1: C 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19309" y="3782239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F, G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삽입시</a:t>
            </a:r>
            <a:r>
              <a:rPr lang="ko-KR" altLang="en-US" b="1" dirty="0" smtClean="0">
                <a:solidFill>
                  <a:schemeClr val="tx1"/>
                </a:solidFill>
              </a:rPr>
              <a:t> 자리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19308" y="1211524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end2: A, end1: B, C </a:t>
            </a:r>
            <a:r>
              <a:rPr lang="ko-KR" altLang="en-US" b="1" dirty="0" smtClean="0">
                <a:solidFill>
                  <a:schemeClr val="tx1"/>
                </a:solidFill>
              </a:rPr>
              <a:t>삽입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8388" y="1211523"/>
            <a:ext cx="3853648" cy="4861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초기 상태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8524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8388" y="275651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47476" y="244874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918828" y="2447866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94323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63399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49645" y="503443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918828" y="503355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end2</a:t>
            </a:r>
            <a:endParaRPr lang="ko-KR" altLang="en-US" sz="1400" dirty="0"/>
          </a:p>
        </p:txBody>
      </p:sp>
      <p:sp>
        <p:nvSpPr>
          <p:cNvPr id="27" name="오른쪽 화살표 26"/>
          <p:cNvSpPr/>
          <p:nvPr/>
        </p:nvSpPr>
        <p:spPr>
          <a:xfrm>
            <a:off x="5383369" y="1697700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376335" y="4080291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8100000">
            <a:off x="5369301" y="2888996"/>
            <a:ext cx="553792" cy="56437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7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104318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231605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231605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2379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33129" y="394952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3"/>
            <a:endCxn id="5" idx="7"/>
          </p:cNvCxnSpPr>
          <p:nvPr/>
        </p:nvCxnSpPr>
        <p:spPr>
          <a:xfrm flipH="1">
            <a:off x="4462420" y="157969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5"/>
            <a:endCxn id="6" idx="1"/>
          </p:cNvCxnSpPr>
          <p:nvPr/>
        </p:nvCxnSpPr>
        <p:spPr>
          <a:xfrm>
            <a:off x="5742795" y="157969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10" idx="2"/>
          </p:cNvCxnSpPr>
          <p:nvPr/>
        </p:nvCxnSpPr>
        <p:spPr>
          <a:xfrm>
            <a:off x="7023170" y="2852561"/>
            <a:ext cx="1709959" cy="141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4"/>
            <a:endCxn id="9" idx="0"/>
          </p:cNvCxnSpPr>
          <p:nvPr/>
        </p:nvCxnSpPr>
        <p:spPr>
          <a:xfrm flipH="1">
            <a:off x="6486660" y="2944612"/>
            <a:ext cx="314281" cy="100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5"/>
            <a:endCxn id="8" idx="0"/>
          </p:cNvCxnSpPr>
          <p:nvPr/>
        </p:nvCxnSpPr>
        <p:spPr>
          <a:xfrm>
            <a:off x="4462420" y="285256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3"/>
            <a:endCxn id="7" idx="7"/>
          </p:cNvCxnSpPr>
          <p:nvPr/>
        </p:nvCxnSpPr>
        <p:spPr>
          <a:xfrm flipH="1">
            <a:off x="2867764" y="285256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184167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311454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311454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2379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733129" y="4748012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7"/>
          </p:cNvCxnSpPr>
          <p:nvPr/>
        </p:nvCxnSpPr>
        <p:spPr>
          <a:xfrm flipH="1">
            <a:off x="4462420" y="237818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6" idx="1"/>
          </p:cNvCxnSpPr>
          <p:nvPr/>
        </p:nvCxnSpPr>
        <p:spPr>
          <a:xfrm>
            <a:off x="5742795" y="2378189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5"/>
            <a:endCxn id="10" idx="2"/>
          </p:cNvCxnSpPr>
          <p:nvPr/>
        </p:nvCxnSpPr>
        <p:spPr>
          <a:xfrm>
            <a:off x="7023170" y="3651051"/>
            <a:ext cx="1709959" cy="1411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4"/>
            <a:endCxn id="9" idx="0"/>
          </p:cNvCxnSpPr>
          <p:nvPr/>
        </p:nvCxnSpPr>
        <p:spPr>
          <a:xfrm flipH="1">
            <a:off x="6486660" y="3743102"/>
            <a:ext cx="314281" cy="100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8" idx="0"/>
          </p:cNvCxnSpPr>
          <p:nvPr/>
        </p:nvCxnSpPr>
        <p:spPr>
          <a:xfrm>
            <a:off x="4462420" y="365105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7"/>
          </p:cNvCxnSpPr>
          <p:nvPr/>
        </p:nvCxnSpPr>
        <p:spPr>
          <a:xfrm flipH="1">
            <a:off x="2867764" y="365105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06285" y="-2906333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25910" y="-163347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6660" y="-1633471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31254" y="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2004" y="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4" idx="3"/>
            <a:endCxn id="5" idx="7"/>
          </p:cNvCxnSpPr>
          <p:nvPr/>
        </p:nvCxnSpPr>
        <p:spPr>
          <a:xfrm flipH="1">
            <a:off x="4462420" y="-2369823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5"/>
            <a:endCxn id="6" idx="1"/>
          </p:cNvCxnSpPr>
          <p:nvPr/>
        </p:nvCxnSpPr>
        <p:spPr>
          <a:xfrm>
            <a:off x="5742795" y="-2369823"/>
            <a:ext cx="835916" cy="828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8" idx="0"/>
          </p:cNvCxnSpPr>
          <p:nvPr/>
        </p:nvCxnSpPr>
        <p:spPr>
          <a:xfrm>
            <a:off x="4462420" y="-1096961"/>
            <a:ext cx="743865" cy="109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3"/>
            <a:endCxn id="7" idx="7"/>
          </p:cNvCxnSpPr>
          <p:nvPr/>
        </p:nvCxnSpPr>
        <p:spPr>
          <a:xfrm flipH="1">
            <a:off x="2867764" y="-1096961"/>
            <a:ext cx="1150197" cy="118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꺾인 연결선 2"/>
          <p:cNvCxnSpPr>
            <a:stCxn id="19" idx="1"/>
            <a:endCxn id="18" idx="1"/>
          </p:cNvCxnSpPr>
          <p:nvPr/>
        </p:nvCxnSpPr>
        <p:spPr>
          <a:xfrm rot="10800000" flipH="1">
            <a:off x="8459991" y="2947061"/>
            <a:ext cx="1428" cy="571074"/>
          </a:xfrm>
          <a:prstGeom prst="bentConnector3">
            <a:avLst>
              <a:gd name="adj1" fmla="val -16008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461419" y="2661524"/>
            <a:ext cx="715501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59991" y="3232598"/>
            <a:ext cx="716930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58561" y="3803672"/>
            <a:ext cx="718359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57132" y="4374746"/>
            <a:ext cx="721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55703" y="4945820"/>
            <a:ext cx="721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703" y="5516894"/>
            <a:ext cx="716217" cy="571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9" idx="3"/>
            <a:endCxn id="21" idx="3"/>
          </p:cNvCxnSpPr>
          <p:nvPr/>
        </p:nvCxnSpPr>
        <p:spPr>
          <a:xfrm>
            <a:off x="9176921" y="3518135"/>
            <a:ext cx="1428" cy="1142148"/>
          </a:xfrm>
          <a:prstGeom prst="bentConnector3">
            <a:avLst>
              <a:gd name="adj1" fmla="val 16108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3"/>
            <a:endCxn id="22" idx="3"/>
          </p:cNvCxnSpPr>
          <p:nvPr/>
        </p:nvCxnSpPr>
        <p:spPr>
          <a:xfrm flipH="1">
            <a:off x="9176920" y="3518135"/>
            <a:ext cx="1" cy="1713222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06747" y="2661524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mtClean="0"/>
              <a:t>부모 노드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37901" y="3905305"/>
            <a:ext cx="461665" cy="11551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smtClean="0"/>
              <a:t>자식 노드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861333" y="3147585"/>
            <a:ext cx="1077712" cy="424105"/>
            <a:chOff x="2386705" y="1249251"/>
            <a:chExt cx="1734534" cy="682580"/>
          </a:xfrm>
        </p:grpSpPr>
        <p:sp>
          <p:nvSpPr>
            <p:cNvPr id="38" name="직사각형 37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783621" y="4189471"/>
            <a:ext cx="1077712" cy="424105"/>
            <a:chOff x="2386705" y="1249251"/>
            <a:chExt cx="1734534" cy="682580"/>
          </a:xfrm>
        </p:grpSpPr>
        <p:sp>
          <p:nvSpPr>
            <p:cNvPr id="41" name="직사각형 40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05909" y="5231357"/>
            <a:ext cx="1077712" cy="424105"/>
            <a:chOff x="2386705" y="1249251"/>
            <a:chExt cx="1734534" cy="682580"/>
          </a:xfrm>
        </p:grpSpPr>
        <p:sp>
          <p:nvSpPr>
            <p:cNvPr id="44" name="직사각형 43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61333" y="5231357"/>
            <a:ext cx="1077712" cy="424105"/>
            <a:chOff x="2386705" y="1249251"/>
            <a:chExt cx="1734534" cy="682580"/>
          </a:xfrm>
        </p:grpSpPr>
        <p:sp>
          <p:nvSpPr>
            <p:cNvPr id="47" name="직사각형 46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940297" y="4189470"/>
            <a:ext cx="1077712" cy="424105"/>
            <a:chOff x="2386705" y="1249251"/>
            <a:chExt cx="1734534" cy="682580"/>
          </a:xfrm>
        </p:grpSpPr>
        <p:sp>
          <p:nvSpPr>
            <p:cNvPr id="50" name="직사각형 49"/>
            <p:cNvSpPr/>
            <p:nvPr/>
          </p:nvSpPr>
          <p:spPr>
            <a:xfrm>
              <a:off x="2386705" y="1249251"/>
              <a:ext cx="1734534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80863" y="1249251"/>
              <a:ext cx="1146219" cy="682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화살표 연결선 52"/>
          <p:cNvCxnSpPr>
            <a:stCxn id="38" idx="1"/>
            <a:endCxn id="42" idx="0"/>
          </p:cNvCxnSpPr>
          <p:nvPr/>
        </p:nvCxnSpPr>
        <p:spPr>
          <a:xfrm flipH="1">
            <a:off x="4322477" y="3359638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8" idx="3"/>
            <a:endCxn id="51" idx="0"/>
          </p:cNvCxnSpPr>
          <p:nvPr/>
        </p:nvCxnSpPr>
        <p:spPr>
          <a:xfrm>
            <a:off x="5939045" y="3359638"/>
            <a:ext cx="540108" cy="82983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3"/>
            <a:endCxn id="48" idx="0"/>
          </p:cNvCxnSpPr>
          <p:nvPr/>
        </p:nvCxnSpPr>
        <p:spPr>
          <a:xfrm>
            <a:off x="4861333" y="4401524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1" idx="1"/>
            <a:endCxn id="45" idx="0"/>
          </p:cNvCxnSpPr>
          <p:nvPr/>
        </p:nvCxnSpPr>
        <p:spPr>
          <a:xfrm flipH="1">
            <a:off x="3244765" y="4401524"/>
            <a:ext cx="538856" cy="8298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593346" y="1908965"/>
            <a:ext cx="2893314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418805" y="1919055"/>
            <a:ext cx="2885780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순차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40251"/>
              </p:ext>
            </p:extLst>
          </p:nvPr>
        </p:nvGraphicFramePr>
        <p:xfrm>
          <a:off x="1234229" y="3707487"/>
          <a:ext cx="2756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23">
                  <a:extLst>
                    <a:ext uri="{9D8B030D-6E8A-4147-A177-3AD203B41FA5}">
                      <a16:colId xmlns:a16="http://schemas.microsoft.com/office/drawing/2014/main" xmlns="" val="1151413589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1361081966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2051797336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120475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394743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31532"/>
              </p:ext>
            </p:extLst>
          </p:nvPr>
        </p:nvGraphicFramePr>
        <p:xfrm>
          <a:off x="690449" y="4078327"/>
          <a:ext cx="543779" cy="22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779">
                  <a:extLst>
                    <a:ext uri="{9D8B030D-6E8A-4147-A177-3AD203B41FA5}">
                      <a16:colId xmlns:a16="http://schemas.microsoft.com/office/drawing/2014/main" xmlns="" val="1797740742"/>
                    </a:ext>
                  </a:extLst>
                </a:gridCol>
              </a:tblGrid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333542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2522162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8535946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7874248"/>
                  </a:ext>
                </a:extLst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3613652" y="-536510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84116" y="-1359533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3615" y="-536509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84115" y="286515"/>
            <a:ext cx="628561" cy="628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4" idx="1"/>
            <a:endCxn id="5" idx="6"/>
          </p:cNvCxnSpPr>
          <p:nvPr/>
        </p:nvCxnSpPr>
        <p:spPr>
          <a:xfrm flipH="1" flipV="1">
            <a:off x="2612677" y="-1045252"/>
            <a:ext cx="1093026" cy="600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5"/>
            <a:endCxn id="7" idx="2"/>
          </p:cNvCxnSpPr>
          <p:nvPr/>
        </p:nvCxnSpPr>
        <p:spPr>
          <a:xfrm>
            <a:off x="750125" y="1"/>
            <a:ext cx="1233990" cy="60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2"/>
            <a:endCxn id="6" idx="7"/>
          </p:cNvCxnSpPr>
          <p:nvPr/>
        </p:nvCxnSpPr>
        <p:spPr>
          <a:xfrm flipH="1">
            <a:off x="750125" y="-1045252"/>
            <a:ext cx="1233991" cy="600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6" idx="6"/>
          </p:cNvCxnSpPr>
          <p:nvPr/>
        </p:nvCxnSpPr>
        <p:spPr>
          <a:xfrm flipH="1">
            <a:off x="842176" y="-222229"/>
            <a:ext cx="277147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6"/>
            <a:endCxn id="4" idx="3"/>
          </p:cNvCxnSpPr>
          <p:nvPr/>
        </p:nvCxnSpPr>
        <p:spPr>
          <a:xfrm flipV="1">
            <a:off x="2612676" y="0"/>
            <a:ext cx="1093027" cy="600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03025"/>
              </p:ext>
            </p:extLst>
          </p:nvPr>
        </p:nvGraphicFramePr>
        <p:xfrm>
          <a:off x="1234230" y="4078327"/>
          <a:ext cx="2756892" cy="22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23">
                  <a:extLst>
                    <a:ext uri="{9D8B030D-6E8A-4147-A177-3AD203B41FA5}">
                      <a16:colId xmlns:a16="http://schemas.microsoft.com/office/drawing/2014/main" xmlns="" val="880660824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4183728883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2492687774"/>
                    </a:ext>
                  </a:extLst>
                </a:gridCol>
                <a:gridCol w="689223">
                  <a:extLst>
                    <a:ext uri="{9D8B030D-6E8A-4147-A177-3AD203B41FA5}">
                      <a16:colId xmlns:a16="http://schemas.microsoft.com/office/drawing/2014/main" xmlns="" val="3102335657"/>
                    </a:ext>
                  </a:extLst>
                </a:gridCol>
              </a:tblGrid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1730337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2612148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1691548"/>
                  </a:ext>
                </a:extLst>
              </a:tr>
              <a:tr h="56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2375" marR="72375" marT="36188" marB="361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6690379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4929188" y="4278918"/>
            <a:ext cx="4909697" cy="404453"/>
            <a:chOff x="4929188" y="4431318"/>
            <a:chExt cx="4909697" cy="404453"/>
          </a:xfrm>
        </p:grpSpPr>
        <p:sp>
          <p:nvSpPr>
            <p:cNvPr id="35" name="직사각형 34"/>
            <p:cNvSpPr/>
            <p:nvPr/>
          </p:nvSpPr>
          <p:spPr>
            <a:xfrm>
              <a:off x="4929188" y="4431324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89600" y="4431325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5754" y="4431321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326166" y="4431322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202320" y="4431318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018576" y="4431319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39" idx="3"/>
              <a:endCxn id="43" idx="1"/>
            </p:cNvCxnSpPr>
            <p:nvPr/>
          </p:nvCxnSpPr>
          <p:spPr>
            <a:xfrm flipV="1">
              <a:off x="5930900" y="4633544"/>
              <a:ext cx="634854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47" idx="3"/>
              <a:endCxn id="51" idx="1"/>
            </p:cNvCxnSpPr>
            <p:nvPr/>
          </p:nvCxnSpPr>
          <p:spPr>
            <a:xfrm flipV="1">
              <a:off x="7567466" y="4633541"/>
              <a:ext cx="634854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4929188" y="5291006"/>
            <a:ext cx="4909696" cy="404455"/>
            <a:chOff x="4929188" y="5240207"/>
            <a:chExt cx="4909696" cy="404455"/>
          </a:xfrm>
        </p:grpSpPr>
        <p:sp>
          <p:nvSpPr>
            <p:cNvPr id="37" name="직사각형 36"/>
            <p:cNvSpPr/>
            <p:nvPr/>
          </p:nvSpPr>
          <p:spPr>
            <a:xfrm>
              <a:off x="4929188" y="5240216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89600" y="5240213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5754" y="5240213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326166" y="5240210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202320" y="5240210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018575" y="5240207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41" idx="3"/>
              <a:endCxn id="45" idx="1"/>
            </p:cNvCxnSpPr>
            <p:nvPr/>
          </p:nvCxnSpPr>
          <p:spPr>
            <a:xfrm>
              <a:off x="5930900" y="5442436"/>
              <a:ext cx="6348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>
              <a:stCxn id="49" idx="3"/>
              <a:endCxn id="53" idx="1"/>
            </p:cNvCxnSpPr>
            <p:nvPr/>
          </p:nvCxnSpPr>
          <p:spPr>
            <a:xfrm>
              <a:off x="7567466" y="5442433"/>
              <a:ext cx="6348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4929188" y="4784961"/>
            <a:ext cx="6564313" cy="404455"/>
            <a:chOff x="4929188" y="4835761"/>
            <a:chExt cx="6564313" cy="404455"/>
          </a:xfrm>
        </p:grpSpPr>
        <p:sp>
          <p:nvSpPr>
            <p:cNvPr id="36" name="직사각형 35"/>
            <p:cNvSpPr/>
            <p:nvPr/>
          </p:nvSpPr>
          <p:spPr>
            <a:xfrm>
              <a:off x="4929188" y="4835770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689600" y="4835769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5754" y="4835767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26166" y="4835766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202320" y="4835764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962732" y="4835763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838886" y="4835761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40" idx="3"/>
              <a:endCxn id="44" idx="1"/>
            </p:cNvCxnSpPr>
            <p:nvPr/>
          </p:nvCxnSpPr>
          <p:spPr>
            <a:xfrm flipV="1">
              <a:off x="5930900" y="5037990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48" idx="3"/>
              <a:endCxn id="52" idx="1"/>
            </p:cNvCxnSpPr>
            <p:nvPr/>
          </p:nvCxnSpPr>
          <p:spPr>
            <a:xfrm flipV="1">
              <a:off x="7567466" y="5037987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56" idx="3"/>
              <a:endCxn id="60" idx="1"/>
            </p:cNvCxnSpPr>
            <p:nvPr/>
          </p:nvCxnSpPr>
          <p:spPr>
            <a:xfrm flipV="1">
              <a:off x="9204032" y="5037984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0673192" y="4835763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929188" y="5797051"/>
            <a:ext cx="6564312" cy="404457"/>
            <a:chOff x="4929188" y="5797051"/>
            <a:chExt cx="6564312" cy="404457"/>
          </a:xfrm>
        </p:grpSpPr>
        <p:sp>
          <p:nvSpPr>
            <p:cNvPr id="38" name="직사각형 37"/>
            <p:cNvSpPr/>
            <p:nvPr/>
          </p:nvSpPr>
          <p:spPr>
            <a:xfrm>
              <a:off x="4929188" y="5797062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689600" y="5797057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65754" y="5797059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26166" y="5797054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02320" y="5797056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962732" y="5797051"/>
              <a:ext cx="241300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9838886" y="5797053"/>
              <a:ext cx="760412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화살표 연결선 73"/>
            <p:cNvCxnSpPr>
              <a:stCxn id="42" idx="3"/>
              <a:endCxn id="46" idx="1"/>
            </p:cNvCxnSpPr>
            <p:nvPr/>
          </p:nvCxnSpPr>
          <p:spPr>
            <a:xfrm>
              <a:off x="5930900" y="5999280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50" idx="3"/>
              <a:endCxn id="54" idx="1"/>
            </p:cNvCxnSpPr>
            <p:nvPr/>
          </p:nvCxnSpPr>
          <p:spPr>
            <a:xfrm>
              <a:off x="7567466" y="5999277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58" idx="3"/>
              <a:endCxn id="62" idx="1"/>
            </p:cNvCxnSpPr>
            <p:nvPr/>
          </p:nvCxnSpPr>
          <p:spPr>
            <a:xfrm>
              <a:off x="9204032" y="5999274"/>
              <a:ext cx="63485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0673191" y="5797051"/>
              <a:ext cx="820309" cy="404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>
                  <a:solidFill>
                    <a:schemeClr val="tx1"/>
                  </a:solidFill>
                </a:rPr>
                <a:t>NULL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1244887" y="3080740"/>
            <a:ext cx="2893314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순차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070346" y="3090830"/>
            <a:ext cx="2885780" cy="4915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연결 자료구조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33382"/>
              </p:ext>
            </p:extLst>
          </p:nvPr>
        </p:nvGraphicFramePr>
        <p:xfrm>
          <a:off x="3063654" y="1597704"/>
          <a:ext cx="2202084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3710"/>
              </p:ext>
            </p:extLst>
          </p:nvPr>
        </p:nvGraphicFramePr>
        <p:xfrm>
          <a:off x="3063654" y="2683554"/>
          <a:ext cx="3830400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47200"/>
                <a:gridCol w="547200"/>
                <a:gridCol w="547200"/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56281"/>
              </p:ext>
            </p:extLst>
          </p:nvPr>
        </p:nvGraphicFramePr>
        <p:xfrm>
          <a:off x="3063654" y="3693601"/>
          <a:ext cx="2202084" cy="37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21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50521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</a:tblGrid>
              <a:tr h="376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3352800" y="1973955"/>
            <a:ext cx="990600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352800" y="1973955"/>
            <a:ext cx="495300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78854" y="1973955"/>
            <a:ext cx="1656838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848100" y="1973955"/>
            <a:ext cx="606454" cy="68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/>
          <p:nvPr/>
        </p:nvSpPr>
        <p:spPr>
          <a:xfrm>
            <a:off x="307558" y="1597704"/>
            <a:ext cx="179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(1)</a:t>
            </a:r>
            <a:r>
              <a:rPr kumimoji="1" lang="ko-KR" altLang="en-US" sz="1600" dirty="0" smtClean="0"/>
              <a:t> 정렬할 데이터</a:t>
            </a:r>
            <a:endParaRPr kumimoji="1" lang="ko-KR" altLang="en-US" sz="16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307558" y="2131289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(2)</a:t>
            </a:r>
            <a:r>
              <a:rPr kumimoji="1" lang="ko-KR" altLang="en-US" sz="1600" dirty="0" smtClean="0"/>
              <a:t> 데이터를 배열에 할당</a:t>
            </a:r>
            <a:endParaRPr kumimoji="1" lang="ko-KR" altLang="en-US" sz="1600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307252" y="2657955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8775" indent="-346075"/>
            <a:r>
              <a:rPr kumimoji="1" lang="en-US" altLang="ko-KR" sz="1600" dirty="0" smtClean="0"/>
              <a:t>(3)</a:t>
            </a:r>
            <a:r>
              <a:rPr kumimoji="1" lang="ko-KR" altLang="en-US" sz="1600" dirty="0" smtClean="0"/>
              <a:t> 데이터 정렬을 위한</a:t>
            </a:r>
            <a:r>
              <a:rPr kumimoji="1" lang="en-US" altLang="ko-KR" sz="1600" dirty="0" smtClean="0"/>
              <a:t/>
            </a:r>
            <a:br>
              <a:rPr kumimoji="1" lang="en-US" altLang="ko-KR" sz="1600" dirty="0" smtClean="0"/>
            </a:br>
            <a:r>
              <a:rPr kumimoji="1" lang="ko-KR" altLang="en-US" sz="1600" dirty="0" smtClean="0"/>
              <a:t>할당한 메모리</a:t>
            </a:r>
            <a:endParaRPr kumimoji="1" lang="ko-KR" altLang="en-US" sz="160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307557" y="3301489"/>
            <a:ext cx="4146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46075"/>
            <a:r>
              <a:rPr kumimoji="1" lang="en-US" altLang="ko-KR" sz="1600" dirty="0" smtClean="0"/>
              <a:t>(</a:t>
            </a:r>
            <a:r>
              <a:rPr kumimoji="1" lang="en-US" altLang="ko-KR" sz="1600" dirty="0"/>
              <a:t>4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 배열의 데이터를 순서대로 출력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025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26852"/>
              </p:ext>
            </p:extLst>
          </p:nvPr>
        </p:nvGraphicFramePr>
        <p:xfrm>
          <a:off x="3757921" y="2615820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b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자리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01602"/>
              </p:ext>
            </p:extLst>
          </p:nvPr>
        </p:nvGraphicFramePr>
        <p:xfrm>
          <a:off x="3757921" y="3275373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45527"/>
              </p:ext>
            </p:extLst>
          </p:nvPr>
        </p:nvGraphicFramePr>
        <p:xfrm>
          <a:off x="3757921" y="3934926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5D5CCAF-CAB6-493C-9A85-2676F4869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58133"/>
              </p:ext>
            </p:extLst>
          </p:nvPr>
        </p:nvGraphicFramePr>
        <p:xfrm>
          <a:off x="3757921" y="4594479"/>
          <a:ext cx="5472000" cy="5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00">
                  <a:extLst>
                    <a:ext uri="{9D8B030D-6E8A-4147-A177-3AD203B41FA5}">
                      <a16:colId xmlns:a16="http://schemas.microsoft.com/office/drawing/2014/main" xmlns="" val="422949941"/>
                    </a:ext>
                  </a:extLst>
                </a:gridCol>
                <a:gridCol w="547200"/>
                <a:gridCol w="547200"/>
                <a:gridCol w="547200"/>
                <a:gridCol w="547200">
                  <a:extLst>
                    <a:ext uri="{9D8B030D-6E8A-4147-A177-3AD203B41FA5}">
                      <a16:colId xmlns:a16="http://schemas.microsoft.com/office/drawing/2014/main" xmlns="" val="1888211109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3675358557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xmlns="" val="2341215234"/>
                    </a:ext>
                  </a:extLst>
                </a:gridCol>
                <a:gridCol w="547200"/>
                <a:gridCol w="547200"/>
                <a:gridCol w="547200"/>
              </a:tblGrid>
              <a:tr h="54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012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058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127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326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467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1018" marR="61018" marT="30509" marB="30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836776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757921" y="194249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012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35254" y="194525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326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12587" y="1948005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127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89920" y="1950759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467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67253" y="1953513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110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44586" y="195626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058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2454" y="525620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012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59787" y="5258955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058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7120" y="5261709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110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14453" y="5264463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127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91786" y="5267217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326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9119" y="5269971"/>
            <a:ext cx="547200" cy="54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467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위로 굽은 화살표[B] 19"/>
          <p:cNvSpPr/>
          <p:nvPr/>
        </p:nvSpPr>
        <p:spPr>
          <a:xfrm rot="5400000">
            <a:off x="4126728" y="4930143"/>
            <a:ext cx="428477" cy="1022710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595354" y="2031431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(1)</a:t>
            </a:r>
            <a:r>
              <a:rPr kumimoji="1" lang="ko-KR" altLang="en-US" dirty="0" smtClean="0"/>
              <a:t> 정렬할 데이터</a:t>
            </a:r>
            <a:endParaRPr kumimoji="1" lang="ko-KR" altLang="en-US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595354" y="2566254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각 자릿수는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0~9</a:t>
            </a:r>
            <a:r>
              <a:rPr kumimoji="1" lang="ko-KR" altLang="en-US" dirty="0" smtClean="0"/>
              <a:t>의 값을 가짐</a:t>
            </a:r>
            <a:endParaRPr kumimoji="1" lang="en-US" altLang="ko-KR" dirty="0" smtClean="0"/>
          </a:p>
        </p:txBody>
      </p:sp>
      <p:sp>
        <p:nvSpPr>
          <p:cNvPr id="23" name="텍스트 상자 22"/>
          <p:cNvSpPr txBox="1"/>
          <p:nvPr/>
        </p:nvSpPr>
        <p:spPr>
          <a:xfrm>
            <a:off x="595354" y="3275373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(2)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  <p:sp>
        <p:nvSpPr>
          <p:cNvPr id="24" name="텍스트 상자 23"/>
          <p:cNvSpPr txBox="1"/>
          <p:nvPr/>
        </p:nvSpPr>
        <p:spPr>
          <a:xfrm>
            <a:off x="595354" y="3934926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(3)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  <p:sp>
        <p:nvSpPr>
          <p:cNvPr id="25" name="텍스트 상자 24"/>
          <p:cNvSpPr txBox="1"/>
          <p:nvPr/>
        </p:nvSpPr>
        <p:spPr>
          <a:xfrm>
            <a:off x="595354" y="4594479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0675" indent="-320675"/>
            <a:r>
              <a:rPr kumimoji="1" lang="en-US" altLang="ko-KR" dirty="0" smtClean="0"/>
              <a:t>(4)</a:t>
            </a:r>
            <a:r>
              <a:rPr kumimoji="1" lang="ko-KR" altLang="en-US" dirty="0" smtClean="0"/>
              <a:t> 데이터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의 자릿수를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 smtClean="0"/>
              <a:t>기준으로 버킷 정렬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334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선택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자료구조와 알고리즘의 입문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입문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99" y="2525487"/>
            <a:ext cx="4519456" cy="35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입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54" y="2525487"/>
            <a:ext cx="3810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4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컴퓨터를 바라보는 관점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 err="1"/>
              <a:t>알고지즘은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알고리즘의 개발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정렬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검색 알고리즘</a:t>
            </a:r>
            <a:endParaRPr lang="en-US" altLang="ko-KR" dirty="0"/>
          </a:p>
          <a:p>
            <a:pPr marL="571500" indent="-684000">
              <a:buFont typeface="+mj-lt"/>
              <a:buAutoNum type="romanUcPeriod"/>
            </a:pPr>
            <a:r>
              <a:rPr lang="ko-KR" altLang="en-US" dirty="0"/>
              <a:t>컴퓨터 역사에 남을 유명한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287392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 구성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개요</a:t>
            </a:r>
            <a:r>
              <a:rPr lang="en-US" altLang="ko-KR" dirty="0"/>
              <a:t>: </a:t>
            </a:r>
            <a:r>
              <a:rPr lang="ko-KR" altLang="en-US" dirty="0"/>
              <a:t>챕터의 전반적인 소개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소챕터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간단한 소개 및 설명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en-US" altLang="ko-KR" dirty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altLang="ko-KR" dirty="0"/>
              <a:t>Python and Java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하나만 </a:t>
            </a:r>
            <a:r>
              <a:rPr lang="ko-KR" altLang="en-US" dirty="0" err="1"/>
              <a:t>있을수도</a:t>
            </a:r>
            <a:r>
              <a:rPr lang="ko-KR" altLang="en-US" dirty="0"/>
              <a:t> </a:t>
            </a:r>
            <a:r>
              <a:rPr lang="ko-KR" altLang="en-US" dirty="0" err="1"/>
              <a:t>없을수도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(python</a:t>
            </a:r>
            <a:r>
              <a:rPr lang="ko-KR" altLang="en-US" dirty="0"/>
              <a:t>만 소개할 예정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챕터 끝맺음 </a:t>
            </a:r>
            <a:r>
              <a:rPr lang="en-US" altLang="ko-KR" dirty="0"/>
              <a:t>(</a:t>
            </a:r>
            <a:r>
              <a:rPr lang="ko-KR" altLang="en-US" dirty="0"/>
              <a:t>없는 경우도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3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pic>
        <p:nvPicPr>
          <p:cNvPr id="3074" name="Picture 2" descr="C++로 구현하는 자료구조와 알고리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" y="1606612"/>
            <a:ext cx="313953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파이썬 날코딩으로 알고 짜는 딥러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89" y="1606612"/>
            <a:ext cx="3364486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알고리즘 문제 해결 전략 - 전2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59" y="1606612"/>
            <a:ext cx="340157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9869" y="6053552"/>
            <a:ext cx="10905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http://ehpub.co.kr/1-%EC%86%8C%EA%B0%9C-%EC%9E%90%EB%A3%8C%EA%B5%AC%EC%A1%B0%EC%99%80-%EC%95%8C%EA%B3%A0%EB%A6%AC%EC%A6%98-with-c/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297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자형 화살표 8"/>
          <p:cNvSpPr/>
          <p:nvPr/>
        </p:nvSpPr>
        <p:spPr>
          <a:xfrm rot="5400000">
            <a:off x="3694053" y="-596594"/>
            <a:ext cx="4182572" cy="9284679"/>
          </a:xfrm>
          <a:prstGeom prst="uturnArrow">
            <a:avLst>
              <a:gd name="adj1" fmla="val 11364"/>
              <a:gd name="adj2" fmla="val 14218"/>
              <a:gd name="adj3" fmla="val 13901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발전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7062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불대수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3323" y="1828800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전기 기술의 발전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9585" y="3165231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디지털 논리회로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193323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튜링 기계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7061" y="4976447"/>
            <a:ext cx="2954215" cy="10374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현대 컴퓨터</a:t>
            </a:r>
          </a:p>
        </p:txBody>
      </p:sp>
    </p:spTree>
    <p:extLst>
      <p:ext uri="{BB962C8B-B14F-4D97-AF65-F5344CB8AC3E}">
        <p14:creationId xmlns:p14="http://schemas.microsoft.com/office/powerpoint/2010/main" val="6482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컴퓨터의 작동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646" y="1825625"/>
            <a:ext cx="5158154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현대 컴퓨터의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상태 기억 회로</a:t>
            </a:r>
            <a:r>
              <a:rPr lang="en-US" altLang="ko-KR" sz="2400" dirty="0"/>
              <a:t>(</a:t>
            </a:r>
            <a:r>
              <a:rPr lang="ko-KR" altLang="en-US" sz="2400" dirty="0"/>
              <a:t>레지스터</a:t>
            </a:r>
            <a:r>
              <a:rPr lang="en-US" altLang="ko-KR" sz="2400" dirty="0"/>
              <a:t>)</a:t>
            </a:r>
            <a:r>
              <a:rPr lang="ko-KR" altLang="en-US" sz="2400" dirty="0"/>
              <a:t>에서 상태를 </a:t>
            </a:r>
            <a:r>
              <a:rPr lang="ko-KR" altLang="en-US" sz="2400" dirty="0" err="1"/>
              <a:t>입력받고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err="1"/>
              <a:t>규칙표</a:t>
            </a:r>
            <a:r>
              <a:rPr lang="ko-KR" altLang="en-US" sz="2400" dirty="0"/>
              <a:t> 논리 회로</a:t>
            </a:r>
            <a:r>
              <a:rPr lang="en-US" altLang="ko-KR" sz="2400" dirty="0"/>
              <a:t>(CPU)</a:t>
            </a:r>
            <a:r>
              <a:rPr lang="ko-KR" altLang="en-US" sz="2400" dirty="0"/>
              <a:t>에서 연산을 한 후에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메모리를 쓸 내용과 상태 기억 회로에 쓸 내용 출력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5357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튜링기계의</a:t>
            </a:r>
            <a:r>
              <a:rPr lang="ko-KR" altLang="en-US" b="1" dirty="0"/>
              <a:t> 작동 순서</a:t>
            </a:r>
            <a:endParaRPr lang="en-US" altLang="ko-KR" b="1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테이프에서 읽고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이전 입출력 헤드의 값을 읽은 후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제어 장치의 규칙에 따라 연산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/>
              <a:t>연산한 내용이 테이프와 입출력 헤드에 영향을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47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프로그래밍</a:t>
            </a:r>
            <a:r>
              <a:rPr lang="ko-KR" altLang="en-US" sz="2400" dirty="0"/>
              <a:t>은 프로그램을 기획하거나 작성하는 과정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컴퓨터가 수행하는 작업을 단위 작업으로 분류하고 처리 순서를 정하는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단위 작업의 예</a:t>
            </a:r>
            <a:endParaRPr lang="en-US" altLang="ko-KR" sz="2000" dirty="0"/>
          </a:p>
          <a:p>
            <a:pPr lvl="2"/>
            <a:r>
              <a:rPr lang="ko-KR" altLang="en-US" sz="1800" dirty="0"/>
              <a:t>데이터 타입 선언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입</a:t>
            </a:r>
            <a:r>
              <a:rPr lang="en-US" altLang="ko-KR" sz="1800" dirty="0"/>
              <a:t>/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저장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조작</a:t>
            </a:r>
            <a:endParaRPr lang="en-US" altLang="ko-KR" sz="1800" dirty="0"/>
          </a:p>
          <a:p>
            <a:pPr lvl="2"/>
            <a:r>
              <a:rPr lang="ko-KR" altLang="en-US" sz="1800" dirty="0"/>
              <a:t>데이터 전달</a:t>
            </a:r>
            <a:endParaRPr lang="en-US" altLang="ko-KR" sz="1800" dirty="0"/>
          </a:p>
          <a:p>
            <a:r>
              <a:rPr lang="ko-KR" altLang="en-US" sz="2400" dirty="0"/>
              <a:t>주어진 과제들을 단위작업으로 나누고 나눈 단위 작업의 처리 절차를 효과적으로 기술하는 것이 중요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과정을 </a:t>
            </a:r>
            <a:r>
              <a:rPr lang="ko-KR" altLang="en-US" sz="2400" b="1" dirty="0"/>
              <a:t>알고리즘</a:t>
            </a:r>
            <a:r>
              <a:rPr lang="ko-KR" altLang="en-US" sz="2400" dirty="0"/>
              <a:t>이라 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4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824</Words>
  <Application>Microsoft Macintosh PowerPoint</Application>
  <PresentationFormat>와이드스크린</PresentationFormat>
  <Paragraphs>423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그림으로 정리하는  알고리즘과 자료구조</vt:lpstr>
      <vt:lpstr>책소개</vt:lpstr>
      <vt:lpstr>책 선택 이유</vt:lpstr>
      <vt:lpstr>책 구성(1/2)</vt:lpstr>
      <vt:lpstr>책 구성(2/2)</vt:lpstr>
      <vt:lpstr>추후 계획</vt:lpstr>
      <vt:lpstr>컴퓨터의 발전</vt:lpstr>
      <vt:lpstr>컴퓨터의 작동 원리</vt:lpstr>
      <vt:lpstr>프로그래밍과 알고리즘</vt:lpstr>
      <vt:lpstr>알고리즘 정의</vt:lpstr>
      <vt:lpstr>자료구조</vt:lpstr>
      <vt:lpstr>컴퓨터의 데이터 취급 방법</vt:lpstr>
      <vt:lpstr>자료구조의 정의 및 종류</vt:lpstr>
      <vt:lpstr>자료구조의 정의 및 종류</vt:lpstr>
      <vt:lpstr>자료구조의 분류</vt:lpstr>
      <vt:lpstr>자료구조의 구현</vt:lpstr>
      <vt:lpstr>자료구조의 구현 - 리스트</vt:lpstr>
      <vt:lpstr>자료구조의 구현 - 연결리스트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정리하는  알고리즘과 자료구조</dc:title>
  <dc:creator>Lee Jeongwoo</dc:creator>
  <cp:lastModifiedBy>Lee Jeongwoo</cp:lastModifiedBy>
  <cp:revision>56</cp:revision>
  <dcterms:created xsi:type="dcterms:W3CDTF">2019-11-20T11:47:32Z</dcterms:created>
  <dcterms:modified xsi:type="dcterms:W3CDTF">2019-11-27T14:10:31Z</dcterms:modified>
</cp:coreProperties>
</file>