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45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58" y="1260"/>
      </p:cViewPr>
      <p:guideLst>
        <p:guide pos="3545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그림으로 정리하는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알고리즘과 자료구조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이정우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/>
              <a:t>알고리즘</a:t>
            </a:r>
            <a:r>
              <a:rPr lang="ko-KR" altLang="en-US" dirty="0"/>
              <a:t>은 주어진 문제를 해결하기 위한 절차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무한반복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알고리즘 종류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문자열 패턴 매칭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흐름도 </a:t>
            </a:r>
            <a:r>
              <a:rPr lang="en-US" altLang="ko-KR" dirty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데이터 취급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논리값 </a:t>
            </a:r>
            <a:r>
              <a:rPr lang="en-US" altLang="ko-KR" dirty="0"/>
              <a:t>(T/F)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재정의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자료구조</a:t>
            </a:r>
            <a:r>
              <a:rPr lang="ko-KR" altLang="en-US" dirty="0"/>
              <a:t>는 컴퓨터가 다루어야 하는 자료가 많은 경우</a:t>
            </a:r>
            <a:r>
              <a:rPr lang="en-US" altLang="ko-KR" dirty="0"/>
              <a:t>, </a:t>
            </a:r>
            <a:r>
              <a:rPr lang="ko-KR" altLang="en-US" dirty="0"/>
              <a:t>이를 다루는 방법 </a:t>
            </a:r>
            <a:r>
              <a:rPr lang="en-US" altLang="ko-KR" dirty="0"/>
              <a:t>-&gt; </a:t>
            </a:r>
            <a:r>
              <a:rPr lang="ko-KR" altLang="en-US" dirty="0"/>
              <a:t>알고리즘을 구현하는데 사용됨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자료구조의 </a:t>
            </a:r>
            <a:r>
              <a:rPr lang="ko-KR" altLang="en-US" b="1" dirty="0"/>
              <a:t>물리적</a:t>
            </a:r>
            <a:r>
              <a:rPr lang="ko-KR" altLang="en-US" dirty="0"/>
              <a:t> 구조 방법은 리스트와 연결 리스트가 있음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각 데이터가 연이어 저장되는 기술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연결 리스트</a:t>
            </a:r>
            <a:r>
              <a:rPr lang="en-US" altLang="ko-KR" dirty="0"/>
              <a:t>: </a:t>
            </a:r>
            <a:r>
              <a:rPr lang="ko-KR" altLang="en-US" dirty="0"/>
              <a:t>각 데이터가 임의의 위치에 저장하고 서로 연결되는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자료구조 대부분은 내부적으로 보면</a:t>
            </a:r>
            <a:r>
              <a:rPr lang="en-US" altLang="ko-KR" dirty="0"/>
              <a:t>, </a:t>
            </a:r>
            <a:r>
              <a:rPr lang="ko-KR" altLang="en-US" dirty="0"/>
              <a:t>리스트 또는 연결 리스트를 이용하여 구현됨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단순구조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선형구조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단순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테크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B9C517-0919-4B94-8C2E-438C0C354CB4}"/>
              </a:ext>
            </a:extLst>
          </p:cNvPr>
          <p:cNvSpPr txBox="1">
            <a:spLocks/>
          </p:cNvSpPr>
          <p:nvPr/>
        </p:nvSpPr>
        <p:spPr>
          <a:xfrm>
            <a:off x="6096000" y="182693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/>
              <a:t>비선형구조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트리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일반 트리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이진 트리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그래프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방향 그래프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 err="1"/>
              <a:t>무방향</a:t>
            </a:r>
            <a:r>
              <a:rPr lang="ko-KR" altLang="en-US" sz="1600" dirty="0"/>
              <a:t> 그래프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파일구조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순차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색인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직접 파일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44E3-11B8-4827-B82D-8BC6B3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16952"/>
              </p:ext>
            </p:extLst>
          </p:nvPr>
        </p:nvGraphicFramePr>
        <p:xfrm>
          <a:off x="2078317" y="2104713"/>
          <a:ext cx="791882" cy="40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5293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6711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80806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6078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5467F8-EDFA-4709-BA70-EA5CFBBE6D38}"/>
              </a:ext>
            </a:extLst>
          </p:cNvPr>
          <p:cNvGrpSpPr/>
          <p:nvPr/>
        </p:nvGrpSpPr>
        <p:grpSpPr>
          <a:xfrm>
            <a:off x="4652682" y="2104713"/>
            <a:ext cx="1495550" cy="830367"/>
            <a:chOff x="5943600" y="2101092"/>
            <a:chExt cx="1495550" cy="8303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C31238-B4EB-461B-AD60-A4BD8225E52A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50DFD3-C52A-4714-B10A-DAA8B8B2F5F8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7C881-92D1-4581-BFF7-C829CCA7821E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617C4F-B9A4-4590-BD1E-FF55DF2E264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928A21-2156-48CE-94CB-FDC698A502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35637C-C779-45F7-9342-2244707387F7}"/>
              </a:ext>
            </a:extLst>
          </p:cNvPr>
          <p:cNvGrpSpPr/>
          <p:nvPr/>
        </p:nvGrpSpPr>
        <p:grpSpPr>
          <a:xfrm>
            <a:off x="6831106" y="2106558"/>
            <a:ext cx="1495550" cy="830367"/>
            <a:chOff x="5943600" y="2101092"/>
            <a:chExt cx="1495550" cy="8303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637C700-DC5A-4DF4-B91D-9699F39CC105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CDA304-4B71-4DFF-BD7A-3D9693638B1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2D4E9A-3F0A-4F12-B7DB-625D23B049F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72AF12-B3BD-4BEE-BF9C-C0EE41BA9CC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B060DC-A28C-4016-BBCC-09D778BD40B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DB9A38-3329-48F3-AF62-E4E8840C3C8D}"/>
              </a:ext>
            </a:extLst>
          </p:cNvPr>
          <p:cNvGrpSpPr/>
          <p:nvPr/>
        </p:nvGrpSpPr>
        <p:grpSpPr>
          <a:xfrm>
            <a:off x="9009530" y="2108403"/>
            <a:ext cx="1495550" cy="830367"/>
            <a:chOff x="5943600" y="2101092"/>
            <a:chExt cx="1495550" cy="8303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565B51-7BC7-474D-A17F-A4C0076653BE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4A8614D-D1B2-48CC-9507-A8BDAE72C269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B8E55B-B7B9-4F8B-AD42-CA1984E0D807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430228-ADE4-40EE-9CD4-0B070DD276C5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DC403B-6380-495A-AFD2-A0A57D0EAB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76409C-D406-4575-8DAC-CE85204EF101}"/>
              </a:ext>
            </a:extLst>
          </p:cNvPr>
          <p:cNvGrpSpPr/>
          <p:nvPr/>
        </p:nvGrpSpPr>
        <p:grpSpPr>
          <a:xfrm>
            <a:off x="4652682" y="3603376"/>
            <a:ext cx="1495550" cy="830367"/>
            <a:chOff x="5943600" y="2101092"/>
            <a:chExt cx="1495550" cy="83036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4AD81D-CE82-4253-A236-3058885EF413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7809C90-8625-4F37-9A61-A31EB8F08E35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F47F0-16C2-4A3D-B4B8-1BF854B53D72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12A142-367C-4A11-B52D-92E26AB67EE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881E1-E5CC-44A5-AE8E-16C19DCFCCC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77BAC9-FBE8-4B5A-BB3D-57EA4C90D043}"/>
              </a:ext>
            </a:extLst>
          </p:cNvPr>
          <p:cNvGrpSpPr/>
          <p:nvPr/>
        </p:nvGrpSpPr>
        <p:grpSpPr>
          <a:xfrm>
            <a:off x="6831106" y="3605221"/>
            <a:ext cx="1495550" cy="830367"/>
            <a:chOff x="5943600" y="2101092"/>
            <a:chExt cx="1495550" cy="83036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8F043C-C450-47D8-A79D-946F1CC0AE3D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DA7E6A-6BDE-4449-B043-B973D20C1BAC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BD38CD-DA72-4914-9E7E-47E32790A1B9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BB27FB-A4C7-46F4-85F8-A7922ABF1CFE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D9C8A4-087B-4108-892F-138779107B96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8D60D4-7059-467F-96BC-048503ABC886}"/>
              </a:ext>
            </a:extLst>
          </p:cNvPr>
          <p:cNvGrpSpPr/>
          <p:nvPr/>
        </p:nvGrpSpPr>
        <p:grpSpPr>
          <a:xfrm>
            <a:off x="9009530" y="3607066"/>
            <a:ext cx="1495550" cy="830367"/>
            <a:chOff x="5943600" y="2101092"/>
            <a:chExt cx="1495550" cy="83036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D7E0B4F-5601-40C6-ACE3-E7C91CE3CE64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4AA947D-9408-400D-AC5D-5342B39ABE1A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F0B356-93E4-4AEA-85B6-4C79B9643CC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D58E95-8FE9-42E6-846B-ABB2CE8A74E8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6C15E8-68F3-4A5D-8A97-3BAE18E7E58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8D9B4F6-C1F3-46AC-8B50-B147BC98E069}"/>
              </a:ext>
            </a:extLst>
          </p:cNvPr>
          <p:cNvGrpSpPr/>
          <p:nvPr/>
        </p:nvGrpSpPr>
        <p:grpSpPr>
          <a:xfrm>
            <a:off x="4652682" y="5102039"/>
            <a:ext cx="1495550" cy="830367"/>
            <a:chOff x="5943600" y="2101092"/>
            <a:chExt cx="1495550" cy="83036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D5732DD-7D28-4B90-863B-01354C68E6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6362" y="2667984"/>
            <a:ext cx="95474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B5C8413-F5EE-4962-9F7F-7F29444D80F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54786" y="2666139"/>
            <a:ext cx="954744" cy="3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FEE224C-B1CF-4378-AB78-C465B1E0A2A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H="1">
            <a:off x="4652682" y="2669829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219ED03-E7ED-4D3D-B536-8F5748E122D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H="1">
            <a:off x="4652682" y="4168492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F6C66A6-530D-45F3-96DD-12D9045A72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6362" y="4164802"/>
            <a:ext cx="954744" cy="1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09BDE2A-6E50-4F7A-A7C8-87D56DD44D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051799" y="4168492"/>
            <a:ext cx="957731" cy="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0F567D-3274-40C6-B6BA-E66696B3AAB0}"/>
              </a:ext>
            </a:extLst>
          </p:cNvPr>
          <p:cNvSpPr txBox="1"/>
          <p:nvPr/>
        </p:nvSpPr>
        <p:spPr>
          <a:xfrm>
            <a:off x="1920259" y="158227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리스트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78DFB9-4DD4-4686-BE7D-75AE4E59A943}"/>
              </a:ext>
            </a:extLst>
          </p:cNvPr>
          <p:cNvSpPr txBox="1"/>
          <p:nvPr/>
        </p:nvSpPr>
        <p:spPr>
          <a:xfrm>
            <a:off x="6581172" y="15822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0687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B30B-F792-4D65-84A7-2BEF21F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6401D-C033-4DE2-A4A3-F88C708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리스트형 자료구조는 연속적인 저장 형태를 가짐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크기가 변하지 않는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빈칸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크기가 변하는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앞칸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메모리의 연속적인 할당이 특징이며 대부분의 언어로 </a:t>
            </a:r>
            <a:r>
              <a:rPr lang="ko-KR" altLang="en-US" dirty="0" err="1"/>
              <a:t>구현되어있음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589A95D-3B96-44B0-9B9A-C6A85E9C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0500"/>
              </p:ext>
            </p:extLst>
          </p:nvPr>
        </p:nvGraphicFramePr>
        <p:xfrm>
          <a:off x="2032000" y="27235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4939"/>
              </p:ext>
            </p:extLst>
          </p:nvPr>
        </p:nvGraphicFramePr>
        <p:xfrm>
          <a:off x="2032000" y="3854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92353"/>
              </p:ext>
            </p:extLst>
          </p:nvPr>
        </p:nvGraphicFramePr>
        <p:xfrm>
          <a:off x="2032000" y="4565809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84062-C8B0-4CB3-B461-05F52E7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14090"/>
              </p:ext>
            </p:extLst>
          </p:nvPr>
        </p:nvGraphicFramePr>
        <p:xfrm>
          <a:off x="2032000" y="45658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7709"/>
              </p:ext>
            </p:extLst>
          </p:nvPr>
        </p:nvGraphicFramePr>
        <p:xfrm>
          <a:off x="2032000" y="3796505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6" name="화살표: 왼쪽으로 구부러짐 9">
            <a:extLst>
              <a:ext uri="{FF2B5EF4-FFF2-40B4-BE49-F238E27FC236}">
                <a16:creationId xmlns:a16="http://schemas.microsoft.com/office/drawing/2014/main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08304"/>
              </p:ext>
            </p:extLst>
          </p:nvPr>
        </p:nvGraphicFramePr>
        <p:xfrm>
          <a:off x="5929144" y="2137892"/>
          <a:ext cx="891503" cy="252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3">
                  <a:extLst>
                    <a:ext uri="{9D8B030D-6E8A-4147-A177-3AD203B41FA5}">
                      <a16:colId xmlns:a16="http://schemas.microsoft.com/office/drawing/2014/main" val="1352968969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9166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55295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561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176524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60681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39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797140" y="2137892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9975" y="321327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7139" y="4288664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89775" y="2550553"/>
            <a:ext cx="1705914" cy="1705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097108" y="3365678"/>
            <a:ext cx="2758226" cy="34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0"/>
          </p:cNvCxnSpPr>
          <p:nvPr/>
        </p:nvCxnSpPr>
        <p:spPr>
          <a:xfrm rot="5400000" flipH="1" flipV="1">
            <a:off x="3484004" y="2917334"/>
            <a:ext cx="528033" cy="2214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</p:cNvCxnSpPr>
          <p:nvPr/>
        </p:nvCxnSpPr>
        <p:spPr>
          <a:xfrm rot="16200000" flipH="1">
            <a:off x="3509761" y="1642325"/>
            <a:ext cx="476519" cy="22146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5932" y="28439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25932" y="318101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5932" y="35180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5770" y="1339161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해쉬</a:t>
            </a:r>
            <a:r>
              <a:rPr lang="ko-KR" altLang="en-US" dirty="0" smtClean="0"/>
              <a:t> 테이블의 루트 배열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</a:t>
            </a:r>
            <a:r>
              <a:rPr lang="ko-KR" altLang="en-US" b="1" dirty="0" smtClean="0"/>
              <a:t>리스트 자료구조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48819" y="2134670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8818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45043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7" idx="1"/>
          </p:cNvCxnSpPr>
          <p:nvPr/>
        </p:nvCxnSpPr>
        <p:spPr>
          <a:xfrm>
            <a:off x="6820647" y="3639352"/>
            <a:ext cx="6281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6" idx="1"/>
          </p:cNvCxnSpPr>
          <p:nvPr/>
        </p:nvCxnSpPr>
        <p:spPr>
          <a:xfrm flipV="1">
            <a:off x="6820646" y="2321414"/>
            <a:ext cx="628173" cy="5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3"/>
            <a:endCxn id="28" idx="1"/>
          </p:cNvCxnSpPr>
          <p:nvPr/>
        </p:nvCxnSpPr>
        <p:spPr>
          <a:xfrm>
            <a:off x="9135951" y="3639352"/>
            <a:ext cx="3090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811" y="396549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리스트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방식으로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조민호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쪽수</a:t>
            </a:r>
            <a:r>
              <a:rPr lang="en-US" altLang="ko-KR" dirty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언어</a:t>
            </a:r>
            <a:r>
              <a:rPr lang="en-US" altLang="ko-KR" dirty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대상자</a:t>
            </a:r>
            <a:r>
              <a:rPr lang="en-US" altLang="ko-KR" dirty="0"/>
              <a:t>: </a:t>
            </a:r>
            <a:r>
              <a:rPr lang="ko-KR" altLang="en-US" dirty="0" err="1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42469"/>
              </p:ext>
            </p:extLst>
          </p:nvPr>
        </p:nvGraphicFramePr>
        <p:xfrm>
          <a:off x="1962407" y="3775028"/>
          <a:ext cx="10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16439"/>
              </p:ext>
            </p:extLst>
          </p:nvPr>
        </p:nvGraphicFramePr>
        <p:xfrm>
          <a:off x="3518603" y="340926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10506"/>
              </p:ext>
            </p:extLst>
          </p:nvPr>
        </p:nvGraphicFramePr>
        <p:xfrm>
          <a:off x="5074799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81943"/>
              </p:ext>
            </p:extLst>
          </p:nvPr>
        </p:nvGraphicFramePr>
        <p:xfrm>
          <a:off x="6630995" y="304350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6769"/>
              </p:ext>
            </p:extLst>
          </p:nvPr>
        </p:nvGraphicFramePr>
        <p:xfrm>
          <a:off x="8187191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227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2259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8455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4651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8637" y="414078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7043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7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14658"/>
              </p:ext>
            </p:extLst>
          </p:nvPr>
        </p:nvGraphicFramePr>
        <p:xfrm>
          <a:off x="1018390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80911"/>
              </p:ext>
            </p:extLst>
          </p:nvPr>
        </p:nvGraphicFramePr>
        <p:xfrm>
          <a:off x="1018389" y="4268419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9229"/>
              </p:ext>
            </p:extLst>
          </p:nvPr>
        </p:nvGraphicFramePr>
        <p:xfrm>
          <a:off x="6219309" y="4268418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4894"/>
              </p:ext>
            </p:extLst>
          </p:nvPr>
        </p:nvGraphicFramePr>
        <p:xfrm>
          <a:off x="6219309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0314"/>
              </p:ext>
            </p:extLst>
          </p:nvPr>
        </p:nvGraphicFramePr>
        <p:xfrm>
          <a:off x="1018391" y="2073954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0661"/>
              </p:ext>
            </p:extLst>
          </p:nvPr>
        </p:nvGraphicFramePr>
        <p:xfrm>
          <a:off x="6219310" y="2073953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72644"/>
              </p:ext>
            </p:extLst>
          </p:nvPr>
        </p:nvGraphicFramePr>
        <p:xfrm>
          <a:off x="1018391" y="4644671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27602"/>
              </p:ext>
            </p:extLst>
          </p:nvPr>
        </p:nvGraphicFramePr>
        <p:xfrm>
          <a:off x="6219310" y="4644670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67764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018389" y="3782240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D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r>
              <a:rPr lang="en-US" altLang="ko-KR" b="1" dirty="0" smtClean="0">
                <a:solidFill>
                  <a:schemeClr val="tx1"/>
                </a:solidFill>
              </a:rPr>
              <a:t>, end1: C 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19309" y="3782239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F, G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삽입시</a:t>
            </a:r>
            <a:r>
              <a:rPr lang="ko-KR" altLang="en-US" b="1" dirty="0" smtClean="0">
                <a:solidFill>
                  <a:schemeClr val="tx1"/>
                </a:solidFill>
              </a:rPr>
              <a:t> 자리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19308" y="1211524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A, end1: B, C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8388" y="1211523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초기 상태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8524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8388" y="275651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47476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918828" y="244786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94323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63399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49645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918828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7" name="오른쪽 화살표 26"/>
          <p:cNvSpPr/>
          <p:nvPr/>
        </p:nvSpPr>
        <p:spPr>
          <a:xfrm>
            <a:off x="5383369" y="1697700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376335" y="4080291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8100000">
            <a:off x="5369301" y="2888996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04318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4462420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5"/>
            <a:endCxn id="6" idx="1"/>
          </p:cNvCxnSpPr>
          <p:nvPr/>
        </p:nvCxnSpPr>
        <p:spPr>
          <a:xfrm>
            <a:off x="5742795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10" idx="2"/>
          </p:cNvCxnSpPr>
          <p:nvPr/>
        </p:nvCxnSpPr>
        <p:spPr>
          <a:xfrm>
            <a:off x="7023170" y="285256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4"/>
            <a:endCxn id="9" idx="0"/>
          </p:cNvCxnSpPr>
          <p:nvPr/>
        </p:nvCxnSpPr>
        <p:spPr>
          <a:xfrm flipH="1">
            <a:off x="6486660" y="294461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5"/>
            <a:endCxn id="8" idx="0"/>
          </p:cNvCxnSpPr>
          <p:nvPr/>
        </p:nvCxnSpPr>
        <p:spPr>
          <a:xfrm>
            <a:off x="4462420" y="28525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3"/>
            <a:endCxn id="7" idx="7"/>
          </p:cNvCxnSpPr>
          <p:nvPr/>
        </p:nvCxnSpPr>
        <p:spPr>
          <a:xfrm flipH="1">
            <a:off x="2867764" y="28525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84167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5"/>
            <a:endCxn id="10" idx="2"/>
          </p:cNvCxnSpPr>
          <p:nvPr/>
        </p:nvCxnSpPr>
        <p:spPr>
          <a:xfrm>
            <a:off x="7023170" y="365105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4"/>
            <a:endCxn id="9" idx="0"/>
          </p:cNvCxnSpPr>
          <p:nvPr/>
        </p:nvCxnSpPr>
        <p:spPr>
          <a:xfrm flipH="1">
            <a:off x="6486660" y="374310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365105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365105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-29063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-10969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-10969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9" idx="1"/>
            <a:endCxn id="18" idx="1"/>
          </p:cNvCxnSpPr>
          <p:nvPr/>
        </p:nvCxnSpPr>
        <p:spPr>
          <a:xfrm rot="10800000" flipH="1">
            <a:off x="8459991" y="2947061"/>
            <a:ext cx="1428" cy="571074"/>
          </a:xfrm>
          <a:prstGeom prst="bentConnector3">
            <a:avLst>
              <a:gd name="adj1" fmla="val -160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461419" y="2661524"/>
            <a:ext cx="715501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59991" y="3232598"/>
            <a:ext cx="716930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58561" y="3803672"/>
            <a:ext cx="718359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57132" y="4374746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55703" y="4945820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703" y="5516894"/>
            <a:ext cx="716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9" idx="3"/>
            <a:endCxn id="21" idx="3"/>
          </p:cNvCxnSpPr>
          <p:nvPr/>
        </p:nvCxnSpPr>
        <p:spPr>
          <a:xfrm>
            <a:off x="9176921" y="3518135"/>
            <a:ext cx="1428" cy="1142148"/>
          </a:xfrm>
          <a:prstGeom prst="bentConnector3">
            <a:avLst>
              <a:gd name="adj1" fmla="val 161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3"/>
            <a:endCxn id="22" idx="3"/>
          </p:cNvCxnSpPr>
          <p:nvPr/>
        </p:nvCxnSpPr>
        <p:spPr>
          <a:xfrm flipH="1">
            <a:off x="9176920" y="3518135"/>
            <a:ext cx="1" cy="1713222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06747" y="2661524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mtClean="0"/>
              <a:t>부모 노드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37901" y="3905305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smtClean="0"/>
              <a:t>자식 노드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861333" y="3147585"/>
            <a:ext cx="1077712" cy="424105"/>
            <a:chOff x="2386705" y="1249251"/>
            <a:chExt cx="1734534" cy="682580"/>
          </a:xfrm>
        </p:grpSpPr>
        <p:sp>
          <p:nvSpPr>
            <p:cNvPr id="38" name="직사각형 37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783621" y="4189471"/>
            <a:ext cx="1077712" cy="424105"/>
            <a:chOff x="2386705" y="1249251"/>
            <a:chExt cx="1734534" cy="682580"/>
          </a:xfrm>
        </p:grpSpPr>
        <p:sp>
          <p:nvSpPr>
            <p:cNvPr id="41" name="직사각형 40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05909" y="5231357"/>
            <a:ext cx="1077712" cy="424105"/>
            <a:chOff x="2386705" y="1249251"/>
            <a:chExt cx="1734534" cy="682580"/>
          </a:xfrm>
        </p:grpSpPr>
        <p:sp>
          <p:nvSpPr>
            <p:cNvPr id="44" name="직사각형 43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61333" y="5231357"/>
            <a:ext cx="1077712" cy="424105"/>
            <a:chOff x="2386705" y="1249251"/>
            <a:chExt cx="1734534" cy="682580"/>
          </a:xfrm>
        </p:grpSpPr>
        <p:sp>
          <p:nvSpPr>
            <p:cNvPr id="47" name="직사각형 46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40297" y="4189470"/>
            <a:ext cx="1077712" cy="424105"/>
            <a:chOff x="2386705" y="1249251"/>
            <a:chExt cx="1734534" cy="682580"/>
          </a:xfrm>
        </p:grpSpPr>
        <p:sp>
          <p:nvSpPr>
            <p:cNvPr id="50" name="직사각형 49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/>
          <p:cNvCxnSpPr>
            <a:stCxn id="38" idx="1"/>
            <a:endCxn id="42" idx="0"/>
          </p:cNvCxnSpPr>
          <p:nvPr/>
        </p:nvCxnSpPr>
        <p:spPr>
          <a:xfrm flipH="1">
            <a:off x="4322477" y="3359638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8" idx="3"/>
            <a:endCxn id="51" idx="0"/>
          </p:cNvCxnSpPr>
          <p:nvPr/>
        </p:nvCxnSpPr>
        <p:spPr>
          <a:xfrm>
            <a:off x="5939045" y="3359638"/>
            <a:ext cx="540108" cy="82983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3"/>
            <a:endCxn id="48" idx="0"/>
          </p:cNvCxnSpPr>
          <p:nvPr/>
        </p:nvCxnSpPr>
        <p:spPr>
          <a:xfrm>
            <a:off x="4861333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1" idx="1"/>
            <a:endCxn id="45" idx="0"/>
          </p:cNvCxnSpPr>
          <p:nvPr/>
        </p:nvCxnSpPr>
        <p:spPr>
          <a:xfrm flipH="1">
            <a:off x="3244765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593346" y="1908965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418805" y="1919055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40251"/>
              </p:ext>
            </p:extLst>
          </p:nvPr>
        </p:nvGraphicFramePr>
        <p:xfrm>
          <a:off x="1234229" y="3707487"/>
          <a:ext cx="2756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:a16="http://schemas.microsoft.com/office/drawing/2014/main" val="1151413589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val="1361081966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val="2051797336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val="120475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9474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31532"/>
              </p:ext>
            </p:extLst>
          </p:nvPr>
        </p:nvGraphicFramePr>
        <p:xfrm>
          <a:off x="690449" y="4078327"/>
          <a:ext cx="543779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79">
                  <a:extLst>
                    <a:ext uri="{9D8B030D-6E8A-4147-A177-3AD203B41FA5}">
                      <a16:colId xmlns:a16="http://schemas.microsoft.com/office/drawing/2014/main" val="1797740742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3354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2216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35946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4248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3613652" y="-53651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84116" y="-13595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3615" y="-53650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84115" y="286515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1"/>
            <a:endCxn id="5" idx="6"/>
          </p:cNvCxnSpPr>
          <p:nvPr/>
        </p:nvCxnSpPr>
        <p:spPr>
          <a:xfrm flipH="1" flipV="1">
            <a:off x="2612677" y="-1045252"/>
            <a:ext cx="1093026" cy="600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5"/>
            <a:endCxn id="7" idx="2"/>
          </p:cNvCxnSpPr>
          <p:nvPr/>
        </p:nvCxnSpPr>
        <p:spPr>
          <a:xfrm>
            <a:off x="750125" y="1"/>
            <a:ext cx="1233990" cy="60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6" idx="7"/>
          </p:cNvCxnSpPr>
          <p:nvPr/>
        </p:nvCxnSpPr>
        <p:spPr>
          <a:xfrm flipH="1">
            <a:off x="750125" y="-1045252"/>
            <a:ext cx="1233991" cy="600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6" idx="6"/>
          </p:cNvCxnSpPr>
          <p:nvPr/>
        </p:nvCxnSpPr>
        <p:spPr>
          <a:xfrm flipH="1">
            <a:off x="842176" y="-222229"/>
            <a:ext cx="277147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6"/>
            <a:endCxn id="4" idx="3"/>
          </p:cNvCxnSpPr>
          <p:nvPr/>
        </p:nvCxnSpPr>
        <p:spPr>
          <a:xfrm flipV="1">
            <a:off x="2612676" y="0"/>
            <a:ext cx="1093027" cy="600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03025"/>
              </p:ext>
            </p:extLst>
          </p:nvPr>
        </p:nvGraphicFramePr>
        <p:xfrm>
          <a:off x="1234230" y="4078327"/>
          <a:ext cx="2756892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:a16="http://schemas.microsoft.com/office/drawing/2014/main" val="880660824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val="4183728883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val="2492687774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val="3102335657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30337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121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915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90379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4929188" y="4278918"/>
            <a:ext cx="4909697" cy="404453"/>
            <a:chOff x="4929188" y="4431318"/>
            <a:chExt cx="4909697" cy="404453"/>
          </a:xfrm>
        </p:grpSpPr>
        <p:sp>
          <p:nvSpPr>
            <p:cNvPr id="35" name="직사각형 34"/>
            <p:cNvSpPr/>
            <p:nvPr/>
          </p:nvSpPr>
          <p:spPr>
            <a:xfrm>
              <a:off x="4929188" y="443132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89600" y="4431325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5754" y="443132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326166" y="4431322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2320" y="4431318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018576" y="4431319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39" idx="3"/>
              <a:endCxn id="43" idx="1"/>
            </p:cNvCxnSpPr>
            <p:nvPr/>
          </p:nvCxnSpPr>
          <p:spPr>
            <a:xfrm flipV="1">
              <a:off x="5930900" y="4633544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47" idx="3"/>
              <a:endCxn id="51" idx="1"/>
            </p:cNvCxnSpPr>
            <p:nvPr/>
          </p:nvCxnSpPr>
          <p:spPr>
            <a:xfrm flipV="1">
              <a:off x="7567466" y="4633541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4929188" y="5291006"/>
            <a:ext cx="4909696" cy="404455"/>
            <a:chOff x="4929188" y="5240207"/>
            <a:chExt cx="4909696" cy="404455"/>
          </a:xfrm>
        </p:grpSpPr>
        <p:sp>
          <p:nvSpPr>
            <p:cNvPr id="37" name="직사각형 36"/>
            <p:cNvSpPr/>
            <p:nvPr/>
          </p:nvSpPr>
          <p:spPr>
            <a:xfrm>
              <a:off x="4929188" y="524021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89600" y="524021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5754" y="524021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326166" y="5240210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202320" y="524021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018575" y="5240207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41" idx="3"/>
              <a:endCxn id="45" idx="1"/>
            </p:cNvCxnSpPr>
            <p:nvPr/>
          </p:nvCxnSpPr>
          <p:spPr>
            <a:xfrm>
              <a:off x="5930900" y="5442436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49" idx="3"/>
              <a:endCxn id="53" idx="1"/>
            </p:cNvCxnSpPr>
            <p:nvPr/>
          </p:nvCxnSpPr>
          <p:spPr>
            <a:xfrm>
              <a:off x="7567466" y="5442433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4929188" y="4784961"/>
            <a:ext cx="6564313" cy="404455"/>
            <a:chOff x="4929188" y="4835761"/>
            <a:chExt cx="6564313" cy="404455"/>
          </a:xfrm>
        </p:grpSpPr>
        <p:sp>
          <p:nvSpPr>
            <p:cNvPr id="36" name="직사각형 35"/>
            <p:cNvSpPr/>
            <p:nvPr/>
          </p:nvSpPr>
          <p:spPr>
            <a:xfrm>
              <a:off x="4929188" y="483577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689600" y="4835769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5754" y="4835767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26166" y="4835766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202320" y="483576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962732" y="483576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38886" y="483576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40" idx="3"/>
              <a:endCxn id="44" idx="1"/>
            </p:cNvCxnSpPr>
            <p:nvPr/>
          </p:nvCxnSpPr>
          <p:spPr>
            <a:xfrm flipV="1">
              <a:off x="5930900" y="503799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48" idx="3"/>
              <a:endCxn id="52" idx="1"/>
            </p:cNvCxnSpPr>
            <p:nvPr/>
          </p:nvCxnSpPr>
          <p:spPr>
            <a:xfrm flipV="1">
              <a:off x="7567466" y="503798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56" idx="3"/>
              <a:endCxn id="60" idx="1"/>
            </p:cNvCxnSpPr>
            <p:nvPr/>
          </p:nvCxnSpPr>
          <p:spPr>
            <a:xfrm flipV="1">
              <a:off x="9204032" y="503798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0673192" y="4835763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929188" y="5797051"/>
            <a:ext cx="6564312" cy="404457"/>
            <a:chOff x="4929188" y="5797051"/>
            <a:chExt cx="6564312" cy="404457"/>
          </a:xfrm>
        </p:grpSpPr>
        <p:sp>
          <p:nvSpPr>
            <p:cNvPr id="38" name="직사각형 37"/>
            <p:cNvSpPr/>
            <p:nvPr/>
          </p:nvSpPr>
          <p:spPr>
            <a:xfrm>
              <a:off x="4929188" y="5797062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689600" y="5797057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65754" y="5797059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26166" y="5797054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02320" y="579705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962732" y="5797051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838886" y="579705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>
              <a:stCxn id="42" idx="3"/>
              <a:endCxn id="46" idx="1"/>
            </p:cNvCxnSpPr>
            <p:nvPr/>
          </p:nvCxnSpPr>
          <p:spPr>
            <a:xfrm>
              <a:off x="5930900" y="599928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50" idx="3"/>
              <a:endCxn id="54" idx="1"/>
            </p:cNvCxnSpPr>
            <p:nvPr/>
          </p:nvCxnSpPr>
          <p:spPr>
            <a:xfrm>
              <a:off x="7567466" y="599927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58" idx="3"/>
              <a:endCxn id="62" idx="1"/>
            </p:cNvCxnSpPr>
            <p:nvPr/>
          </p:nvCxnSpPr>
          <p:spPr>
            <a:xfrm>
              <a:off x="9204032" y="599927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0673191" y="5797051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1244887" y="3080740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070346" y="3090830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선택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자료구조와 알고리즘의 입문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컴퓨터를 바라보는 관점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err="1"/>
              <a:t>알고지즘은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알고리즘의 개발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정렬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검색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 역사에 남을 유명한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개요</a:t>
            </a:r>
            <a:r>
              <a:rPr lang="en-US" altLang="ko-KR" dirty="0"/>
              <a:t>: </a:t>
            </a:r>
            <a:r>
              <a:rPr lang="ko-KR" altLang="en-US" dirty="0"/>
              <a:t>챕터의 전반적인 소개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소챕터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간단한 소개 및 설명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en-US" altLang="ko-KR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/>
              <a:t>Python and Java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(python</a:t>
            </a:r>
            <a:r>
              <a:rPr lang="ko-KR" altLang="en-US" dirty="0"/>
              <a:t>만 소개할 예정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끝맺음 </a:t>
            </a:r>
            <a:r>
              <a:rPr lang="en-US" altLang="ko-KR" dirty="0"/>
              <a:t>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전기 기술의 발전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 논리회로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튜링 기계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현대 컴퓨터</a:t>
            </a: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현대 컴퓨터의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상태 기억 회로</a:t>
            </a:r>
            <a:r>
              <a:rPr lang="en-US" altLang="ko-KR" sz="2400" dirty="0"/>
              <a:t>(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상태를 </a:t>
            </a:r>
            <a:r>
              <a:rPr lang="ko-KR" altLang="en-US" sz="2400" dirty="0" err="1"/>
              <a:t>입력받고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/>
              <a:t>규칙표</a:t>
            </a:r>
            <a:r>
              <a:rPr lang="ko-KR" altLang="en-US" sz="2400" dirty="0"/>
              <a:t> 논리 회로</a:t>
            </a:r>
            <a:r>
              <a:rPr lang="en-US" altLang="ko-KR" sz="2400" dirty="0"/>
              <a:t>(CPU)</a:t>
            </a:r>
            <a:r>
              <a:rPr lang="ko-KR" altLang="en-US" sz="2400" dirty="0"/>
              <a:t>에서 연산을 한 후에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메모리를 쓸 내용과 상태 기억 회로에 쓸 내용 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튜링기계의</a:t>
            </a:r>
            <a:r>
              <a:rPr lang="ko-KR" altLang="en-US" b="1" dirty="0"/>
              <a:t>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테이프에서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이전 입출력 헤드의 값을 읽은 후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제어 장치의 규칙에 따라 연산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프로그래밍</a:t>
            </a:r>
            <a:r>
              <a:rPr lang="ko-KR" altLang="en-US" sz="2400" dirty="0"/>
              <a:t>은 프로그램을 기획하거나 작성하는 과정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컴퓨터가 수행하는 작업을 단위 작업으로 분류하고 처리 순서를 정하는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 작업의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 타입 선언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저장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조작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전달</a:t>
            </a:r>
            <a:endParaRPr lang="en-US" altLang="ko-KR" sz="1800" dirty="0"/>
          </a:p>
          <a:p>
            <a:r>
              <a:rPr lang="ko-KR" altLang="en-US" sz="2400" dirty="0"/>
              <a:t>주어진 과제들을 단위작업으로 나누고 나눈 단위 작업의 처리 절차를 효과적으로 기술하는 것이 중요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과정을 </a:t>
            </a:r>
            <a:r>
              <a:rPr lang="ko-KR" altLang="en-US" sz="2400" b="1" dirty="0"/>
              <a:t>알고리즘</a:t>
            </a:r>
            <a:r>
              <a:rPr lang="ko-KR" altLang="en-US" sz="2400" dirty="0"/>
              <a:t>이라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717</Words>
  <Application>Microsoft Office PowerPoint</Application>
  <PresentationFormat>와이드스크린</PresentationFormat>
  <Paragraphs>362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  <vt:lpstr>자료구조의 구현</vt:lpstr>
      <vt:lpstr>자료구조의 구현 - 리스트</vt:lpstr>
      <vt:lpstr>자료구조의 구현 - 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Lee Jeongwoo</cp:lastModifiedBy>
  <cp:revision>53</cp:revision>
  <dcterms:created xsi:type="dcterms:W3CDTF">2019-11-20T11:47:32Z</dcterms:created>
  <dcterms:modified xsi:type="dcterms:W3CDTF">2019-11-25T14:31:26Z</dcterms:modified>
</cp:coreProperties>
</file>