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77C0D-5177-469E-9081-01AFA5933122}" v="1" dt="2023-06-12T01:47:30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12/06/2023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hr-HR" dirty="0"/>
              <a:t>Dvostruko njihalo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hr-HR" dirty="0" err="1"/>
              <a:t>Senimarski</a:t>
            </a:r>
            <a:r>
              <a:rPr lang="hr-HR" dirty="0"/>
              <a:t> rad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24677D-C3D6-B93D-BC7D-13E6E1D6BC00}"/>
              </a:ext>
            </a:extLst>
          </p:cNvPr>
          <p:cNvSpPr txBox="1">
            <a:spLocks/>
          </p:cNvSpPr>
          <p:nvPr/>
        </p:nvSpPr>
        <p:spPr>
          <a:xfrm>
            <a:off x="6416041" y="601339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Jure Jerčić,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5CFF-8839-BA36-0EAA-12C32A0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Sažetak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A8981-01F7-61E7-A679-0750380428A6}"/>
              </a:ext>
            </a:extLst>
          </p:cNvPr>
          <p:cNvSpPr txBox="1"/>
          <p:nvPr/>
        </p:nvSpPr>
        <p:spPr>
          <a:xfrm>
            <a:off x="1147156" y="1862051"/>
            <a:ext cx="10372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Simul</a:t>
            </a:r>
            <a:r>
              <a:rPr lang="hr-HR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acija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gibanj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dvostrukog njihala</a:t>
            </a:r>
            <a:endParaRPr lang="hr-HR" sz="240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nim</a:t>
            </a:r>
            <a:r>
              <a:rPr lang="hr-HR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iranje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gibanja</a:t>
            </a:r>
            <a:endParaRPr lang="hr-HR" sz="240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NumPy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Matplotlib</a:t>
            </a:r>
            <a:endParaRPr lang="hr-HR" sz="240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Kaoti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nost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gibanja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utjecaj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sitnih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odstupanja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od po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etnih</a:t>
            </a:r>
            <a:r>
              <a:rPr lang="en-GB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uvjeta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5CFF-8839-BA36-0EAA-12C32A0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GB" dirty="0"/>
          </a:p>
        </p:txBody>
      </p:sp>
      <p:pic>
        <p:nvPicPr>
          <p:cNvPr id="9" name="Picture 8" descr="A picture containing diagram, line, plot, screenshot&#10;&#10;Description automatically generated">
            <a:extLst>
              <a:ext uri="{FF2B5EF4-FFF2-40B4-BE49-F238E27FC236}">
                <a16:creationId xmlns:a16="http://schemas.microsoft.com/office/drawing/2014/main" id="{03DB86DE-40E5-A3C4-7E1B-E71D3C17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2216"/>
            <a:ext cx="7099069" cy="4473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A8981-01F7-61E7-A679-0750380428A6}"/>
              </a:ext>
            </a:extLst>
          </p:cNvPr>
          <p:cNvSpPr txBox="1"/>
          <p:nvPr/>
        </p:nvSpPr>
        <p:spPr>
          <a:xfrm>
            <a:off x="5396774" y="3824711"/>
            <a:ext cx="5942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Dvostruko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njihalo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objekt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sastavljen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od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dva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njihala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koja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povezana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jedno</a:t>
            </a:r>
            <a:r>
              <a:rPr lang="en-GB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drugo</a:t>
            </a:r>
            <a:endParaRPr lang="hr-HR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hr-HR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Sila napetosti I gravitacijska sila – otpor zraka zanemaren</a:t>
            </a:r>
          </a:p>
          <a:p>
            <a:pPr algn="l"/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Eulerova metoda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BFF8A-C847-D164-7418-EB917443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90" y="2300863"/>
            <a:ext cx="4125585" cy="9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etch, drawing, diagram, line art&#10;&#10;Description automatically generated">
            <a:extLst>
              <a:ext uri="{FF2B5EF4-FFF2-40B4-BE49-F238E27FC236}">
                <a16:creationId xmlns:a16="http://schemas.microsoft.com/office/drawing/2014/main" id="{56C2599F-B48A-75FA-DB61-4F8D461B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7" y="3976688"/>
            <a:ext cx="5406453" cy="2858099"/>
          </a:xfrm>
          <a:prstGeom prst="rect">
            <a:avLst/>
          </a:prstGeom>
        </p:spPr>
      </p:pic>
      <p:pic>
        <p:nvPicPr>
          <p:cNvPr id="6" name="Picture 5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DC634A80-73B1-3F9D-3183-1C0A8F29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1" y="1690688"/>
            <a:ext cx="6096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15CFF-8839-BA36-0EAA-12C32A0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Diskusija i rezultati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A8981-01F7-61E7-A679-0750380428A6}"/>
              </a:ext>
            </a:extLst>
          </p:cNvPr>
          <p:cNvSpPr txBox="1"/>
          <p:nvPr/>
        </p:nvSpPr>
        <p:spPr>
          <a:xfrm>
            <a:off x="5492066" y="1951672"/>
            <a:ext cx="58617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Klasa </a:t>
            </a:r>
            <a:r>
              <a:rPr lang="en-GB" sz="1800" b="0" i="1" u="none" strike="noStrike" baseline="0" dirty="0" err="1">
                <a:latin typeface="CMMI12"/>
              </a:rPr>
              <a:t>DoubleP</a:t>
            </a:r>
            <a:r>
              <a:rPr lang="hr-HR" i="1" dirty="0">
                <a:latin typeface="CMMI12"/>
              </a:rPr>
              <a:t>e</a:t>
            </a:r>
            <a:r>
              <a:rPr lang="en-GB" sz="1800" b="0" i="1" u="none" strike="noStrike" baseline="0" dirty="0" err="1">
                <a:latin typeface="CMMI12"/>
              </a:rPr>
              <a:t>ndulum</a:t>
            </a:r>
            <a:r>
              <a:rPr lang="hr-HR" dirty="0">
                <a:latin typeface="CMMI12"/>
              </a:rPr>
              <a:t>: mase, duljine njihala, početni </a:t>
            </a:r>
            <a:r>
              <a:rPr lang="hr-HR" dirty="0" err="1">
                <a:latin typeface="CMMI12"/>
              </a:rPr>
              <a:t>kutevi</a:t>
            </a:r>
            <a:r>
              <a:rPr lang="hr-HR" dirty="0">
                <a:latin typeface="CMMI12"/>
              </a:rPr>
              <a:t> </a:t>
            </a:r>
            <a:r>
              <a:rPr lang="hr-HR" dirty="0" err="1">
                <a:latin typeface="CMMI12"/>
              </a:rPr>
              <a:t>otkona</a:t>
            </a:r>
            <a:r>
              <a:rPr lang="hr-HR" dirty="0">
                <a:latin typeface="CMMI12"/>
              </a:rPr>
              <a:t> i početne kutne brzine, trajanje simulacije, vremenski korak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>
                <a:latin typeface="CMMI12"/>
                <a:cs typeface="Calibri" panose="020F0502020204030204" pitchFamily="34" charset="0"/>
              </a:rPr>
              <a:t>Animacijske varijable pend1 i pend2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err="1">
                <a:latin typeface="CMR12"/>
              </a:rPr>
              <a:t>Metoda</a:t>
            </a:r>
            <a:r>
              <a:rPr lang="en-GB" sz="1800" b="0" i="0" u="none" strike="noStrike" baseline="0" dirty="0">
                <a:latin typeface="CMR12"/>
              </a:rPr>
              <a:t> </a:t>
            </a:r>
            <a:r>
              <a:rPr lang="en-GB" sz="1800" b="0" i="1" u="none" strike="noStrike" baseline="0" dirty="0">
                <a:latin typeface="CMMI12"/>
              </a:rPr>
              <a:t>diff</a:t>
            </a:r>
            <a:r>
              <a:rPr lang="hr-HR" sz="1800" b="0" i="1" u="none" strike="noStrike" baseline="0" dirty="0">
                <a:latin typeface="CMMI12"/>
              </a:rPr>
              <a:t>_</a:t>
            </a:r>
            <a:r>
              <a:rPr lang="en-GB" sz="1800" b="0" i="1" u="none" strike="noStrike" baseline="0" dirty="0">
                <a:latin typeface="CMMI12"/>
              </a:rPr>
              <a:t>solve</a:t>
            </a:r>
            <a:r>
              <a:rPr lang="hr-HR" sz="1800" b="0" u="none" strike="noStrike" baseline="0" dirty="0">
                <a:latin typeface="CMMI12"/>
              </a:rPr>
              <a:t>: derivira kutne veličine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>
                <a:latin typeface="CMMI12"/>
                <a:cs typeface="Calibri" panose="020F0502020204030204" pitchFamily="34" charset="0"/>
              </a:rPr>
              <a:t>Metoda </a:t>
            </a:r>
            <a:r>
              <a:rPr lang="hr-HR" i="1" dirty="0">
                <a:latin typeface="CMMI12"/>
                <a:cs typeface="Calibri" panose="020F0502020204030204" pitchFamily="34" charset="0"/>
              </a:rPr>
              <a:t>__</a:t>
            </a:r>
            <a:r>
              <a:rPr lang="hr-HR" i="1" dirty="0" err="1">
                <a:latin typeface="CMMI12"/>
                <a:cs typeface="Calibri" panose="020F0502020204030204" pitchFamily="34" charset="0"/>
              </a:rPr>
              <a:t>move</a:t>
            </a:r>
            <a:r>
              <a:rPr lang="hr-HR" dirty="0">
                <a:latin typeface="CMMI12"/>
                <a:cs typeface="Calibri" panose="020F0502020204030204" pitchFamily="34" charset="0"/>
              </a:rPr>
              <a:t>: implementacija </a:t>
            </a:r>
            <a:r>
              <a:rPr lang="hr-HR" dirty="0" err="1">
                <a:latin typeface="CMMI12"/>
                <a:cs typeface="Calibri" panose="020F0502020204030204" pitchFamily="34" charset="0"/>
              </a:rPr>
              <a:t>Eulereve</a:t>
            </a:r>
            <a:r>
              <a:rPr lang="hr-HR" dirty="0">
                <a:latin typeface="CMMI12"/>
                <a:cs typeface="Calibri" panose="020F0502020204030204" pitchFamily="34" charset="0"/>
              </a:rPr>
              <a:t> metode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1800" b="0" u="none" strike="noStrike" baseline="0" dirty="0">
                <a:latin typeface="CMMI12"/>
                <a:cs typeface="Calibri" panose="020F0502020204030204" pitchFamily="34" charset="0"/>
              </a:rPr>
              <a:t>Metoda </a:t>
            </a:r>
            <a:r>
              <a:rPr lang="hr-HR" sz="1800" b="0" i="1" u="none" strike="noStrike" baseline="0" dirty="0" err="1">
                <a:latin typeface="CMMI12"/>
                <a:cs typeface="Calibri" panose="020F0502020204030204" pitchFamily="34" charset="0"/>
              </a:rPr>
              <a:t>animate</a:t>
            </a:r>
            <a:r>
              <a:rPr lang="hr-HR" sz="1800" b="0" u="none" strike="noStrike" baseline="0" dirty="0">
                <a:latin typeface="CMMI12"/>
                <a:cs typeface="Calibri" panose="020F0502020204030204" pitchFamily="34" charset="0"/>
              </a:rPr>
              <a:t>: animiranje gibanja pomoću funkcije </a:t>
            </a:r>
            <a:r>
              <a:rPr lang="en-GB" sz="1800" b="0" i="1" u="none" strike="noStrike" baseline="0" dirty="0" err="1">
                <a:latin typeface="CMMI12"/>
              </a:rPr>
              <a:t>FuncAnimation</a:t>
            </a:r>
            <a:r>
              <a:rPr lang="hr-HR" sz="1800" b="0" i="1" u="none" strike="noStrike" baseline="0" dirty="0">
                <a:latin typeface="CMMI12"/>
              </a:rPr>
              <a:t> </a:t>
            </a:r>
            <a:endParaRPr lang="hr-HR" sz="1800" b="0" u="none" strike="noStrike" baseline="0" dirty="0">
              <a:latin typeface="CMMI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r-HR" sz="1800" b="0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etch, drawing, diagram&#10;&#10;Description automatically generated">
            <a:extLst>
              <a:ext uri="{FF2B5EF4-FFF2-40B4-BE49-F238E27FC236}">
                <a16:creationId xmlns:a16="http://schemas.microsoft.com/office/drawing/2014/main" id="{00FB45AD-A800-258F-528C-ABD499CE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8" r="23568"/>
          <a:stretch/>
        </p:blipFill>
        <p:spPr>
          <a:xfrm>
            <a:off x="8311783" y="1629000"/>
            <a:ext cx="3600000" cy="3600000"/>
          </a:xfrm>
          <a:prstGeom prst="rect">
            <a:avLst/>
          </a:prstGeom>
        </p:spPr>
      </p:pic>
      <p:pic>
        <p:nvPicPr>
          <p:cNvPr id="6" name="Picture 5" descr="A picture containing sketch, drawing, line art, diagram&#10;&#10;Description automatically generated">
            <a:extLst>
              <a:ext uri="{FF2B5EF4-FFF2-40B4-BE49-F238E27FC236}">
                <a16:creationId xmlns:a16="http://schemas.microsoft.com/office/drawing/2014/main" id="{8C265A90-A1B5-572F-19B6-DFFD46194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8" r="23568"/>
          <a:stretch/>
        </p:blipFill>
        <p:spPr>
          <a:xfrm>
            <a:off x="4292676" y="1629000"/>
            <a:ext cx="3600000" cy="3600000"/>
          </a:xfrm>
          <a:prstGeom prst="rect">
            <a:avLst/>
          </a:prstGeom>
        </p:spPr>
      </p:pic>
      <p:pic>
        <p:nvPicPr>
          <p:cNvPr id="15" name="Picture 14" descr="A picture containing sketch, drawing, diagram, circle&#10;&#10;Description automatically generated">
            <a:extLst>
              <a:ext uri="{FF2B5EF4-FFF2-40B4-BE49-F238E27FC236}">
                <a16:creationId xmlns:a16="http://schemas.microsoft.com/office/drawing/2014/main" id="{B2C93CEE-9F6A-DB2B-A68B-784A9B619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68" r="23568"/>
          <a:stretch/>
        </p:blipFill>
        <p:spPr>
          <a:xfrm>
            <a:off x="0" y="1629000"/>
            <a:ext cx="36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CB17B-74DC-C914-8461-F30C0A49970C}"/>
                  </a:ext>
                </a:extLst>
              </p:cNvPr>
              <p:cNvSpPr txBox="1"/>
              <p:nvPr/>
            </p:nvSpPr>
            <p:spPr>
              <a:xfrm>
                <a:off x="93474" y="5349028"/>
                <a:ext cx="3413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r-HR" baseline="-25000" dirty="0"/>
                  <a:t>1</a:t>
                </a:r>
                <a:r>
                  <a:rPr lang="hr-HR" dirty="0"/>
                  <a:t> = 122°, </a:t>
                </a:r>
                <a:r>
                  <a:rPr lang="hr-HR" i="1" dirty="0" err="1"/>
                  <a:t>dt</a:t>
                </a:r>
                <a:r>
                  <a:rPr lang="hr-HR" dirty="0"/>
                  <a:t> = 0.0075 s </a:t>
                </a:r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CB17B-74DC-C914-8461-F30C0A49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" y="5349028"/>
                <a:ext cx="341305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443768-B740-0876-8CCE-0574AA94B72E}"/>
                  </a:ext>
                </a:extLst>
              </p:cNvPr>
              <p:cNvSpPr txBox="1"/>
              <p:nvPr/>
            </p:nvSpPr>
            <p:spPr>
              <a:xfrm>
                <a:off x="4386150" y="5349028"/>
                <a:ext cx="3413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r-HR" baseline="-25000" dirty="0"/>
                  <a:t>1</a:t>
                </a:r>
                <a:r>
                  <a:rPr lang="hr-HR" dirty="0"/>
                  <a:t> = 120°, </a:t>
                </a:r>
                <a:r>
                  <a:rPr lang="hr-HR" i="1" dirty="0" err="1"/>
                  <a:t>dt</a:t>
                </a:r>
                <a:r>
                  <a:rPr lang="hr-HR" dirty="0"/>
                  <a:t> = 0.0075 s 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443768-B740-0876-8CCE-0574AA94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50" y="5349028"/>
                <a:ext cx="341305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F4C58C-9BA0-1C62-27DC-8AC9FAA9B9C1}"/>
                  </a:ext>
                </a:extLst>
              </p:cNvPr>
              <p:cNvSpPr txBox="1"/>
              <p:nvPr/>
            </p:nvSpPr>
            <p:spPr>
              <a:xfrm>
                <a:off x="8405257" y="5307611"/>
                <a:ext cx="3413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r-HR" baseline="-25000" dirty="0"/>
                  <a:t>1</a:t>
                </a:r>
                <a:r>
                  <a:rPr lang="hr-HR" dirty="0"/>
                  <a:t> = 120°, </a:t>
                </a:r>
                <a:r>
                  <a:rPr lang="hr-HR" i="1" dirty="0" err="1"/>
                  <a:t>dt</a:t>
                </a:r>
                <a:r>
                  <a:rPr lang="hr-HR" dirty="0"/>
                  <a:t> = 0.0085 s </a:t>
                </a:r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F4C58C-9BA0-1C62-27DC-8AC9FAA9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57" y="5307611"/>
                <a:ext cx="341305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63EA-86BD-119A-C79C-9222FA76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70E88-F7A5-A4CE-C128-712E15949615}"/>
              </a:ext>
            </a:extLst>
          </p:cNvPr>
          <p:cNvSpPr txBox="1"/>
          <p:nvPr/>
        </p:nvSpPr>
        <p:spPr>
          <a:xfrm>
            <a:off x="946298" y="2828835"/>
            <a:ext cx="1032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Demonstracija gibanja dvostrukog gibanja koristeći </a:t>
            </a:r>
            <a:r>
              <a:rPr lang="hr-HR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hr-H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programski jezik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Osjetljivost sustava na početne uvjetne i k</a:t>
            </a:r>
            <a:r>
              <a:rPr lang="hr-H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aotičnost gibanja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Moguće unaprjeđenje </a:t>
            </a:r>
            <a:r>
              <a:rPr lang="hr-HR" sz="2400" b="0" i="0" u="none" strike="noStrike" baseline="0">
                <a:latin typeface="Calibri" panose="020F0502020204030204" pitchFamily="34" charset="0"/>
                <a:cs typeface="Calibri" panose="020F0502020204030204" pitchFamily="34" charset="0"/>
              </a:rPr>
              <a:t>koda korištenjem </a:t>
            </a:r>
            <a:r>
              <a:rPr lang="hr-H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naprednijih metoda</a:t>
            </a:r>
          </a:p>
        </p:txBody>
      </p:sp>
    </p:spTree>
    <p:extLst>
      <p:ext uri="{BB962C8B-B14F-4D97-AF65-F5344CB8AC3E}">
        <p14:creationId xmlns:p14="http://schemas.microsoft.com/office/powerpoint/2010/main" val="421829993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89</TotalTime>
  <Words>168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CMMI12</vt:lpstr>
      <vt:lpstr>CMR12</vt:lpstr>
      <vt:lpstr>Tenorite</vt:lpstr>
      <vt:lpstr>Monoline</vt:lpstr>
      <vt:lpstr>Dvostruko njihalo</vt:lpstr>
      <vt:lpstr>Sažetak</vt:lpstr>
      <vt:lpstr>Uvod</vt:lpstr>
      <vt:lpstr>Diskusija i rezultati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Dvostruko njihalo</dc:title>
  <dc:creator>Jure Jerčić</dc:creator>
  <cp:lastModifiedBy>Jure Jerčić</cp:lastModifiedBy>
  <cp:revision>2</cp:revision>
  <dcterms:created xsi:type="dcterms:W3CDTF">2023-06-12T00:45:57Z</dcterms:created>
  <dcterms:modified xsi:type="dcterms:W3CDTF">2023-06-12T05:57:28Z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