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6EF"/>
    <a:srgbClr val="061F35"/>
    <a:srgbClr val="1C88C9"/>
    <a:srgbClr val="1E2D89"/>
    <a:srgbClr val="274299"/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591"/>
  </p:normalViewPr>
  <p:slideViewPr>
    <p:cSldViewPr>
      <p:cViewPr varScale="1">
        <p:scale>
          <a:sx n="112" d="100"/>
          <a:sy n="112" d="100"/>
        </p:scale>
        <p:origin x="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66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178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191000"/>
            <a:ext cx="5943600" cy="11652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FFF2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532" y="5410200"/>
            <a:ext cx="5653668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532" y="6356350"/>
            <a:ext cx="2895600" cy="365125"/>
          </a:xfrm>
        </p:spPr>
        <p:txBody>
          <a:bodyPr/>
          <a:lstStyle/>
          <a:p>
            <a:r>
              <a:rPr lang="en-US" dirty="0"/>
              <a:t>NASA Goddard Space Flight Center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NASA Goddard Space Flight Center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0"/>
            <a:ext cx="9144000" cy="68473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1" y="1981201"/>
            <a:ext cx="3886200" cy="19050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54A6E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886200"/>
            <a:ext cx="3886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1000">
                <a:srgbClr val="1E2D89"/>
              </a:gs>
              <a:gs pos="48000">
                <a:srgbClr val="1C88C9"/>
              </a:gs>
              <a:gs pos="100000">
                <a:srgbClr val="061F35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/>
              <a:t>General Mission Analysis Tool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b="1" kern="1200">
          <a:solidFill>
            <a:srgbClr val="FFF2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68275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301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423532" y="4191000"/>
            <a:ext cx="5943600" cy="1165225"/>
          </a:xfrm>
        </p:spPr>
        <p:txBody>
          <a:bodyPr/>
          <a:lstStyle/>
          <a:p>
            <a:r>
              <a:rPr lang="en-US" dirty="0"/>
              <a:t>TAT-C O&amp;C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23532" y="5257800"/>
            <a:ext cx="5653668" cy="838200"/>
          </a:xfrm>
        </p:spPr>
        <p:txBody>
          <a:bodyPr>
            <a:normAutofit/>
          </a:bodyPr>
          <a:lstStyle/>
          <a:p>
            <a:r>
              <a:rPr lang="en-US"/>
              <a:t>March 27, </a:t>
            </a:r>
            <a:r>
              <a:rPr lang="en-US" dirty="0"/>
              <a:t>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3532" y="6248400"/>
            <a:ext cx="48291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NASA Goddard Space Flight Center</a:t>
            </a:r>
          </a:p>
        </p:txBody>
      </p:sp>
    </p:spTree>
    <p:extLst>
      <p:ext uri="{BB962C8B-B14F-4D97-AF65-F5344CB8AC3E}">
        <p14:creationId xmlns:p14="http://schemas.microsoft.com/office/powerpoint/2010/main" val="22673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A6D6F-E8CA-C144-A60F-DB3ED2B69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same function as shown in high level view, pseudocode now refers to actual data structures</a:t>
            </a:r>
          </a:p>
          <a:p>
            <a:r>
              <a:rPr lang="en-US" dirty="0"/>
              <a:t>FOV = field of view</a:t>
            </a:r>
          </a:p>
          <a:p>
            <a:r>
              <a:rPr lang="en-US" dirty="0"/>
              <a:t>This function uses inertial and ECEF coordinate frames, does not worry about attitude or sensor frame (Spacecraft class does that)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C99C4-7842-974E-A442-3768431D0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For each POI in </a:t>
            </a:r>
            <a:r>
              <a:rPr lang="en-US" sz="1600" dirty="0" err="1"/>
              <a:t>pointGroup</a:t>
            </a:r>
            <a:r>
              <a:rPr lang="en-US" sz="1600" dirty="0"/>
              <a:t> loop</a:t>
            </a:r>
          </a:p>
          <a:p>
            <a:pPr marL="0" indent="0">
              <a:buNone/>
            </a:pPr>
            <a:r>
              <a:rPr lang="en-US" sz="1600" dirty="0"/>
              <a:t>   if (POI passes dot product check) then</a:t>
            </a:r>
          </a:p>
          <a:p>
            <a:pPr marL="0" indent="0">
              <a:buNone/>
            </a:pPr>
            <a:r>
              <a:rPr lang="en-US" sz="1600" dirty="0"/>
              <a:t>      check target visibility</a:t>
            </a:r>
          </a:p>
          <a:p>
            <a:pPr marL="0" indent="0">
              <a:buNone/>
            </a:pPr>
            <a:r>
              <a:rPr lang="en-US" sz="1600" dirty="0"/>
              <a:t>      if (spacecraft is in view) then</a:t>
            </a:r>
          </a:p>
          <a:p>
            <a:pPr marL="0" indent="0">
              <a:buNone/>
            </a:pPr>
            <a:r>
              <a:rPr lang="en-US" sz="1600" dirty="0"/>
              <a:t>         store time index in </a:t>
            </a:r>
            <a:r>
              <a:rPr lang="en-US" sz="1600" dirty="0" err="1"/>
              <a:t>timeSeriesData</a:t>
            </a:r>
            <a:r>
              <a:rPr lang="en-US" sz="1600" dirty="0"/>
              <a:t> /</a:t>
            </a:r>
          </a:p>
          <a:p>
            <a:pPr marL="0" indent="0">
              <a:buNone/>
            </a:pPr>
            <a:r>
              <a:rPr lang="en-US" sz="1600" dirty="0"/>
              <a:t>              for the POI</a:t>
            </a:r>
          </a:p>
          <a:p>
            <a:pPr marL="0" indent="0">
              <a:buNone/>
            </a:pPr>
            <a:r>
              <a:rPr lang="en-US" sz="1600" dirty="0"/>
              <a:t>         store POI in list of points in FOV</a:t>
            </a:r>
          </a:p>
          <a:p>
            <a:pPr marL="0" indent="0">
              <a:buNone/>
            </a:pPr>
            <a:r>
              <a:rPr lang="en-US" sz="1600" dirty="0"/>
              <a:t>         if (target geometry option is on) then</a:t>
            </a:r>
          </a:p>
          <a:p>
            <a:pPr marL="0" indent="0">
              <a:buNone/>
            </a:pPr>
            <a:r>
              <a:rPr lang="en-US" sz="1600" dirty="0"/>
              <a:t>            create a </a:t>
            </a:r>
            <a:r>
              <a:rPr lang="en-US" sz="1600" dirty="0" err="1"/>
              <a:t>VisiblePOIReport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store report in </a:t>
            </a:r>
            <a:r>
              <a:rPr lang="en-US" sz="1600" dirty="0" err="1"/>
              <a:t>discreteEventData</a:t>
            </a:r>
            <a:r>
              <a:rPr lang="en-US" sz="1600" dirty="0"/>
              <a:t> /</a:t>
            </a:r>
          </a:p>
          <a:p>
            <a:pPr marL="0" indent="0">
              <a:buNone/>
            </a:pPr>
            <a:r>
              <a:rPr lang="en-US" sz="1600" dirty="0"/>
              <a:t>                for the POI</a:t>
            </a:r>
          </a:p>
          <a:p>
            <a:pPr marL="0" indent="0">
              <a:buNone/>
            </a:pPr>
            <a:r>
              <a:rPr lang="en-US" sz="1600" dirty="0"/>
              <a:t>         end if // target geometry option</a:t>
            </a:r>
          </a:p>
          <a:p>
            <a:pPr marL="0" indent="0">
              <a:buNone/>
            </a:pPr>
            <a:r>
              <a:rPr lang="en-US" sz="1600" dirty="0"/>
              <a:t>      end if // spacecraft in view</a:t>
            </a:r>
          </a:p>
          <a:p>
            <a:pPr marL="0" indent="0">
              <a:buNone/>
            </a:pPr>
            <a:r>
              <a:rPr lang="en-US" sz="1600" dirty="0"/>
              <a:t>   end if // dot product check</a:t>
            </a:r>
          </a:p>
          <a:p>
            <a:pPr marL="0" indent="0">
              <a:buNone/>
            </a:pPr>
            <a:r>
              <a:rPr lang="en-US" sz="1600" dirty="0"/>
              <a:t>End loop </a:t>
            </a:r>
          </a:p>
          <a:p>
            <a:pPr marL="0" indent="0">
              <a:buNone/>
            </a:pPr>
            <a:r>
              <a:rPr lang="en-US" sz="1600" dirty="0"/>
              <a:t>Return list of points in sensor FOV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0DE5E6-07C4-3142-80A8-48E980E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CoverageChecker</a:t>
            </a:r>
            <a:r>
              <a:rPr lang="en-US" dirty="0"/>
              <a:t> functions:</a:t>
            </a:r>
            <a:br>
              <a:rPr lang="en-US" dirty="0"/>
            </a:br>
            <a:r>
              <a:rPr lang="en-US" dirty="0" err="1"/>
              <a:t>CheckPointCoverage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09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A6D6F-E8CA-C144-A60F-DB3ED2B69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of data structures</a:t>
            </a:r>
          </a:p>
          <a:p>
            <a:pPr lvl="1"/>
            <a:r>
              <a:rPr lang="en-US" dirty="0"/>
              <a:t>Intervals are identified by series of consecutive time indices</a:t>
            </a:r>
          </a:p>
          <a:p>
            <a:pPr lvl="1"/>
            <a:r>
              <a:rPr lang="en-US" dirty="0"/>
              <a:t>First and last index is used to look up start and end time in </a:t>
            </a:r>
            <a:r>
              <a:rPr lang="en-US" dirty="0" err="1"/>
              <a:t>dateData</a:t>
            </a:r>
            <a:r>
              <a:rPr lang="en-US" dirty="0"/>
              <a:t> array</a:t>
            </a:r>
          </a:p>
          <a:p>
            <a:r>
              <a:rPr lang="en-US" dirty="0" err="1"/>
              <a:t>VisiblePOIreport</a:t>
            </a:r>
            <a:endParaRPr lang="en-US" dirty="0"/>
          </a:p>
          <a:p>
            <a:pPr lvl="1"/>
            <a:r>
              <a:rPr lang="en-US" dirty="0"/>
              <a:t>Remember, generating this data is optional, so </a:t>
            </a:r>
            <a:r>
              <a:rPr lang="en-US" dirty="0" err="1"/>
              <a:t>intervalEventRecord</a:t>
            </a:r>
            <a:r>
              <a:rPr lang="en-US" dirty="0"/>
              <a:t> may reduce to list of start and end times</a:t>
            </a:r>
          </a:p>
          <a:p>
            <a:r>
              <a:rPr lang="en-US" dirty="0"/>
              <a:t>test/</a:t>
            </a:r>
            <a:r>
              <a:rPr lang="en-US" dirty="0" err="1"/>
              <a:t>SystemTestAnalysis.cpp</a:t>
            </a:r>
            <a:endParaRPr lang="en-US" dirty="0"/>
          </a:p>
          <a:p>
            <a:pPr lvl="1"/>
            <a:r>
              <a:rPr lang="en-US" dirty="0"/>
              <a:t>Contains example of how post processed data may be used.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C99C4-7842-974E-A442-3768431D0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For each POI in </a:t>
            </a:r>
            <a:r>
              <a:rPr lang="en-US" sz="1600" dirty="0" err="1"/>
              <a:t>pointGroup</a:t>
            </a:r>
            <a:r>
              <a:rPr lang="en-US" sz="1600" dirty="0"/>
              <a:t> loop</a:t>
            </a:r>
          </a:p>
          <a:p>
            <a:pPr marL="0" indent="0">
              <a:buNone/>
            </a:pPr>
            <a:r>
              <a:rPr lang="en-US" sz="1600" dirty="0"/>
              <a:t>   if (</a:t>
            </a:r>
            <a:r>
              <a:rPr lang="en-US" sz="1600" dirty="0" err="1"/>
              <a:t>numEventsPerPoint</a:t>
            </a:r>
            <a:r>
              <a:rPr lang="en-US" sz="1600" dirty="0"/>
              <a:t>[POI] &gt; 2) then</a:t>
            </a:r>
          </a:p>
          <a:p>
            <a:pPr marL="0" indent="0">
              <a:buNone/>
            </a:pPr>
            <a:r>
              <a:rPr lang="en-US" sz="1600" dirty="0"/>
              <a:t>      set start time</a:t>
            </a:r>
          </a:p>
          <a:p>
            <a:pPr marL="0" indent="0">
              <a:buNone/>
            </a:pPr>
            <a:r>
              <a:rPr lang="en-US" sz="1600" dirty="0"/>
              <a:t>      look for intervals s/c is in view</a:t>
            </a:r>
          </a:p>
          <a:p>
            <a:pPr marL="0" indent="0">
              <a:buNone/>
            </a:pPr>
            <a:r>
              <a:rPr lang="en-US" sz="1600" dirty="0"/>
              <a:t>      if (end of interval) then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isEnd</a:t>
            </a:r>
            <a:r>
              <a:rPr lang="en-US" sz="1600" dirty="0"/>
              <a:t> = true</a:t>
            </a:r>
          </a:p>
          <a:p>
            <a:pPr marL="0" indent="0">
              <a:buNone/>
            </a:pPr>
            <a:r>
              <a:rPr lang="en-US" sz="1600" dirty="0"/>
              <a:t>         set end</a:t>
            </a:r>
          </a:p>
          <a:p>
            <a:pPr marL="0" indent="0">
              <a:buNone/>
            </a:pPr>
            <a:r>
              <a:rPr lang="en-US" sz="1600" dirty="0"/>
              <a:t>   end if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isEnd</a:t>
            </a:r>
            <a:r>
              <a:rPr lang="en-US" sz="1600" dirty="0"/>
              <a:t>) then</a:t>
            </a:r>
          </a:p>
          <a:p>
            <a:pPr marL="0" indent="0">
              <a:buNone/>
            </a:pPr>
            <a:r>
              <a:rPr lang="en-US" sz="1600" dirty="0"/>
              <a:t>      // create </a:t>
            </a:r>
            <a:r>
              <a:rPr lang="en-US" sz="1600" dirty="0" err="1"/>
              <a:t>intervalEventReport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set start &amp; end times</a:t>
            </a:r>
          </a:p>
          <a:p>
            <a:pPr marL="0" indent="0">
              <a:buNone/>
            </a:pPr>
            <a:r>
              <a:rPr lang="en-US" sz="1600" dirty="0"/>
              <a:t>      add </a:t>
            </a:r>
            <a:r>
              <a:rPr lang="en-US" sz="1600" dirty="0" err="1"/>
              <a:t>VisiblePOIrecords</a:t>
            </a:r>
            <a:r>
              <a:rPr lang="en-US" sz="1600" dirty="0"/>
              <a:t> // if created</a:t>
            </a:r>
          </a:p>
          <a:p>
            <a:pPr marL="0" indent="0">
              <a:buNone/>
            </a:pPr>
            <a:r>
              <a:rPr lang="en-US" sz="1600" dirty="0"/>
              <a:t>      add </a:t>
            </a:r>
            <a:r>
              <a:rPr lang="en-US" sz="1600" dirty="0" err="1"/>
              <a:t>intervalEventReport</a:t>
            </a:r>
            <a:r>
              <a:rPr lang="en-US" sz="1600" dirty="0"/>
              <a:t> to reports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isEnd</a:t>
            </a:r>
            <a:r>
              <a:rPr lang="en-US" sz="1600" dirty="0"/>
              <a:t> = false</a:t>
            </a:r>
          </a:p>
          <a:p>
            <a:pPr marL="0" indent="0">
              <a:buNone/>
            </a:pPr>
            <a:r>
              <a:rPr lang="en-US" sz="1600" dirty="0"/>
              <a:t>   end if</a:t>
            </a:r>
          </a:p>
          <a:p>
            <a:pPr marL="0" indent="0">
              <a:buNone/>
            </a:pPr>
            <a:r>
              <a:rPr lang="en-US" sz="1600" dirty="0"/>
              <a:t>End loop </a:t>
            </a:r>
          </a:p>
          <a:p>
            <a:pPr marL="0" indent="0">
              <a:buNone/>
            </a:pPr>
            <a:r>
              <a:rPr lang="en-US" sz="1600" dirty="0"/>
              <a:t>Return reports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0DE5E6-07C4-3142-80A8-48E980E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CoverageChecker</a:t>
            </a:r>
            <a:r>
              <a:rPr lang="en-US" dirty="0"/>
              <a:t> functions:</a:t>
            </a:r>
            <a:br>
              <a:rPr lang="en-US" dirty="0"/>
            </a:br>
            <a:r>
              <a:rPr lang="en-US" dirty="0" err="1"/>
              <a:t>ProcessCoverageData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619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31E78-14A2-764B-B141-8EFB8E86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Propagator contains models for position and velocity over time</a:t>
            </a:r>
          </a:p>
          <a:p>
            <a:pPr lvl="1"/>
            <a:r>
              <a:rPr lang="en-US" dirty="0"/>
              <a:t>Spacecraft contains or uses key classes such as Sensor or </a:t>
            </a:r>
            <a:r>
              <a:rPr lang="en-US" dirty="0" err="1"/>
              <a:t>LaGrangeInterpolator</a:t>
            </a:r>
            <a:endParaRPr lang="en-US" dirty="0"/>
          </a:p>
          <a:p>
            <a:pPr lvl="1"/>
            <a:r>
              <a:rPr lang="en-US" dirty="0"/>
              <a:t>Coverage checker determines when each point is in sensor FOV</a:t>
            </a:r>
          </a:p>
          <a:p>
            <a:r>
              <a:rPr lang="en-US" dirty="0"/>
              <a:t>Limitations/Potential follow-on task work</a:t>
            </a:r>
          </a:p>
          <a:p>
            <a:pPr lvl="1"/>
            <a:r>
              <a:rPr lang="en-US" dirty="0"/>
              <a:t>One sensor per spacecraft; hooks exist for multiple sensors that shouldn’t be hard to add to modeling.</a:t>
            </a:r>
          </a:p>
          <a:p>
            <a:pPr lvl="1"/>
            <a:r>
              <a:rPr lang="en-US" dirty="0"/>
              <a:t>Design is for one spacecraft; workaround is to have one </a:t>
            </a:r>
            <a:r>
              <a:rPr lang="en-US" dirty="0" err="1"/>
              <a:t>CoverageChecker</a:t>
            </a:r>
            <a:r>
              <a:rPr lang="en-US" dirty="0"/>
              <a:t>/Spacecraft/Propagator set per spacecraft. Probably should refactor next year.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5561D-90C8-1244-9D35-45723FD5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785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08DB-07A3-CB45-8E39-BEFDCE1C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Q1. Is Nadir-Pointing attitude restricted to a specific definition of axes? The code reverses y and x axes from the usual +z to center of earth, +y is negative orbit normal, +x completes triad.</a:t>
            </a:r>
          </a:p>
          <a:p>
            <a:r>
              <a:rPr lang="en-US" dirty="0"/>
              <a:t>Your questions?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5561D-90C8-1244-9D35-45723FD5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6988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Highest-level functional view</a:t>
            </a:r>
          </a:p>
          <a:p>
            <a:r>
              <a:rPr lang="en-US" dirty="0"/>
              <a:t>Structural view</a:t>
            </a:r>
          </a:p>
          <a:p>
            <a:r>
              <a:rPr lang="en-US" dirty="0"/>
              <a:t>End-to-end functional view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Propagation</a:t>
            </a:r>
          </a:p>
          <a:p>
            <a:pPr lvl="1"/>
            <a:r>
              <a:rPr lang="en-US" dirty="0"/>
              <a:t>Coverage checking</a:t>
            </a:r>
          </a:p>
          <a:p>
            <a:pPr lvl="2"/>
            <a:r>
              <a:rPr lang="en-US" dirty="0"/>
              <a:t>Control</a:t>
            </a:r>
          </a:p>
          <a:p>
            <a:pPr lvl="2"/>
            <a:r>
              <a:rPr lang="en-US" dirty="0"/>
              <a:t>Checking visibility of a point</a:t>
            </a:r>
          </a:p>
          <a:p>
            <a:pPr lvl="1"/>
            <a:r>
              <a:rPr lang="en-US" dirty="0"/>
              <a:t>Post Processing</a:t>
            </a:r>
          </a:p>
          <a:p>
            <a:pPr lvl="1"/>
            <a:r>
              <a:rPr lang="en-US" dirty="0"/>
              <a:t>Questions??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/>
              <a:t>General Mission Analysis Tool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/>
              <a:t>NASA Goddard Space Flight Center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891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48B48-798C-F949-B730-DAA75DD2B5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u="sng" dirty="0">
                <a:solidFill>
                  <a:prstClr val="black"/>
                </a:solidFill>
              </a:rPr>
              <a:t>Pseudocode (driver)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Propagate orbit to initial time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While (not end of time range)</a:t>
            </a:r>
          </a:p>
          <a:p>
            <a:pPr marL="0" lvl="0" indent="0">
              <a:buNone/>
            </a:pPr>
            <a:r>
              <a:rPr lang="en-US" sz="1600" b="1" dirty="0">
                <a:solidFill>
                  <a:prstClr val="black"/>
                </a:solidFill>
              </a:rPr>
              <a:t>   </a:t>
            </a:r>
            <a:r>
              <a:rPr lang="en-US" sz="1600" b="1" dirty="0">
                <a:solidFill>
                  <a:srgbClr val="0070C0"/>
                </a:solidFill>
              </a:rPr>
              <a:t>Accumulate coverage data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  Advance clock by propagation step size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  Propagate state to new time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End loop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Post-process</a:t>
            </a: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b="1" dirty="0">
                <a:solidFill>
                  <a:prstClr val="black"/>
                </a:solidFill>
              </a:rPr>
              <a:t>Notes</a:t>
            </a:r>
            <a:r>
              <a:rPr lang="en-US" sz="1600" u="sng" dirty="0">
                <a:solidFill>
                  <a:prstClr val="black"/>
                </a:solidFill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</a:rPr>
              <a:t>There are interpolation &amp; non-interpolation variants of Accumulate code.</a:t>
            </a:r>
          </a:p>
          <a:p>
            <a:r>
              <a:rPr lang="en-US" sz="1600" dirty="0">
                <a:solidFill>
                  <a:prstClr val="black"/>
                </a:solidFill>
              </a:rPr>
              <a:t>When interpolating, there is an inner loop driven by interpolator step size, which in turn depends on event detection granularity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F32A7-9408-BE46-8264-E91BCDBA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648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Pseudocode</a:t>
            </a:r>
          </a:p>
          <a:p>
            <a:pPr marL="0" indent="0">
              <a:buNone/>
            </a:pPr>
            <a:r>
              <a:rPr lang="en-US" sz="1600" b="1" dirty="0" err="1"/>
              <a:t>AccumulateCoverageData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dirty="0"/>
              <a:t>Get spacecraft state</a:t>
            </a:r>
          </a:p>
          <a:p>
            <a:pPr marL="0" indent="0">
              <a:buNone/>
            </a:pPr>
            <a:r>
              <a:rPr lang="en-US" sz="1600" dirty="0"/>
              <a:t>    // interpolation option is found here</a:t>
            </a:r>
          </a:p>
          <a:p>
            <a:pPr marL="0" indent="0">
              <a:buNone/>
            </a:pPr>
            <a:r>
              <a:rPr lang="en-US" sz="1600" dirty="0"/>
              <a:t>Store time data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70C0"/>
                </a:solidFill>
              </a:rPr>
              <a:t>CheckPointCoverage</a:t>
            </a:r>
            <a:r>
              <a:rPr lang="en-US" sz="1600" b="1" dirty="0">
                <a:solidFill>
                  <a:srgbClr val="0070C0"/>
                </a:solidFill>
              </a:rPr>
              <a:t>(time, </a:t>
            </a:r>
            <a:r>
              <a:rPr lang="en-US" sz="1600" b="1" dirty="0" err="1">
                <a:solidFill>
                  <a:srgbClr val="0070C0"/>
                </a:solidFill>
              </a:rPr>
              <a:t>EFposition</a:t>
            </a:r>
            <a:r>
              <a:rPr lang="en-US" sz="16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CheckPointCoverage</a:t>
            </a:r>
            <a:r>
              <a:rPr lang="en-US" sz="1600" b="1" dirty="0"/>
              <a:t>()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Perform dot product (feasibility) checks </a:t>
            </a:r>
          </a:p>
          <a:p>
            <a:pPr marL="0" indent="0">
              <a:buNone/>
            </a:pPr>
            <a:r>
              <a:rPr lang="en-US" sz="1600" dirty="0"/>
              <a:t>For each point in points of interest loop</a:t>
            </a:r>
          </a:p>
          <a:p>
            <a:pPr marL="0" indent="0">
              <a:buNone/>
            </a:pPr>
            <a:r>
              <a:rPr lang="en-US" sz="1600" dirty="0"/>
              <a:t>   Compute satellite-to-target vector in inertial frame</a:t>
            </a:r>
          </a:p>
          <a:p>
            <a:pPr marL="0" indent="0">
              <a:buNone/>
            </a:pPr>
            <a:r>
              <a:rPr lang="en-US" sz="1600" dirty="0"/>
              <a:t>   if (s/c has sensor) // only 1 allowed at this point</a:t>
            </a:r>
          </a:p>
          <a:p>
            <a:pPr marL="0" indent="0">
              <a:buNone/>
            </a:pPr>
            <a:r>
              <a:rPr lang="en-US" sz="1600" dirty="0"/>
              <a:t>      call s/c to check target visibility for the sensor</a:t>
            </a:r>
          </a:p>
          <a:p>
            <a:pPr marL="0" indent="0">
              <a:buNone/>
            </a:pPr>
            <a:r>
              <a:rPr lang="en-US" sz="1600" dirty="0"/>
              <a:t>   else</a:t>
            </a:r>
          </a:p>
          <a:p>
            <a:pPr marL="0" indent="0">
              <a:buNone/>
            </a:pPr>
            <a:r>
              <a:rPr lang="en-US" sz="1600" dirty="0"/>
              <a:t>       do horizon test to see if s/c is over horizon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if (point is in view)</a:t>
            </a:r>
          </a:p>
          <a:p>
            <a:pPr marL="0" indent="0">
              <a:buNone/>
            </a:pPr>
            <a:r>
              <a:rPr lang="en-US" sz="1600" dirty="0"/>
              <a:t>      store data for post processing</a:t>
            </a:r>
          </a:p>
          <a:p>
            <a:pPr marL="0" indent="0">
              <a:buNone/>
            </a:pPr>
            <a:r>
              <a:rPr lang="en-US" sz="1600" dirty="0"/>
              <a:t>End loop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BFA9B9-4118-2043-8326-8E764A8E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</a:t>
            </a:r>
          </a:p>
        </p:txBody>
      </p:sp>
    </p:spTree>
    <p:extLst>
      <p:ext uri="{BB962C8B-B14F-4D97-AF65-F5344CB8AC3E}">
        <p14:creationId xmlns:p14="http://schemas.microsoft.com/office/powerpoint/2010/main" val="110603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A2D383B9-9DB8-3C4A-9541-A4E549294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340" y="1638216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Light colored objects are used by larger Orbit system</a:t>
            </a:r>
          </a:p>
          <a:p>
            <a:r>
              <a:rPr lang="en-US" dirty="0"/>
              <a:t>Orbit system also calls constructors for the dark colored objects</a:t>
            </a:r>
          </a:p>
          <a:p>
            <a:pPr lvl="1"/>
            <a:r>
              <a:rPr lang="en-US" dirty="0"/>
              <a:t>Or is given these objects by the test driver </a:t>
            </a:r>
            <a:r>
              <a:rPr lang="en-US" dirty="0" err="1"/>
              <a:t>SystemTestAnalysis.cpp</a:t>
            </a:r>
            <a:endParaRPr lang="en-US" dirty="0"/>
          </a:p>
          <a:p>
            <a:pPr lvl="1"/>
            <a:r>
              <a:rPr lang="en-US" dirty="0"/>
              <a:t>See next slide on initialization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B52A2-EEF6-D248-938D-20AB55D9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O&amp;C dependency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98753-2DDC-A94F-B365-97B1370F3721}"/>
              </a:ext>
            </a:extLst>
          </p:cNvPr>
          <p:cNvGrpSpPr/>
          <p:nvPr/>
        </p:nvGrpSpPr>
        <p:grpSpPr>
          <a:xfrm>
            <a:off x="4495800" y="1491970"/>
            <a:ext cx="4495800" cy="4648200"/>
            <a:chOff x="1486598" y="2386807"/>
            <a:chExt cx="4407566" cy="4698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146BA5-5E9F-6A4B-B98F-9BB51BFCBA34}"/>
                </a:ext>
              </a:extLst>
            </p:cNvPr>
            <p:cNvSpPr/>
            <p:nvPr/>
          </p:nvSpPr>
          <p:spPr>
            <a:xfrm>
              <a:off x="1486598" y="4196023"/>
              <a:ext cx="1103971" cy="489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Spacecraft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08224A-ABF6-1743-9B3A-E2B94FBD6EA1}"/>
                </a:ext>
              </a:extLst>
            </p:cNvPr>
            <p:cNvSpPr/>
            <p:nvPr/>
          </p:nvSpPr>
          <p:spPr>
            <a:xfrm>
              <a:off x="1490928" y="5772847"/>
              <a:ext cx="1103971" cy="489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Coverage </a:t>
              </a:r>
            </a:p>
            <a:p>
              <a:pPr algn="ctr"/>
              <a:r>
                <a:rPr lang="en-US" sz="1013" dirty="0"/>
                <a:t>Checker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EC0370-7EF6-9642-87E7-19C3343F88FE}"/>
                </a:ext>
              </a:extLst>
            </p:cNvPr>
            <p:cNvSpPr/>
            <p:nvPr/>
          </p:nvSpPr>
          <p:spPr>
            <a:xfrm>
              <a:off x="3355885" y="4479427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Sensor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67D9-A626-1942-BAFD-C89271F6E391}"/>
                </a:ext>
              </a:extLst>
            </p:cNvPr>
            <p:cNvSpPr/>
            <p:nvPr/>
          </p:nvSpPr>
          <p:spPr>
            <a:xfrm>
              <a:off x="3355884" y="3488670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Attitude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63761B-04CF-3342-8053-14BAC9A58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593" y="3814936"/>
              <a:ext cx="731330" cy="638242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8DB8C9-0320-9342-B595-4697BFDE7922}"/>
                </a:ext>
              </a:extLst>
            </p:cNvPr>
            <p:cNvCxnSpPr>
              <a:cxnSpLocks/>
            </p:cNvCxnSpPr>
            <p:nvPr/>
          </p:nvCxnSpPr>
          <p:spPr>
            <a:xfrm>
              <a:off x="2586246" y="6012552"/>
              <a:ext cx="700641" cy="372766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26E2BB-A8D6-AA41-AB12-302ACBFB7861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4292588" y="4146982"/>
              <a:ext cx="663406" cy="49239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AD18F7-67EF-7F49-B7D4-76AE27CD95AB}"/>
                </a:ext>
              </a:extLst>
            </p:cNvPr>
            <p:cNvSpPr/>
            <p:nvPr/>
          </p:nvSpPr>
          <p:spPr>
            <a:xfrm>
              <a:off x="4957460" y="4001165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Conical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E1D7EB-645D-5D41-B624-A8546DDC5635}"/>
                </a:ext>
              </a:extLst>
            </p:cNvPr>
            <p:cNvSpPr/>
            <p:nvPr/>
          </p:nvSpPr>
          <p:spPr>
            <a:xfrm>
              <a:off x="4957460" y="4505161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Custom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FECE14-9673-964C-B89E-94D0BA797305}"/>
                </a:ext>
              </a:extLst>
            </p:cNvPr>
            <p:cNvSpPr/>
            <p:nvPr/>
          </p:nvSpPr>
          <p:spPr>
            <a:xfrm>
              <a:off x="4957460" y="5031042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Rectangular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76142F-DAD6-164B-8641-027B77D74C5D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4253824" y="4665113"/>
              <a:ext cx="703636" cy="6566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0D2406-CA3C-0E49-8D03-4336A5ACC8F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4288501" y="4806187"/>
              <a:ext cx="668959" cy="38480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19517C-8866-D245-B9CA-DADC09C03C3C}"/>
                </a:ext>
              </a:extLst>
            </p:cNvPr>
            <p:cNvSpPr/>
            <p:nvPr/>
          </p:nvSpPr>
          <p:spPr>
            <a:xfrm>
              <a:off x="3351798" y="3954673"/>
              <a:ext cx="936703" cy="353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Orbit State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6A09C9-C11B-104E-8E3D-24942C586409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53" y="4431110"/>
              <a:ext cx="740793" cy="213993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D46F3B-DA4F-BC4C-BBEB-066DA0F6968F}"/>
                </a:ext>
              </a:extLst>
            </p:cNvPr>
            <p:cNvSpPr/>
            <p:nvPr/>
          </p:nvSpPr>
          <p:spPr>
            <a:xfrm>
              <a:off x="1491227" y="2386807"/>
              <a:ext cx="1103971" cy="489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Propagator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6891C5-79D4-DC48-B102-B58CD0B2212B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H="1" flipV="1">
              <a:off x="2038584" y="4685283"/>
              <a:ext cx="4330" cy="1087564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Decision 42">
              <a:extLst>
                <a:ext uri="{FF2B5EF4-FFF2-40B4-BE49-F238E27FC236}">
                  <a16:creationId xmlns:a16="http://schemas.microsoft.com/office/drawing/2014/main" id="{A542BEAC-FD97-ED4F-B2D8-039A5D278449}"/>
                </a:ext>
              </a:extLst>
            </p:cNvPr>
            <p:cNvSpPr/>
            <p:nvPr/>
          </p:nvSpPr>
          <p:spPr>
            <a:xfrm>
              <a:off x="1973767" y="4654901"/>
              <a:ext cx="137996" cy="10036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67D68D-676E-CB4B-8DED-899D88A3269A}"/>
                </a:ext>
              </a:extLst>
            </p:cNvPr>
            <p:cNvCxnSpPr>
              <a:stCxn id="18" idx="2"/>
              <a:endCxn id="22" idx="2"/>
            </p:cNvCxnSpPr>
            <p:nvPr/>
          </p:nvCxnSpPr>
          <p:spPr>
            <a:xfrm flipH="1">
              <a:off x="2038583" y="2876067"/>
              <a:ext cx="4630" cy="1341020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44">
              <a:extLst>
                <a:ext uri="{FF2B5EF4-FFF2-40B4-BE49-F238E27FC236}">
                  <a16:creationId xmlns:a16="http://schemas.microsoft.com/office/drawing/2014/main" id="{BB9DFF93-B829-9243-81EF-63BD978783E6}"/>
                </a:ext>
              </a:extLst>
            </p:cNvPr>
            <p:cNvSpPr/>
            <p:nvPr/>
          </p:nvSpPr>
          <p:spPr>
            <a:xfrm>
              <a:off x="1969585" y="4116725"/>
              <a:ext cx="137996" cy="10036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9B9646-84B2-C94F-A2BF-9EDD1EE72384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590569" y="4252191"/>
              <a:ext cx="707577" cy="188462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F8C879-0BDE-F440-A42C-A1C3401A0C05}"/>
                </a:ext>
              </a:extLst>
            </p:cNvPr>
            <p:cNvSpPr txBox="1"/>
            <p:nvPr/>
          </p:nvSpPr>
          <p:spPr>
            <a:xfrm>
              <a:off x="2862889" y="6005972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C783E5-84F4-B64E-B200-9A2D27671002}"/>
                </a:ext>
              </a:extLst>
            </p:cNvPr>
            <p:cNvSpPr txBox="1"/>
            <p:nvPr/>
          </p:nvSpPr>
          <p:spPr>
            <a:xfrm>
              <a:off x="2040749" y="5090036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14CBCF-5B6A-6D49-BF77-4C1A4D39D11B}"/>
                </a:ext>
              </a:extLst>
            </p:cNvPr>
            <p:cNvSpPr/>
            <p:nvPr/>
          </p:nvSpPr>
          <p:spPr>
            <a:xfrm>
              <a:off x="3357349" y="2538853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Interpolator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292297-A97D-614E-AE51-0113B04CF68F}"/>
                </a:ext>
              </a:extLst>
            </p:cNvPr>
            <p:cNvSpPr/>
            <p:nvPr/>
          </p:nvSpPr>
          <p:spPr>
            <a:xfrm>
              <a:off x="3357350" y="3041097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Absolute Date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ADDCC8-11EE-D044-882A-3DE87E9116C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590569" y="2878529"/>
              <a:ext cx="763850" cy="1562124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6B2696-1375-8C4B-9490-1B21C4345CA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590569" y="3402551"/>
              <a:ext cx="752986" cy="1038102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F9EA2-13A1-3B48-BDAB-0D93B786DC66}"/>
                </a:ext>
              </a:extLst>
            </p:cNvPr>
            <p:cNvSpPr/>
            <p:nvPr/>
          </p:nvSpPr>
          <p:spPr>
            <a:xfrm>
              <a:off x="4957460" y="3361001"/>
              <a:ext cx="936704" cy="44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Nadir Pointing Attitude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FF1723-CDC8-FF4C-A6CC-17B15DC6FF2A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4271164" y="3583777"/>
              <a:ext cx="686295" cy="7406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69AD87-D166-4E4F-8326-6EB272F634FC}"/>
                </a:ext>
              </a:extLst>
            </p:cNvPr>
            <p:cNvSpPr txBox="1"/>
            <p:nvPr/>
          </p:nvSpPr>
          <p:spPr>
            <a:xfrm>
              <a:off x="2840717" y="4573705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91D575-41CF-6C48-AC2E-EB7B1598B69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594899" y="5812509"/>
              <a:ext cx="683488" cy="204968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3C2F706-43EB-9747-987F-B621E4E3B1B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738" y="6025459"/>
              <a:ext cx="749185" cy="886243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E62C2F-302C-E546-90F3-9C851FB22A1C}"/>
                </a:ext>
              </a:extLst>
            </p:cNvPr>
            <p:cNvSpPr txBox="1"/>
            <p:nvPr/>
          </p:nvSpPr>
          <p:spPr>
            <a:xfrm>
              <a:off x="3017818" y="6487433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297E2C-2896-AA4F-A720-141765EEA5AA}"/>
                </a:ext>
              </a:extLst>
            </p:cNvPr>
            <p:cNvSpPr/>
            <p:nvPr/>
          </p:nvSpPr>
          <p:spPr>
            <a:xfrm>
              <a:off x="4957460" y="2538852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LaGrange</a:t>
              </a:r>
            </a:p>
            <a:p>
              <a:pPr algn="ctr"/>
              <a:r>
                <a:rPr lang="en-US" sz="1013" dirty="0"/>
                <a:t>Interpolator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14CD02E-FB51-6F4C-B324-F8D0BA198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824" y="2697768"/>
              <a:ext cx="686298" cy="1123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8686076-6D49-A643-9EC9-B72F9499AC9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590569" y="4440653"/>
              <a:ext cx="699447" cy="632931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5CAD7A-3B64-054C-B777-70C71AE22FCC}"/>
                </a:ext>
              </a:extLst>
            </p:cNvPr>
            <p:cNvSpPr/>
            <p:nvPr/>
          </p:nvSpPr>
          <p:spPr>
            <a:xfrm>
              <a:off x="3343555" y="5646655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 err="1"/>
                <a:t>PointGroup</a:t>
              </a:r>
              <a:endParaRPr lang="en-US" sz="1013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27F0E9-3BAF-734A-8AD4-D73DC2F7CEAF}"/>
                </a:ext>
              </a:extLst>
            </p:cNvPr>
            <p:cNvSpPr/>
            <p:nvPr/>
          </p:nvSpPr>
          <p:spPr>
            <a:xfrm>
              <a:off x="3351798" y="6232219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Visible POI</a:t>
              </a:r>
            </a:p>
            <a:p>
              <a:pPr algn="ctr"/>
              <a:r>
                <a:rPr lang="en-US" sz="1013" dirty="0"/>
                <a:t>Report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7386EE-848D-7B4B-8121-C540CB6D9CBC}"/>
                </a:ext>
              </a:extLst>
            </p:cNvPr>
            <p:cNvSpPr/>
            <p:nvPr/>
          </p:nvSpPr>
          <p:spPr>
            <a:xfrm>
              <a:off x="3351798" y="6765033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Interval Event Report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0BAF24-6715-F045-83E4-D19FCCF61D5D}"/>
                </a:ext>
              </a:extLst>
            </p:cNvPr>
            <p:cNvSpPr/>
            <p:nvPr/>
          </p:nvSpPr>
          <p:spPr>
            <a:xfrm>
              <a:off x="3347385" y="4918915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Earth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2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4A0585-EF73-1248-91A2-A386ED77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Objects needed are in parentheses</a:t>
            </a:r>
          </a:p>
          <a:p>
            <a:pPr lvl="1"/>
            <a:r>
              <a:rPr lang="en-US" dirty="0" err="1"/>
              <a:t>LagrangeInterpolator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Earth()</a:t>
            </a:r>
          </a:p>
          <a:p>
            <a:pPr lvl="1"/>
            <a:r>
              <a:rPr lang="en-US" dirty="0" err="1"/>
              <a:t>AbsoluteDate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OrbitState</a:t>
            </a:r>
            <a:endParaRPr lang="en-US" dirty="0"/>
          </a:p>
          <a:p>
            <a:pPr lvl="1"/>
            <a:r>
              <a:rPr lang="en-US" dirty="0"/>
              <a:t>Sensor() //abstract class, see next slide for subclasses</a:t>
            </a:r>
          </a:p>
          <a:p>
            <a:pPr lvl="1"/>
            <a:r>
              <a:rPr lang="en-US" dirty="0" err="1"/>
              <a:t>NadirPointingAttitude</a:t>
            </a:r>
            <a:r>
              <a:rPr lang="en-US" dirty="0"/>
              <a:t>() // subclass of Attitude</a:t>
            </a:r>
          </a:p>
          <a:p>
            <a:pPr lvl="1"/>
            <a:r>
              <a:rPr lang="en-US" dirty="0"/>
              <a:t>Spacecraft(</a:t>
            </a:r>
            <a:r>
              <a:rPr lang="en-US" dirty="0" err="1"/>
              <a:t>Attitude,AbsoluteDate,OrbitState</a:t>
            </a:r>
            <a:r>
              <a:rPr lang="en-US" dirty="0"/>
              <a:t>, </a:t>
            </a:r>
            <a:r>
              <a:rPr lang="en-US" dirty="0" err="1"/>
              <a:t>LaGrangeInterpolator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// sensors added via </a:t>
            </a:r>
            <a:r>
              <a:rPr lang="en-US" dirty="0" err="1"/>
              <a:t>AddSensor</a:t>
            </a:r>
            <a:endParaRPr lang="en-US" dirty="0"/>
          </a:p>
          <a:p>
            <a:pPr lvl="1"/>
            <a:r>
              <a:rPr lang="en-US" dirty="0"/>
              <a:t>Propagator(Spacecraft)</a:t>
            </a:r>
          </a:p>
          <a:p>
            <a:pPr lvl="1"/>
            <a:r>
              <a:rPr lang="en-US" dirty="0" err="1"/>
              <a:t>PointGroup</a:t>
            </a:r>
            <a:r>
              <a:rPr lang="en-US" dirty="0"/>
              <a:t>() // provides functions to add points</a:t>
            </a:r>
          </a:p>
          <a:p>
            <a:pPr lvl="1"/>
            <a:r>
              <a:rPr lang="en-US" dirty="0" err="1"/>
              <a:t>CoverageChecker</a:t>
            </a:r>
            <a:r>
              <a:rPr lang="en-US" dirty="0"/>
              <a:t>(</a:t>
            </a:r>
            <a:r>
              <a:rPr lang="en-US" dirty="0" err="1"/>
              <a:t>PointGroup,SpaceCraft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F26F0B-5EB3-CF4B-9AFD-AE9F0C4D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Sequence</a:t>
            </a:r>
          </a:p>
        </p:txBody>
      </p:sp>
    </p:spTree>
    <p:extLst>
      <p:ext uri="{BB962C8B-B14F-4D97-AF65-F5344CB8AC3E}">
        <p14:creationId xmlns:p14="http://schemas.microsoft.com/office/powerpoint/2010/main" val="30133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75DB0-4A94-C641-8589-7C0E8F60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Conical sensor</a:t>
            </a:r>
          </a:p>
          <a:p>
            <a:pPr lvl="1"/>
            <a:r>
              <a:rPr lang="en-US" dirty="0"/>
              <a:t>One angle, specifying cone angle from boresight</a:t>
            </a:r>
          </a:p>
          <a:p>
            <a:r>
              <a:rPr lang="en-US" dirty="0"/>
              <a:t>Rectangular sensor</a:t>
            </a:r>
          </a:p>
          <a:p>
            <a:pPr lvl="1"/>
            <a:r>
              <a:rPr lang="en-US" dirty="0"/>
              <a:t>Two angles, specify width and height angles from boresight</a:t>
            </a:r>
          </a:p>
          <a:p>
            <a:r>
              <a:rPr lang="en-US" dirty="0"/>
              <a:t>Custom sensor</a:t>
            </a:r>
          </a:p>
          <a:p>
            <a:pPr lvl="1"/>
            <a:r>
              <a:rPr lang="en-US" dirty="0"/>
              <a:t>Sequence of cone and clock angles defining perimeter of FOV</a:t>
            </a:r>
          </a:p>
          <a:p>
            <a:pPr lvl="1"/>
            <a:r>
              <a:rPr lang="en-US" dirty="0"/>
              <a:t>Complex algorithm to check visibility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5E09D-ED3C-934B-8BC8-B84B88DD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subclasses</a:t>
            </a:r>
          </a:p>
        </p:txBody>
      </p:sp>
    </p:spTree>
    <p:extLst>
      <p:ext uri="{BB962C8B-B14F-4D97-AF65-F5344CB8AC3E}">
        <p14:creationId xmlns:p14="http://schemas.microsoft.com/office/powerpoint/2010/main" val="395311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FF7C8-0D1F-5045-B4B7-5ACEA6AD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Propagator, Spacecraft, Sensor (and subclasses), </a:t>
            </a:r>
            <a:r>
              <a:rPr lang="en-US" dirty="0" err="1"/>
              <a:t>NadirPointingAttitude</a:t>
            </a:r>
            <a:r>
              <a:rPr lang="en-US" dirty="0"/>
              <a:t>, Earth, </a:t>
            </a:r>
            <a:r>
              <a:rPr lang="en-US" dirty="0" err="1"/>
              <a:t>LaGrangeInterpolator</a:t>
            </a:r>
            <a:r>
              <a:rPr lang="en-US" dirty="0"/>
              <a:t>, </a:t>
            </a:r>
            <a:r>
              <a:rPr lang="en-US" dirty="0" err="1"/>
              <a:t>OrbitState</a:t>
            </a:r>
            <a:r>
              <a:rPr lang="en-US" dirty="0"/>
              <a:t>,  </a:t>
            </a:r>
            <a:r>
              <a:rPr lang="en-US" dirty="0" err="1"/>
              <a:t>AbsoluteDate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More complex data structures</a:t>
            </a:r>
          </a:p>
          <a:p>
            <a:pPr lvl="1"/>
            <a:r>
              <a:rPr lang="en-US" dirty="0"/>
              <a:t>In interpolators, arrays of points to interpolate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CustomSensor</a:t>
            </a:r>
            <a:r>
              <a:rPr lang="en-US" dirty="0"/>
              <a:t>, arrays of cone &amp; clock angles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More complex functions</a:t>
            </a:r>
          </a:p>
          <a:p>
            <a:pPr lvl="1"/>
            <a:r>
              <a:rPr lang="en-US" dirty="0"/>
              <a:t>Propagate() and </a:t>
            </a:r>
            <a:r>
              <a:rPr lang="en-US" dirty="0" err="1"/>
              <a:t>PropagateOrbitalElements</a:t>
            </a:r>
            <a:r>
              <a:rPr lang="en-US" dirty="0"/>
              <a:t>() – models two body problem, including oblateness of Earth (J2) and optionally atmospheric drag</a:t>
            </a:r>
          </a:p>
          <a:p>
            <a:pPr lvl="1"/>
            <a:r>
              <a:rPr lang="en-US" dirty="0" err="1"/>
              <a:t>ComputePeriapsisAltitude</a:t>
            </a:r>
            <a:r>
              <a:rPr lang="en-US" dirty="0"/>
              <a:t>() – computes values needed for drag modeling</a:t>
            </a:r>
          </a:p>
          <a:p>
            <a:pPr lvl="1"/>
            <a:r>
              <a:rPr lang="en-US" dirty="0"/>
              <a:t>Sensor-&gt;</a:t>
            </a:r>
            <a:r>
              <a:rPr lang="en-US" dirty="0" err="1"/>
              <a:t>CheckTargetVisibility</a:t>
            </a:r>
            <a:r>
              <a:rPr lang="en-US" dirty="0"/>
              <a:t>() – </a:t>
            </a:r>
          </a:p>
          <a:p>
            <a:pPr lvl="2"/>
            <a:r>
              <a:rPr lang="en-US" dirty="0"/>
              <a:t>Simple bounds check for conical and rectangular sensors</a:t>
            </a:r>
          </a:p>
          <a:p>
            <a:pPr lvl="2"/>
            <a:r>
              <a:rPr lang="en-US" dirty="0"/>
              <a:t>Complex line intersection algorithm for </a:t>
            </a:r>
            <a:r>
              <a:rPr lang="en-US" dirty="0" err="1"/>
              <a:t>CustomSensor</a:t>
            </a:r>
            <a:endParaRPr lang="en-US" dirty="0"/>
          </a:p>
          <a:p>
            <a:pPr lvl="2"/>
            <a:r>
              <a:rPr lang="en-US" dirty="0"/>
              <a:t>Used by </a:t>
            </a:r>
            <a:r>
              <a:rPr lang="en-US" dirty="0" err="1"/>
              <a:t>CoverageChecker</a:t>
            </a:r>
            <a:r>
              <a:rPr lang="en-US" dirty="0"/>
              <a:t> invoking </a:t>
            </a:r>
            <a:r>
              <a:rPr lang="en-US" dirty="0" err="1"/>
              <a:t>Spacecarft</a:t>
            </a:r>
            <a:r>
              <a:rPr lang="en-US" dirty="0"/>
              <a:t>-&gt;</a:t>
            </a:r>
            <a:r>
              <a:rPr lang="en-US" dirty="0" err="1"/>
              <a:t>CheckTargetVisibility</a:t>
            </a:r>
            <a:r>
              <a:rPr lang="en-US" dirty="0"/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F4AE09-5B59-9347-BE9D-2AC64616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68008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2CC899-C1E7-8E4C-B5DA-93ACE0CC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 err="1"/>
              <a:t>CoverageChecker</a:t>
            </a:r>
            <a:endParaRPr lang="en-US" dirty="0"/>
          </a:p>
          <a:p>
            <a:pPr lvl="2"/>
            <a:r>
              <a:rPr lang="en-US" dirty="0"/>
              <a:t>Manages accumulation of interval data</a:t>
            </a:r>
          </a:p>
          <a:p>
            <a:pPr lvl="2"/>
            <a:r>
              <a:rPr lang="en-US" dirty="0"/>
              <a:t>Provides post processing functions</a:t>
            </a:r>
          </a:p>
          <a:p>
            <a:pPr lvl="1"/>
            <a:r>
              <a:rPr lang="en-US" dirty="0" err="1"/>
              <a:t>PointGroup</a:t>
            </a:r>
            <a:endParaRPr lang="en-US" dirty="0"/>
          </a:p>
          <a:p>
            <a:pPr lvl="2"/>
            <a:r>
              <a:rPr lang="en-US" dirty="0"/>
              <a:t>Set of points on surface of central body, in body-fixed coordinates</a:t>
            </a:r>
          </a:p>
          <a:p>
            <a:pPr lvl="2"/>
            <a:r>
              <a:rPr lang="en-US" dirty="0"/>
              <a:t>Represented as latitude/longitude or as unit vector</a:t>
            </a:r>
          </a:p>
          <a:p>
            <a:pPr lvl="1"/>
            <a:r>
              <a:rPr lang="en-US" dirty="0" err="1"/>
              <a:t>VisiblePOIReport</a:t>
            </a:r>
            <a:endParaRPr lang="en-US" dirty="0"/>
          </a:p>
          <a:p>
            <a:pPr lvl="2"/>
            <a:r>
              <a:rPr lang="en-US" dirty="0"/>
              <a:t>Contains azimuth and zenith for spacecraft and sun</a:t>
            </a:r>
          </a:p>
          <a:p>
            <a:pPr lvl="2"/>
            <a:r>
              <a:rPr lang="en-US" dirty="0"/>
              <a:t>Contains range for spacecraft</a:t>
            </a:r>
          </a:p>
          <a:p>
            <a:pPr lvl="1"/>
            <a:r>
              <a:rPr lang="en-US" dirty="0" err="1"/>
              <a:t>IntervalEventReport</a:t>
            </a:r>
            <a:endParaRPr lang="en-US" dirty="0"/>
          </a:p>
          <a:p>
            <a:pPr lvl="2"/>
            <a:r>
              <a:rPr lang="en-US" dirty="0"/>
              <a:t>Contains start and end time for interval a given point is visible</a:t>
            </a:r>
          </a:p>
          <a:p>
            <a:pPr lvl="2"/>
            <a:r>
              <a:rPr lang="en-US" dirty="0"/>
              <a:t>Optionally contains a vector of </a:t>
            </a:r>
            <a:r>
              <a:rPr lang="en-US" dirty="0" err="1"/>
              <a:t>VisiblePOIReport</a:t>
            </a:r>
            <a:endParaRPr lang="en-US" dirty="0"/>
          </a:p>
          <a:p>
            <a:pPr lvl="2"/>
            <a:r>
              <a:rPr lang="en-US" dirty="0"/>
              <a:t>Used by </a:t>
            </a:r>
            <a:r>
              <a:rPr lang="en-US" dirty="0" err="1"/>
              <a:t>ProcessCoverageData</a:t>
            </a:r>
            <a:r>
              <a:rPr lang="en-US" dirty="0"/>
              <a:t>() to generate reports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DD2520-6831-7940-BBC8-4D493BF6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checking: Classes</a:t>
            </a:r>
          </a:p>
        </p:txBody>
      </p:sp>
    </p:spTree>
    <p:extLst>
      <p:ext uri="{BB962C8B-B14F-4D97-AF65-F5344CB8AC3E}">
        <p14:creationId xmlns:p14="http://schemas.microsoft.com/office/powerpoint/2010/main" val="23680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E12E8D-6AA3-0A46-8150-B28A7721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pointGroup</a:t>
            </a:r>
            <a:r>
              <a:rPr lang="en-US" dirty="0"/>
              <a:t> – pointer to the </a:t>
            </a:r>
            <a:r>
              <a:rPr lang="en-US" dirty="0" err="1"/>
              <a:t>PointGroup</a:t>
            </a:r>
            <a:r>
              <a:rPr lang="en-US" dirty="0"/>
              <a:t> passed into </a:t>
            </a:r>
            <a:r>
              <a:rPr lang="en-US" dirty="0" err="1"/>
              <a:t>CoverageChecker</a:t>
            </a:r>
            <a:r>
              <a:rPr lang="en-US" dirty="0"/>
              <a:t> constructor</a:t>
            </a:r>
          </a:p>
          <a:p>
            <a:r>
              <a:rPr lang="en-US" dirty="0" err="1"/>
              <a:t>pointArray</a:t>
            </a:r>
            <a:r>
              <a:rPr lang="en-US" dirty="0"/>
              <a:t> – body fixed position of each point in </a:t>
            </a:r>
            <a:r>
              <a:rPr lang="en-US" dirty="0" err="1"/>
              <a:t>pointGroup</a:t>
            </a:r>
            <a:endParaRPr lang="en-US" dirty="0"/>
          </a:p>
          <a:p>
            <a:r>
              <a:rPr lang="en-US" dirty="0" err="1"/>
              <a:t>dateData</a:t>
            </a:r>
            <a:r>
              <a:rPr lang="en-US" dirty="0"/>
              <a:t> – an array containing date &amp; time of each event location step</a:t>
            </a:r>
          </a:p>
          <a:p>
            <a:r>
              <a:rPr lang="en-US" dirty="0" err="1"/>
              <a:t>timeSeriesData</a:t>
            </a:r>
            <a:r>
              <a:rPr lang="en-US" dirty="0"/>
              <a:t> – contains a vector of indices into </a:t>
            </a:r>
            <a:r>
              <a:rPr lang="en-US" dirty="0" err="1"/>
              <a:t>dateData</a:t>
            </a:r>
            <a:r>
              <a:rPr lang="en-US" dirty="0"/>
              <a:t> for each point in </a:t>
            </a:r>
            <a:r>
              <a:rPr lang="en-US" dirty="0" err="1"/>
              <a:t>pointGroup</a:t>
            </a:r>
            <a:endParaRPr lang="en-US" dirty="0"/>
          </a:p>
          <a:p>
            <a:r>
              <a:rPr lang="en-US" dirty="0" err="1"/>
              <a:t>discreteEventData</a:t>
            </a:r>
            <a:r>
              <a:rPr lang="en-US" dirty="0"/>
              <a:t> – contains a vector of </a:t>
            </a:r>
            <a:r>
              <a:rPr lang="en-US" dirty="0" err="1"/>
              <a:t>visiblePOIReport</a:t>
            </a:r>
            <a:r>
              <a:rPr lang="en-US" dirty="0"/>
              <a:t> for each point in </a:t>
            </a:r>
            <a:r>
              <a:rPr lang="en-US" dirty="0" err="1"/>
              <a:t>pointGroup</a:t>
            </a:r>
            <a:endParaRPr lang="en-US" dirty="0"/>
          </a:p>
          <a:p>
            <a:r>
              <a:rPr lang="en-US" dirty="0" err="1"/>
              <a:t>numEventsPerPoint</a:t>
            </a:r>
            <a:r>
              <a:rPr lang="en-US" dirty="0"/>
              <a:t> – array containing the number of times each point is in the sensor FOV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BF6B54-5E5E-E645-A243-5EE640F4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CoverageChecker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33332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1102</Words>
  <Application>Microsoft Macintosh PowerPoint</Application>
  <PresentationFormat>On-screen Show (4:3)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TAT-C O&amp;C walkthrough</vt:lpstr>
      <vt:lpstr>Outline</vt:lpstr>
      <vt:lpstr>High-Level View</vt:lpstr>
      <vt:lpstr>O&amp;C dependency structure</vt:lpstr>
      <vt:lpstr>Initialization Sequence</vt:lpstr>
      <vt:lpstr>Sensor subclasses</vt:lpstr>
      <vt:lpstr>Propagation</vt:lpstr>
      <vt:lpstr>Coverage checking: Classes</vt:lpstr>
      <vt:lpstr>CoverageChecker: Data Structures</vt:lpstr>
      <vt:lpstr>CoverageChecker functions: CheckPointCoverage()</vt:lpstr>
      <vt:lpstr>CoverageChecker functions: ProcessCoverageData()</vt:lpstr>
      <vt:lpstr>Summary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Overview</dc:title>
  <dc:creator>Parker, Joel J. K. (GSFC-5950)</dc:creator>
  <cp:lastModifiedBy>Stark, Michael E. (GSFC-5830)</cp:lastModifiedBy>
  <cp:revision>92</cp:revision>
  <cp:lastPrinted>2019-03-27T15:35:13Z</cp:lastPrinted>
  <dcterms:created xsi:type="dcterms:W3CDTF">2006-08-16T00:00:00Z</dcterms:created>
  <dcterms:modified xsi:type="dcterms:W3CDTF">2019-03-27T15:35:19Z</dcterms:modified>
</cp:coreProperties>
</file>