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384" r:id="rId7"/>
    <p:sldId id="389" r:id="rId8"/>
    <p:sldId id="317" r:id="rId9"/>
    <p:sldId id="278" r:id="rId10"/>
    <p:sldId id="268" r:id="rId11"/>
    <p:sldId id="321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11" autoAdjust="0"/>
  </p:normalViewPr>
  <p:slideViewPr>
    <p:cSldViewPr snapToGrid="0">
      <p:cViewPr varScale="1">
        <p:scale>
          <a:sx n="48" d="100"/>
          <a:sy n="48" d="100"/>
        </p:scale>
        <p:origin x="1364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 was to test the </a:t>
            </a:r>
            <a:r>
              <a:rPr lang="en-US" dirty="0" err="1"/>
              <a:t>Scanse</a:t>
            </a:r>
            <a:r>
              <a:rPr lang="en-US" dirty="0"/>
              <a:t> Sweep 2D lidar. I decided to make this scanner a 3D scanner.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USB to Serial adaptor for PC</a:t>
            </a:r>
          </a:p>
          <a:p>
            <a:pPr marL="228600" indent="-228600">
              <a:buAutoNum type="arabicPeriod"/>
            </a:pPr>
            <a:r>
              <a:rPr lang="en-US" dirty="0"/>
              <a:t>5v / power enable(sleep mode </a:t>
            </a:r>
            <a:r>
              <a:rPr lang="en-US" dirty="0" err="1"/>
              <a:t>ResPullDown</a:t>
            </a:r>
            <a:r>
              <a:rPr lang="en-US" dirty="0"/>
              <a:t>) / Sync (only Active when scanning) / UART Rx / UART Tx / Ground</a:t>
            </a:r>
          </a:p>
          <a:p>
            <a:pPr marL="228600" indent="-228600">
              <a:buAutoNum type="arabicPeriod"/>
            </a:pPr>
            <a:r>
              <a:rPr lang="en-US" dirty="0"/>
              <a:t>0.5 deg vertical </a:t>
            </a:r>
            <a:r>
              <a:rPr lang="en-US" dirty="0" err="1"/>
              <a:t>FoV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Also used for orientation LED = front</a:t>
            </a:r>
          </a:p>
          <a:p>
            <a:pPr marL="228600" indent="-228600">
              <a:buAutoNum type="arabicPeriod"/>
            </a:pPr>
            <a:r>
              <a:rPr lang="en-US" dirty="0"/>
              <a:t>Time of flight sensing of Transmitted and Received  light/laser to determine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Head rotates CCW </a:t>
            </a:r>
          </a:p>
          <a:p>
            <a:pPr marL="228600" indent="-228600">
              <a:buAutoNum type="arabicPeriod"/>
            </a:pPr>
            <a:r>
              <a:rPr lang="en-US" dirty="0"/>
              <a:t>Transmits light pulses in a unique pattern then receives the light after it bounces off objects</a:t>
            </a:r>
          </a:p>
          <a:p>
            <a:pPr marL="228600" indent="-228600">
              <a:buAutoNum type="arabicPeriod"/>
            </a:pPr>
            <a:r>
              <a:rPr lang="en-US" dirty="0"/>
              <a:t>Records the angle of each data point</a:t>
            </a:r>
          </a:p>
          <a:p>
            <a:pPr marL="228600" indent="-228600">
              <a:buAutoNum type="arabicPeriod"/>
            </a:pPr>
            <a:r>
              <a:rPr lang="en-US" dirty="0"/>
              <a:t>Note Spec Sheet &amp; 2D Scan.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Hardware Used: Raspberry Pi, IMU, bearings,10K resistor, and </a:t>
            </a:r>
            <a:r>
              <a:rPr lang="en-US" dirty="0" err="1"/>
              <a:t>misc</a:t>
            </a:r>
            <a:r>
              <a:rPr lang="en-US" dirty="0"/>
              <a:t> wire jumpers and nuts/bolts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Just like the </a:t>
            </a:r>
            <a:r>
              <a:rPr lang="en-US" dirty="0" err="1"/>
              <a:t>JetBot</a:t>
            </a:r>
            <a:r>
              <a:rPr lang="en-US" dirty="0"/>
              <a:t>, flash SD</a:t>
            </a:r>
          </a:p>
          <a:p>
            <a:pPr marL="228600" indent="-228600">
              <a:buAutoNum type="arabicPeriod"/>
            </a:pPr>
            <a:r>
              <a:rPr lang="en-US" dirty="0"/>
              <a:t>To view the scan for measuring</a:t>
            </a:r>
          </a:p>
          <a:p>
            <a:pPr marL="228600" indent="-228600">
              <a:buAutoNum type="arabicPeriod"/>
            </a:pPr>
            <a:r>
              <a:rPr lang="en-US" dirty="0"/>
              <a:t>WIFI communication to operate wirelessly</a:t>
            </a:r>
          </a:p>
          <a:p>
            <a:pPr marL="228600" indent="-228600">
              <a:buAutoNum type="arabicPeriod"/>
            </a:pPr>
            <a:r>
              <a:rPr lang="en-US" dirty="0"/>
              <a:t>I had issues with the USB.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Sweep Visualizer????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dimensions of the Room: 15’ 2’’ X 22’ 6’’ X 9’ 4’’    Doorway Dimensions: 3’ X 5’ 2’’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200" y="888148"/>
            <a:ext cx="4622800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u="sng" dirty="0"/>
              <a:t>3D Scanning</a:t>
            </a:r>
            <a:br>
              <a:rPr lang="en-US" dirty="0"/>
            </a:br>
            <a:r>
              <a:rPr lang="en-US" dirty="0"/>
              <a:t>with</a:t>
            </a:r>
            <a:r>
              <a:rPr lang="en-US" sz="4000" dirty="0"/>
              <a:t> 2D LIDAR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49280" y="4947916"/>
            <a:ext cx="3565524" cy="1731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Jared Jess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92A7-E7CE-B606-D98B-E86E52928D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4000"/>
                    </a14:imgEffect>
                  </a14:imgLayer>
                </a14:imgProps>
              </a:ext>
            </a:extLst>
          </a:blip>
          <a:srcRect l="12310" t="9472" r="13848" b="5269"/>
          <a:stretch/>
        </p:blipFill>
        <p:spPr>
          <a:xfrm>
            <a:off x="8859530" y="2761994"/>
            <a:ext cx="2042139" cy="2042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86C80-D3CD-A274-0B55-3A5A6DC605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1" t="1916" r="7609" b="-519"/>
          <a:stretch/>
        </p:blipFill>
        <p:spPr>
          <a:xfrm>
            <a:off x="2221887" y="707588"/>
            <a:ext cx="2886140" cy="5130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3C725-79BD-DCB1-DB04-59BA39055F6E}"/>
              </a:ext>
            </a:extLst>
          </p:cNvPr>
          <p:cNvSpPr txBox="1"/>
          <p:nvPr/>
        </p:nvSpPr>
        <p:spPr>
          <a:xfrm>
            <a:off x="4744720" y="59096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6" descr="Data Points Digital background">
            <a:extLst>
              <a:ext uri="{FF2B5EF4-FFF2-40B4-BE49-F238E27FC236}">
                <a16:creationId xmlns:a16="http://schemas.microsoft.com/office/drawing/2014/main" id="{4B8D9558-7E4C-1652-89EE-F566971992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497" y="-6698"/>
            <a:ext cx="12165738" cy="68116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6" y="439711"/>
            <a:ext cx="5078796" cy="179014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b="1" u="sng" dirty="0" err="1"/>
              <a:t>Scanse</a:t>
            </a:r>
            <a:r>
              <a:rPr lang="en-US" sz="4400" b="1" u="sng" dirty="0"/>
              <a:t> Sweep V1</a:t>
            </a:r>
            <a:br>
              <a:rPr lang="en-US" sz="3400" dirty="0"/>
            </a:br>
            <a:r>
              <a:rPr lang="en-US" sz="3400" dirty="0"/>
              <a:t>LiDAR Sensor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5326" y="2892254"/>
            <a:ext cx="5301391" cy="396574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Interface with PC or microcontroller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6 Pin connection &amp; 2 serial port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360º Horizontal field of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Status LED to provide operator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Light Detection And Ranging (LiDAR)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D27EDBB-F21C-E619-67F1-8D00BF74DB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5184" t="-976" r="5184" b="-976"/>
          <a:stretch/>
        </p:blipFill>
        <p:spPr>
          <a:xfrm>
            <a:off x="5649276" y="549274"/>
            <a:ext cx="5648992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ln w="1079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311150" h="215900" prst="riblet"/>
            <a:bevelB w="158750" h="165100"/>
          </a:sp3d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431942-514E-7E36-BD6B-977D117DBE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" y="4507201"/>
            <a:ext cx="5662864" cy="806922"/>
          </a:xfrm>
        </p:spPr>
        <p:txBody>
          <a:bodyPr/>
          <a:lstStyle/>
          <a:p>
            <a:r>
              <a:rPr lang="en-US" dirty="0"/>
              <a:t>2D LiDAR Scanning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-20360" y="0"/>
            <a:ext cx="6128552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77712" y="0"/>
            <a:ext cx="6114288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4525" y="4507201"/>
            <a:ext cx="54566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360º rotating head for single plane data recording</a:t>
            </a:r>
          </a:p>
          <a:p>
            <a:r>
              <a:rPr lang="en-US" dirty="0"/>
              <a:t>Uses time of flight ranging method</a:t>
            </a:r>
          </a:p>
          <a:p>
            <a:r>
              <a:rPr lang="en-US" dirty="0"/>
              <a:t>Utilizes an optical encoder to record angles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C53FC-E93E-3863-D6B9-52E77A51F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288" y="0"/>
            <a:ext cx="6096000" cy="1334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ECBE7-B984-8971-94D0-3BFDB19A0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360" y="1334782"/>
            <a:ext cx="6104168" cy="244168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6FA7C9-A02F-3EBE-AABA-75A8D2D22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308" y="484077"/>
            <a:ext cx="3878039" cy="28202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5573CA-3FB2-CE2E-0E67-3F0C08FC647A}"/>
              </a:ext>
            </a:extLst>
          </p:cNvPr>
          <p:cNvSpPr txBox="1"/>
          <p:nvPr/>
        </p:nvSpPr>
        <p:spPr>
          <a:xfrm>
            <a:off x="7141786" y="3304285"/>
            <a:ext cx="40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Scan of the Desk Space in My Office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2D to 3D Scanner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First Step: Find a way to mount the 2D scanner so it rotates its head along the Z 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Second Step: implement a motor, motor driver/hat, a limit switch, and a 3D printed housing to create a 180º rotating 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Third Step:  Assemble the system and gather software for operating the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71939" y="545552"/>
            <a:ext cx="2786985" cy="2794498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75747" y="-1"/>
            <a:ext cx="7716253" cy="6817895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74588-FD60-24C1-6186-B96CE65E2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521" y="765175"/>
            <a:ext cx="2987192" cy="2288888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D4C3A-1ED4-09A5-6EF2-661692C6F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39" y="545550"/>
            <a:ext cx="3236814" cy="288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09A6F8-9158-11FB-ABBB-244990A49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7796" y="3803937"/>
            <a:ext cx="1820261" cy="20778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79907A-3E28-A255-4F21-7CB7B7E717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019" t="18665" r="25937" b="42673"/>
          <a:stretch/>
        </p:blipFill>
        <p:spPr>
          <a:xfrm>
            <a:off x="5352008" y="3737809"/>
            <a:ext cx="237744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21"/>
            <a:ext cx="12192000" cy="1084271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Configuring &amp; Operating the System</a:t>
            </a:r>
            <a:endParaRPr lang="en-US" sz="6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1017" y="1354531"/>
            <a:ext cx="4437966" cy="89940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400" kern="1200" dirty="0">
                <a:latin typeface="+mn-lt"/>
                <a:ea typeface="+mn-ea"/>
                <a:cs typeface="+mn-cs"/>
              </a:rPr>
              <a:t>Hardware Diagra</a:t>
            </a:r>
            <a:r>
              <a:rPr lang="en-US" sz="4400" dirty="0"/>
              <a:t>m</a:t>
            </a:r>
            <a:endParaRPr lang="en-US" sz="4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7984-51B4-1FCA-75FC-F6F5CE35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385" y="2052337"/>
            <a:ext cx="2794950" cy="4490553"/>
          </a:xfrm>
          <a:prstGeom prst="rect">
            <a:avLst/>
          </a:prstGeom>
        </p:spPr>
      </p:pic>
      <p:sp>
        <p:nvSpPr>
          <p:cNvPr id="7" name="Subtitle 15">
            <a:extLst>
              <a:ext uri="{FF2B5EF4-FFF2-40B4-BE49-F238E27FC236}">
                <a16:creationId xmlns:a16="http://schemas.microsoft.com/office/drawing/2014/main" id="{A27B91F4-EEFF-75B5-18E1-AC39762760F4}"/>
              </a:ext>
            </a:extLst>
          </p:cNvPr>
          <p:cNvSpPr txBox="1">
            <a:spLocks/>
          </p:cNvSpPr>
          <p:nvPr/>
        </p:nvSpPr>
        <p:spPr>
          <a:xfrm>
            <a:off x="621873" y="1354531"/>
            <a:ext cx="5430688" cy="4941945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4400" dirty="0"/>
              <a:t>Software Requirements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GitHub was a HUGE help!!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Sweep Visualizer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PI3-AP &amp; http://172.24.1.1:8080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Systems Checks!!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85579-5BF9-226C-AD5A-E8E92DF9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287" y="2210482"/>
            <a:ext cx="6321287" cy="4623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4A4BDF-7BA5-B146-85FC-76D37075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4715"/>
            <a:ext cx="6096000" cy="4715177"/>
          </a:xfrm>
          <a:prstGeom prst="rect">
            <a:avLst/>
          </a:prstGeom>
        </p:spPr>
      </p:pic>
      <p:pic>
        <p:nvPicPr>
          <p:cNvPr id="6" name="Picture Placeholder 15" descr="Data Points Digital background">
            <a:extLst>
              <a:ext uri="{FF2B5EF4-FFF2-40B4-BE49-F238E27FC236}">
                <a16:creationId xmlns:a16="http://schemas.microsoft.com/office/drawing/2014/main" id="{EA5C8B58-7E12-733D-CE66-3D2DE44F1E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186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930620"/>
            <a:ext cx="6433031" cy="1385542"/>
          </a:xfrm>
        </p:spPr>
        <p:txBody>
          <a:bodyPr/>
          <a:lstStyle/>
          <a:p>
            <a:r>
              <a:rPr lang="en-US" sz="7200" dirty="0"/>
              <a:t>Viewing Scans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900B1-7AD7-AEE3-6BF6-24597AE60B64}"/>
              </a:ext>
            </a:extLst>
          </p:cNvPr>
          <p:cNvSpPr txBox="1"/>
          <p:nvPr/>
        </p:nvSpPr>
        <p:spPr>
          <a:xfrm>
            <a:off x="1179443" y="1351508"/>
            <a:ext cx="983311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Range: </a:t>
            </a:r>
            <a:r>
              <a:rPr lang="en-US" sz="3200" dirty="0"/>
              <a:t>You can see that some of the base caused errors in some of the points.</a:t>
            </a:r>
          </a:p>
          <a:p>
            <a:endParaRPr lang="en-US" sz="4000" dirty="0"/>
          </a:p>
          <a:p>
            <a:r>
              <a:rPr lang="en-US" sz="4000" dirty="0"/>
              <a:t>Resolution: </a:t>
            </a:r>
            <a:r>
              <a:rPr lang="en-US" sz="3200" dirty="0"/>
              <a:t>Notice the different heights for the stacked chairs?  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Static Error: </a:t>
            </a:r>
            <a:r>
              <a:rPr lang="en-US" sz="3200" dirty="0"/>
              <a:t>Errors occurred at the base, the level surfaces(tables), and the non reflective backs of the chairs.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41912" y="4508500"/>
            <a:ext cx="7832035" cy="186579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Scanse</a:t>
            </a:r>
            <a:r>
              <a:rPr lang="en-US" sz="2400" dirty="0"/>
              <a:t> Sweep V1 is a very nice sensor, even when scanning in 3D.  Although I did not get to test its maximum range of 40m (131ft), I have confidence that this sensor will show findings that align with the accuracy of the datasheet.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061" y="263467"/>
            <a:ext cx="5437187" cy="2986234"/>
          </a:xfrm>
        </p:spPr>
        <p:txBody>
          <a:bodyPr/>
          <a:lstStyle/>
          <a:p>
            <a:r>
              <a:rPr lang="en-US" dirty="0"/>
              <a:t>Questions??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235</TotalTime>
  <Words>490</Words>
  <Application>Microsoft Office PowerPoint</Application>
  <PresentationFormat>Widescreen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3D Scanning with 2D LIDAR </vt:lpstr>
      <vt:lpstr>Scanse Sweep V1 LiDAR Sensor</vt:lpstr>
      <vt:lpstr>2D LiDAR Scanning</vt:lpstr>
      <vt:lpstr>2D to 3D Scanner </vt:lpstr>
      <vt:lpstr>Configuring &amp; Operating the System</vt:lpstr>
      <vt:lpstr>Viewing Scans</vt:lpstr>
      <vt:lpstr>Data Analysis</vt:lpstr>
      <vt:lpstr>Summary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Scanning Scanse 2D LIDAR </dc:title>
  <dc:creator>Jared Jess</dc:creator>
  <cp:lastModifiedBy>Jared Jess</cp:lastModifiedBy>
  <cp:revision>7</cp:revision>
  <dcterms:created xsi:type="dcterms:W3CDTF">2022-10-23T22:05:35Z</dcterms:created>
  <dcterms:modified xsi:type="dcterms:W3CDTF">2022-10-27T13:53:30Z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