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52"/>
    <a:srgbClr val="A33D6B"/>
    <a:srgbClr val="F89E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84" d="100"/>
          <a:sy n="84" d="100"/>
        </p:scale>
        <p:origin x="13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18T19:29:43.326"/>
    </inkml:context>
    <inkml:brush xml:id="br0">
      <inkml:brushProperty name="width" value="0.05" units="cm"/>
      <inkml:brushProperty name="height" value="0.05" units="cm"/>
    </inkml:brush>
  </inkml:definitions>
  <inkml:trace contextRef="#ctx0" brushRef="#br0">45 1 6438,'0'0'-96,"0"0"96,-44 0 160,44 0 128,0 0-95,0 0-289,0 0-641,0 0-993,0 0-2178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18T19:37:51.065"/>
    </inkml:context>
    <inkml:brush xml:id="br0">
      <inkml:brushProperty name="width" value="0.05" units="cm"/>
      <inkml:brushProperty name="height" value="0.05" units="cm"/>
    </inkml:brush>
  </inkml:definitions>
  <inkml:trace contextRef="#ctx0" brushRef="#br0">1 0 2723,'0'0'3779,"0"0"-3779,44 0-1217,1 0-705,-45 0-1025,0 0 2755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6684F-6F30-4A0A-92A1-2E79932316E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DC07EE3-3B48-445F-8AFC-CEFA21060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9E3D20B-021B-4E06-91B7-3693076C8D1A}"/>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0B46ABF7-1DFB-46E6-BF0C-4CF603DC318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B890A18-C54F-4B67-B809-6DBCC909E865}"/>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91473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B08A2-2B98-4E37-BCD9-BDA3DE665DD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C4DDAEB-8994-4ADD-B20A-D854C947C09F}"/>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FE71FF7-F6D9-4A4D-BBCB-A6046EEEC87D}"/>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8CC7B9CA-9674-4F9D-8372-7796EB59C0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22467E3-3371-47B5-BB8F-A42BBD3E4C58}"/>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10110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F1CA5A-2F95-42EF-8B87-3BC0C1B95BF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37BB3A9-074B-4B8D-ACD1-D5A861F85CBF}"/>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C1C6E6-904F-4FFF-90F5-6BA85D22FA11}"/>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BE55545F-85B7-4491-AA1F-5DA2FA19E2F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9109617-4416-4A91-AAB7-DF798DEB4455}"/>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29261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88C11-BB9B-4B1F-A664-5BACBAF411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70C6B89-870A-4C1A-B0B2-84AB373A8B9B}"/>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44E4277-CB2F-4338-94A3-066CD797D904}"/>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6E654518-1B31-47C4-ACE2-F750D9E392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864924-38DF-4D1E-8BDB-73B872BA987F}"/>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132445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289C7-096A-481F-9EEC-0F3029AC3BB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C4B708D-67C8-4C31-A0DF-ABA178B9A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B2717A2D-1925-4DAE-A2D3-FC7CC7499187}"/>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6135FB63-4B43-4D54-8212-79F9C54EF8C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B29AFB7-9D9A-4299-AD80-45D0D88B5CE1}"/>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43125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9A24B-68F0-4108-BF04-9781302BF12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DCCF6A3-C50C-41CA-87F8-357A3A5284EC}"/>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2736522-B8EB-4B63-9CEF-C52C4D32A1F3}"/>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90D2932-0CD0-4D0D-B52E-AD2EDAA0DB84}"/>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6" name="Espaço Reservado para Rodapé 5">
            <a:extLst>
              <a:ext uri="{FF2B5EF4-FFF2-40B4-BE49-F238E27FC236}">
                <a16:creationId xmlns:a16="http://schemas.microsoft.com/office/drawing/2014/main" id="{BFB434C1-55BA-422E-A265-C4BAFFB2581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1440E3B-E348-469F-A908-415EB3608B18}"/>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217705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C4393-12BF-4A59-A9D0-63A7E12CEBB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517B726-E4BF-44BD-AD4C-808D705DD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E5F2598-F283-4F62-A8BD-C95D8C2FC476}"/>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E00A65A-4ED7-4E6E-B3F6-D638F64C4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02DD2EBA-7574-441F-BFAD-A6561B280782}"/>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745EA0E-EC72-4E28-98CA-A6163BBF712A}"/>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8" name="Espaço Reservado para Rodapé 7">
            <a:extLst>
              <a:ext uri="{FF2B5EF4-FFF2-40B4-BE49-F238E27FC236}">
                <a16:creationId xmlns:a16="http://schemas.microsoft.com/office/drawing/2014/main" id="{6256FC69-70F1-46A0-A5B1-E0B1894FD48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A27FAE7-117C-456D-A07A-470086A198C5}"/>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1345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57724-FC53-4C70-B50A-5524FBA9551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3DF4B3D-A267-4041-A786-AE6A87CC854B}"/>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4" name="Espaço Reservado para Rodapé 3">
            <a:extLst>
              <a:ext uri="{FF2B5EF4-FFF2-40B4-BE49-F238E27FC236}">
                <a16:creationId xmlns:a16="http://schemas.microsoft.com/office/drawing/2014/main" id="{B4D2F8EB-0A96-4AE8-824C-875D135721E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FDC3C76-1E83-429B-A6B6-40E677F30D40}"/>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8019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4C2B7D1-FF81-412C-8A8C-A09A852409E3}"/>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3" name="Espaço Reservado para Rodapé 2">
            <a:extLst>
              <a:ext uri="{FF2B5EF4-FFF2-40B4-BE49-F238E27FC236}">
                <a16:creationId xmlns:a16="http://schemas.microsoft.com/office/drawing/2014/main" id="{218DE667-1284-43EB-A147-20E8C6EC88B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FD9EF30-E2E5-45EA-8529-A1FD8E39EBD9}"/>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62410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09969-739F-483E-A11A-945E659F5D3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6BC57D5-086B-4666-919C-40F2C417E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7C3F62-0FA7-4701-9735-906263A47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D77E29A2-E879-4362-B5B9-A566D25C5390}"/>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6" name="Espaço Reservado para Rodapé 5">
            <a:extLst>
              <a:ext uri="{FF2B5EF4-FFF2-40B4-BE49-F238E27FC236}">
                <a16:creationId xmlns:a16="http://schemas.microsoft.com/office/drawing/2014/main" id="{84E0598D-84DD-4FF9-9626-6B9C636950C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023C0FC-538E-44A0-9EE2-F0AEFC7055AB}"/>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74426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092AA-9FFF-4B4A-B4FA-246A4E8DDDC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D33BA9D-CD30-4E77-970B-AFD9BF560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2E8096A-2C7E-4327-9415-FD11E7A56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1387CF24-846D-453F-88DD-4835EBAF5015}"/>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6" name="Espaço Reservado para Rodapé 5">
            <a:extLst>
              <a:ext uri="{FF2B5EF4-FFF2-40B4-BE49-F238E27FC236}">
                <a16:creationId xmlns:a16="http://schemas.microsoft.com/office/drawing/2014/main" id="{E60C8C03-A58F-4F58-8447-59C1B8F9820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ABF9373-DFC6-4E26-93C5-A0E2ADD373C6}"/>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12847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EEBF251-076D-4ACE-941A-59A4B0C72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9939378-F225-4920-BC84-4F692F087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888835C-2E6E-472D-9554-C9157F8B4C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9487079C-8020-43D0-99AF-4BBCA0E03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0B57831-E641-415B-9D36-551DBCB69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4A9A-C8E5-4F48-AF5E-845A66A4766A}" type="slidenum">
              <a:rPr lang="pt-BR" smtClean="0"/>
              <a:t>‹#›</a:t>
            </a:fld>
            <a:endParaRPr lang="pt-BR"/>
          </a:p>
        </p:txBody>
      </p:sp>
    </p:spTree>
    <p:extLst>
      <p:ext uri="{BB962C8B-B14F-4D97-AF65-F5344CB8AC3E}">
        <p14:creationId xmlns:p14="http://schemas.microsoft.com/office/powerpoint/2010/main" val="234457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A7920023-3FFD-4DAC-8686-BD859940F8A7}"/>
                  </a:ext>
                </a:extLst>
              </p14:cNvPr>
              <p14:cNvContentPartPr/>
              <p14:nvPr/>
            </p14:nvContentPartPr>
            <p14:xfrm>
              <a:off x="2855255" y="3416760"/>
              <a:ext cx="16560" cy="360"/>
            </p14:xfrm>
          </p:contentPart>
        </mc:Choice>
        <mc:Fallback xmlns="">
          <p:pic>
            <p:nvPicPr>
              <p:cNvPr id="2" name="Tinta 1">
                <a:extLst>
                  <a:ext uri="{FF2B5EF4-FFF2-40B4-BE49-F238E27FC236}">
                    <a16:creationId xmlns:a16="http://schemas.microsoft.com/office/drawing/2014/main" id="{A7920023-3FFD-4DAC-8686-BD859940F8A7}"/>
                  </a:ext>
                </a:extLst>
              </p:cNvPr>
              <p:cNvPicPr/>
              <p:nvPr/>
            </p:nvPicPr>
            <p:blipFill>
              <a:blip r:embed="rId4"/>
              <a:stretch>
                <a:fillRect/>
              </a:stretch>
            </p:blipFill>
            <p:spPr>
              <a:xfrm>
                <a:off x="2846615" y="3408120"/>
                <a:ext cx="34200" cy="18000"/>
              </a:xfrm>
              <a:prstGeom prst="rect">
                <a:avLst/>
              </a:prstGeom>
            </p:spPr>
          </p:pic>
        </mc:Fallback>
      </mc:AlternateContent>
      <p:sp>
        <p:nvSpPr>
          <p:cNvPr id="4" name="CaixaDeTexto 3">
            <a:extLst>
              <a:ext uri="{FF2B5EF4-FFF2-40B4-BE49-F238E27FC236}">
                <a16:creationId xmlns:a16="http://schemas.microsoft.com/office/drawing/2014/main" id="{8A7F7282-6C21-43C5-86F4-A8A3FE8FD75D}"/>
              </a:ext>
            </a:extLst>
          </p:cNvPr>
          <p:cNvSpPr txBox="1"/>
          <p:nvPr/>
        </p:nvSpPr>
        <p:spPr>
          <a:xfrm>
            <a:off x="2147670" y="4986345"/>
            <a:ext cx="8425080" cy="584775"/>
          </a:xfrm>
          <a:prstGeom prst="rect">
            <a:avLst/>
          </a:prstGeom>
          <a:noFill/>
        </p:spPr>
        <p:txBody>
          <a:bodyPr wrap="square" rtlCol="0">
            <a:spAutoFit/>
          </a:bodyPr>
          <a:lstStyle/>
          <a:p>
            <a:pPr algn="r"/>
            <a:r>
              <a:rPr lang="pt-BR" sz="3200" dirty="0">
                <a:solidFill>
                  <a:schemeClr val="bg1"/>
                </a:solidFill>
              </a:rPr>
              <a:t>O tempo do processo judicial</a:t>
            </a:r>
          </a:p>
        </p:txBody>
      </p:sp>
    </p:spTree>
    <p:extLst>
      <p:ext uri="{BB962C8B-B14F-4D97-AF65-F5344CB8AC3E}">
        <p14:creationId xmlns:p14="http://schemas.microsoft.com/office/powerpoint/2010/main" val="428058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Método Kaplan-Meier (KM)</a:t>
            </a:r>
          </a:p>
        </p:txBody>
      </p:sp>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5016758"/>
          </a:xfrm>
          <a:prstGeom prst="rect">
            <a:avLst/>
          </a:prstGeom>
          <a:noFill/>
        </p:spPr>
        <p:txBody>
          <a:bodyPr wrap="square" rtlCol="0">
            <a:spAutoFit/>
          </a:bodyPr>
          <a:lstStyle/>
          <a:p>
            <a:r>
              <a:rPr lang="en-US" sz="2000" dirty="0"/>
              <a:t>A </a:t>
            </a:r>
            <a:r>
              <a:rPr lang="en-US" sz="2000" dirty="0" err="1"/>
              <a:t>função</a:t>
            </a:r>
            <a:r>
              <a:rPr lang="en-US" sz="2000" dirty="0"/>
              <a:t> de </a:t>
            </a:r>
            <a:r>
              <a:rPr lang="en-US" sz="2000" dirty="0" err="1"/>
              <a:t>duração</a:t>
            </a:r>
            <a:r>
              <a:rPr lang="en-US" sz="2000" dirty="0"/>
              <a:t> S(t) </a:t>
            </a:r>
            <a:r>
              <a:rPr lang="en-US" sz="2000" dirty="0" err="1"/>
              <a:t>apenas</a:t>
            </a:r>
            <a:r>
              <a:rPr lang="en-US" sz="2000" dirty="0"/>
              <a:t> altera o valor no tempo de </a:t>
            </a:r>
            <a:r>
              <a:rPr lang="en-US" sz="2000" dirty="0" err="1"/>
              <a:t>cada</a:t>
            </a:r>
            <a:r>
              <a:rPr lang="en-US" sz="2000" dirty="0"/>
              <a:t> </a:t>
            </a:r>
            <a:r>
              <a:rPr lang="en-US" sz="2000" dirty="0" err="1"/>
              <a:t>evento</a:t>
            </a:r>
            <a:r>
              <a:rPr lang="en-US" sz="2000" dirty="0"/>
              <a:t>. </a:t>
            </a:r>
            <a:r>
              <a:rPr lang="en-US" sz="2000" dirty="0" err="1"/>
              <a:t>É</a:t>
            </a:r>
            <a:r>
              <a:rPr lang="en-US" sz="2000" dirty="0"/>
              <a:t> </a:t>
            </a:r>
            <a:r>
              <a:rPr lang="en-US" sz="2000" dirty="0" err="1"/>
              <a:t>possível</a:t>
            </a:r>
            <a:r>
              <a:rPr lang="en-US" sz="2000" dirty="0"/>
              <a:t> </a:t>
            </a:r>
            <a:r>
              <a:rPr lang="en-US" sz="2000" dirty="0" err="1"/>
              <a:t>calcular</a:t>
            </a:r>
            <a:r>
              <a:rPr lang="en-US" sz="2000" dirty="0"/>
              <a:t> o </a:t>
            </a:r>
            <a:r>
              <a:rPr lang="en-US" sz="2000" dirty="0" err="1"/>
              <a:t>erro</a:t>
            </a:r>
            <a:r>
              <a:rPr lang="en-US" sz="2000" dirty="0"/>
              <a:t> </a:t>
            </a:r>
            <a:r>
              <a:rPr lang="en-US" sz="2000" dirty="0" err="1"/>
              <a:t>padrão</a:t>
            </a:r>
            <a:r>
              <a:rPr lang="en-US" sz="2000" dirty="0"/>
              <a:t> e o </a:t>
            </a:r>
            <a:r>
              <a:rPr lang="en-US" sz="2000" dirty="0" err="1"/>
              <a:t>intervalo</a:t>
            </a:r>
            <a:r>
              <a:rPr lang="en-US" sz="2000" dirty="0"/>
              <a:t> de </a:t>
            </a:r>
            <a:r>
              <a:rPr lang="en-US" sz="2000" dirty="0" err="1"/>
              <a:t>confiança</a:t>
            </a:r>
            <a:r>
              <a:rPr lang="en-US" sz="2000" dirty="0"/>
              <a:t> da taxa de </a:t>
            </a:r>
            <a:r>
              <a:rPr lang="en-US" sz="2000" dirty="0" err="1"/>
              <a:t>sobrevivência</a:t>
            </a:r>
            <a:r>
              <a:rPr lang="en-US" sz="2000" dirty="0"/>
              <a:t>.</a:t>
            </a:r>
          </a:p>
          <a:p>
            <a:endParaRPr lang="en-US" sz="2000" dirty="0"/>
          </a:p>
          <a:p>
            <a:r>
              <a:rPr lang="en-US" sz="2000" dirty="0"/>
              <a:t>Kaplan-Meier </a:t>
            </a:r>
            <a:r>
              <a:rPr lang="en-US" sz="2000" dirty="0" err="1"/>
              <a:t>permite</a:t>
            </a:r>
            <a:r>
              <a:rPr lang="en-US" sz="2000" dirty="0"/>
              <a:t> </a:t>
            </a:r>
            <a:r>
              <a:rPr lang="en-US" sz="2000" dirty="0" err="1"/>
              <a:t>também</a:t>
            </a:r>
            <a:r>
              <a:rPr lang="en-US" sz="2000" dirty="0"/>
              <a:t> </a:t>
            </a:r>
            <a:r>
              <a:rPr lang="en-US" sz="2000" dirty="0" err="1"/>
              <a:t>avaliar</a:t>
            </a:r>
            <a:r>
              <a:rPr lang="en-US" sz="2000" dirty="0"/>
              <a:t> </a:t>
            </a:r>
            <a:r>
              <a:rPr lang="en-US" sz="2000" dirty="0" err="1"/>
              <a:t>como</a:t>
            </a:r>
            <a:r>
              <a:rPr lang="en-US" sz="2000" dirty="0"/>
              <a:t>  </a:t>
            </a:r>
            <a:r>
              <a:rPr lang="en-US" sz="2000" dirty="0" err="1"/>
              <a:t>grupos</a:t>
            </a:r>
            <a:r>
              <a:rPr lang="en-US" sz="2000" dirty="0"/>
              <a:t>, </a:t>
            </a:r>
            <a:r>
              <a:rPr lang="en-US" sz="2000" dirty="0" err="1"/>
              <a:t>por</a:t>
            </a:r>
            <a:r>
              <a:rPr lang="en-US" sz="2000" dirty="0"/>
              <a:t> </a:t>
            </a:r>
            <a:r>
              <a:rPr lang="en-US" sz="2000" dirty="0" err="1"/>
              <a:t>exemplo</a:t>
            </a:r>
            <a:r>
              <a:rPr lang="en-US" sz="2000" dirty="0"/>
              <a:t>, </a:t>
            </a:r>
            <a:r>
              <a:rPr lang="en-US" sz="2000" dirty="0" err="1"/>
              <a:t>tribunais</a:t>
            </a:r>
            <a:r>
              <a:rPr lang="en-US" sz="2000" dirty="0"/>
              <a:t> </a:t>
            </a:r>
            <a:r>
              <a:rPr lang="en-US" sz="2000" dirty="0" err="1"/>
              <a:t>ou</a:t>
            </a:r>
            <a:r>
              <a:rPr lang="en-US" sz="2000" dirty="0"/>
              <a:t> </a:t>
            </a:r>
            <a:r>
              <a:rPr lang="en-US" sz="2000" dirty="0" err="1"/>
              <a:t>varas</a:t>
            </a:r>
            <a:r>
              <a:rPr lang="en-US" sz="2000" dirty="0"/>
              <a:t> </a:t>
            </a:r>
            <a:r>
              <a:rPr lang="en-US" sz="2000" dirty="0" err="1"/>
              <a:t>diferem</a:t>
            </a:r>
            <a:r>
              <a:rPr lang="en-US" sz="2000" dirty="0"/>
              <a:t> </a:t>
            </a:r>
            <a:r>
              <a:rPr lang="en-US" sz="2000" dirty="0" err="1"/>
              <a:t>diferem</a:t>
            </a:r>
            <a:r>
              <a:rPr lang="en-US" sz="2000" dirty="0"/>
              <a:t> no tempo de </a:t>
            </a:r>
            <a:r>
              <a:rPr lang="en-US" sz="2000" dirty="0" err="1"/>
              <a:t>processamento</a:t>
            </a:r>
            <a:r>
              <a:rPr lang="en-US" sz="2000" dirty="0"/>
              <a:t>.</a:t>
            </a:r>
          </a:p>
          <a:p>
            <a:endParaRPr lang="en-US" sz="2000" dirty="0"/>
          </a:p>
          <a:p>
            <a:r>
              <a:rPr lang="en-US" sz="2000" dirty="0" err="1"/>
              <a:t>Igualmente</a:t>
            </a:r>
            <a:r>
              <a:rPr lang="en-US" sz="2000" dirty="0"/>
              <a:t>, </a:t>
            </a:r>
            <a:r>
              <a:rPr lang="en-US" sz="2000" dirty="0" err="1"/>
              <a:t>permite</a:t>
            </a:r>
            <a:r>
              <a:rPr lang="en-US" sz="2000" dirty="0"/>
              <a:t> </a:t>
            </a:r>
            <a:r>
              <a:rPr lang="en-US" sz="2000" dirty="0" err="1"/>
              <a:t>verificar</a:t>
            </a:r>
            <a:r>
              <a:rPr lang="en-US" sz="2000" dirty="0"/>
              <a:t> </a:t>
            </a:r>
            <a:r>
              <a:rPr lang="en-US" sz="2000" dirty="0" err="1"/>
              <a:t>como</a:t>
            </a:r>
            <a:r>
              <a:rPr lang="en-US" sz="2000" dirty="0"/>
              <a:t> </a:t>
            </a:r>
            <a:r>
              <a:rPr lang="en-US" sz="2000" dirty="0" err="1"/>
              <a:t>cada</a:t>
            </a:r>
            <a:r>
              <a:rPr lang="en-US" sz="2000" dirty="0"/>
              <a:t> um dos </a:t>
            </a:r>
            <a:r>
              <a:rPr lang="en-US" sz="2000" dirty="0" err="1"/>
              <a:t>grupos</a:t>
            </a:r>
            <a:r>
              <a:rPr lang="en-US" sz="2000" dirty="0"/>
              <a:t> </a:t>
            </a:r>
            <a:r>
              <a:rPr lang="en-US" sz="2000" dirty="0" err="1"/>
              <a:t>experimenta</a:t>
            </a:r>
            <a:r>
              <a:rPr lang="en-US" sz="2000" dirty="0"/>
              <a:t> as </a:t>
            </a:r>
            <a:r>
              <a:rPr lang="en-US" sz="2000" dirty="0" err="1"/>
              <a:t>curvas</a:t>
            </a:r>
            <a:r>
              <a:rPr lang="en-US" sz="2000" dirty="0"/>
              <a:t> de </a:t>
            </a:r>
            <a:r>
              <a:rPr lang="en-US" sz="2000" dirty="0" err="1"/>
              <a:t>duração</a:t>
            </a:r>
            <a:r>
              <a:rPr lang="en-US" sz="2000" dirty="0"/>
              <a:t>. </a:t>
            </a:r>
            <a:r>
              <a:rPr lang="en-US" sz="2000" dirty="0" err="1"/>
              <a:t>Mais</a:t>
            </a:r>
            <a:r>
              <a:rPr lang="en-US" sz="2000" dirty="0"/>
              <a:t> </a:t>
            </a:r>
            <a:r>
              <a:rPr lang="en-US" sz="2000" dirty="0" err="1"/>
              <a:t>adiante</a:t>
            </a:r>
            <a:r>
              <a:rPr lang="en-US" sz="2000" dirty="0"/>
              <a:t>, </a:t>
            </a:r>
            <a:r>
              <a:rPr lang="en-US" sz="2000" dirty="0" err="1"/>
              <a:t>mostraremos</a:t>
            </a:r>
            <a:r>
              <a:rPr lang="en-US" sz="2000" dirty="0"/>
              <a:t> </a:t>
            </a:r>
            <a:r>
              <a:rPr lang="en-US" sz="2000" dirty="0" err="1"/>
              <a:t>como</a:t>
            </a:r>
            <a:r>
              <a:rPr lang="en-US" sz="2000" dirty="0"/>
              <a:t> </a:t>
            </a:r>
            <a:r>
              <a:rPr lang="en-US" sz="2000" dirty="0" err="1"/>
              <a:t>criar</a:t>
            </a:r>
            <a:r>
              <a:rPr lang="en-US" sz="2000" dirty="0"/>
              <a:t> a </a:t>
            </a:r>
            <a:r>
              <a:rPr lang="en-US" sz="2000" dirty="0" err="1"/>
              <a:t>curva</a:t>
            </a:r>
            <a:r>
              <a:rPr lang="en-US" sz="2000" dirty="0"/>
              <a:t> Kaplan-Meier.</a:t>
            </a:r>
          </a:p>
          <a:p>
            <a:endParaRPr lang="en-US" sz="2000" dirty="0"/>
          </a:p>
          <a:p>
            <a:r>
              <a:rPr lang="en-US" sz="2000" dirty="0"/>
              <a:t>Uma </a:t>
            </a:r>
            <a:r>
              <a:rPr lang="en-US" sz="2000" dirty="0" err="1"/>
              <a:t>limitação</a:t>
            </a:r>
            <a:r>
              <a:rPr lang="en-US" sz="2000" dirty="0"/>
              <a:t> do </a:t>
            </a:r>
            <a:r>
              <a:rPr lang="en-US" sz="2000" dirty="0" err="1"/>
              <a:t>método</a:t>
            </a:r>
            <a:r>
              <a:rPr lang="en-US" sz="2000" dirty="0"/>
              <a:t> Kaplan-Meier </a:t>
            </a:r>
            <a:r>
              <a:rPr lang="en-US" sz="2000" dirty="0" err="1"/>
              <a:t>é</a:t>
            </a:r>
            <a:r>
              <a:rPr lang="en-US" sz="2000" dirty="0"/>
              <a:t> que </a:t>
            </a:r>
            <a:r>
              <a:rPr lang="en-US" sz="2000" dirty="0" err="1"/>
              <a:t>ele</a:t>
            </a:r>
            <a:r>
              <a:rPr lang="en-US" sz="2000" dirty="0"/>
              <a:t> </a:t>
            </a:r>
            <a:r>
              <a:rPr lang="en-US" sz="2000" dirty="0" err="1"/>
              <a:t>permite</a:t>
            </a:r>
            <a:r>
              <a:rPr lang="en-US" sz="2000" dirty="0"/>
              <a:t> a </a:t>
            </a:r>
            <a:r>
              <a:rPr lang="en-US" sz="2000" dirty="0" err="1"/>
              <a:t>inclusão</a:t>
            </a:r>
            <a:r>
              <a:rPr lang="en-US" sz="2000" dirty="0"/>
              <a:t> de </a:t>
            </a:r>
            <a:r>
              <a:rPr lang="en-US" sz="2000" dirty="0" err="1"/>
              <a:t>variáveis</a:t>
            </a:r>
            <a:r>
              <a:rPr lang="en-US" sz="2000" dirty="0"/>
              <a:t> </a:t>
            </a:r>
            <a:r>
              <a:rPr lang="en-US" sz="2000" dirty="0" err="1"/>
              <a:t>categóricas</a:t>
            </a:r>
            <a:r>
              <a:rPr lang="en-US" sz="2000" dirty="0"/>
              <a:t> </a:t>
            </a:r>
            <a:r>
              <a:rPr lang="en-US" sz="2000" dirty="0" err="1"/>
              <a:t>apenas</a:t>
            </a:r>
            <a:r>
              <a:rPr lang="en-US" sz="2000" dirty="0"/>
              <a:t>. Para </a:t>
            </a:r>
            <a:r>
              <a:rPr lang="en-US" sz="2000" dirty="0" err="1"/>
              <a:t>incluir</a:t>
            </a:r>
            <a:r>
              <a:rPr lang="en-US" sz="2000" dirty="0"/>
              <a:t> </a:t>
            </a:r>
            <a:r>
              <a:rPr lang="en-US" sz="2000" dirty="0" err="1"/>
              <a:t>variáveis</a:t>
            </a:r>
            <a:r>
              <a:rPr lang="en-US" sz="2000" dirty="0"/>
              <a:t> </a:t>
            </a:r>
            <a:r>
              <a:rPr lang="en-US" sz="2000" dirty="0" err="1"/>
              <a:t>contínuas</a:t>
            </a:r>
            <a:r>
              <a:rPr lang="en-US" sz="2000" dirty="0"/>
              <a:t>, </a:t>
            </a:r>
            <a:r>
              <a:rPr lang="en-US" sz="2000" dirty="0" err="1"/>
              <a:t>temos</a:t>
            </a:r>
            <a:r>
              <a:rPr lang="en-US" sz="2000" dirty="0"/>
              <a:t> de </a:t>
            </a:r>
            <a:r>
              <a:rPr lang="en-US" sz="2000" dirty="0" err="1"/>
              <a:t>recorrer</a:t>
            </a:r>
            <a:r>
              <a:rPr lang="en-US" sz="2000" dirty="0"/>
              <a:t> </a:t>
            </a:r>
            <a:r>
              <a:rPr lang="en-US" sz="2000" dirty="0" err="1"/>
              <a:t>ao</a:t>
            </a:r>
            <a:r>
              <a:rPr lang="en-US" sz="2000" dirty="0"/>
              <a:t> </a:t>
            </a:r>
            <a:r>
              <a:rPr lang="en-US" sz="2000" dirty="0" err="1"/>
              <a:t>risco</a:t>
            </a:r>
            <a:r>
              <a:rPr lang="en-US" sz="2000" dirty="0"/>
              <a:t> </a:t>
            </a:r>
            <a:r>
              <a:rPr lang="en-US" sz="2000" dirty="0" err="1"/>
              <a:t>proporcional</a:t>
            </a:r>
            <a:r>
              <a:rPr lang="en-US" sz="2000" dirty="0"/>
              <a:t> h(t) de Cox. No </a:t>
            </a:r>
            <a:r>
              <a:rPr lang="en-US" sz="2000" dirty="0" err="1"/>
              <a:t>presente</a:t>
            </a:r>
            <a:r>
              <a:rPr lang="en-US" sz="2000" dirty="0"/>
              <a:t> </a:t>
            </a:r>
            <a:r>
              <a:rPr lang="en-US" sz="2000" dirty="0" err="1"/>
              <a:t>curso</a:t>
            </a:r>
            <a:r>
              <a:rPr lang="en-US" sz="2000" dirty="0"/>
              <a:t>, </a:t>
            </a:r>
            <a:r>
              <a:rPr lang="en-US" sz="2000" dirty="0" err="1"/>
              <a:t>não</a:t>
            </a:r>
            <a:r>
              <a:rPr lang="en-US" sz="2000" dirty="0"/>
              <a:t> </a:t>
            </a:r>
            <a:r>
              <a:rPr lang="en-US" sz="2000" dirty="0" err="1"/>
              <a:t>abordaremos</a:t>
            </a:r>
            <a:r>
              <a:rPr lang="en-US" sz="2000" dirty="0"/>
              <a:t> o </a:t>
            </a:r>
            <a:r>
              <a:rPr lang="en-US" sz="2000" dirty="0" err="1"/>
              <a:t>Risco</a:t>
            </a:r>
            <a:r>
              <a:rPr lang="en-US" sz="2000" dirty="0"/>
              <a:t> </a:t>
            </a:r>
            <a:r>
              <a:rPr lang="en-US" sz="2000" dirty="0" err="1"/>
              <a:t>Proporcional</a:t>
            </a:r>
            <a:r>
              <a:rPr lang="en-US" sz="2000" dirty="0"/>
              <a:t> de Cox </a:t>
            </a:r>
            <a:r>
              <a:rPr lang="en-US" sz="2000" dirty="0" err="1"/>
              <a:t>porque</a:t>
            </a:r>
            <a:r>
              <a:rPr lang="en-US" sz="2000" dirty="0"/>
              <a:t> no </a:t>
            </a:r>
            <a:r>
              <a:rPr lang="en-US" sz="2000" dirty="0" err="1"/>
              <a:t>exemplo</a:t>
            </a:r>
            <a:r>
              <a:rPr lang="en-US" sz="2000" dirty="0"/>
              <a:t> </a:t>
            </a:r>
            <a:r>
              <a:rPr lang="en-US" sz="2000" dirty="0" err="1"/>
              <a:t>oferecido</a:t>
            </a:r>
            <a:r>
              <a:rPr lang="en-US" sz="2000" dirty="0"/>
              <a:t> </a:t>
            </a:r>
            <a:r>
              <a:rPr lang="en-US" sz="2000" dirty="0" err="1"/>
              <a:t>não</a:t>
            </a:r>
            <a:r>
              <a:rPr lang="en-US" sz="2000" dirty="0"/>
              <a:t> </a:t>
            </a:r>
            <a:r>
              <a:rPr lang="en-US" sz="2000" dirty="0" err="1"/>
              <a:t>temos</a:t>
            </a:r>
            <a:r>
              <a:rPr lang="en-US" sz="2000" dirty="0"/>
              <a:t> </a:t>
            </a:r>
            <a:r>
              <a:rPr lang="en-US" sz="2000" dirty="0" err="1"/>
              <a:t>variáveis</a:t>
            </a:r>
            <a:r>
              <a:rPr lang="en-US" sz="2000" dirty="0"/>
              <a:t> </a:t>
            </a:r>
            <a:r>
              <a:rPr lang="en-US" sz="2000" dirty="0" err="1"/>
              <a:t>contínuas</a:t>
            </a:r>
            <a:r>
              <a:rPr lang="en-US" sz="2000" dirty="0"/>
              <a:t> e, para </a:t>
            </a:r>
            <a:r>
              <a:rPr lang="en-US" sz="2000" dirty="0" err="1"/>
              <a:t>não</a:t>
            </a:r>
            <a:r>
              <a:rPr lang="en-US" sz="2000" dirty="0"/>
              <a:t> </a:t>
            </a:r>
            <a:r>
              <a:rPr lang="en-US" sz="2000" dirty="0" err="1"/>
              <a:t>sobrecarregar</a:t>
            </a:r>
            <a:r>
              <a:rPr lang="en-US" sz="2000" dirty="0"/>
              <a:t> </a:t>
            </a:r>
            <a:r>
              <a:rPr lang="en-US" sz="2000" dirty="0" err="1"/>
              <a:t>muito</a:t>
            </a:r>
            <a:r>
              <a:rPr lang="en-US" sz="2000" dirty="0"/>
              <a:t> a </a:t>
            </a:r>
            <a:r>
              <a:rPr lang="en-US" sz="2000" dirty="0" err="1"/>
              <a:t>apresentação</a:t>
            </a:r>
            <a:r>
              <a:rPr lang="en-US" sz="2000" dirty="0"/>
              <a:t>, o </a:t>
            </a:r>
            <a:r>
              <a:rPr lang="en-US" sz="2000" dirty="0" err="1"/>
              <a:t>tema</a:t>
            </a:r>
            <a:r>
              <a:rPr lang="en-US" sz="2000" dirty="0"/>
              <a:t> </a:t>
            </a:r>
            <a:r>
              <a:rPr lang="en-US" sz="2000" dirty="0" err="1"/>
              <a:t>ficará</a:t>
            </a:r>
            <a:r>
              <a:rPr lang="en-US" sz="2000" dirty="0"/>
              <a:t> para </a:t>
            </a:r>
            <a:r>
              <a:rPr lang="en-US" sz="2000" dirty="0" err="1"/>
              <a:t>uma</a:t>
            </a:r>
            <a:r>
              <a:rPr lang="en-US" sz="2000" dirty="0"/>
              <a:t> </a:t>
            </a:r>
            <a:r>
              <a:rPr lang="en-US" sz="2000" dirty="0" err="1"/>
              <a:t>outra</a:t>
            </a:r>
            <a:r>
              <a:rPr lang="en-US" sz="2000" dirty="0"/>
              <a:t> </a:t>
            </a:r>
            <a:r>
              <a:rPr lang="en-US" sz="2000" dirty="0" err="1"/>
              <a:t>oportunidade</a:t>
            </a:r>
            <a:r>
              <a:rPr lang="en-US" sz="2000" dirty="0"/>
              <a:t>.</a:t>
            </a:r>
          </a:p>
        </p:txBody>
      </p:sp>
    </p:spTree>
    <p:extLst>
      <p:ext uri="{BB962C8B-B14F-4D97-AF65-F5344CB8AC3E}">
        <p14:creationId xmlns:p14="http://schemas.microsoft.com/office/powerpoint/2010/main" val="116680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4" name="Tinta 3">
                <a:extLst>
                  <a:ext uri="{FF2B5EF4-FFF2-40B4-BE49-F238E27FC236}">
                    <a16:creationId xmlns:a16="http://schemas.microsoft.com/office/drawing/2014/main" id="{FEB444D9-97FD-4555-826F-83AAF9EDBC79}"/>
                  </a:ext>
                </a:extLst>
              </p14:cNvPr>
              <p14:cNvContentPartPr/>
              <p14:nvPr/>
            </p14:nvContentPartPr>
            <p14:xfrm>
              <a:off x="737735" y="384840"/>
              <a:ext cx="32400" cy="360"/>
            </p14:xfrm>
          </p:contentPart>
        </mc:Choice>
        <mc:Fallback xmlns="">
          <p:pic>
            <p:nvPicPr>
              <p:cNvPr id="4" name="Tinta 3">
                <a:extLst>
                  <a:ext uri="{FF2B5EF4-FFF2-40B4-BE49-F238E27FC236}">
                    <a16:creationId xmlns:a16="http://schemas.microsoft.com/office/drawing/2014/main" id="{FEB444D9-97FD-4555-826F-83AAF9EDBC79}"/>
                  </a:ext>
                </a:extLst>
              </p:cNvPr>
              <p:cNvPicPr/>
              <p:nvPr/>
            </p:nvPicPr>
            <p:blipFill>
              <a:blip r:embed="rId4"/>
              <a:stretch>
                <a:fillRect/>
              </a:stretch>
            </p:blipFill>
            <p:spPr>
              <a:xfrm>
                <a:off x="729095" y="375840"/>
                <a:ext cx="50040" cy="18000"/>
              </a:xfrm>
              <a:prstGeom prst="rect">
                <a:avLst/>
              </a:prstGeom>
            </p:spPr>
          </p:pic>
        </mc:Fallback>
      </mc:AlternateContent>
      <p:sp>
        <p:nvSpPr>
          <p:cNvPr id="5" name="CaixaDeTexto 4">
            <a:extLst>
              <a:ext uri="{FF2B5EF4-FFF2-40B4-BE49-F238E27FC236}">
                <a16:creationId xmlns:a16="http://schemas.microsoft.com/office/drawing/2014/main" id="{A4476952-5778-4AB2-A085-E1688C5BDB65}"/>
              </a:ext>
            </a:extLst>
          </p:cNvPr>
          <p:cNvSpPr txBox="1"/>
          <p:nvPr/>
        </p:nvSpPr>
        <p:spPr>
          <a:xfrm>
            <a:off x="2745581" y="4329113"/>
            <a:ext cx="6357937" cy="1015663"/>
          </a:xfrm>
          <a:prstGeom prst="rect">
            <a:avLst/>
          </a:prstGeom>
          <a:noFill/>
        </p:spPr>
        <p:txBody>
          <a:bodyPr wrap="square" rtlCol="0">
            <a:spAutoFit/>
          </a:bodyPr>
          <a:lstStyle/>
          <a:p>
            <a:pPr algn="ctr"/>
            <a:r>
              <a:rPr lang="pt-BR" sz="2000" dirty="0">
                <a:solidFill>
                  <a:schemeClr val="bg1"/>
                </a:solidFill>
              </a:rPr>
              <a:t>Obrigado!</a:t>
            </a:r>
          </a:p>
          <a:p>
            <a:pPr algn="ctr"/>
            <a:endParaRPr lang="pt-BR" sz="2000" dirty="0">
              <a:solidFill>
                <a:schemeClr val="bg1"/>
              </a:solidFill>
            </a:endParaRPr>
          </a:p>
          <a:p>
            <a:pPr algn="ctr"/>
            <a:r>
              <a:rPr lang="pt-BR" sz="2000" dirty="0">
                <a:solidFill>
                  <a:schemeClr val="bg1"/>
                </a:solidFill>
              </a:rPr>
              <a:t>Contato do professor, se desejar</a:t>
            </a:r>
          </a:p>
        </p:txBody>
      </p:sp>
    </p:spTree>
    <p:extLst>
      <p:ext uri="{BB962C8B-B14F-4D97-AF65-F5344CB8AC3E}">
        <p14:creationId xmlns:p14="http://schemas.microsoft.com/office/powerpoint/2010/main" val="258385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O tempo de processo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2954655"/>
          </a:xfrm>
          <a:prstGeom prst="rect">
            <a:avLst/>
          </a:prstGeom>
          <a:noFill/>
        </p:spPr>
        <p:txBody>
          <a:bodyPr wrap="square" rtlCol="0">
            <a:spAutoFit/>
          </a:bodyPr>
          <a:lstStyle/>
          <a:p>
            <a:pPr algn="just"/>
            <a:r>
              <a:rPr lang="pt-BR" sz="2800" b="0" i="0" dirty="0">
                <a:effectLst/>
                <a:latin typeface="-apple-system"/>
              </a:rPr>
              <a:t>A </a:t>
            </a:r>
            <a:r>
              <a:rPr lang="pt-BR" sz="2800" b="0" i="0" dirty="0" err="1">
                <a:effectLst/>
                <a:latin typeface="-apple-system"/>
              </a:rPr>
              <a:t>jurimetria</a:t>
            </a:r>
            <a:r>
              <a:rPr lang="pt-BR" sz="2800" b="0" i="0" dirty="0">
                <a:effectLst/>
                <a:latin typeface="-apple-system"/>
              </a:rPr>
              <a:t> inclui uma variedade de temas, métodos e técnicas aplicadas ao direito. Duas delas, porém, sobressaem dentre as demais. O interesse no desfecho processual e o interesse no tempo do processo. Nesta disciplina, abordaremos o segundo, que é o tempo do processo.</a:t>
            </a:r>
          </a:p>
          <a:p>
            <a:endParaRPr lang="en-BR" dirty="0"/>
          </a:p>
        </p:txBody>
      </p:sp>
    </p:spTree>
    <p:extLst>
      <p:ext uri="{BB962C8B-B14F-4D97-AF65-F5344CB8AC3E}">
        <p14:creationId xmlns:p14="http://schemas.microsoft.com/office/powerpoint/2010/main" val="239004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Análise de duração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3970318"/>
          </a:xfrm>
          <a:prstGeom prst="rect">
            <a:avLst/>
          </a:prstGeom>
          <a:noFill/>
        </p:spPr>
        <p:txBody>
          <a:bodyPr wrap="square" rtlCol="0">
            <a:spAutoFit/>
          </a:bodyPr>
          <a:lstStyle/>
          <a:p>
            <a:pPr algn="just"/>
            <a:r>
              <a:rPr lang="pt-BR" sz="2800" b="0" i="0" dirty="0">
                <a:effectLst/>
                <a:latin typeface="-apple-system"/>
              </a:rPr>
              <a:t>Para análise do tempo do processo, há uma técnica conhecida como análise de sobrevivência, desenvolvida no âmbito da pesquisa em saúde, mas que é muito apropriada para entender a duração do processo desde o pedido até sua apreciação ou qualquer outro ato processual de interesse. Como estamos trabalhando no âmbito do direito, de agora em diante, falaremos em análise de duração, em vez de sobrevivência.</a:t>
            </a:r>
            <a:endParaRPr lang="en-BR" dirty="0"/>
          </a:p>
        </p:txBody>
      </p:sp>
    </p:spTree>
    <p:extLst>
      <p:ext uri="{BB962C8B-B14F-4D97-AF65-F5344CB8AC3E}">
        <p14:creationId xmlns:p14="http://schemas.microsoft.com/office/powerpoint/2010/main" val="426800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Análise de duração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4647426"/>
          </a:xfrm>
          <a:prstGeom prst="rect">
            <a:avLst/>
          </a:prstGeom>
          <a:noFill/>
        </p:spPr>
        <p:txBody>
          <a:bodyPr wrap="square" rtlCol="0">
            <a:spAutoFit/>
          </a:bodyPr>
          <a:lstStyle/>
          <a:p>
            <a:pPr algn="l"/>
            <a:r>
              <a:rPr lang="pt-BR" sz="2000" b="0" i="0" dirty="0">
                <a:effectLst/>
                <a:latin typeface="-apple-system"/>
              </a:rPr>
              <a:t>A análise de duração é também conhecida como tempo para o evento (time-</a:t>
            </a:r>
            <a:r>
              <a:rPr lang="pt-BR" sz="2000" b="0" i="0" dirty="0" err="1">
                <a:effectLst/>
                <a:latin typeface="-apple-system"/>
              </a:rPr>
              <a:t>to</a:t>
            </a:r>
            <a:r>
              <a:rPr lang="pt-BR" sz="2000" b="0" i="0" dirty="0">
                <a:effectLst/>
                <a:latin typeface="-apple-system"/>
              </a:rPr>
              <a:t>-</a:t>
            </a:r>
            <a:r>
              <a:rPr lang="pt-BR" sz="2000" b="0" i="0" dirty="0" err="1">
                <a:effectLst/>
                <a:latin typeface="-apple-system"/>
              </a:rPr>
              <a:t>event</a:t>
            </a:r>
            <a:r>
              <a:rPr lang="pt-BR" sz="2000" b="0" i="0" dirty="0">
                <a:effectLst/>
                <a:latin typeface="-apple-system"/>
              </a:rPr>
              <a:t>). Basicamente, ela é composta por quatro elementos.</a:t>
            </a:r>
          </a:p>
          <a:p>
            <a:pPr marL="457200" indent="-457200" algn="l">
              <a:buFont typeface="+mj-lt"/>
              <a:buAutoNum type="arabicPeriod"/>
            </a:pPr>
            <a:endParaRPr lang="pt-BR" sz="2000" b="0" i="0" dirty="0">
              <a:effectLst/>
              <a:latin typeface="-apple-system"/>
            </a:endParaRPr>
          </a:p>
          <a:p>
            <a:pPr marL="457200" indent="-457200" algn="l">
              <a:buFont typeface="+mj-lt"/>
              <a:buAutoNum type="arabicPeriod"/>
            </a:pPr>
            <a:r>
              <a:rPr lang="pt-BR" sz="2000" b="0" i="0" dirty="0">
                <a:effectLst/>
                <a:latin typeface="-apple-system"/>
              </a:rPr>
              <a:t>Sujeito. No presente caso, o pedido judicial.</a:t>
            </a:r>
          </a:p>
          <a:p>
            <a:pPr marL="457200" indent="-457200" algn="l">
              <a:buFont typeface="+mj-lt"/>
              <a:buAutoNum type="arabicPeriod"/>
            </a:pPr>
            <a:r>
              <a:rPr lang="pt-BR" sz="2000" b="0" i="0" dirty="0">
                <a:effectLst/>
                <a:latin typeface="-apple-system"/>
              </a:rPr>
              <a:t>Data da exposição. No presente caso, a data da distribuição da ação, da instauração do inquérito ou do recurso.</a:t>
            </a:r>
          </a:p>
          <a:p>
            <a:pPr marL="457200" indent="-457200" algn="l">
              <a:buFont typeface="+mj-lt"/>
              <a:buAutoNum type="arabicPeriod"/>
            </a:pPr>
            <a:r>
              <a:rPr lang="pt-BR" sz="2000" b="0" i="0" dirty="0">
                <a:effectLst/>
                <a:latin typeface="-apple-system"/>
              </a:rPr>
              <a:t>Data do evento. Momento do ato processual.</a:t>
            </a:r>
          </a:p>
          <a:p>
            <a:pPr marL="457200" indent="-457200" algn="l">
              <a:buFont typeface="+mj-lt"/>
              <a:buAutoNum type="arabicPeriod"/>
            </a:pPr>
            <a:r>
              <a:rPr lang="pt-BR" sz="2000" b="0" i="0" dirty="0">
                <a:effectLst/>
                <a:latin typeface="-apple-system"/>
              </a:rPr>
              <a:t>Duração. Tempo entre a data da exposição e a data do evento.</a:t>
            </a:r>
          </a:p>
          <a:p>
            <a:pPr algn="l"/>
            <a:endParaRPr lang="pt-BR" sz="2000" b="0" i="0" dirty="0">
              <a:effectLst/>
              <a:latin typeface="-apple-system"/>
            </a:endParaRPr>
          </a:p>
          <a:p>
            <a:pPr algn="l"/>
            <a:r>
              <a:rPr lang="pt-BR" sz="2000" b="0" i="0" dirty="0">
                <a:effectLst/>
                <a:latin typeface="-apple-system"/>
              </a:rPr>
              <a:t>O evento em si mesmo não é objeto da análise. Embora, como veremos adiante, a natureza do ato processual pode afetar significativamente o tempo do processo.</a:t>
            </a:r>
          </a:p>
          <a:p>
            <a:br>
              <a:rPr lang="pt-BR" sz="2000" b="1" i="0" dirty="0">
                <a:effectLst/>
                <a:latin typeface="-apple-system"/>
              </a:rPr>
            </a:br>
            <a:endParaRPr lang="pt-BR" sz="2000" b="0" i="0" dirty="0">
              <a:effectLst/>
              <a:latin typeface="-apple-system"/>
            </a:endParaRPr>
          </a:p>
          <a:p>
            <a:pPr algn="just"/>
            <a:r>
              <a:rPr lang="pt-BR" sz="1600" b="0" i="0" dirty="0">
                <a:effectLst/>
                <a:latin typeface="-apple-system"/>
              </a:rPr>
              <a:t>.</a:t>
            </a:r>
            <a:endParaRPr lang="en-BR" sz="1600" dirty="0"/>
          </a:p>
        </p:txBody>
      </p:sp>
    </p:spTree>
    <p:extLst>
      <p:ext uri="{BB962C8B-B14F-4D97-AF65-F5344CB8AC3E}">
        <p14:creationId xmlns:p14="http://schemas.microsoft.com/office/powerpoint/2010/main" val="350529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Conceitos chave</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1015663"/>
          </a:xfrm>
          <a:prstGeom prst="rect">
            <a:avLst/>
          </a:prstGeom>
          <a:noFill/>
        </p:spPr>
        <p:txBody>
          <a:bodyPr wrap="square" rtlCol="0">
            <a:spAutoFit/>
          </a:bodyPr>
          <a:lstStyle/>
          <a:p>
            <a:pPr algn="l"/>
            <a:r>
              <a:rPr lang="pt-BR" sz="2000" b="0" i="0" dirty="0">
                <a:effectLst/>
                <a:latin typeface="-apple-system"/>
              </a:rPr>
              <a:t>Antes de mostrar como rodar uma análise de duração, é preciso ter familiaridade com alguns conceitos chave para este tipo de análise</a:t>
            </a:r>
            <a:r>
              <a:rPr lang="pt-BR" sz="4000" b="0" i="0" dirty="0">
                <a:effectLst/>
                <a:latin typeface="-apple-system"/>
              </a:rPr>
              <a:t>.</a:t>
            </a:r>
            <a:endParaRPr lang="en-BR" sz="4000" dirty="0"/>
          </a:p>
        </p:txBody>
      </p:sp>
    </p:spTree>
    <p:extLst>
      <p:ext uri="{BB962C8B-B14F-4D97-AF65-F5344CB8AC3E}">
        <p14:creationId xmlns:p14="http://schemas.microsoft.com/office/powerpoint/2010/main" val="177312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Conceitos chave: Censura</a:t>
            </a:r>
          </a:p>
        </p:txBody>
      </p:sp>
      <p:sp>
        <p:nvSpPr>
          <p:cNvPr id="2" name="TextBox 1">
            <a:extLst>
              <a:ext uri="{FF2B5EF4-FFF2-40B4-BE49-F238E27FC236}">
                <a16:creationId xmlns:a16="http://schemas.microsoft.com/office/drawing/2014/main" id="{1EAAEE1C-0FB2-12C9-7086-22A935013475}"/>
              </a:ext>
            </a:extLst>
          </p:cNvPr>
          <p:cNvSpPr txBox="1"/>
          <p:nvPr/>
        </p:nvSpPr>
        <p:spPr>
          <a:xfrm>
            <a:off x="1462454" y="1623647"/>
            <a:ext cx="8490438" cy="4401205"/>
          </a:xfrm>
          <a:prstGeom prst="rect">
            <a:avLst/>
          </a:prstGeom>
          <a:noFill/>
        </p:spPr>
        <p:txBody>
          <a:bodyPr wrap="square" rtlCol="0">
            <a:spAutoFit/>
          </a:bodyPr>
          <a:lstStyle/>
          <a:p>
            <a:pPr algn="just"/>
            <a:r>
              <a:rPr lang="pt-BR" sz="2000" b="0" i="0" dirty="0">
                <a:effectLst/>
                <a:latin typeface="-apple-system"/>
              </a:rPr>
              <a:t>Um aspecto chave na análise de duração é a censura de dados. Quando não se conhece o tempo até o evento para um indivíduo, diz-se que esse dado é censurado. Há três tipos de dados censurados.</a:t>
            </a:r>
          </a:p>
          <a:p>
            <a:pPr algn="just"/>
            <a:endParaRPr lang="pt-BR" sz="2000" b="0" i="0" dirty="0">
              <a:effectLst/>
              <a:latin typeface="-apple-system"/>
            </a:endParaRPr>
          </a:p>
          <a:p>
            <a:pPr algn="just">
              <a:buFont typeface="+mj-lt"/>
              <a:buAutoNum type="arabicPeriod"/>
            </a:pPr>
            <a:r>
              <a:rPr lang="pt-BR" sz="2000" b="0" i="0" dirty="0">
                <a:effectLst/>
                <a:latin typeface="-apple-system"/>
              </a:rPr>
              <a:t> Censura à esquerda: </a:t>
            </a:r>
            <a:r>
              <a:rPr lang="pt-BR" sz="2000" b="0" i="0" dirty="0" err="1">
                <a:effectLst/>
                <a:latin typeface="-apple-system"/>
              </a:rPr>
              <a:t>Tj</a:t>
            </a:r>
            <a:r>
              <a:rPr lang="pt-BR" sz="2000" b="0" i="0" dirty="0">
                <a:effectLst/>
                <a:latin typeface="-apple-system"/>
              </a:rPr>
              <a:t> &lt; x: O tempo para o evento é menor do que um valor particular. Esta é a situação em que o evento ocorre antes do momento da exposição. Por exemplo, quando há arquivamento de inquérito, termo de ajustamento de conduta ou acordo sem que processo tenha sido instaurado.</a:t>
            </a:r>
          </a:p>
          <a:p>
            <a:pPr marL="457200" indent="-457200" algn="just">
              <a:buFont typeface="+mj-lt"/>
              <a:buAutoNum type="arabicPeriod"/>
            </a:pPr>
            <a:endParaRPr lang="pt-BR" sz="2000" b="0" i="0" dirty="0">
              <a:effectLst/>
              <a:latin typeface="-apple-system"/>
            </a:endParaRPr>
          </a:p>
          <a:p>
            <a:pPr algn="just">
              <a:buFont typeface="+mj-lt"/>
              <a:buAutoNum type="arabicPeriod"/>
            </a:pPr>
            <a:r>
              <a:rPr lang="pt-BR" sz="2000" b="0" i="0" dirty="0">
                <a:effectLst/>
                <a:latin typeface="-apple-system"/>
              </a:rPr>
              <a:t> Censura intervalar: x1 &lt; </a:t>
            </a:r>
            <a:r>
              <a:rPr lang="pt-BR" sz="2000" b="0" i="0" dirty="0" err="1">
                <a:effectLst/>
                <a:latin typeface="-apple-system"/>
              </a:rPr>
              <a:t>Tj</a:t>
            </a:r>
            <a:r>
              <a:rPr lang="pt-BR" sz="2000" b="0" i="0" dirty="0">
                <a:effectLst/>
                <a:latin typeface="-apple-system"/>
              </a:rPr>
              <a:t> &lt; x2 Sabemos que o tempo para o evento está entre dois momentos, mas não sabemos quando isso ocorreu. Por exemplo, sabemos quando a ação foi distribuída e sabemos quando ela foi julgada, mas não sabemos quando ocorreu a pronúncia, quando ocorreu a apreciação do pedido de antecipação de tutela.</a:t>
            </a:r>
          </a:p>
        </p:txBody>
      </p:sp>
    </p:spTree>
    <p:extLst>
      <p:ext uri="{BB962C8B-B14F-4D97-AF65-F5344CB8AC3E}">
        <p14:creationId xmlns:p14="http://schemas.microsoft.com/office/powerpoint/2010/main" val="116451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Conceitos chave: Censura</a:t>
            </a:r>
          </a:p>
        </p:txBody>
      </p:sp>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3785652"/>
          </a:xfrm>
          <a:prstGeom prst="rect">
            <a:avLst/>
          </a:prstGeom>
          <a:noFill/>
        </p:spPr>
        <p:txBody>
          <a:bodyPr wrap="square" rtlCol="0">
            <a:spAutoFit/>
          </a:bodyPr>
          <a:lstStyle/>
          <a:p>
            <a:pPr algn="l"/>
            <a:r>
              <a:rPr lang="pt-BR" sz="2000" b="0" i="0" dirty="0">
                <a:effectLst/>
                <a:latin typeface="-apple-system"/>
              </a:rPr>
              <a:t>3. Censura à direita: </a:t>
            </a:r>
            <a:r>
              <a:rPr lang="pt-BR" sz="2000" b="0" i="0" dirty="0" err="1">
                <a:effectLst/>
                <a:latin typeface="-apple-system"/>
              </a:rPr>
              <a:t>Tj</a:t>
            </a:r>
            <a:r>
              <a:rPr lang="pt-BR" sz="2000" b="0" i="0" dirty="0">
                <a:effectLst/>
                <a:latin typeface="-apple-system"/>
              </a:rPr>
              <a:t> &gt; x: O tempo para um evento é maior que um valor particular. Esta é a situação mais comum. Sabemos quando o processo foi instaurado, mas não quando foi julgado o mérito ou apreciado o pedido de liminar, </a:t>
            </a:r>
            <a:r>
              <a:rPr lang="pt-BR" sz="2000" b="0" i="0">
                <a:effectLst/>
                <a:latin typeface="-apple-system"/>
              </a:rPr>
              <a:t>especialmente porque, </a:t>
            </a:r>
            <a:r>
              <a:rPr lang="pt-BR" sz="2000" b="0" i="0" dirty="0">
                <a:effectLst/>
                <a:latin typeface="-apple-system"/>
              </a:rPr>
              <a:t>no momento </a:t>
            </a:r>
            <a:r>
              <a:rPr lang="pt-BR" sz="2000" b="0" i="0">
                <a:effectLst/>
                <a:latin typeface="-apple-system"/>
              </a:rPr>
              <a:t>de interesse, </a:t>
            </a:r>
            <a:r>
              <a:rPr lang="pt-BR" sz="2000" b="0" i="0" dirty="0">
                <a:effectLst/>
                <a:latin typeface="-apple-system"/>
              </a:rPr>
              <a:t>esta informação não estava disponível. Exemplo, ao coletar dados sobre mandado de segurança, verificamos que o pedido de liminar não foi apreciado um mês após sua judicialização.</a:t>
            </a:r>
          </a:p>
          <a:p>
            <a:pPr algn="l"/>
            <a:endParaRPr lang="pt-BR" sz="2000" b="0" i="0" dirty="0">
              <a:effectLst/>
              <a:latin typeface="-apple-system"/>
            </a:endParaRPr>
          </a:p>
          <a:p>
            <a:pPr algn="l"/>
            <a:r>
              <a:rPr lang="pt-BR" sz="2000" b="0" i="0" dirty="0">
                <a:effectLst/>
                <a:latin typeface="-apple-system"/>
              </a:rPr>
              <a:t>A análise de duração leva em conta a censura de dados. Você verá mais adiante que incluiremos uma coluna em nossa tabela informando se o evento ocorreu ou se foi censurado. O tempo para o evento é sempre o menor valor entre o tempo de censura e o tempo para o evento.</a:t>
            </a:r>
          </a:p>
        </p:txBody>
      </p:sp>
    </p:spTree>
    <p:extLst>
      <p:ext uri="{BB962C8B-B14F-4D97-AF65-F5344CB8AC3E}">
        <p14:creationId xmlns:p14="http://schemas.microsoft.com/office/powerpoint/2010/main" val="4690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Funções de sobrevivência e de risco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4401205"/>
          </a:xfrm>
          <a:prstGeom prst="rect">
            <a:avLst/>
          </a:prstGeom>
          <a:noFill/>
        </p:spPr>
        <p:txBody>
          <a:bodyPr wrap="square" rtlCol="0">
            <a:spAutoFit/>
          </a:bodyPr>
          <a:lstStyle/>
          <a:p>
            <a:r>
              <a:rPr lang="en-US" sz="2000" dirty="0"/>
              <a:t>Outro </a:t>
            </a:r>
            <a:r>
              <a:rPr lang="en-US" sz="2000" dirty="0" err="1"/>
              <a:t>conceito</a:t>
            </a:r>
            <a:r>
              <a:rPr lang="en-US" sz="2000" dirty="0"/>
              <a:t> </a:t>
            </a:r>
            <a:r>
              <a:rPr lang="en-US" sz="2000" dirty="0" err="1"/>
              <a:t>importante</a:t>
            </a:r>
            <a:r>
              <a:rPr lang="en-US" sz="2000" dirty="0"/>
              <a:t> </a:t>
            </a:r>
            <a:r>
              <a:rPr lang="en-US" sz="2000" dirty="0" err="1"/>
              <a:t>é</a:t>
            </a:r>
            <a:r>
              <a:rPr lang="en-US" sz="2000" dirty="0"/>
              <a:t> a </a:t>
            </a:r>
            <a:r>
              <a:rPr lang="en-US" sz="2000" dirty="0" err="1"/>
              <a:t>probabilidade</a:t>
            </a:r>
            <a:r>
              <a:rPr lang="en-US" sz="2000" dirty="0"/>
              <a:t> de que um </a:t>
            </a:r>
            <a:r>
              <a:rPr lang="en-US" sz="2000" dirty="0" err="1"/>
              <a:t>processo</a:t>
            </a:r>
            <a:r>
              <a:rPr lang="en-US" sz="2000" dirty="0"/>
              <a:t> judicial (</a:t>
            </a:r>
            <a:r>
              <a:rPr lang="en-US" sz="2000" dirty="0" err="1"/>
              <a:t>sujeito</a:t>
            </a:r>
            <a:r>
              <a:rPr lang="en-US" sz="2000" dirty="0"/>
              <a:t>) </a:t>
            </a:r>
            <a:r>
              <a:rPr lang="en-US" sz="2000" dirty="0" err="1"/>
              <a:t>durar</a:t>
            </a:r>
            <a:r>
              <a:rPr lang="en-US" sz="2000" dirty="0"/>
              <a:t> para </a:t>
            </a:r>
            <a:r>
              <a:rPr lang="en-US" sz="2000" dirty="0" err="1"/>
              <a:t>além</a:t>
            </a:r>
            <a:r>
              <a:rPr lang="en-US" sz="2000" dirty="0"/>
              <a:t> de um </a:t>
            </a:r>
            <a:r>
              <a:rPr lang="en-US" sz="2000" dirty="0" err="1"/>
              <a:t>determinado</a:t>
            </a:r>
            <a:r>
              <a:rPr lang="en-US" sz="2000" dirty="0"/>
              <a:t> tempo, </a:t>
            </a:r>
            <a:r>
              <a:rPr lang="en-US" sz="2000" dirty="0" err="1"/>
              <a:t>calculada</a:t>
            </a:r>
            <a:r>
              <a:rPr lang="en-US" sz="2000" dirty="0"/>
              <a:t> </a:t>
            </a:r>
            <a:r>
              <a:rPr lang="en-US" sz="2000" dirty="0" err="1"/>
              <a:t>por</a:t>
            </a:r>
            <a:r>
              <a:rPr lang="en-US" sz="2000" dirty="0"/>
              <a:t> </a:t>
            </a:r>
            <a:r>
              <a:rPr lang="en-US" sz="2000" dirty="0" err="1"/>
              <a:t>meio</a:t>
            </a:r>
            <a:r>
              <a:rPr lang="en-US" sz="2000" dirty="0"/>
              <a:t> da </a:t>
            </a:r>
            <a:r>
              <a:rPr lang="en-US" sz="2000" dirty="0" err="1"/>
              <a:t>função</a:t>
            </a:r>
            <a:r>
              <a:rPr lang="en-US" sz="2000" dirty="0"/>
              <a:t> de </a:t>
            </a:r>
            <a:r>
              <a:rPr lang="en-US" sz="2000" dirty="0" err="1"/>
              <a:t>sobrevivência</a:t>
            </a:r>
            <a:r>
              <a:rPr lang="en-US" sz="2000" dirty="0"/>
              <a:t> </a:t>
            </a:r>
            <a:r>
              <a:rPr lang="en-US" sz="2000" dirty="0" err="1"/>
              <a:t>ou</a:t>
            </a:r>
            <a:r>
              <a:rPr lang="en-US" sz="2000" dirty="0"/>
              <a:t> de </a:t>
            </a:r>
            <a:r>
              <a:rPr lang="en-US" sz="2000" dirty="0" err="1"/>
              <a:t>duração</a:t>
            </a:r>
            <a:r>
              <a:rPr lang="en-US" sz="2000" dirty="0"/>
              <a:t> </a:t>
            </a:r>
            <a:r>
              <a:rPr lang="en-US" sz="2000" i="1" dirty="0">
                <a:effectLst/>
                <a:latin typeface="STIXGeneral" pitchFamily="2" charset="2"/>
              </a:rPr>
              <a:t>S</a:t>
            </a:r>
            <a:r>
              <a:rPr lang="en-US" sz="2000" dirty="0">
                <a:effectLst/>
                <a:latin typeface="STIXGeneral" pitchFamily="2" charset="2"/>
              </a:rPr>
              <a:t>(</a:t>
            </a:r>
            <a:r>
              <a:rPr lang="en-US" sz="2000" i="1" dirty="0">
                <a:effectLst/>
                <a:latin typeface="STIXGeneral" pitchFamily="2" charset="2"/>
              </a:rPr>
              <a:t>t</a:t>
            </a:r>
            <a:r>
              <a:rPr lang="en-US" sz="2000" dirty="0">
                <a:effectLst/>
                <a:latin typeface="STIXGeneral" pitchFamily="2" charset="2"/>
              </a:rPr>
              <a:t>).</a:t>
            </a:r>
          </a:p>
          <a:p>
            <a:endParaRPr lang="en-US" sz="2000" dirty="0">
              <a:latin typeface="STIXGeneral" pitchFamily="2" charset="2"/>
            </a:endParaRPr>
          </a:p>
          <a:p>
            <a:r>
              <a:rPr lang="en-US" sz="2000" dirty="0"/>
              <a:t>Se </a:t>
            </a:r>
            <a:r>
              <a:rPr lang="en-US" sz="2000" dirty="0" err="1"/>
              <a:t>formos</a:t>
            </a:r>
            <a:r>
              <a:rPr lang="en-US" sz="2000" dirty="0"/>
              <a:t> </a:t>
            </a:r>
            <a:r>
              <a:rPr lang="en-US" sz="2000" dirty="0" err="1"/>
              <a:t>adaptar</a:t>
            </a:r>
            <a:r>
              <a:rPr lang="en-US" sz="2000" dirty="0"/>
              <a:t> a </a:t>
            </a:r>
            <a:r>
              <a:rPr lang="en-US" sz="2000" dirty="0" err="1"/>
              <a:t>linguagem</a:t>
            </a:r>
            <a:r>
              <a:rPr lang="en-US" sz="2000" dirty="0"/>
              <a:t> para o </a:t>
            </a:r>
            <a:r>
              <a:rPr lang="en-US" sz="2000" dirty="0" err="1"/>
              <a:t>direito</a:t>
            </a:r>
            <a:r>
              <a:rPr lang="en-US" sz="2000" dirty="0"/>
              <a:t> processual, </a:t>
            </a:r>
            <a:r>
              <a:rPr lang="en-US" sz="2000" dirty="0" err="1"/>
              <a:t>podemos</a:t>
            </a:r>
            <a:r>
              <a:rPr lang="en-US" sz="2000" dirty="0"/>
              <a:t> </a:t>
            </a:r>
            <a:r>
              <a:rPr lang="en-US" sz="2000" dirty="0" err="1"/>
              <a:t>chamá</a:t>
            </a:r>
            <a:r>
              <a:rPr lang="en-US" sz="2000" dirty="0"/>
              <a:t>-la de </a:t>
            </a:r>
            <a:r>
              <a:rPr lang="en-US" sz="2000" dirty="0" err="1"/>
              <a:t>função</a:t>
            </a:r>
            <a:r>
              <a:rPr lang="en-US" sz="2000" dirty="0"/>
              <a:t> de </a:t>
            </a:r>
            <a:r>
              <a:rPr lang="en-US" sz="2000" dirty="0" err="1"/>
              <a:t>pendência</a:t>
            </a:r>
            <a:r>
              <a:rPr lang="en-US" sz="2000" dirty="0"/>
              <a:t> e a </a:t>
            </a:r>
            <a:r>
              <a:rPr lang="en-US" sz="2000" dirty="0" err="1"/>
              <a:t>correspondente</a:t>
            </a:r>
            <a:r>
              <a:rPr lang="en-US" sz="2000" dirty="0"/>
              <a:t> </a:t>
            </a:r>
            <a:r>
              <a:rPr lang="en-US" sz="2000" dirty="0" err="1"/>
              <a:t>probabilidade</a:t>
            </a:r>
            <a:r>
              <a:rPr lang="en-US" sz="2000" dirty="0"/>
              <a:t> de </a:t>
            </a:r>
            <a:r>
              <a:rPr lang="en-US" sz="2000" dirty="0" err="1"/>
              <a:t>pendência</a:t>
            </a:r>
            <a:r>
              <a:rPr lang="en-US" sz="2000" dirty="0"/>
              <a:t>, </a:t>
            </a:r>
            <a:r>
              <a:rPr lang="en-US" sz="2000" dirty="0" err="1"/>
              <a:t>vez</a:t>
            </a:r>
            <a:r>
              <a:rPr lang="en-US" sz="2000" dirty="0"/>
              <a:t> que se </a:t>
            </a:r>
            <a:r>
              <a:rPr lang="en-US" sz="2000" dirty="0" err="1"/>
              <a:t>estima</a:t>
            </a:r>
            <a:r>
              <a:rPr lang="en-US" sz="2000" dirty="0"/>
              <a:t> a </a:t>
            </a:r>
            <a:r>
              <a:rPr lang="en-US" sz="2000" dirty="0" err="1"/>
              <a:t>probabilidade</a:t>
            </a:r>
            <a:r>
              <a:rPr lang="en-US" sz="2000" dirty="0"/>
              <a:t> de que um </a:t>
            </a:r>
            <a:r>
              <a:rPr lang="en-US" sz="2000" dirty="0" err="1"/>
              <a:t>pedido</a:t>
            </a:r>
            <a:r>
              <a:rPr lang="en-US" sz="2000" dirty="0"/>
              <a:t> se </a:t>
            </a:r>
            <a:r>
              <a:rPr lang="en-US" sz="2000" dirty="0" err="1"/>
              <a:t>encontra</a:t>
            </a:r>
            <a:r>
              <a:rPr lang="en-US" sz="2000" dirty="0"/>
              <a:t> pendente num </a:t>
            </a:r>
            <a:r>
              <a:rPr lang="en-US" sz="2000" dirty="0" err="1"/>
              <a:t>determinado</a:t>
            </a:r>
            <a:r>
              <a:rPr lang="en-US" sz="2000" dirty="0"/>
              <a:t> </a:t>
            </a:r>
            <a:r>
              <a:rPr lang="en-US" sz="2000" dirty="0" err="1"/>
              <a:t>momento</a:t>
            </a:r>
            <a:r>
              <a:rPr lang="en-US" sz="2000" dirty="0"/>
              <a:t>.</a:t>
            </a:r>
          </a:p>
          <a:p>
            <a:endParaRPr lang="en-US" sz="2000" dirty="0"/>
          </a:p>
          <a:p>
            <a:r>
              <a:rPr lang="en-US" sz="2000" dirty="0" err="1"/>
              <a:t>Além</a:t>
            </a:r>
            <a:r>
              <a:rPr lang="en-US" sz="2000" dirty="0"/>
              <a:t> dela, </a:t>
            </a:r>
            <a:r>
              <a:rPr lang="en-US" sz="2000" dirty="0" err="1"/>
              <a:t>existe</a:t>
            </a:r>
            <a:r>
              <a:rPr lang="en-US" sz="2000" dirty="0"/>
              <a:t> a </a:t>
            </a:r>
            <a:r>
              <a:rPr lang="en-US" sz="2000" dirty="0" err="1"/>
              <a:t>função</a:t>
            </a:r>
            <a:r>
              <a:rPr lang="en-US" sz="2000" dirty="0"/>
              <a:t> de </a:t>
            </a:r>
            <a:r>
              <a:rPr lang="en-US" sz="2000" dirty="0" err="1"/>
              <a:t>risco</a:t>
            </a:r>
            <a:r>
              <a:rPr lang="en-US" sz="2000" dirty="0"/>
              <a:t> (hazard function) </a:t>
            </a:r>
            <a:r>
              <a:rPr lang="en-US" sz="2000" i="1" dirty="0">
                <a:effectLst/>
                <a:latin typeface="STIXGeneral" pitchFamily="2" charset="2"/>
              </a:rPr>
              <a:t>h</a:t>
            </a:r>
            <a:r>
              <a:rPr lang="en-US" sz="2000" dirty="0">
                <a:effectLst/>
                <a:latin typeface="STIXGeneral" pitchFamily="2" charset="2"/>
              </a:rPr>
              <a:t>(</a:t>
            </a:r>
            <a:r>
              <a:rPr lang="en-US" sz="2000" i="1" dirty="0">
                <a:effectLst/>
                <a:latin typeface="STIXGeneral" pitchFamily="2" charset="2"/>
              </a:rPr>
              <a:t>t</a:t>
            </a:r>
            <a:r>
              <a:rPr lang="en-US" sz="2000" dirty="0">
                <a:effectLst/>
                <a:latin typeface="STIXGeneral" pitchFamily="2" charset="2"/>
              </a:rPr>
              <a:t>)</a:t>
            </a:r>
            <a:r>
              <a:rPr lang="en-US" sz="2000" dirty="0"/>
              <a:t>, a qual </a:t>
            </a:r>
            <a:r>
              <a:rPr lang="en-US" sz="2000" dirty="0" err="1"/>
              <a:t>calcula</a:t>
            </a:r>
            <a:r>
              <a:rPr lang="en-US" sz="2000" dirty="0"/>
              <a:t> a </a:t>
            </a:r>
            <a:r>
              <a:rPr lang="en-US" sz="2000" dirty="0" err="1"/>
              <a:t>probabilidade</a:t>
            </a:r>
            <a:r>
              <a:rPr lang="en-US" sz="2000" dirty="0"/>
              <a:t> de que um </a:t>
            </a:r>
            <a:r>
              <a:rPr lang="en-US" sz="2000" dirty="0" err="1"/>
              <a:t>ato</a:t>
            </a:r>
            <a:r>
              <a:rPr lang="en-US" sz="2000" dirty="0"/>
              <a:t> processual </a:t>
            </a:r>
            <a:r>
              <a:rPr lang="en-US" sz="2000" dirty="0" err="1"/>
              <a:t>foi</a:t>
            </a:r>
            <a:r>
              <a:rPr lang="en-US" sz="2000" dirty="0"/>
              <a:t> </a:t>
            </a:r>
            <a:r>
              <a:rPr lang="en-US" sz="2000" dirty="0" err="1"/>
              <a:t>realizado</a:t>
            </a:r>
            <a:r>
              <a:rPr lang="en-US" sz="2000" dirty="0"/>
              <a:t> no tempo t.</a:t>
            </a:r>
          </a:p>
          <a:p>
            <a:endParaRPr lang="en-US" sz="2000" dirty="0"/>
          </a:p>
          <a:p>
            <a:r>
              <a:rPr lang="en-US" sz="2000" dirty="0"/>
              <a:t>Note que a </a:t>
            </a:r>
            <a:r>
              <a:rPr lang="en-US" sz="2000" dirty="0" err="1"/>
              <a:t>primeira</a:t>
            </a:r>
            <a:r>
              <a:rPr lang="en-US" sz="2000" dirty="0"/>
              <a:t> </a:t>
            </a:r>
            <a:r>
              <a:rPr lang="en-US" sz="2000" dirty="0" err="1"/>
              <a:t>foca</a:t>
            </a:r>
            <a:r>
              <a:rPr lang="en-US" sz="2000" dirty="0"/>
              <a:t> </a:t>
            </a:r>
            <a:r>
              <a:rPr lang="en-US" sz="2000" dirty="0" err="1"/>
              <a:t>na</a:t>
            </a:r>
            <a:r>
              <a:rPr lang="en-US" sz="2000" dirty="0"/>
              <a:t> </a:t>
            </a:r>
            <a:r>
              <a:rPr lang="en-US" sz="2000" dirty="0" err="1"/>
              <a:t>probabilidade</a:t>
            </a:r>
            <a:r>
              <a:rPr lang="en-US" sz="2000" dirty="0"/>
              <a:t> de </a:t>
            </a:r>
            <a:r>
              <a:rPr lang="en-US" sz="2000" dirty="0" err="1"/>
              <a:t>não</a:t>
            </a:r>
            <a:r>
              <a:rPr lang="en-US" sz="2000" dirty="0"/>
              <a:t> </a:t>
            </a:r>
            <a:r>
              <a:rPr lang="en-US" sz="2000" dirty="0" err="1"/>
              <a:t>ter</a:t>
            </a:r>
            <a:r>
              <a:rPr lang="en-US" sz="2000" dirty="0"/>
              <a:t> </a:t>
            </a:r>
            <a:r>
              <a:rPr lang="en-US" sz="2000" dirty="0" err="1"/>
              <a:t>ocorrido</a:t>
            </a:r>
            <a:r>
              <a:rPr lang="en-US" sz="2000" dirty="0"/>
              <a:t> o </a:t>
            </a:r>
            <a:r>
              <a:rPr lang="en-US" sz="2000" dirty="0" err="1"/>
              <a:t>evento</a:t>
            </a:r>
            <a:r>
              <a:rPr lang="en-US" sz="2000" dirty="0"/>
              <a:t>, </a:t>
            </a:r>
            <a:r>
              <a:rPr lang="en-US" sz="2000" dirty="0" err="1"/>
              <a:t>enquanto</a:t>
            </a:r>
            <a:r>
              <a:rPr lang="en-US" sz="2000" dirty="0"/>
              <a:t> que a </a:t>
            </a:r>
            <a:r>
              <a:rPr lang="en-US" sz="2000" dirty="0" err="1"/>
              <a:t>segunda</a:t>
            </a:r>
            <a:r>
              <a:rPr lang="en-US" sz="2000" dirty="0"/>
              <a:t>, de </a:t>
            </a:r>
            <a:r>
              <a:rPr lang="en-US" sz="2000" dirty="0" err="1"/>
              <a:t>ter</a:t>
            </a:r>
            <a:r>
              <a:rPr lang="en-US" sz="2000" dirty="0"/>
              <a:t> </a:t>
            </a:r>
            <a:r>
              <a:rPr lang="en-US" sz="2000" dirty="0" err="1"/>
              <a:t>ocorrido</a:t>
            </a:r>
            <a:r>
              <a:rPr lang="en-US" sz="2000" dirty="0"/>
              <a:t>.</a:t>
            </a:r>
          </a:p>
        </p:txBody>
      </p:sp>
    </p:spTree>
    <p:extLst>
      <p:ext uri="{BB962C8B-B14F-4D97-AF65-F5344CB8AC3E}">
        <p14:creationId xmlns:p14="http://schemas.microsoft.com/office/powerpoint/2010/main" val="428503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Método Kaplan-Meier (KM)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4576702"/>
              </a:xfrm>
              <a:prstGeom prst="rect">
                <a:avLst/>
              </a:prstGeom>
              <a:noFill/>
            </p:spPr>
            <p:txBody>
              <a:bodyPr wrap="square" rtlCol="0">
                <a:spAutoFit/>
              </a:bodyPr>
              <a:lstStyle/>
              <a:p>
                <a:r>
                  <a:rPr lang="en-US" sz="2000" dirty="0"/>
                  <a:t>Kaplan-</a:t>
                </a:r>
                <a:r>
                  <a:rPr lang="en-US" sz="2000" dirty="0" err="1"/>
                  <a:t>meier</a:t>
                </a:r>
                <a:r>
                  <a:rPr lang="en-US" sz="2000" dirty="0"/>
                  <a:t> </a:t>
                </a:r>
                <a:r>
                  <a:rPr lang="en-US" sz="2000" dirty="0" err="1"/>
                  <a:t>é</a:t>
                </a:r>
                <a:r>
                  <a:rPr lang="en-US" sz="2000" dirty="0"/>
                  <a:t> </a:t>
                </a:r>
                <a:r>
                  <a:rPr lang="en-US" sz="2000" dirty="0" err="1"/>
                  <a:t>uma</a:t>
                </a:r>
                <a:r>
                  <a:rPr lang="en-US" sz="2000" dirty="0"/>
                  <a:t> </a:t>
                </a:r>
                <a:r>
                  <a:rPr lang="en-US" sz="2000" dirty="0" err="1"/>
                  <a:t>análise</a:t>
                </a:r>
                <a:r>
                  <a:rPr lang="en-US" sz="2000" dirty="0"/>
                  <a:t> </a:t>
                </a:r>
                <a:r>
                  <a:rPr lang="en-US" sz="2000" dirty="0" err="1"/>
                  <a:t>não</a:t>
                </a:r>
                <a:r>
                  <a:rPr lang="en-US" sz="2000" dirty="0"/>
                  <a:t> </a:t>
                </a:r>
                <a:r>
                  <a:rPr lang="en-US" sz="2000" dirty="0" err="1"/>
                  <a:t>paramétrica</a:t>
                </a:r>
                <a:r>
                  <a:rPr lang="en-US" sz="2000" dirty="0"/>
                  <a:t> para </a:t>
                </a:r>
                <a:r>
                  <a:rPr lang="en-US" sz="2000" dirty="0" err="1"/>
                  <a:t>estimar</a:t>
                </a:r>
                <a:r>
                  <a:rPr lang="en-US" sz="2000" dirty="0"/>
                  <a:t> a </a:t>
                </a:r>
                <a:r>
                  <a:rPr lang="en-US" sz="2000" dirty="0" err="1"/>
                  <a:t>probabilidade</a:t>
                </a:r>
                <a:r>
                  <a:rPr lang="en-US" sz="2000" dirty="0"/>
                  <a:t> de </a:t>
                </a:r>
                <a:r>
                  <a:rPr lang="en-US" sz="2000" dirty="0" err="1"/>
                  <a:t>duração</a:t>
                </a:r>
                <a:r>
                  <a:rPr lang="en-US" sz="2000" dirty="0"/>
                  <a:t> S(t). </a:t>
                </a:r>
                <a:r>
                  <a:rPr lang="en-US" sz="2000" dirty="0" err="1"/>
                  <a:t>Não</a:t>
                </a:r>
                <a:r>
                  <a:rPr lang="en-US" sz="2000" dirty="0"/>
                  <a:t> </a:t>
                </a:r>
                <a:r>
                  <a:rPr lang="en-US" sz="2000" dirty="0" err="1"/>
                  <a:t>paramétrica</a:t>
                </a:r>
                <a:r>
                  <a:rPr lang="en-US" sz="2000" dirty="0"/>
                  <a:t> </a:t>
                </a:r>
                <a:r>
                  <a:rPr lang="en-US" sz="2000" dirty="0" err="1"/>
                  <a:t>significa</a:t>
                </a:r>
                <a:r>
                  <a:rPr lang="en-US" sz="2000" dirty="0"/>
                  <a:t> que </a:t>
                </a:r>
                <a:r>
                  <a:rPr lang="en-US" sz="2000" dirty="0" err="1"/>
                  <a:t>estimamos</a:t>
                </a:r>
                <a:r>
                  <a:rPr lang="en-US" sz="2000" dirty="0"/>
                  <a:t> </a:t>
                </a:r>
                <a:r>
                  <a:rPr lang="en-US" sz="2000" dirty="0" err="1"/>
                  <a:t>parâmetros</a:t>
                </a:r>
                <a:r>
                  <a:rPr lang="en-US" sz="2000" dirty="0"/>
                  <a:t> e </a:t>
                </a:r>
                <a:r>
                  <a:rPr lang="en-US" sz="2000" dirty="0" err="1"/>
                  <a:t>não</a:t>
                </a:r>
                <a:r>
                  <a:rPr lang="en-US" sz="2000" dirty="0"/>
                  <a:t> </a:t>
                </a:r>
                <a:r>
                  <a:rPr lang="en-US" sz="2000" dirty="0" err="1"/>
                  <a:t>assumimos</a:t>
                </a:r>
                <a:r>
                  <a:rPr lang="en-US" sz="2000" dirty="0"/>
                  <a:t> que </a:t>
                </a:r>
                <a:r>
                  <a:rPr lang="en-US" sz="2000" dirty="0" err="1"/>
                  <a:t>os</a:t>
                </a:r>
                <a:r>
                  <a:rPr lang="en-US" sz="2000" dirty="0"/>
                  <a:t> </a:t>
                </a:r>
                <a:r>
                  <a:rPr lang="en-US" sz="2000" dirty="0" err="1"/>
                  <a:t>valores</a:t>
                </a:r>
                <a:r>
                  <a:rPr lang="en-US" sz="2000" dirty="0"/>
                  <a:t> </a:t>
                </a:r>
                <a:r>
                  <a:rPr lang="en-US" sz="2000" dirty="0" err="1"/>
                  <a:t>seguem</a:t>
                </a:r>
                <a:r>
                  <a:rPr lang="en-US" sz="2000" dirty="0"/>
                  <a:t> </a:t>
                </a:r>
                <a:r>
                  <a:rPr lang="en-US" sz="2000" dirty="0" err="1"/>
                  <a:t>uma</a:t>
                </a:r>
                <a:r>
                  <a:rPr lang="en-US" sz="2000" dirty="0"/>
                  <a:t> </a:t>
                </a:r>
                <a:r>
                  <a:rPr lang="en-US" sz="2000" dirty="0" err="1"/>
                  <a:t>distribuição</a:t>
                </a:r>
                <a:r>
                  <a:rPr lang="en-US" sz="2000" dirty="0"/>
                  <a:t> </a:t>
                </a:r>
                <a:r>
                  <a:rPr lang="en-US" sz="2000" dirty="0" err="1"/>
                  <a:t>probabilística</a:t>
                </a:r>
                <a:r>
                  <a:rPr lang="en-US" sz="2000" dirty="0"/>
                  <a:t> </a:t>
                </a:r>
                <a:r>
                  <a:rPr lang="en-US" sz="2000" dirty="0" err="1"/>
                  <a:t>específica</a:t>
                </a:r>
                <a:r>
                  <a:rPr lang="en-US" sz="2000" dirty="0"/>
                  <a:t>, </a:t>
                </a:r>
                <a:r>
                  <a:rPr lang="en-US" sz="2000" dirty="0" err="1"/>
                  <a:t>tal</a:t>
                </a:r>
                <a:r>
                  <a:rPr lang="en-US" sz="2000" dirty="0"/>
                  <a:t> </a:t>
                </a:r>
                <a:r>
                  <a:rPr lang="en-US" sz="2000" dirty="0" err="1"/>
                  <a:t>como</a:t>
                </a:r>
                <a:r>
                  <a:rPr lang="en-US" sz="2000" dirty="0"/>
                  <a:t> a </a:t>
                </a:r>
                <a:r>
                  <a:rPr lang="en-US" sz="2000" dirty="0" err="1"/>
                  <a:t>distribuição</a:t>
                </a:r>
                <a:r>
                  <a:rPr lang="en-US" sz="2000" dirty="0"/>
                  <a:t> normal.</a:t>
                </a:r>
              </a:p>
              <a:p>
                <a:r>
                  <a:rPr lang="en-US" sz="2000" dirty="0"/>
                  <a:t>Por </a:t>
                </a:r>
                <a:r>
                  <a:rPr lang="en-US" sz="2000" dirty="0" err="1"/>
                  <a:t>este</a:t>
                </a:r>
                <a:r>
                  <a:rPr lang="en-US" sz="2000" dirty="0"/>
                  <a:t> </a:t>
                </a:r>
                <a:r>
                  <a:rPr lang="en-US" sz="2000" dirty="0" err="1"/>
                  <a:t>método</a:t>
                </a:r>
                <a:r>
                  <a:rPr lang="en-US" sz="2000" dirty="0"/>
                  <a:t>, a </a:t>
                </a:r>
                <a:r>
                  <a:rPr lang="en-US" sz="2000" dirty="0" err="1"/>
                  <a:t>função</a:t>
                </a:r>
                <a:r>
                  <a:rPr lang="en-US" sz="2000" dirty="0"/>
                  <a:t> de </a:t>
                </a:r>
                <a:r>
                  <a:rPr lang="en-US" sz="2000" dirty="0" err="1"/>
                  <a:t>duração</a:t>
                </a:r>
                <a:r>
                  <a:rPr lang="en-US" sz="2000" dirty="0"/>
                  <a:t> S(t) </a:t>
                </a:r>
                <a:r>
                  <a:rPr lang="en-US" sz="2000" dirty="0" err="1"/>
                  <a:t>é</a:t>
                </a:r>
                <a:r>
                  <a:rPr lang="en-US" sz="2000" dirty="0"/>
                  <a:t> </a:t>
                </a:r>
                <a:r>
                  <a:rPr lang="en-US" sz="2000" dirty="0" err="1"/>
                  <a:t>calculada</a:t>
                </a:r>
                <a:r>
                  <a:rPr lang="en-US" sz="2000" dirty="0"/>
                  <a:t> da </a:t>
                </a:r>
                <a:r>
                  <a:rPr lang="en-US" sz="2000" dirty="0" err="1"/>
                  <a:t>seguinte</a:t>
                </a:r>
                <a:r>
                  <a:rPr lang="en-US" sz="2000" dirty="0"/>
                  <a:t> forma:</a:t>
                </a:r>
              </a:p>
              <a:p>
                <a:endParaRPr lang="en-US" sz="2000" dirty="0"/>
              </a:p>
              <a:p>
                <a:pPr algn="ct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e>
                    </m:d>
                    <m:r>
                      <a:rPr lang="en-US" sz="2000" i="1">
                        <a:latin typeface="Cambria Math" panose="02040503050406030204" pitchFamily="18" charset="0"/>
                      </a:rPr>
                      <m:t>=  </m:t>
                    </m:r>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r>
                          <a:rPr lang="en-US" sz="2000" i="1">
                            <a:latin typeface="Cambria Math" panose="02040503050406030204" pitchFamily="18" charset="0"/>
                          </a:rPr>
                          <m:t>−1</m:t>
                        </m:r>
                      </m:e>
                    </m:d>
                    <m:r>
                      <a:rPr lang="en-US" sz="2000" b="0" i="1" smtClean="0">
                        <a:latin typeface="Cambria Math" panose="02040503050406030204" pitchFamily="18" charset="0"/>
                      </a:rPr>
                      <m:t>(1 − </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den>
                    </m:f>
                  </m:oMath>
                </a14:m>
                <a:r>
                  <a:rPr lang="en-US" sz="2000" dirty="0"/>
                  <a:t>)</a:t>
                </a:r>
              </a:p>
              <a:p>
                <a:pPr algn="ctr"/>
                <a:r>
                  <a:rPr lang="en-US" sz="2000" dirty="0" err="1"/>
                  <a:t>Em</a:t>
                </a:r>
                <a:r>
                  <a:rPr lang="en-US" sz="2000" dirty="0"/>
                  <a:t> que:</a:t>
                </a:r>
              </a:p>
              <a:p>
                <a:r>
                  <a:rPr lang="en-US" sz="2000" dirty="0" err="1"/>
                  <a:t>Em</a:t>
                </a:r>
                <a:r>
                  <a:rPr lang="en-US" sz="2000" dirty="0"/>
                  <a:t> que:</a:t>
                </a:r>
              </a:p>
              <a:p>
                <a:endParaRPr lang="en-US" sz="2000" dirty="0"/>
              </a:p>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−1 )</m:t>
                    </m:r>
                  </m:oMath>
                </a14:m>
                <a:r>
                  <a:rPr lang="en-US" sz="2000" dirty="0"/>
                  <a:t>= </a:t>
                </a:r>
                <a:r>
                  <a:rPr lang="en-US" sz="2000" dirty="0" err="1"/>
                  <a:t>Probabilidade</a:t>
                </a:r>
                <a:r>
                  <a:rPr lang="en-US" sz="2000" dirty="0"/>
                  <a:t> do </a:t>
                </a:r>
                <a:r>
                  <a:rPr lang="en-US" sz="2000" dirty="0" err="1"/>
                  <a:t>pedido</a:t>
                </a:r>
                <a:r>
                  <a:rPr lang="en-US" sz="2000" dirty="0"/>
                  <a:t> </a:t>
                </a:r>
                <a:r>
                  <a:rPr lang="en-US" sz="2000" dirty="0" err="1"/>
                  <a:t>estar</a:t>
                </a:r>
                <a:r>
                  <a:rPr lang="en-US" sz="2000" dirty="0"/>
                  <a:t> </a:t>
                </a:r>
                <a:r>
                  <a:rPr lang="en-US" sz="2000" dirty="0" err="1"/>
                  <a:t>tramitando</a:t>
                </a:r>
                <a:r>
                  <a:rPr lang="en-US" sz="2000" dirty="0"/>
                  <a:t> no tempo </a:t>
                </a:r>
                <a14:m>
                  <m:oMath xmlns:m="http://schemas.openxmlformats.org/officeDocument/2006/math">
                    <m:sSub>
                      <m:sSubPr>
                        <m:ctrlPr>
                          <a:rPr lang="en-US" sz="2000" b="0" i="1" dirty="0" smtClean="0">
                            <a:latin typeface="Cambria Math" panose="02040503050406030204" pitchFamily="18" charset="0"/>
                          </a:rPr>
                        </m:ctrlPr>
                      </m:sSubPr>
                      <m:e>
                        <m:r>
                          <a:rPr lang="en-US" sz="2000" i="1" dirty="0" err="1"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i="1" dirty="0" smtClean="0">
                        <a:latin typeface="Cambria Math" panose="02040503050406030204" pitchFamily="18" charset="0"/>
                      </a:rPr>
                      <m:t> − 1</m:t>
                    </m:r>
                    <m:r>
                      <a:rPr lang="en-US" sz="2000" b="0" i="1" dirty="0" smtClean="0">
                        <a:latin typeface="Cambria Math" panose="02040503050406030204" pitchFamily="18" charset="0"/>
                      </a:rPr>
                      <m:t>.</m:t>
                    </m:r>
                  </m:oMath>
                </a14:m>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 </m:t>
                    </m:r>
                  </m:oMath>
                </a14:m>
                <a:r>
                  <a:rPr lang="en-US" sz="2000" dirty="0"/>
                  <a:t>= </a:t>
                </a:r>
                <a:r>
                  <a:rPr lang="en-US" sz="2000" dirty="0" err="1"/>
                  <a:t>Número</a:t>
                </a:r>
                <a:r>
                  <a:rPr lang="en-US" sz="2000" dirty="0"/>
                  <a:t> de </a:t>
                </a:r>
                <a:r>
                  <a:rPr lang="en-US" sz="2000" dirty="0" err="1"/>
                  <a:t>pedidos</a:t>
                </a:r>
                <a:r>
                  <a:rPr lang="en-US" sz="2000" dirty="0"/>
                  <a:t> </a:t>
                </a:r>
                <a:r>
                  <a:rPr lang="en-US" sz="2000" dirty="0" err="1"/>
                  <a:t>processuais</a:t>
                </a:r>
                <a:r>
                  <a:rPr lang="en-US" sz="2000" dirty="0"/>
                  <a:t> </a:t>
                </a:r>
                <a:r>
                  <a:rPr lang="en-US" sz="2000" dirty="0" err="1"/>
                  <a:t>tramitando</a:t>
                </a:r>
                <a:r>
                  <a:rPr lang="en-US" sz="2000" dirty="0"/>
                  <a:t> </a:t>
                </a:r>
                <a:r>
                  <a:rPr lang="en-US" sz="2000" dirty="0" err="1"/>
                  <a:t>imediatamente</a:t>
                </a:r>
                <a:r>
                  <a:rPr lang="en-US" sz="2000" dirty="0"/>
                  <a:t> antes de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oMath>
                </a14:m>
                <a:r>
                  <a:rPr lang="en-US" sz="2000" dirty="0"/>
                  <a:t>.  </a:t>
                </a:r>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𝑑</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 </m:t>
                    </m:r>
                  </m:oMath>
                </a14:m>
                <a:r>
                  <a:rPr lang="en-US" sz="2000" dirty="0"/>
                  <a:t>= </a:t>
                </a:r>
                <a:r>
                  <a:rPr lang="en-US" sz="2000" dirty="0" err="1"/>
                  <a:t>Número</a:t>
                </a:r>
                <a:r>
                  <a:rPr lang="en-US" sz="2000" dirty="0"/>
                  <a:t> de </a:t>
                </a:r>
                <a:r>
                  <a:rPr lang="en-US" sz="2000" dirty="0" err="1"/>
                  <a:t>eventos</a:t>
                </a:r>
                <a:r>
                  <a:rPr lang="en-US" sz="2000" dirty="0"/>
                  <a:t> no tempo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oMath>
                </a14:m>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0</m:t>
                        </m:r>
                      </m:sub>
                    </m:sSub>
                  </m:oMath>
                </a14:m>
                <a:r>
                  <a:rPr lang="en-US" sz="2000" dirty="0"/>
                  <a:t> = 0, S(0) =  1 </a:t>
                </a:r>
              </a:p>
            </p:txBody>
          </p:sp>
        </mc:Choice>
        <mc:Fallback>
          <p:sp>
            <p:nvSpPr>
              <p:cNvPr id="2" name="TextBox 1">
                <a:extLst>
                  <a:ext uri="{FF2B5EF4-FFF2-40B4-BE49-F238E27FC236}">
                    <a16:creationId xmlns:a16="http://schemas.microsoft.com/office/drawing/2014/main" id="{1EAAEE1C-0FB2-12C9-7086-22A935013475}"/>
                  </a:ext>
                </a:extLst>
              </p:cNvPr>
              <p:cNvSpPr txBox="1">
                <a:spLocks noRot="1" noChangeAspect="1" noMove="1" noResize="1" noEditPoints="1" noAdjustHandles="1" noChangeArrowheads="1" noChangeShapeType="1" noTextEdit="1"/>
              </p:cNvSpPr>
              <p:nvPr/>
            </p:nvSpPr>
            <p:spPr>
              <a:xfrm>
                <a:off x="1497623" y="1623647"/>
                <a:ext cx="8490438" cy="4576702"/>
              </a:xfrm>
              <a:prstGeom prst="rect">
                <a:avLst/>
              </a:prstGeom>
              <a:blipFill>
                <a:blip r:embed="rId3"/>
                <a:stretch>
                  <a:fillRect l="-897" t="-552" b="-1105"/>
                </a:stretch>
              </a:blipFill>
            </p:spPr>
            <p:txBody>
              <a:bodyPr/>
              <a:lstStyle/>
              <a:p>
                <a:r>
                  <a:rPr lang="en-BR">
                    <a:noFill/>
                  </a:rPr>
                  <a:t> </a:t>
                </a:r>
              </a:p>
            </p:txBody>
          </p:sp>
        </mc:Fallback>
      </mc:AlternateContent>
    </p:spTree>
    <p:extLst>
      <p:ext uri="{BB962C8B-B14F-4D97-AF65-F5344CB8AC3E}">
        <p14:creationId xmlns:p14="http://schemas.microsoft.com/office/powerpoint/2010/main" val="388927237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11C8217F63DC64E8347109FF621605E" ma:contentTypeVersion="13" ma:contentTypeDescription="Criar um novo documento." ma:contentTypeScope="" ma:versionID="7f112b02c688f008f548aa657afa0f80">
  <xsd:schema xmlns:xsd="http://www.w3.org/2001/XMLSchema" xmlns:xs="http://www.w3.org/2001/XMLSchema" xmlns:p="http://schemas.microsoft.com/office/2006/metadata/properties" xmlns:ns2="9d758730-07fe-4fe8-8503-b86bf5a8ced8" xmlns:ns3="ae69379c-4848-49cb-8040-d64cab505756" targetNamespace="http://schemas.microsoft.com/office/2006/metadata/properties" ma:root="true" ma:fieldsID="5276a0aa34dead533a9ed906ce168ca7" ns2:_="" ns3:_="">
    <xsd:import namespace="9d758730-07fe-4fe8-8503-b86bf5a8ced8"/>
    <xsd:import namespace="ae69379c-4848-49cb-8040-d64cab50575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758730-07fe-4fe8-8503-b86bf5a8ced8" elementFormDefault="qualified">
    <xsd:import namespace="http://schemas.microsoft.com/office/2006/documentManagement/types"/>
    <xsd:import namespace="http://schemas.microsoft.com/office/infopath/2007/PartnerControls"/>
    <xsd:element name="SharedWithUsers" ma:index="8"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Partilhado Com"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69379c-4848-49cb-8040-d64cab50575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3AB009-85E6-4239-AC8C-C86D3B154216}">
  <ds:schemaRefs>
    <ds:schemaRef ds:uri="http://schemas.microsoft.com/sharepoint/v3/contenttype/forms"/>
  </ds:schemaRefs>
</ds:datastoreItem>
</file>

<file path=customXml/itemProps2.xml><?xml version="1.0" encoding="utf-8"?>
<ds:datastoreItem xmlns:ds="http://schemas.openxmlformats.org/officeDocument/2006/customXml" ds:itemID="{1DA00741-B6A7-4D0C-98E8-D80C80186A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758730-07fe-4fe8-8503-b86bf5a8ced8"/>
    <ds:schemaRef ds:uri="ae69379c-4848-49cb-8040-d64cab5057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0BCD7E-6E16-45AA-A42B-4440105DD30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4247</TotalTime>
  <Words>1045</Words>
  <Application>Microsoft Macintosh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Cambria Math</vt:lpstr>
      <vt:lpstr>STIXGeneral</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Isaque Lopes Pinheiro</dc:creator>
  <cp:lastModifiedBy>Jose Jesus Filho</cp:lastModifiedBy>
  <cp:revision>15</cp:revision>
  <dcterms:created xsi:type="dcterms:W3CDTF">2017-08-18T19:40:43Z</dcterms:created>
  <dcterms:modified xsi:type="dcterms:W3CDTF">2023-08-10T11:49:20Z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0x010100711C8217F63DC64E8347109FF621605E</vt:lpwstr>
  </property>
  <property fmtid="{D5CDD505-2E9C-101B-9397-08002B2CF9AE}" pid="3" name="Order">
    <vt:r8>282200</vt:r8>
  </property>
</Properties>
</file>