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0" r:id="rId7"/>
    <p:sldId id="285" r:id="rId8"/>
    <p:sldId id="286" r:id="rId9"/>
    <p:sldId id="287" r:id="rId10"/>
    <p:sldId id="289" r:id="rId11"/>
    <p:sldId id="284" r:id="rId12"/>
    <p:sldId id="288" r:id="rId13"/>
    <p:sldId id="290" r:id="rId14"/>
    <p:sldId id="291" r:id="rId15"/>
    <p:sldId id="292" r:id="rId16"/>
    <p:sldId id="293" r:id="rId17"/>
    <p:sldId id="294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conciliajud.cnj.jus.br/api/v1/cadastros-publicos?tipo=CCMJ&amp;nome=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Raspagem (</a:t>
            </a:r>
            <a:r>
              <a:rPr lang="pt-BR" sz="3200" dirty="0" err="1">
                <a:solidFill>
                  <a:schemeClr val="bg1"/>
                </a:solidFill>
              </a:rPr>
              <a:t>webscraping</a:t>
            </a:r>
            <a:r>
              <a:rPr lang="pt-BR" sz="3200" dirty="0">
                <a:solidFill>
                  <a:schemeClr val="bg1"/>
                </a:solidFill>
              </a:rPr>
              <a:t>) de tribunais de justiça e </a:t>
            </a:r>
            <a:r>
              <a:rPr lang="pt-BR" sz="3200" dirty="0" err="1">
                <a:solidFill>
                  <a:schemeClr val="bg1"/>
                </a:solidFill>
              </a:rPr>
              <a:t>adminstrativos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Coleta </a:t>
            </a:r>
            <a:r>
              <a:rPr lang="en-US" sz="1800" dirty="0" err="1">
                <a:latin typeface="Courier"/>
              </a:rPr>
              <a:t>jurisprudencia</a:t>
            </a:r>
            <a:r>
              <a:rPr lang="en-US" sz="1800" dirty="0">
                <a:latin typeface="Courier"/>
              </a:rPr>
              <a:t>: </a:t>
            </a:r>
            <a:r>
              <a:rPr lang="en-US" sz="1800" dirty="0" err="1">
                <a:latin typeface="Courier"/>
              </a:rPr>
              <a:t>cjsg</a:t>
            </a:r>
            <a:r>
              <a:rPr lang="en-US" sz="1800" dirty="0">
                <a:latin typeface="Courier"/>
              </a:rPr>
              <a:t>;</a:t>
            </a:r>
          </a:p>
          <a:p>
            <a:r>
              <a:rPr lang="en-US" sz="1800" dirty="0">
                <a:latin typeface="Courier"/>
              </a:rPr>
              <a:t>Coleta de </a:t>
            </a:r>
            <a:r>
              <a:rPr lang="en-US" sz="1800" dirty="0" err="1">
                <a:latin typeface="Courier"/>
              </a:rPr>
              <a:t>julgados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primeiro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grau</a:t>
            </a:r>
            <a:r>
              <a:rPr lang="en-US" sz="1800" dirty="0">
                <a:latin typeface="Courier"/>
              </a:rPr>
              <a:t>: </a:t>
            </a:r>
            <a:r>
              <a:rPr lang="en-US" sz="1800" dirty="0" err="1">
                <a:latin typeface="Courier"/>
              </a:rPr>
              <a:t>cjpg</a:t>
            </a:r>
            <a:r>
              <a:rPr lang="en-US" sz="1800" dirty="0">
                <a:latin typeface="Courier"/>
              </a:rPr>
              <a:t>;</a:t>
            </a:r>
          </a:p>
          <a:p>
            <a:r>
              <a:rPr lang="en-US" sz="1800" dirty="0">
                <a:latin typeface="Courier"/>
              </a:rPr>
              <a:t>Coleta de </a:t>
            </a:r>
            <a:r>
              <a:rPr lang="en-US" sz="1800" dirty="0" err="1">
                <a:latin typeface="Courier"/>
              </a:rPr>
              <a:t>processos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primeiro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grau</a:t>
            </a:r>
            <a:r>
              <a:rPr lang="en-US" sz="1800" dirty="0">
                <a:latin typeface="Courier"/>
              </a:rPr>
              <a:t>;</a:t>
            </a:r>
          </a:p>
          <a:p>
            <a:r>
              <a:rPr lang="en-US" sz="1800" dirty="0">
                <a:latin typeface="Courier"/>
              </a:rPr>
              <a:t>Coleta de </a:t>
            </a:r>
            <a:r>
              <a:rPr lang="en-US" sz="1800" dirty="0" err="1">
                <a:latin typeface="Courier"/>
              </a:rPr>
              <a:t>processo</a:t>
            </a:r>
            <a:r>
              <a:rPr lang="en-US" sz="1800" dirty="0">
                <a:latin typeface="Courier"/>
              </a:rPr>
              <a:t> de Segundo </a:t>
            </a:r>
            <a:r>
              <a:rPr lang="en-US" sz="1800" dirty="0" err="1">
                <a:latin typeface="Courier"/>
              </a:rPr>
              <a:t>grau</a:t>
            </a:r>
            <a:r>
              <a:rPr lang="en-US" sz="1800" dirty="0">
                <a:latin typeface="Courier"/>
              </a:rPr>
              <a:t>;</a:t>
            </a:r>
          </a:p>
          <a:p>
            <a:endParaRPr lang="en-US" sz="1800" dirty="0">
              <a:latin typeface="Courier"/>
            </a:endParaRPr>
          </a:p>
          <a:p>
            <a:pPr marL="0" lvl="0" indent="0">
              <a:buNone/>
            </a:pPr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FD7B69-EA2C-8077-9014-69326EB97AC9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Coleta do TJSP</a:t>
            </a:r>
          </a:p>
        </p:txBody>
      </p:sp>
    </p:spTree>
    <p:extLst>
      <p:ext uri="{BB962C8B-B14F-4D97-AF65-F5344CB8AC3E}">
        <p14:creationId xmlns:p14="http://schemas.microsoft.com/office/powerpoint/2010/main" val="108092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Coleta da </a:t>
            </a:r>
            <a:r>
              <a:rPr lang="en-US" sz="1800" dirty="0" err="1">
                <a:latin typeface="Courier"/>
              </a:rPr>
              <a:t>jurisprudência</a:t>
            </a:r>
            <a:r>
              <a:rPr lang="en-US" sz="1800" dirty="0">
                <a:latin typeface="Courier"/>
              </a:rPr>
              <a:t> do STJ;</a:t>
            </a:r>
          </a:p>
          <a:p>
            <a:r>
              <a:rPr lang="en-US" sz="1800" dirty="0">
                <a:latin typeface="Courier"/>
              </a:rPr>
              <a:t>Coleta de </a:t>
            </a:r>
            <a:r>
              <a:rPr lang="en-US" sz="1800" dirty="0" err="1">
                <a:latin typeface="Courier"/>
              </a:rPr>
              <a:t>processos</a:t>
            </a:r>
            <a:r>
              <a:rPr lang="en-US" sz="1800" dirty="0">
                <a:latin typeface="Courier"/>
              </a:rPr>
              <a:t> do STJ;</a:t>
            </a:r>
          </a:p>
          <a:p>
            <a:pPr marL="0" lvl="0" indent="0">
              <a:buNone/>
            </a:pPr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FD7B69-EA2C-8077-9014-69326EB97AC9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Coleta do STJ</a:t>
            </a:r>
          </a:p>
        </p:txBody>
      </p:sp>
    </p:spTree>
    <p:extLst>
      <p:ext uri="{BB962C8B-B14F-4D97-AF65-F5344CB8AC3E}">
        <p14:creationId xmlns:p14="http://schemas.microsoft.com/office/powerpoint/2010/main" val="84056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Coleta da </a:t>
            </a:r>
            <a:r>
              <a:rPr lang="en-US" sz="1800" dirty="0" err="1">
                <a:latin typeface="Courier"/>
              </a:rPr>
              <a:t>jurisprudência</a:t>
            </a:r>
            <a:r>
              <a:rPr lang="en-US" sz="1800" dirty="0">
                <a:latin typeface="Courier"/>
              </a:rPr>
              <a:t> do STF;</a:t>
            </a:r>
          </a:p>
          <a:p>
            <a:r>
              <a:rPr lang="en-US" sz="1800" dirty="0">
                <a:latin typeface="Courier"/>
              </a:rPr>
              <a:t>Coleta de </a:t>
            </a:r>
            <a:r>
              <a:rPr lang="en-US" sz="1800" dirty="0" err="1">
                <a:latin typeface="Courier"/>
              </a:rPr>
              <a:t>processos</a:t>
            </a:r>
            <a:r>
              <a:rPr lang="en-US" sz="1800" dirty="0">
                <a:latin typeface="Courier"/>
              </a:rPr>
              <a:t> do STF;</a:t>
            </a:r>
          </a:p>
          <a:p>
            <a:pPr marL="0" lvl="0" indent="0">
              <a:buNone/>
            </a:pPr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FD7B69-EA2C-8077-9014-69326EB97AC9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Coleta do STF</a:t>
            </a:r>
          </a:p>
        </p:txBody>
      </p:sp>
    </p:spTree>
    <p:extLst>
      <p:ext uri="{BB962C8B-B14F-4D97-AF65-F5344CB8AC3E}">
        <p14:creationId xmlns:p14="http://schemas.microsoft.com/office/powerpoint/2010/main" val="28340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Coleta da </a:t>
            </a:r>
            <a:r>
              <a:rPr lang="en-US" sz="1800" dirty="0" err="1">
                <a:latin typeface="Courier"/>
              </a:rPr>
              <a:t>jurisprudência</a:t>
            </a:r>
            <a:r>
              <a:rPr lang="en-US" sz="1800" dirty="0">
                <a:latin typeface="Courier"/>
              </a:rPr>
              <a:t> do TCU;</a:t>
            </a:r>
          </a:p>
          <a:p>
            <a:r>
              <a:rPr lang="en-US" sz="1800" dirty="0">
                <a:latin typeface="Courier"/>
              </a:rPr>
              <a:t>Coleta de </a:t>
            </a:r>
            <a:r>
              <a:rPr lang="en-US" sz="1800" dirty="0" err="1">
                <a:latin typeface="Courier"/>
              </a:rPr>
              <a:t>processos</a:t>
            </a:r>
            <a:r>
              <a:rPr lang="en-US" sz="1800" dirty="0">
                <a:latin typeface="Courier"/>
              </a:rPr>
              <a:t> do TCU;</a:t>
            </a:r>
          </a:p>
          <a:p>
            <a:pPr marL="0" lvl="0" indent="0">
              <a:buNone/>
            </a:pPr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FD7B69-EA2C-8077-9014-69326EB97AC9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Coleta do TCU</a:t>
            </a:r>
          </a:p>
        </p:txBody>
      </p:sp>
    </p:spTree>
    <p:extLst>
      <p:ext uri="{BB962C8B-B14F-4D97-AF65-F5344CB8AC3E}">
        <p14:creationId xmlns:p14="http://schemas.microsoft.com/office/powerpoint/2010/main" val="329497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Coleta da </a:t>
            </a:r>
            <a:r>
              <a:rPr lang="en-US" sz="1800" dirty="0" err="1">
                <a:latin typeface="Courier"/>
              </a:rPr>
              <a:t>jurisprudência</a:t>
            </a:r>
            <a:r>
              <a:rPr lang="en-US" sz="1800" dirty="0">
                <a:latin typeface="Courier"/>
              </a:rPr>
              <a:t> do CARF;</a:t>
            </a:r>
          </a:p>
          <a:p>
            <a:r>
              <a:rPr lang="en-US" sz="1800" dirty="0">
                <a:latin typeface="Courier"/>
              </a:rPr>
              <a:t>Coleta de </a:t>
            </a:r>
            <a:r>
              <a:rPr lang="en-US" sz="1800" dirty="0" err="1">
                <a:latin typeface="Courier"/>
              </a:rPr>
              <a:t>processos</a:t>
            </a:r>
            <a:r>
              <a:rPr lang="en-US" sz="1800" dirty="0">
                <a:latin typeface="Courier"/>
              </a:rPr>
              <a:t> do CARF;</a:t>
            </a:r>
          </a:p>
          <a:p>
            <a:pPr marL="0" lvl="0" indent="0">
              <a:buNone/>
            </a:pPr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FD7B69-EA2C-8077-9014-69326EB97AC9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Coleta do CARF</a:t>
            </a:r>
          </a:p>
        </p:txBody>
      </p:sp>
    </p:spTree>
    <p:extLst>
      <p:ext uri="{BB962C8B-B14F-4D97-AF65-F5344CB8AC3E}">
        <p14:creationId xmlns:p14="http://schemas.microsoft.com/office/powerpoint/2010/main" val="365416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427549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Principais formas de acesso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4560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r>
              <a:rPr lang="en-US" sz="1800" dirty="0">
                <a:latin typeface="Courier"/>
              </a:rPr>
              <a:t>APIs</a:t>
            </a:r>
          </a:p>
          <a:p>
            <a:pPr lvl="1"/>
            <a:r>
              <a:rPr lang="en-US" sz="1400" dirty="0" err="1">
                <a:latin typeface="Courier"/>
              </a:rPr>
              <a:t>Exemplo</a:t>
            </a:r>
            <a:r>
              <a:rPr lang="en-US" sz="1400" dirty="0">
                <a:latin typeface="Courier"/>
              </a:rPr>
              <a:t>: </a:t>
            </a:r>
            <a:r>
              <a:rPr lang="en-US" sz="1400" dirty="0">
                <a:latin typeface="Courier"/>
                <a:hlinkClick r:id="rId3"/>
              </a:rPr>
              <a:t>conciliajud</a:t>
            </a:r>
            <a:endParaRPr lang="en-US" sz="1400" dirty="0">
              <a:latin typeface="Courier"/>
            </a:endParaRPr>
          </a:p>
          <a:p>
            <a:r>
              <a:rPr lang="en-US" sz="1800" dirty="0">
                <a:latin typeface="Courier"/>
              </a:rPr>
              <a:t>O </a:t>
            </a:r>
            <a:r>
              <a:rPr lang="en-US" sz="1800" dirty="0" err="1">
                <a:latin typeface="Courier"/>
              </a:rPr>
              <a:t>protocolo</a:t>
            </a:r>
            <a:r>
              <a:rPr lang="en-US" sz="1800" dirty="0">
                <a:latin typeface="Courier"/>
              </a:rPr>
              <a:t> http</a:t>
            </a:r>
          </a:p>
          <a:p>
            <a:r>
              <a:rPr lang="en-US" sz="1800" dirty="0">
                <a:latin typeface="Courier"/>
              </a:rPr>
              <a:t>Outros </a:t>
            </a:r>
            <a:r>
              <a:rPr lang="en-US" sz="1800" dirty="0" err="1">
                <a:latin typeface="Courier"/>
              </a:rPr>
              <a:t>protocolos</a:t>
            </a:r>
            <a:r>
              <a:rPr lang="en-US" sz="1800" dirty="0">
                <a:latin typeface="Courier"/>
              </a:rPr>
              <a:t>: ftp, file, data, </a:t>
            </a:r>
            <a:r>
              <a:rPr lang="en-US" sz="1800" dirty="0" err="1">
                <a:latin typeface="Courier"/>
              </a:rPr>
              <a:t>mailto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24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pPr lvl="0"/>
            <a:r>
              <a:rPr lang="en-US" sz="1800" dirty="0" err="1">
                <a:latin typeface="Courier"/>
              </a:rPr>
              <a:t>Métodos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requisição</a:t>
            </a:r>
            <a:endParaRPr lang="en-US" sz="1800" dirty="0">
              <a:latin typeface="Courier"/>
            </a:endParaRPr>
          </a:p>
          <a:p>
            <a:pPr lvl="1"/>
            <a:r>
              <a:rPr lang="en-US" sz="1400" dirty="0">
                <a:latin typeface="Courier"/>
              </a:rPr>
              <a:t>GET</a:t>
            </a:r>
          </a:p>
          <a:p>
            <a:pPr lvl="1"/>
            <a:r>
              <a:rPr lang="en-US" sz="1400" dirty="0">
                <a:latin typeface="Courier"/>
              </a:rPr>
              <a:t>POST</a:t>
            </a:r>
          </a:p>
          <a:p>
            <a:r>
              <a:rPr lang="en-US" sz="2200" dirty="0" err="1">
                <a:latin typeface="Courier"/>
              </a:rPr>
              <a:t>Exemplos</a:t>
            </a:r>
            <a:r>
              <a:rPr lang="en-US" sz="2200" dirty="0">
                <a:latin typeface="Courier"/>
              </a:rPr>
              <a:t> de GET</a:t>
            </a:r>
          </a:p>
          <a:p>
            <a:r>
              <a:rPr lang="en-US" sz="2200" dirty="0">
                <a:latin typeface="Courier"/>
              </a:rPr>
              <a:t>Body do POST: form, multipart, </a:t>
            </a:r>
            <a:r>
              <a:rPr lang="en-US" sz="2200" dirty="0" err="1">
                <a:latin typeface="Courier"/>
              </a:rPr>
              <a:t>json</a:t>
            </a:r>
            <a:endParaRPr lang="en-US" sz="22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3" name="CaixaDeTexto 6">
            <a:extLst>
              <a:ext uri="{FF2B5EF4-FFF2-40B4-BE49-F238E27FC236}">
                <a16:creationId xmlns:a16="http://schemas.microsoft.com/office/drawing/2014/main" id="{CB2AF7C5-A177-3FB0-3CFB-7D016EF4CF96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Requisição http</a:t>
            </a:r>
          </a:p>
        </p:txBody>
      </p:sp>
    </p:spTree>
    <p:extLst>
      <p:ext uri="{BB962C8B-B14F-4D97-AF65-F5344CB8AC3E}">
        <p14:creationId xmlns:p14="http://schemas.microsoft.com/office/powerpoint/2010/main" val="9643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Host</a:t>
            </a:r>
          </a:p>
          <a:p>
            <a:r>
              <a:rPr lang="en-US" sz="1800" dirty="0">
                <a:latin typeface="Courier"/>
              </a:rPr>
              <a:t>User-Agent</a:t>
            </a:r>
          </a:p>
          <a:p>
            <a:r>
              <a:rPr lang="en-US" sz="1800" dirty="0">
                <a:latin typeface="Courier"/>
              </a:rPr>
              <a:t>Accept</a:t>
            </a:r>
          </a:p>
          <a:p>
            <a:r>
              <a:rPr lang="en-US" sz="1800" dirty="0">
                <a:latin typeface="Courier"/>
              </a:rPr>
              <a:t>Accept-Language</a:t>
            </a:r>
          </a:p>
          <a:p>
            <a:r>
              <a:rPr lang="en-US" sz="1800" dirty="0">
                <a:latin typeface="Courier"/>
              </a:rPr>
              <a:t>Accept-</a:t>
            </a:r>
            <a:r>
              <a:rPr lang="en-US" sz="1800" dirty="0" err="1">
                <a:latin typeface="Courier"/>
              </a:rPr>
              <a:t>Enconding</a:t>
            </a:r>
            <a:endParaRPr lang="en-US" sz="1800" dirty="0">
              <a:latin typeface="Courier"/>
            </a:endParaRPr>
          </a:p>
          <a:p>
            <a:r>
              <a:rPr lang="en-US" sz="1800" dirty="0">
                <a:latin typeface="Courier"/>
              </a:rPr>
              <a:t>Content-type</a:t>
            </a:r>
          </a:p>
          <a:p>
            <a:r>
              <a:rPr lang="en-US" sz="1800" dirty="0">
                <a:latin typeface="Courier"/>
              </a:rPr>
              <a:t>Content-Length</a:t>
            </a:r>
          </a:p>
          <a:p>
            <a:r>
              <a:rPr lang="en-US" sz="1800" dirty="0" err="1">
                <a:latin typeface="Courier"/>
              </a:rPr>
              <a:t>Referer</a:t>
            </a:r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373B83BF-446C-3763-9F15-2B8D9BAEDCD8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Requisição http: </a:t>
            </a:r>
            <a:r>
              <a:rPr lang="pt-BR" sz="2400" b="1" dirty="0" err="1">
                <a:solidFill>
                  <a:srgbClr val="F89D52"/>
                </a:solidFill>
              </a:rPr>
              <a:t>headers</a:t>
            </a:r>
            <a:endParaRPr lang="pt-BR" sz="2400" b="1" dirty="0">
              <a:solidFill>
                <a:srgbClr val="F89D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Status:</a:t>
            </a:r>
          </a:p>
          <a:p>
            <a:pPr lvl="1"/>
            <a:r>
              <a:rPr lang="en-US" sz="1400" dirty="0">
                <a:latin typeface="Courier"/>
              </a:rPr>
              <a:t>200</a:t>
            </a:r>
          </a:p>
          <a:p>
            <a:pPr lvl="1"/>
            <a:r>
              <a:rPr lang="en-US" sz="1400" dirty="0">
                <a:latin typeface="Courier"/>
              </a:rPr>
              <a:t>302</a:t>
            </a:r>
          </a:p>
          <a:p>
            <a:pPr lvl="1"/>
            <a:r>
              <a:rPr lang="en-US" sz="1400" dirty="0">
                <a:latin typeface="Courier"/>
              </a:rPr>
              <a:t>404</a:t>
            </a:r>
          </a:p>
          <a:p>
            <a:pPr lvl="1"/>
            <a:r>
              <a:rPr lang="en-US" sz="1400" dirty="0">
                <a:latin typeface="Courier"/>
              </a:rPr>
              <a:t>500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373B83BF-446C-3763-9F15-2B8D9BAEDCD8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Resposta http:</a:t>
            </a:r>
          </a:p>
        </p:txBody>
      </p:sp>
    </p:spTree>
    <p:extLst>
      <p:ext uri="{BB962C8B-B14F-4D97-AF65-F5344CB8AC3E}">
        <p14:creationId xmlns:p14="http://schemas.microsoft.com/office/powerpoint/2010/main" val="38808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"/>
              </a:rPr>
              <a:t>Connection: keep-alive</a:t>
            </a:r>
          </a:p>
          <a:p>
            <a:r>
              <a:rPr lang="en-US" sz="1800" dirty="0">
                <a:latin typeface="Courier"/>
              </a:rPr>
              <a:t>Content-encoding: </a:t>
            </a:r>
            <a:r>
              <a:rPr lang="en-US" sz="1800" dirty="0" err="1">
                <a:latin typeface="Courier"/>
              </a:rPr>
              <a:t>gzip</a:t>
            </a:r>
            <a:endParaRPr lang="en-US" sz="1800" dirty="0">
              <a:latin typeface="Courier"/>
            </a:endParaRPr>
          </a:p>
          <a:p>
            <a:r>
              <a:rPr lang="en-US" sz="1800" dirty="0">
                <a:latin typeface="Courier"/>
              </a:rPr>
              <a:t>Content-type: text/html; charset=utf-8</a:t>
            </a: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373B83BF-446C-3763-9F15-2B8D9BAEDCD8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Resposta http: HEADERS</a:t>
            </a:r>
          </a:p>
        </p:txBody>
      </p:sp>
    </p:spTree>
    <p:extLst>
      <p:ext uri="{BB962C8B-B14F-4D97-AF65-F5344CB8AC3E}">
        <p14:creationId xmlns:p14="http://schemas.microsoft.com/office/powerpoint/2010/main" val="87605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</a:rPr>
              <a:t>Em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sua</a:t>
            </a:r>
            <a:r>
              <a:rPr lang="en-US" sz="1800" dirty="0">
                <a:latin typeface="Courier"/>
              </a:rPr>
              <a:t> forma </a:t>
            </a:r>
            <a:r>
              <a:rPr lang="en-US" sz="1800" dirty="0" err="1">
                <a:latin typeface="Courier"/>
              </a:rPr>
              <a:t>básica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latin typeface="Courier"/>
              </a:rPr>
              <a:t>protocolo</a:t>
            </a:r>
            <a:r>
              <a:rPr lang="en-US" sz="1800" dirty="0">
                <a:latin typeface="Courier"/>
              </a:rPr>
              <a:t> http </a:t>
            </a:r>
            <a:r>
              <a:rPr lang="en-US" sz="1800" dirty="0" err="1">
                <a:latin typeface="Courier"/>
              </a:rPr>
              <a:t>não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possui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memória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latin typeface="Courier"/>
              </a:rPr>
              <a:t>é</a:t>
            </a:r>
            <a:r>
              <a:rPr lang="en-US" sz="1800" dirty="0">
                <a:latin typeface="Courier"/>
              </a:rPr>
              <a:t> stateless. Cookies </a:t>
            </a:r>
            <a:r>
              <a:rPr lang="en-US" sz="1800" dirty="0" err="1">
                <a:latin typeface="Courier"/>
              </a:rPr>
              <a:t>são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peças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informação</a:t>
            </a:r>
            <a:r>
              <a:rPr lang="en-US" sz="1800" dirty="0">
                <a:latin typeface="Courier"/>
              </a:rPr>
              <a:t> para </a:t>
            </a:r>
            <a:r>
              <a:rPr lang="en-US" sz="1800" dirty="0" err="1">
                <a:latin typeface="Courier"/>
              </a:rPr>
              <a:t>preservar</a:t>
            </a:r>
            <a:r>
              <a:rPr lang="en-US" sz="1800" dirty="0">
                <a:latin typeface="Courier"/>
              </a:rPr>
              <a:t> a </a:t>
            </a:r>
            <a:r>
              <a:rPr lang="en-US" sz="1800" dirty="0" err="1">
                <a:latin typeface="Courier"/>
              </a:rPr>
              <a:t>memória</a:t>
            </a:r>
            <a:r>
              <a:rPr lang="en-US" sz="1800" dirty="0">
                <a:latin typeface="Courier"/>
              </a:rPr>
              <a:t> da </a:t>
            </a:r>
            <a:r>
              <a:rPr lang="en-US" sz="1800" dirty="0" err="1">
                <a:latin typeface="Courier"/>
              </a:rPr>
              <a:t>navegação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pelo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usuário</a:t>
            </a:r>
            <a:r>
              <a:rPr lang="en-US" sz="1800" dirty="0">
                <a:latin typeface="Courier"/>
              </a:rPr>
              <a:t>. </a:t>
            </a:r>
          </a:p>
          <a:p>
            <a:r>
              <a:rPr lang="en-US" sz="1800" dirty="0" err="1">
                <a:latin typeface="Courier"/>
              </a:rPr>
              <a:t>Administração</a:t>
            </a:r>
            <a:r>
              <a:rPr lang="en-US" sz="1800" dirty="0">
                <a:latin typeface="Courier"/>
              </a:rPr>
              <a:t> da </a:t>
            </a:r>
            <a:r>
              <a:rPr lang="en-US" sz="1800" dirty="0" err="1">
                <a:latin typeface="Courier"/>
              </a:rPr>
              <a:t>sessão</a:t>
            </a:r>
            <a:endParaRPr lang="en-US" sz="1800" dirty="0">
              <a:latin typeface="Courier"/>
            </a:endParaRPr>
          </a:p>
          <a:p>
            <a:r>
              <a:rPr lang="en-US" sz="1800" dirty="0" err="1">
                <a:latin typeface="Courier"/>
              </a:rPr>
              <a:t>Personalização</a:t>
            </a:r>
            <a:endParaRPr lang="en-US" sz="1800" dirty="0">
              <a:latin typeface="Courier"/>
            </a:endParaRPr>
          </a:p>
          <a:p>
            <a:r>
              <a:rPr lang="en-US" sz="1800" dirty="0" err="1">
                <a:latin typeface="Courier"/>
              </a:rPr>
              <a:t>Rastreio</a:t>
            </a:r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373B83BF-446C-3763-9F15-2B8D9BAEDCD8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Resposta http: Cookies</a:t>
            </a:r>
          </a:p>
        </p:txBody>
      </p:sp>
    </p:spTree>
    <p:extLst>
      <p:ext uri="{BB962C8B-B14F-4D97-AF65-F5344CB8AC3E}">
        <p14:creationId xmlns:p14="http://schemas.microsoft.com/office/powerpoint/2010/main" val="33337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latin typeface="Courier"/>
              </a:rPr>
              <a:t>MIME </a:t>
            </a:r>
            <a:r>
              <a:rPr lang="en-US" sz="1800" dirty="0" err="1">
                <a:latin typeface="Courier"/>
              </a:rPr>
              <a:t>ou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tipo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mídia</a:t>
            </a:r>
            <a:endParaRPr lang="en-US" sz="1800" dirty="0">
              <a:latin typeface="Courier"/>
            </a:endParaRPr>
          </a:p>
          <a:p>
            <a:pPr lvl="1"/>
            <a:r>
              <a:rPr lang="en-US" sz="1400" dirty="0">
                <a:latin typeface="Courier"/>
              </a:rPr>
              <a:t>HTML</a:t>
            </a:r>
          </a:p>
          <a:p>
            <a:pPr lvl="1"/>
            <a:r>
              <a:rPr lang="en-US" sz="1400" dirty="0">
                <a:latin typeface="Courier"/>
              </a:rPr>
              <a:t>JSON</a:t>
            </a:r>
          </a:p>
          <a:p>
            <a:pPr lvl="1"/>
            <a:r>
              <a:rPr lang="en-US" sz="1400" dirty="0">
                <a:latin typeface="Courier"/>
              </a:rPr>
              <a:t>PDF</a:t>
            </a:r>
          </a:p>
          <a:p>
            <a:pPr lvl="1"/>
            <a:r>
              <a:rPr lang="en-US" sz="1400" dirty="0">
                <a:latin typeface="Courier"/>
              </a:rPr>
              <a:t>TXT</a:t>
            </a:r>
          </a:p>
          <a:p>
            <a:pPr lvl="1"/>
            <a:r>
              <a:rPr lang="en-US" sz="1400" dirty="0">
                <a:latin typeface="Courier"/>
              </a:rPr>
              <a:t>RTF</a:t>
            </a:r>
          </a:p>
          <a:p>
            <a:pPr lvl="1"/>
            <a:r>
              <a:rPr lang="en-US" sz="1400" dirty="0">
                <a:latin typeface="Courier"/>
              </a:rPr>
              <a:t>CSV</a:t>
            </a:r>
          </a:p>
          <a:p>
            <a:r>
              <a:rPr lang="en-US" sz="1800" dirty="0">
                <a:latin typeface="Courier"/>
              </a:rPr>
              <a:t>Headers </a:t>
            </a:r>
          </a:p>
          <a:p>
            <a:pPr lvl="1"/>
            <a:r>
              <a:rPr lang="en-US" sz="1400" dirty="0" err="1">
                <a:latin typeface="Courier"/>
              </a:rPr>
              <a:t>Informações</a:t>
            </a:r>
            <a:r>
              <a:rPr lang="en-US" sz="1400" dirty="0">
                <a:latin typeface="Courier"/>
              </a:rPr>
              <a:t> a </a:t>
            </a:r>
            <a:r>
              <a:rPr lang="en-US" sz="1400" dirty="0" err="1">
                <a:latin typeface="Courier"/>
              </a:rPr>
              <a:t>serem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enviadas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na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requisição</a:t>
            </a:r>
            <a:endParaRPr lang="en-US" sz="1400" dirty="0">
              <a:latin typeface="Courier"/>
            </a:endParaRPr>
          </a:p>
          <a:p>
            <a:pPr lvl="1"/>
            <a:r>
              <a:rPr lang="en-US" sz="1400" dirty="0" err="1">
                <a:latin typeface="Courier"/>
              </a:rPr>
              <a:t>Informações</a:t>
            </a:r>
            <a:r>
              <a:rPr lang="en-US" sz="1400" dirty="0">
                <a:latin typeface="Courier"/>
              </a:rPr>
              <a:t> a </a:t>
            </a:r>
            <a:r>
              <a:rPr lang="en-US" sz="1400" dirty="0" err="1">
                <a:latin typeface="Courier"/>
              </a:rPr>
              <a:t>serem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recebidas</a:t>
            </a:r>
            <a:r>
              <a:rPr lang="en-US" sz="1400" dirty="0">
                <a:latin typeface="Courier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FD7B69-EA2C-8077-9014-69326EB97AC9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Resposta http: MIME</a:t>
            </a:r>
          </a:p>
        </p:txBody>
      </p:sp>
    </p:spTree>
    <p:extLst>
      <p:ext uri="{BB962C8B-B14F-4D97-AF65-F5344CB8AC3E}">
        <p14:creationId xmlns:p14="http://schemas.microsoft.com/office/powerpoint/2010/main" val="267558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E0785C-4C1B-09CF-6246-64AF13F4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3"/>
            <a:ext cx="10515600" cy="3303587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latin typeface="Courier"/>
              </a:rPr>
              <a:t>MIME </a:t>
            </a:r>
            <a:r>
              <a:rPr lang="en-US" sz="1800" dirty="0" err="1">
                <a:latin typeface="Courier"/>
              </a:rPr>
              <a:t>ou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tipo</a:t>
            </a:r>
            <a:r>
              <a:rPr lang="en-US" sz="1800" dirty="0">
                <a:latin typeface="Courier"/>
              </a:rPr>
              <a:t> de </a:t>
            </a:r>
            <a:r>
              <a:rPr lang="en-US" sz="1800" dirty="0" err="1">
                <a:latin typeface="Courier"/>
              </a:rPr>
              <a:t>mídia</a:t>
            </a:r>
            <a:endParaRPr lang="en-US" sz="1800" dirty="0">
              <a:latin typeface="Courier"/>
            </a:endParaRPr>
          </a:p>
          <a:p>
            <a:pPr lvl="1"/>
            <a:r>
              <a:rPr lang="en-US" sz="1400" dirty="0">
                <a:latin typeface="Courier"/>
              </a:rPr>
              <a:t>HTML</a:t>
            </a:r>
          </a:p>
          <a:p>
            <a:pPr lvl="1"/>
            <a:r>
              <a:rPr lang="en-US" sz="1400" dirty="0">
                <a:latin typeface="Courier"/>
              </a:rPr>
              <a:t>JSON</a:t>
            </a:r>
          </a:p>
          <a:p>
            <a:pPr lvl="1"/>
            <a:r>
              <a:rPr lang="en-US" sz="1400" dirty="0">
                <a:latin typeface="Courier"/>
              </a:rPr>
              <a:t>PDF</a:t>
            </a:r>
          </a:p>
          <a:p>
            <a:pPr lvl="1"/>
            <a:r>
              <a:rPr lang="en-US" sz="1400" dirty="0">
                <a:latin typeface="Courier"/>
              </a:rPr>
              <a:t>TXT</a:t>
            </a:r>
          </a:p>
          <a:p>
            <a:pPr lvl="1"/>
            <a:r>
              <a:rPr lang="en-US" sz="1400" dirty="0">
                <a:latin typeface="Courier"/>
              </a:rPr>
              <a:t>RTF</a:t>
            </a:r>
          </a:p>
          <a:p>
            <a:pPr lvl="1"/>
            <a:r>
              <a:rPr lang="en-US" sz="1400" dirty="0">
                <a:latin typeface="Courier"/>
              </a:rPr>
              <a:t>CSV</a:t>
            </a:r>
          </a:p>
          <a:p>
            <a:r>
              <a:rPr lang="en-US" sz="1800" dirty="0">
                <a:latin typeface="Courier"/>
              </a:rPr>
              <a:t>Headers </a:t>
            </a:r>
          </a:p>
          <a:p>
            <a:pPr lvl="1"/>
            <a:r>
              <a:rPr lang="en-US" sz="1400" dirty="0" err="1">
                <a:latin typeface="Courier"/>
              </a:rPr>
              <a:t>Informações</a:t>
            </a:r>
            <a:r>
              <a:rPr lang="en-US" sz="1400" dirty="0">
                <a:latin typeface="Courier"/>
              </a:rPr>
              <a:t> a </a:t>
            </a:r>
            <a:r>
              <a:rPr lang="en-US" sz="1400" dirty="0" err="1">
                <a:latin typeface="Courier"/>
              </a:rPr>
              <a:t>serem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enviadas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na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requisição</a:t>
            </a:r>
            <a:endParaRPr lang="en-US" sz="1400" dirty="0">
              <a:latin typeface="Courier"/>
            </a:endParaRPr>
          </a:p>
          <a:p>
            <a:pPr lvl="1"/>
            <a:r>
              <a:rPr lang="en-US" sz="1400" dirty="0" err="1">
                <a:latin typeface="Courier"/>
              </a:rPr>
              <a:t>Informações</a:t>
            </a:r>
            <a:r>
              <a:rPr lang="en-US" sz="1400" dirty="0">
                <a:latin typeface="Courier"/>
              </a:rPr>
              <a:t> a </a:t>
            </a:r>
            <a:r>
              <a:rPr lang="en-US" sz="1400" dirty="0" err="1">
                <a:latin typeface="Courier"/>
              </a:rPr>
              <a:t>serem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recebidas</a:t>
            </a:r>
            <a:r>
              <a:rPr lang="en-US" sz="1400" dirty="0">
                <a:latin typeface="Courier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Courier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FD7B69-EA2C-8077-9014-69326EB97AC9}"/>
              </a:ext>
            </a:extLst>
          </p:cNvPr>
          <p:cNvSpPr txBox="1"/>
          <p:nvPr/>
        </p:nvSpPr>
        <p:spPr>
          <a:xfrm>
            <a:off x="857250" y="612215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Resposta http: MIME</a:t>
            </a:r>
          </a:p>
        </p:txBody>
      </p:sp>
    </p:spTree>
    <p:extLst>
      <p:ext uri="{BB962C8B-B14F-4D97-AF65-F5344CB8AC3E}">
        <p14:creationId xmlns:p14="http://schemas.microsoft.com/office/powerpoint/2010/main" val="395846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racao_slide_1" id="{3863F16F-8DF3-A04D-87A6-1D9E32A907F3}" vid="{19F6CA52-F83B-E74E-B172-32B95C61A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0BCD7E-6E16-45AA-A42B-4440105DD3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3AB009-85E6-4239-AC8C-C86D3B1542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00741-B6A7-4D0C-98E8-D80C80186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58730-07fe-4fe8-8503-b86bf5a8ced8"/>
    <ds:schemaRef ds:uri="ae69379c-4848-49cb-8040-d64cab505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9656</TotalTime>
  <Words>291</Words>
  <Application>Microsoft Macintosh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Jesus Filho</dc:creator>
  <cp:lastModifiedBy>Jose Jesus Filho</cp:lastModifiedBy>
  <cp:revision>8</cp:revision>
  <dcterms:created xsi:type="dcterms:W3CDTF">2022-12-22T19:40:05Z</dcterms:created>
  <dcterms:modified xsi:type="dcterms:W3CDTF">2023-03-14T17:40:09Z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