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4" r:id="rId7"/>
    <p:sldId id="285" r:id="rId8"/>
    <p:sldId id="286" r:id="rId9"/>
    <p:sldId id="288" r:id="rId10"/>
    <p:sldId id="287" r:id="rId11"/>
    <p:sldId id="25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11/03/2023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Raspagem (</a:t>
            </a:r>
            <a:r>
              <a:rPr lang="pt-BR" sz="3200" dirty="0" err="1">
                <a:solidFill>
                  <a:schemeClr val="bg1"/>
                </a:solidFill>
              </a:rPr>
              <a:t>webscraping</a:t>
            </a:r>
            <a:r>
              <a:rPr lang="pt-BR" sz="3200" dirty="0">
                <a:solidFill>
                  <a:schemeClr val="bg1"/>
                </a:solidFill>
              </a:rPr>
              <a:t>) de tribunais de justiça e </a:t>
            </a:r>
            <a:r>
              <a:rPr lang="pt-BR" sz="3200" dirty="0" err="1">
                <a:solidFill>
                  <a:schemeClr val="bg1"/>
                </a:solidFill>
              </a:rPr>
              <a:t>adminstrativos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O que é iteração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"/>
              </a:rPr>
              <a:t>Iteração</a:t>
            </a:r>
            <a:r>
              <a:rPr lang="en-US" sz="1800" dirty="0">
                <a:latin typeface="Courier"/>
              </a:rPr>
              <a:t> com loop</a:t>
            </a:r>
          </a:p>
          <a:p>
            <a:r>
              <a:rPr lang="en-US" sz="1800" dirty="0" err="1">
                <a:latin typeface="Courier"/>
              </a:rPr>
              <a:t>Programação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funcional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O Pacote </a:t>
            </a:r>
            <a:r>
              <a:rPr lang="pt-BR" sz="2400" b="1" dirty="0" err="1">
                <a:solidFill>
                  <a:srgbClr val="F89D52"/>
                </a:solidFill>
              </a:rPr>
              <a:t>purrr</a:t>
            </a:r>
            <a:endParaRPr lang="pt-BR" sz="2400" b="1" dirty="0">
              <a:solidFill>
                <a:srgbClr val="F89D5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"/>
              </a:rPr>
              <a:t>Funções</a:t>
            </a:r>
            <a:r>
              <a:rPr lang="en-US" sz="1800" dirty="0">
                <a:latin typeface="Courier"/>
              </a:rPr>
              <a:t> do </a:t>
            </a:r>
            <a:r>
              <a:rPr lang="en-US" sz="1800" dirty="0" err="1">
                <a:latin typeface="Courier"/>
              </a:rPr>
              <a:t>pacote</a:t>
            </a:r>
            <a:r>
              <a:rPr lang="en-US" sz="1800" dirty="0">
                <a:latin typeface="Courier"/>
              </a:rPr>
              <a:t> purr:</a:t>
            </a:r>
          </a:p>
          <a:p>
            <a:pPr lvl="1"/>
            <a:r>
              <a:rPr lang="en-US" sz="1400" dirty="0">
                <a:latin typeface="Courier"/>
              </a:rPr>
              <a:t>map;</a:t>
            </a:r>
          </a:p>
          <a:p>
            <a:pPr lvl="1"/>
            <a:r>
              <a:rPr lang="en-US" sz="1400" dirty="0" err="1">
                <a:latin typeface="Courier"/>
              </a:rPr>
              <a:t>map_dfr</a:t>
            </a:r>
            <a:r>
              <a:rPr lang="en-US" sz="1400" dirty="0">
                <a:latin typeface="Courier"/>
              </a:rPr>
              <a:t>;</a:t>
            </a:r>
          </a:p>
          <a:p>
            <a:pPr lvl="1"/>
            <a:r>
              <a:rPr lang="en-US" sz="1400" dirty="0" err="1">
                <a:latin typeface="Courier"/>
              </a:rPr>
              <a:t>map_dfc</a:t>
            </a:r>
            <a:r>
              <a:rPr lang="en-US" sz="1400" dirty="0">
                <a:latin typeface="Courier"/>
              </a:rPr>
              <a:t>;</a:t>
            </a:r>
          </a:p>
          <a:p>
            <a:pPr lvl="1"/>
            <a:r>
              <a:rPr lang="en-US" sz="1400" dirty="0">
                <a:latin typeface="Courier"/>
              </a:rPr>
              <a:t>walk;</a:t>
            </a:r>
          </a:p>
          <a:p>
            <a:pPr lvl="1"/>
            <a:r>
              <a:rPr lang="en-US" sz="1400" dirty="0">
                <a:latin typeface="Courier"/>
              </a:rPr>
              <a:t>Map2…;</a:t>
            </a:r>
          </a:p>
          <a:p>
            <a:pPr lvl="1"/>
            <a:r>
              <a:rPr lang="en-US" sz="1400" dirty="0">
                <a:latin typeface="Courier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5786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Iterando sobre páginas com </a:t>
            </a:r>
            <a:r>
              <a:rPr lang="pt-BR" sz="2400" b="1" dirty="0" err="1">
                <a:solidFill>
                  <a:srgbClr val="F89D52"/>
                </a:solidFill>
              </a:rPr>
              <a:t>purrr</a:t>
            </a:r>
            <a:endParaRPr lang="pt-BR" sz="2400" b="1" dirty="0">
              <a:solidFill>
                <a:srgbClr val="F89D5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páginas</a:t>
            </a:r>
            <a:r>
              <a:rPr lang="en-US" sz="1400" dirty="0">
                <a:latin typeface="Courier"/>
              </a:rPr>
              <a:t> do TJSP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páginas</a:t>
            </a:r>
            <a:r>
              <a:rPr lang="en-US" sz="1400" dirty="0">
                <a:latin typeface="Courier"/>
              </a:rPr>
              <a:t> do STJ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páginas</a:t>
            </a:r>
            <a:r>
              <a:rPr lang="en-US" sz="1400" dirty="0">
                <a:latin typeface="Courier"/>
              </a:rPr>
              <a:t> do STF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páginas</a:t>
            </a:r>
            <a:r>
              <a:rPr lang="en-US" sz="1400" dirty="0">
                <a:latin typeface="Courier"/>
              </a:rPr>
              <a:t> do TCU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páginas</a:t>
            </a:r>
            <a:r>
              <a:rPr lang="en-US" sz="1400" dirty="0">
                <a:latin typeface="Courier"/>
              </a:rPr>
              <a:t> do CARF</a:t>
            </a:r>
          </a:p>
        </p:txBody>
      </p:sp>
    </p:spTree>
    <p:extLst>
      <p:ext uri="{BB962C8B-B14F-4D97-AF65-F5344CB8AC3E}">
        <p14:creationId xmlns:p14="http://schemas.microsoft.com/office/powerpoint/2010/main" val="10134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Iterando sobre os arquivos baixados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arquivos</a:t>
            </a:r>
            <a:r>
              <a:rPr lang="en-US" sz="1400" dirty="0">
                <a:latin typeface="Courier"/>
              </a:rPr>
              <a:t> do TJSP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arquivos</a:t>
            </a:r>
            <a:r>
              <a:rPr lang="en-US" sz="1400" dirty="0">
                <a:latin typeface="Courier"/>
              </a:rPr>
              <a:t> do STJ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arquivos</a:t>
            </a:r>
            <a:r>
              <a:rPr lang="en-US" sz="1400" dirty="0">
                <a:latin typeface="Courier"/>
              </a:rPr>
              <a:t> do STF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arquivos</a:t>
            </a:r>
            <a:r>
              <a:rPr lang="en-US" sz="1400" dirty="0">
                <a:latin typeface="Courier"/>
              </a:rPr>
              <a:t> do TCU</a:t>
            </a:r>
          </a:p>
          <a:p>
            <a:r>
              <a:rPr lang="en-US" sz="1400" dirty="0" err="1">
                <a:latin typeface="Courier"/>
              </a:rPr>
              <a:t>Iterando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sobre</a:t>
            </a:r>
            <a:r>
              <a:rPr lang="en-US" sz="1400" dirty="0">
                <a:latin typeface="Courier"/>
              </a:rPr>
              <a:t> as </a:t>
            </a:r>
            <a:r>
              <a:rPr lang="en-US" sz="1400" dirty="0" err="1">
                <a:latin typeface="Courier"/>
              </a:rPr>
              <a:t>arquivos</a:t>
            </a:r>
            <a:r>
              <a:rPr lang="en-US" sz="1400" dirty="0">
                <a:latin typeface="Courier"/>
              </a:rPr>
              <a:t> do CARF</a:t>
            </a:r>
          </a:p>
        </p:txBody>
      </p:sp>
    </p:spTree>
    <p:extLst>
      <p:ext uri="{BB962C8B-B14F-4D97-AF65-F5344CB8AC3E}">
        <p14:creationId xmlns:p14="http://schemas.microsoft.com/office/powerpoint/2010/main" val="45112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Criando funções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Courier"/>
              </a:rPr>
              <a:t>Montagem</a:t>
            </a:r>
            <a:r>
              <a:rPr lang="en-US" sz="1400" dirty="0">
                <a:latin typeface="Courier"/>
              </a:rPr>
              <a:t> de </a:t>
            </a:r>
            <a:r>
              <a:rPr lang="en-US" sz="1400" dirty="0" err="1">
                <a:latin typeface="Courier"/>
              </a:rPr>
              <a:t>uma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função</a:t>
            </a:r>
            <a:r>
              <a:rPr lang="en-US" sz="1400" dirty="0">
                <a:latin typeface="Courier"/>
              </a:rPr>
              <a:t> de coleta</a:t>
            </a:r>
          </a:p>
          <a:p>
            <a:r>
              <a:rPr lang="en-US" sz="1400" dirty="0" err="1">
                <a:latin typeface="Courier"/>
              </a:rPr>
              <a:t>Montagem</a:t>
            </a:r>
            <a:r>
              <a:rPr lang="en-US" sz="1400" dirty="0">
                <a:latin typeface="Courier"/>
              </a:rPr>
              <a:t> de </a:t>
            </a:r>
            <a:r>
              <a:rPr lang="en-US" sz="1400" dirty="0" err="1">
                <a:latin typeface="Courier"/>
              </a:rPr>
              <a:t>uma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função</a:t>
            </a:r>
            <a:r>
              <a:rPr lang="en-US" sz="1400" dirty="0">
                <a:latin typeface="Courier"/>
              </a:rPr>
              <a:t> de </a:t>
            </a:r>
            <a:r>
              <a:rPr lang="en-US" sz="1400" dirty="0" err="1">
                <a:latin typeface="Courier"/>
              </a:rPr>
              <a:t>extração</a:t>
            </a:r>
            <a:endParaRPr lang="en-US" sz="1400" dirty="0">
              <a:latin typeface="Courier"/>
            </a:endParaRPr>
          </a:p>
          <a:p>
            <a:endParaRPr lang="en-US" sz="1400" dirty="0">
              <a:latin typeface="Courier"/>
            </a:endParaRPr>
          </a:p>
          <a:p>
            <a:endParaRPr lang="en-US"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5859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Cuidando de exceções e erros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4"/>
            <a:ext cx="10515600" cy="1252536"/>
          </a:xfrm>
        </p:spPr>
        <p:txBody>
          <a:bodyPr>
            <a:normAutofit/>
          </a:bodyPr>
          <a:lstStyle/>
          <a:p>
            <a:r>
              <a:rPr lang="en-US" sz="1800" dirty="0" err="1"/>
              <a:t>Usando</a:t>
            </a:r>
            <a:r>
              <a:rPr lang="en-US" sz="1800" dirty="0"/>
              <a:t> possibly para </a:t>
            </a:r>
            <a:r>
              <a:rPr lang="en-US" sz="1800" dirty="0" err="1"/>
              <a:t>saltar</a:t>
            </a:r>
            <a:r>
              <a:rPr lang="en-US" sz="1800" dirty="0"/>
              <a:t> </a:t>
            </a:r>
            <a:r>
              <a:rPr lang="en-US" sz="1800" dirty="0" err="1"/>
              <a:t>erros</a:t>
            </a:r>
            <a:r>
              <a:rPr lang="en-US" sz="1800" dirty="0"/>
              <a:t>;</a:t>
            </a:r>
          </a:p>
          <a:p>
            <a:r>
              <a:rPr lang="en-US" sz="1800" dirty="0" err="1"/>
              <a:t>Corrigindo</a:t>
            </a:r>
            <a:r>
              <a:rPr lang="en-US" sz="1800" dirty="0"/>
              <a:t> </a:t>
            </a:r>
            <a:r>
              <a:rPr lang="en-US" sz="1800" dirty="0" err="1"/>
              <a:t>informações</a:t>
            </a:r>
            <a:r>
              <a:rPr lang="en-US" sz="1800" dirty="0"/>
              <a:t> do </a:t>
            </a:r>
            <a:r>
              <a:rPr lang="en-US" sz="1800" dirty="0" err="1"/>
              <a:t>usuário</a:t>
            </a:r>
            <a:r>
              <a:rPr lang="en-US" sz="1800" dirty="0"/>
              <a:t>;</a:t>
            </a:r>
          </a:p>
          <a:p>
            <a:r>
              <a:rPr lang="en-US" sz="1800" dirty="0" err="1"/>
              <a:t>Emitindo</a:t>
            </a:r>
            <a:r>
              <a:rPr lang="en-US" sz="1800" dirty="0"/>
              <a:t> </a:t>
            </a:r>
            <a:r>
              <a:rPr lang="en-US" sz="1800" dirty="0" err="1"/>
              <a:t>mensagens</a:t>
            </a:r>
            <a:r>
              <a:rPr lang="en-US" sz="1800" dirty="0"/>
              <a:t> de </a:t>
            </a:r>
            <a:r>
              <a:rPr lang="en-US" sz="1800" dirty="0" err="1"/>
              <a:t>erro</a:t>
            </a:r>
            <a:r>
              <a:rPr lang="en-US" sz="1800" dirty="0"/>
              <a:t>;</a:t>
            </a:r>
          </a:p>
          <a:p>
            <a:endParaRPr lang="en-US" sz="1400" dirty="0">
              <a:latin typeface="Courier"/>
            </a:endParaRPr>
          </a:p>
          <a:p>
            <a:endParaRPr lang="en-US" sz="1400" dirty="0">
              <a:latin typeface="Courier"/>
            </a:endParaRPr>
          </a:p>
          <a:p>
            <a:endParaRPr lang="en-US" sz="1400" dirty="0">
              <a:latin typeface="Courier"/>
            </a:endParaRPr>
          </a:p>
          <a:p>
            <a:endParaRPr lang="en-US"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71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racao_slide_1" id="{3863F16F-8DF3-A04D-87A6-1D9E32A907F3}" vid="{19F6CA52-F83B-E74E-B172-32B95C61A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A00741-B6A7-4D0C-98E8-D80C80186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58730-07fe-4fe8-8503-b86bf5a8ced8"/>
    <ds:schemaRef ds:uri="ae69379c-4848-49cb-8040-d64cab505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3AB009-85E6-4239-AC8C-C86D3B1542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0BCD7E-6E16-45AA-A42B-4440105DD3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10215</TotalTime>
  <Words>161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Jesus Filho</dc:creator>
  <cp:lastModifiedBy>Jose Jesus Filho</cp:lastModifiedBy>
  <cp:revision>9</cp:revision>
  <dcterms:created xsi:type="dcterms:W3CDTF">2022-12-22T19:40:05Z</dcterms:created>
  <dcterms:modified xsi:type="dcterms:W3CDTF">2023-03-14T17:37:45Z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