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4" r:id="rId7"/>
    <p:sldId id="265" r:id="rId8"/>
    <p:sldId id="263" r:id="rId9"/>
    <p:sldId id="262" r:id="rId10"/>
    <p:sldId id="261" r:id="rId11"/>
    <p:sldId id="266" r:id="rId12"/>
    <p:sldId id="269" r:id="rId13"/>
    <p:sldId id="267" r:id="rId14"/>
    <p:sldId id="268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D52"/>
    <a:srgbClr val="A33D6B"/>
    <a:srgbClr val="F89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29:4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6438,'0'0'-96,"0"0"96,-44 0 160,44 0 128,0 0-95,0 0-289,0 0-641,0 0-993,0 0-2178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9-18T19:37:5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2723,'0'0'3779,"0"0"-3779,44 0-1217,1 0-705,-45 0-1025,0 0 2755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6684F-6F30-4A0A-92A1-2E799323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07EE3-3B48-445F-8AFC-CEFA21060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3D20B-021B-4E06-91B7-3693076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6ABF7-1DFB-46E6-BF0C-4CF603DC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90A18-C54F-4B67-B809-6DBCC90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3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A2-2B98-4E37-BCD9-BDA3DE6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DDAEB-8994-4ADD-B20A-D854C947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71FF7-F6D9-4A4D-BBCB-A6046EEE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7B9CA-9674-4F9D-8372-7796EB5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467E3-3371-47B5-BB8F-A42BBD3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1CA5A-2F95-42EF-8B87-3BC0C1B9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7BB3A9-074B-4B8D-ACD1-D5A861F8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1C6E6-904F-4FFF-90F5-6BA85D2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5545F-85B7-4491-AA1F-5DA2FA1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09617-4416-4A91-AAB7-DF798DE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C11-BB9B-4B1F-A664-5BACBAF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C6B89-870A-4C1A-B0B2-84AB373A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4E4277-CB2F-4338-94A3-066CD79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54518-1B31-47C4-ACE2-F750D9E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64924-38DF-4D1E-8BDB-73B872B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289C7-096A-481F-9EEC-0F3029AC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B708D-67C8-4C31-A0DF-ABA178B9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17A2D-1925-4DAE-A2D3-FC7CC749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5FB63-4B43-4D54-8212-79F9C54E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9AFB7-9D9A-4299-AD80-45D0D88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25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A24B-68F0-4108-BF04-9781302B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CF6A3-C50C-41CA-87F8-357A3A52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36522-B8EB-4B63-9CEF-C52C4D32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0D2932-0CD0-4D0D-B52E-AD2EDAA0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B434C1-55BA-422E-A265-C4BAFFB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40E3B-E348-469F-A908-415EB3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0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4393-12BF-4A59-A9D0-63A7E12C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7B726-E4BF-44BD-AD4C-808D705D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5F2598-F283-4F62-A8BD-C95D8C2F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0A65A-4ED7-4E6E-B3F6-D638F64C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DD2EBA-7574-441F-BFAD-A6561B280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45EA0E-EC72-4E28-98CA-A6163BBF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56FC69-70F1-46A0-A5B1-E0B1894F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7FAE7-117C-456D-A07A-470086A1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57724-FC53-4C70-B50A-5524FBA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DF4B3D-A267-4041-A786-AE6A87C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D2F8EB-0A96-4AE8-824C-875D1357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C3C76-1E83-429B-A6B6-40E677F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2B7D1-FF81-412C-8A8C-A09A852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8DE667-1284-43EB-A147-20E8C6EC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9EF30-E2E5-45EA-8529-A1FD8E3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09969-739F-483E-A11A-945E659F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C57D5-086B-4666-919C-40F2C417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7C3F62-0FA7-4701-9735-906263A4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7E29A2-E879-4362-B5B9-A566D2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E0598D-84DD-4FF9-9626-6B9C636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3C0FC-538E-44A0-9EE2-F0AEFC70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2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092AA-9FFF-4B4A-B4FA-246A4E8D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3BA9D-CD30-4E77-970B-AFD9BF560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E8096A-2C7E-4327-9415-FD11E7A5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7CF24-846D-453F-88DD-4835EBA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C8C03-A58F-4F58-8447-59C1B8F9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F9373-DFC6-4E26-93C5-A0E2ADD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BF251-076D-4ACE-941A-59A4B0C7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939378-F225-4920-BC84-4F692F08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88835C-2E6E-472D-9554-C9157F8B4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B30-D690-4BA2-9FF3-04957D37DD3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7079C-8020-43D0-99AF-4BBCA0E03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57831-E641-415B-9D36-551DBCB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4A9A-C8E5-4F48-AF5E-845A66A4766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57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output-formats/html-bas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rto.org/docs/reference/formats/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output-formats/html-bas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rto.org/docs/reference/formats/pdf" TargetMode="External"/><Relationship Id="rId4" Type="http://schemas.openxmlformats.org/officeDocument/2006/relationships/hyperlink" Target="https://quarto.org/docs/output-formats/pdf-basi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output-formats/html-bas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rto.org/docs/reference/formats/docx.html" TargetMode="External"/><Relationship Id="rId4" Type="http://schemas.openxmlformats.org/officeDocument/2006/relationships/hyperlink" Target="https://quarto.org/docs/output-formats/ms-wor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galle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get-starte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14:cNvPr>
              <p14:cNvContentPartPr/>
              <p14:nvPr/>
            </p14:nvContentPartPr>
            <p14:xfrm>
              <a:off x="2855255" y="3416760"/>
              <a:ext cx="1656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920023-3FFD-4DAC-8686-BD859940F8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615" y="3408120"/>
                <a:ext cx="342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8A7F7282-6C21-43C5-86F4-A8A3FE8FD75D}"/>
              </a:ext>
            </a:extLst>
          </p:cNvPr>
          <p:cNvSpPr txBox="1"/>
          <p:nvPr/>
        </p:nvSpPr>
        <p:spPr>
          <a:xfrm>
            <a:off x="2147670" y="4986345"/>
            <a:ext cx="842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chemeClr val="bg1"/>
                </a:solidFill>
              </a:rPr>
              <a:t>Publicação de relatórios </a:t>
            </a:r>
            <a:r>
              <a:rPr lang="pt-BR" sz="3200" dirty="0" err="1">
                <a:solidFill>
                  <a:schemeClr val="bg1"/>
                </a:solidFill>
              </a:rPr>
              <a:t>jurimétricos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8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Visão geral: Formatos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Revealjs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3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Básico de </a:t>
            </a:r>
            <a:r>
              <a:rPr lang="pt-BR" sz="2400" b="1" dirty="0" err="1">
                <a:solidFill>
                  <a:srgbClr val="F89D52"/>
                </a:solidFill>
              </a:rPr>
              <a:t>html</a:t>
            </a:r>
            <a:endParaRPr lang="pt-BR" sz="2400" b="1" dirty="0">
              <a:solidFill>
                <a:srgbClr val="F89D52"/>
              </a:solidFill>
            </a:endParaRP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Básico de html</a:t>
            </a:r>
            <a:endParaRPr lang="en-US" dirty="0"/>
          </a:p>
          <a:p>
            <a:r>
              <a:rPr lang="en-US" dirty="0" err="1">
                <a:hlinkClick r:id="rId4"/>
              </a:rPr>
              <a:t>Outras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opções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4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Básico de </a:t>
            </a:r>
            <a:r>
              <a:rPr lang="pt-BR" sz="2400" b="1" dirty="0" err="1">
                <a:solidFill>
                  <a:srgbClr val="F89D52"/>
                </a:solidFill>
              </a:rPr>
              <a:t>pdf</a:t>
            </a:r>
            <a:endParaRPr lang="pt-BR" sz="2400" b="1" dirty="0">
              <a:solidFill>
                <a:srgbClr val="F89D52"/>
              </a:solidFill>
            </a:endParaRP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Básico de pdf</a:t>
            </a:r>
            <a:endParaRPr lang="en-US" dirty="0"/>
          </a:p>
          <a:p>
            <a:r>
              <a:rPr lang="en-US" dirty="0">
                <a:hlinkClick r:id="rId5"/>
              </a:rPr>
              <a:t>Outras opções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6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Básico de Word</a:t>
            </a: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Básico de Word</a:t>
            </a:r>
            <a:endParaRPr lang="en-US" dirty="0"/>
          </a:p>
          <a:p>
            <a:r>
              <a:rPr lang="en-US" dirty="0">
                <a:hlinkClick r:id="rId5"/>
              </a:rPr>
              <a:t>Outras opções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14:cNvPr>
              <p14:cNvContentPartPr/>
              <p14:nvPr/>
            </p14:nvContentPartPr>
            <p14:xfrm>
              <a:off x="737735" y="384840"/>
              <a:ext cx="3240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B444D9-97FD-4555-826F-83AAF9EDBC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95" y="375840"/>
                <a:ext cx="50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4476952-5778-4AB2-A085-E1688C5BDB65}"/>
              </a:ext>
            </a:extLst>
          </p:cNvPr>
          <p:cNvSpPr txBox="1"/>
          <p:nvPr/>
        </p:nvSpPr>
        <p:spPr>
          <a:xfrm>
            <a:off x="2745581" y="4329113"/>
            <a:ext cx="635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Obrigado!</a:t>
            </a:r>
          </a:p>
          <a:p>
            <a:pPr algn="ctr"/>
            <a:endParaRPr lang="pt-BR" sz="2000" dirty="0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Contato do professor, se desejar</a:t>
            </a:r>
          </a:p>
        </p:txBody>
      </p:sp>
    </p:spTree>
    <p:extLst>
      <p:ext uri="{BB962C8B-B14F-4D97-AF65-F5344CB8AC3E}">
        <p14:creationId xmlns:p14="http://schemas.microsoft.com/office/powerpoint/2010/main" val="25838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R" dirty="0"/>
              <a:t>Se você realizou todo o ciclo de ciência de dados com R ou Python, inevitavelmente, você terá de comunicar os resultados com outras pessoas.</a:t>
            </a:r>
          </a:p>
          <a:p>
            <a:pPr algn="just"/>
            <a:endParaRPr lang="en-BR" dirty="0"/>
          </a:p>
          <a:p>
            <a:pPr algn="just"/>
            <a:r>
              <a:rPr lang="en-BR" dirty="0"/>
              <a:t>Nesta disciplina veremos com transformar nossas análises em publicações que comunicam os resultados para o público.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EFDE5-0A83-02D3-E6FA-5FBF836815B8}"/>
              </a:ext>
            </a:extLst>
          </p:cNvPr>
          <p:cNvSpPr txBox="1"/>
          <p:nvPr/>
        </p:nvSpPr>
        <p:spPr>
          <a:xfrm>
            <a:off x="1325880" y="1066800"/>
            <a:ext cx="249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rgbClr val="F89D52"/>
                </a:solidFill>
              </a:rPr>
              <a:t>Elaboração de relatórios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9004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O que é o Quarto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Quarto é um sistema livre (open-source) para publicação técnica e científica.</a:t>
            </a:r>
          </a:p>
          <a:p>
            <a:endParaRPr lang="en-BR" dirty="0"/>
          </a:p>
          <a:p>
            <a:r>
              <a:rPr lang="en-US" dirty="0">
                <a:hlinkClick r:id="rId3"/>
              </a:rPr>
              <a:t>Visite a página para entender um pouco melhor.</a:t>
            </a:r>
            <a:endParaRPr lang="en-US" dirty="0"/>
          </a:p>
          <a:p>
            <a:endParaRPr lang="en-BR" dirty="0"/>
          </a:p>
          <a:p>
            <a:pPr algn="just"/>
            <a:r>
              <a:rPr lang="en-BR"/>
              <a:t>Quarto é também uma estrutura de ciência de dados a qual combina código, resultados e texto. Em vez de escrever seu código em R ou Python, criar tabelas e gráficos, para depois ir para um editor, como o Word ou PowerPoint,  a fim de gerar seu relatório ou aprentação, com Quarto, você tem tudo isso num lugar só.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9316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Três formas de usar o Quarto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BR" dirty="0"/>
              <a:t>Comunicar com tomadores de decisões</a:t>
            </a:r>
          </a:p>
          <a:p>
            <a:pPr marL="342900" indent="-342900">
              <a:buFont typeface="+mj-lt"/>
              <a:buAutoNum type="arabicPeriod"/>
            </a:pPr>
            <a:r>
              <a:rPr lang="en-BR" dirty="0"/>
              <a:t>Colaboração com outros cientistas de dados</a:t>
            </a:r>
          </a:p>
          <a:p>
            <a:pPr marL="342900" indent="-342900">
              <a:buFont typeface="+mj-lt"/>
              <a:buAutoNum type="arabicPeriod"/>
            </a:pPr>
            <a:r>
              <a:rPr lang="en-BR" dirty="0"/>
              <a:t>Ambiente para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286235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O que você pode criar com o Quarto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Artigos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Apresentações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Livros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Relatórios</a:t>
            </a:r>
          </a:p>
          <a:p>
            <a:endParaRPr lang="en-BR" dirty="0"/>
          </a:p>
          <a:p>
            <a:r>
              <a:rPr lang="en-US" dirty="0">
                <a:hlinkClick r:id="rId3"/>
              </a:rPr>
              <a:t>Visite a galeria de publicações para ter uma ideia do que é possível.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31739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Quem pode usar Quarto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972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Qualquer pessoa familiarizada com R, Python, Julia, Javascript (Observable) ou outra linguagem de programação voltada à ciência de dados. Você pode usar Quarto com o IDE ou editor de texto com o qual você está acostamada(o):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R</a:t>
            </a:r>
            <a:r>
              <a:rPr lang="en-US" dirty="0"/>
              <a:t>s</a:t>
            </a:r>
            <a:r>
              <a:rPr lang="en-BR" dirty="0"/>
              <a:t>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V</a:t>
            </a:r>
            <a:r>
              <a:rPr lang="en-US" dirty="0"/>
              <a:t>s</a:t>
            </a:r>
            <a:r>
              <a:rPr lang="en-BR" dirty="0"/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Jupyter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R" dirty="0"/>
              <a:t>Vim</a:t>
            </a:r>
          </a:p>
        </p:txBody>
      </p:sp>
    </p:spTree>
    <p:extLst>
      <p:ext uri="{BB962C8B-B14F-4D97-AF65-F5344CB8AC3E}">
        <p14:creationId xmlns:p14="http://schemas.microsoft.com/office/powerpoint/2010/main" val="318808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Instalação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Se você usa R</a:t>
            </a:r>
            <a:r>
              <a:rPr lang="en-US" dirty="0"/>
              <a:t>s</a:t>
            </a:r>
            <a:r>
              <a:rPr lang="en-BR" dirty="0"/>
              <a:t>tudio ou Jupyter, as versões recentes já instalam o Quarto. Basta começar a usar. Se usa VSCode, instale a extensão do Quarto.</a:t>
            </a:r>
          </a:p>
          <a:p>
            <a:r>
              <a:rPr lang="en-BR" dirty="0"/>
              <a:t>Caso não veja o Quarto no R</a:t>
            </a:r>
            <a:r>
              <a:rPr lang="en-US" dirty="0"/>
              <a:t>s</a:t>
            </a:r>
            <a:r>
              <a:rPr lang="en-BR" dirty="0"/>
              <a:t>tudio, instale você mesma:</a:t>
            </a:r>
          </a:p>
          <a:p>
            <a:r>
              <a:rPr lang="en-US" dirty="0">
                <a:hlinkClick r:id="rId3"/>
              </a:rPr>
              <a:t>Instalar o Quarto</a:t>
            </a:r>
            <a:endParaRPr lang="en-BR" dirty="0"/>
          </a:p>
          <a:p>
            <a:r>
              <a:rPr lang="en-BR" dirty="0"/>
              <a:t>Neste curso, nós usaremos o Quarto no R</a:t>
            </a:r>
            <a:r>
              <a:rPr lang="en-US" dirty="0"/>
              <a:t>s</a:t>
            </a:r>
            <a:r>
              <a:rPr lang="en-BR" dirty="0"/>
              <a:t>tudio.</a:t>
            </a:r>
          </a:p>
          <a:p>
            <a:r>
              <a:rPr lang="en-BR" dirty="0"/>
              <a:t>Para criar um documento Quarto, basta abri-lo, como demonstraremos a seguir.</a:t>
            </a:r>
          </a:p>
        </p:txBody>
      </p:sp>
    </p:spTree>
    <p:extLst>
      <p:ext uri="{BB962C8B-B14F-4D97-AF65-F5344CB8AC3E}">
        <p14:creationId xmlns:p14="http://schemas.microsoft.com/office/powerpoint/2010/main" val="203097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Visão geral: YAML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Yaml: </a:t>
            </a:r>
            <a:r>
              <a:rPr lang="en-US" dirty="0"/>
              <a:t>YAML </a:t>
            </a:r>
            <a:r>
              <a:rPr lang="en-US" dirty="0" err="1"/>
              <a:t>Ain't</a:t>
            </a:r>
            <a:r>
              <a:rPr lang="en-US" dirty="0"/>
              <a:t> Markup Language™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Título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Subtitulo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Format: html, pdf,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Editor: visual,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:  “`r </a:t>
            </a:r>
            <a:r>
              <a:rPr lang="en-US" dirty="0" err="1"/>
              <a:t>Sys.Date</a:t>
            </a:r>
            <a:r>
              <a:rPr lang="en-US" dirty="0"/>
              <a:t>()`”</a:t>
            </a:r>
          </a:p>
        </p:txBody>
      </p:sp>
    </p:spTree>
    <p:extLst>
      <p:ext uri="{BB962C8B-B14F-4D97-AF65-F5344CB8AC3E}">
        <p14:creationId xmlns:p14="http://schemas.microsoft.com/office/powerpoint/2010/main" val="25928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D74DD8F-86BF-47F5-AAC1-90AB50761B50}"/>
              </a:ext>
            </a:extLst>
          </p:cNvPr>
          <p:cNvSpPr txBox="1"/>
          <p:nvPr/>
        </p:nvSpPr>
        <p:spPr>
          <a:xfrm>
            <a:off x="857250" y="242883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Quarto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1EBF32-53A2-4AA0-81E0-813E34CFC691}"/>
              </a:ext>
            </a:extLst>
          </p:cNvPr>
          <p:cNvSpPr txBox="1"/>
          <p:nvPr/>
        </p:nvSpPr>
        <p:spPr>
          <a:xfrm>
            <a:off x="857250" y="732350"/>
            <a:ext cx="870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89D52"/>
                </a:solidFill>
              </a:rPr>
              <a:t>Opções do visual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AEE1C-0FB2-12C9-7086-22A935013475}"/>
              </a:ext>
            </a:extLst>
          </p:cNvPr>
          <p:cNvSpPr txBox="1"/>
          <p:nvPr/>
        </p:nvSpPr>
        <p:spPr>
          <a:xfrm>
            <a:off x="1485900" y="2057400"/>
            <a:ext cx="7563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as </a:t>
            </a:r>
            <a:r>
              <a:rPr lang="en-US" dirty="0" err="1"/>
              <a:t>opções</a:t>
            </a:r>
            <a:r>
              <a:rPr lang="en-US" dirty="0"/>
              <a:t> do visual: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Itálico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Títulos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Pontos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Imagens</a:t>
            </a:r>
          </a:p>
        </p:txBody>
      </p:sp>
    </p:spTree>
    <p:extLst>
      <p:ext uri="{BB962C8B-B14F-4D97-AF65-F5344CB8AC3E}">
        <p14:creationId xmlns:p14="http://schemas.microsoft.com/office/powerpoint/2010/main" val="1844694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1C8217F63DC64E8347109FF621605E" ma:contentTypeVersion="13" ma:contentTypeDescription="Criar um novo documento." ma:contentTypeScope="" ma:versionID="7f112b02c688f008f548aa657afa0f80">
  <xsd:schema xmlns:xsd="http://www.w3.org/2001/XMLSchema" xmlns:xs="http://www.w3.org/2001/XMLSchema" xmlns:p="http://schemas.microsoft.com/office/2006/metadata/properties" xmlns:ns2="9d758730-07fe-4fe8-8503-b86bf5a8ced8" xmlns:ns3="ae69379c-4848-49cb-8040-d64cab505756" targetNamespace="http://schemas.microsoft.com/office/2006/metadata/properties" ma:root="true" ma:fieldsID="5276a0aa34dead533a9ed906ce168ca7" ns2:_="" ns3:_="">
    <xsd:import namespace="9d758730-07fe-4fe8-8503-b86bf5a8ced8"/>
    <xsd:import namespace="ae69379c-4848-49cb-8040-d64cab5057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58730-07fe-4fe8-8503-b86bf5a8ce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9379c-4848-49cb-8040-d64cab505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0BCD7E-6E16-45AA-A42B-4440105DD3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A00741-B6A7-4D0C-98E8-D80C80186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58730-07fe-4fe8-8503-b86bf5a8ced8"/>
    <ds:schemaRef ds:uri="ae69379c-4848-49cb-8040-d64cab505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3AB009-85E6-4239-AC8C-C86D3B1542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460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Isaque Lopes Pinheiro</dc:creator>
  <cp:lastModifiedBy>Jose Jesus Filho</cp:lastModifiedBy>
  <cp:revision>15</cp:revision>
  <dcterms:created xsi:type="dcterms:W3CDTF">2017-08-18T19:40:43Z</dcterms:created>
  <dcterms:modified xsi:type="dcterms:W3CDTF">2023-08-10T07:50:37Z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0x010100711C8217F63DC64E8347109FF621605E</vt:lpwstr>
  </property>
  <property fmtid="{D5CDD505-2E9C-101B-9397-08002B2CF9AE}" pid="3" name="Order">
    <vt:r8>282200</vt:r8>
  </property>
</Properties>
</file>