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75" r:id="rId5"/>
    <p:sldId id="276" r:id="rId6"/>
    <p:sldId id="270" r:id="rId7"/>
    <p:sldId id="271" r:id="rId8"/>
    <p:sldId id="272" r:id="rId9"/>
    <p:sldId id="277" r:id="rId10"/>
    <p:sldId id="278" r:id="rId11"/>
    <p:sldId id="279" r:id="rId12"/>
    <p:sldId id="280" r:id="rId13"/>
    <p:sldId id="281" r:id="rId14"/>
    <p:sldId id="282" r:id="rId15"/>
    <p:sldId id="283" r:id="rId16"/>
    <p:sldId id="265" r:id="rId17"/>
    <p:sldId id="284" r:id="rId18"/>
    <p:sldId id="285" r:id="rId19"/>
    <p:sldId id="286" r:id="rId20"/>
    <p:sldId id="266" r:id="rId21"/>
    <p:sldId id="267" r:id="rId22"/>
    <p:sldId id="268" r:id="rId23"/>
    <p:sldId id="269" r:id="rId24"/>
    <p:sldId id="257" r:id="rId25"/>
    <p:sldId id="260" r:id="rId26"/>
    <p:sldId id="258" r:id="rId27"/>
    <p:sldId id="259" r:id="rId28"/>
    <p:sldId id="261" r:id="rId29"/>
    <p:sldId id="262" r:id="rId30"/>
    <p:sldId id="263" r:id="rId31"/>
    <p:sldId id="264"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82" autoAdjust="0"/>
  </p:normalViewPr>
  <p:slideViewPr>
    <p:cSldViewPr snapToGrid="0">
      <p:cViewPr varScale="1">
        <p:scale>
          <a:sx n="131" d="100"/>
          <a:sy n="131" d="100"/>
        </p:scale>
        <p:origin x="50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C576-9C96-4F80-8E9C-F66557A279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4F286B-8C56-49CF-9E86-E6BF7572FE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D0C75C-8530-4E93-9B96-713D26B2CD1F}"/>
              </a:ext>
            </a:extLst>
          </p:cNvPr>
          <p:cNvSpPr>
            <a:spLocks noGrp="1"/>
          </p:cNvSpPr>
          <p:nvPr>
            <p:ph type="dt" sz="half" idx="10"/>
          </p:nvPr>
        </p:nvSpPr>
        <p:spPr/>
        <p:txBody>
          <a:bodyPr/>
          <a:lstStyle/>
          <a:p>
            <a:fld id="{5E512902-C9A9-4746-80AB-E325251A5C8B}" type="datetimeFigureOut">
              <a:rPr lang="en-US" smtClean="0"/>
              <a:t>11/13/2019</a:t>
            </a:fld>
            <a:endParaRPr lang="en-US"/>
          </a:p>
        </p:txBody>
      </p:sp>
      <p:sp>
        <p:nvSpPr>
          <p:cNvPr id="5" name="Footer Placeholder 4">
            <a:extLst>
              <a:ext uri="{FF2B5EF4-FFF2-40B4-BE49-F238E27FC236}">
                <a16:creationId xmlns:a16="http://schemas.microsoft.com/office/drawing/2014/main" id="{41B31F2C-6F9B-4F05-A8A7-9FF414219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C8148-6DD7-4953-88E9-EEEA4DDE2F49}"/>
              </a:ext>
            </a:extLst>
          </p:cNvPr>
          <p:cNvSpPr>
            <a:spLocks noGrp="1"/>
          </p:cNvSpPr>
          <p:nvPr>
            <p:ph type="sldNum" sz="quarter" idx="12"/>
          </p:nvPr>
        </p:nvSpPr>
        <p:spPr/>
        <p:txBody>
          <a:bodyPr/>
          <a:lstStyle/>
          <a:p>
            <a:fld id="{49DF4806-70C9-445C-8F79-F49B40DF059D}" type="slidenum">
              <a:rPr lang="en-US" smtClean="0"/>
              <a:t>‹#›</a:t>
            </a:fld>
            <a:endParaRPr lang="en-US"/>
          </a:p>
        </p:txBody>
      </p:sp>
    </p:spTree>
    <p:extLst>
      <p:ext uri="{BB962C8B-B14F-4D97-AF65-F5344CB8AC3E}">
        <p14:creationId xmlns:p14="http://schemas.microsoft.com/office/powerpoint/2010/main" val="607548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7C7BC-EFA0-4340-B335-8B85334401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266669-61A4-4E94-8696-0536B844038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5463D-CCD7-45D9-AA5C-4CC55153ABA1}"/>
              </a:ext>
            </a:extLst>
          </p:cNvPr>
          <p:cNvSpPr>
            <a:spLocks noGrp="1"/>
          </p:cNvSpPr>
          <p:nvPr>
            <p:ph type="dt" sz="half" idx="10"/>
          </p:nvPr>
        </p:nvSpPr>
        <p:spPr/>
        <p:txBody>
          <a:bodyPr/>
          <a:lstStyle/>
          <a:p>
            <a:fld id="{5E512902-C9A9-4746-80AB-E325251A5C8B}" type="datetimeFigureOut">
              <a:rPr lang="en-US" smtClean="0"/>
              <a:t>11/13/2019</a:t>
            </a:fld>
            <a:endParaRPr lang="en-US"/>
          </a:p>
        </p:txBody>
      </p:sp>
      <p:sp>
        <p:nvSpPr>
          <p:cNvPr id="5" name="Footer Placeholder 4">
            <a:extLst>
              <a:ext uri="{FF2B5EF4-FFF2-40B4-BE49-F238E27FC236}">
                <a16:creationId xmlns:a16="http://schemas.microsoft.com/office/drawing/2014/main" id="{1DB80F09-CC96-463D-B0D6-10688B50EE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6836A-AC60-4753-ADA0-C0BF322477ED}"/>
              </a:ext>
            </a:extLst>
          </p:cNvPr>
          <p:cNvSpPr>
            <a:spLocks noGrp="1"/>
          </p:cNvSpPr>
          <p:nvPr>
            <p:ph type="sldNum" sz="quarter" idx="12"/>
          </p:nvPr>
        </p:nvSpPr>
        <p:spPr/>
        <p:txBody>
          <a:bodyPr/>
          <a:lstStyle/>
          <a:p>
            <a:fld id="{49DF4806-70C9-445C-8F79-F49B40DF059D}" type="slidenum">
              <a:rPr lang="en-US" smtClean="0"/>
              <a:t>‹#›</a:t>
            </a:fld>
            <a:endParaRPr lang="en-US"/>
          </a:p>
        </p:txBody>
      </p:sp>
    </p:spTree>
    <p:extLst>
      <p:ext uri="{BB962C8B-B14F-4D97-AF65-F5344CB8AC3E}">
        <p14:creationId xmlns:p14="http://schemas.microsoft.com/office/powerpoint/2010/main" val="3512164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1E0AD8-FFD2-4D9E-88D5-BFA744E956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480D04-3C3D-4F9B-A365-A4845A62F6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2F5B77-6E91-4341-AF2C-36E8049943C5}"/>
              </a:ext>
            </a:extLst>
          </p:cNvPr>
          <p:cNvSpPr>
            <a:spLocks noGrp="1"/>
          </p:cNvSpPr>
          <p:nvPr>
            <p:ph type="dt" sz="half" idx="10"/>
          </p:nvPr>
        </p:nvSpPr>
        <p:spPr/>
        <p:txBody>
          <a:bodyPr/>
          <a:lstStyle/>
          <a:p>
            <a:fld id="{5E512902-C9A9-4746-80AB-E325251A5C8B}" type="datetimeFigureOut">
              <a:rPr lang="en-US" smtClean="0"/>
              <a:t>11/13/2019</a:t>
            </a:fld>
            <a:endParaRPr lang="en-US"/>
          </a:p>
        </p:txBody>
      </p:sp>
      <p:sp>
        <p:nvSpPr>
          <p:cNvPr id="5" name="Footer Placeholder 4">
            <a:extLst>
              <a:ext uri="{FF2B5EF4-FFF2-40B4-BE49-F238E27FC236}">
                <a16:creationId xmlns:a16="http://schemas.microsoft.com/office/drawing/2014/main" id="{1A542BD0-11A9-4647-ADAA-39703EC1AB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9F9B3-E56C-4321-A024-1DF4742E0460}"/>
              </a:ext>
            </a:extLst>
          </p:cNvPr>
          <p:cNvSpPr>
            <a:spLocks noGrp="1"/>
          </p:cNvSpPr>
          <p:nvPr>
            <p:ph type="sldNum" sz="quarter" idx="12"/>
          </p:nvPr>
        </p:nvSpPr>
        <p:spPr/>
        <p:txBody>
          <a:bodyPr/>
          <a:lstStyle/>
          <a:p>
            <a:fld id="{49DF4806-70C9-445C-8F79-F49B40DF059D}" type="slidenum">
              <a:rPr lang="en-US" smtClean="0"/>
              <a:t>‹#›</a:t>
            </a:fld>
            <a:endParaRPr lang="en-US"/>
          </a:p>
        </p:txBody>
      </p:sp>
    </p:spTree>
    <p:extLst>
      <p:ext uri="{BB962C8B-B14F-4D97-AF65-F5344CB8AC3E}">
        <p14:creationId xmlns:p14="http://schemas.microsoft.com/office/powerpoint/2010/main" val="340900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2EF4-93A4-4517-8141-DFEDDC6D32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5E2698-E789-49A3-8565-341E4D21FD2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328C2F-1BDC-4E94-A79A-1FED1B67B144}"/>
              </a:ext>
            </a:extLst>
          </p:cNvPr>
          <p:cNvSpPr>
            <a:spLocks noGrp="1"/>
          </p:cNvSpPr>
          <p:nvPr>
            <p:ph type="dt" sz="half" idx="10"/>
          </p:nvPr>
        </p:nvSpPr>
        <p:spPr/>
        <p:txBody>
          <a:bodyPr/>
          <a:lstStyle/>
          <a:p>
            <a:fld id="{5E512902-C9A9-4746-80AB-E325251A5C8B}" type="datetimeFigureOut">
              <a:rPr lang="en-US" smtClean="0"/>
              <a:t>11/13/2019</a:t>
            </a:fld>
            <a:endParaRPr lang="en-US"/>
          </a:p>
        </p:txBody>
      </p:sp>
      <p:sp>
        <p:nvSpPr>
          <p:cNvPr id="5" name="Footer Placeholder 4">
            <a:extLst>
              <a:ext uri="{FF2B5EF4-FFF2-40B4-BE49-F238E27FC236}">
                <a16:creationId xmlns:a16="http://schemas.microsoft.com/office/drawing/2014/main" id="{240B342C-F395-40F3-AD30-EC4C18355A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DBA91-CAD4-4DFD-910F-DBA5E008A011}"/>
              </a:ext>
            </a:extLst>
          </p:cNvPr>
          <p:cNvSpPr>
            <a:spLocks noGrp="1"/>
          </p:cNvSpPr>
          <p:nvPr>
            <p:ph type="sldNum" sz="quarter" idx="12"/>
          </p:nvPr>
        </p:nvSpPr>
        <p:spPr/>
        <p:txBody>
          <a:bodyPr/>
          <a:lstStyle/>
          <a:p>
            <a:fld id="{49DF4806-70C9-445C-8F79-F49B40DF059D}" type="slidenum">
              <a:rPr lang="en-US" smtClean="0"/>
              <a:t>‹#›</a:t>
            </a:fld>
            <a:endParaRPr lang="en-US"/>
          </a:p>
        </p:txBody>
      </p:sp>
    </p:spTree>
    <p:extLst>
      <p:ext uri="{BB962C8B-B14F-4D97-AF65-F5344CB8AC3E}">
        <p14:creationId xmlns:p14="http://schemas.microsoft.com/office/powerpoint/2010/main" val="1406845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D4BE-78A8-4730-A3E8-DB80961094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2A53C8-A5CF-484E-BB31-B9A6C78B6A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FF66A4B-C5EA-4B2A-88A6-CDD9E553322B}"/>
              </a:ext>
            </a:extLst>
          </p:cNvPr>
          <p:cNvSpPr>
            <a:spLocks noGrp="1"/>
          </p:cNvSpPr>
          <p:nvPr>
            <p:ph type="dt" sz="half" idx="10"/>
          </p:nvPr>
        </p:nvSpPr>
        <p:spPr/>
        <p:txBody>
          <a:bodyPr/>
          <a:lstStyle/>
          <a:p>
            <a:fld id="{5E512902-C9A9-4746-80AB-E325251A5C8B}" type="datetimeFigureOut">
              <a:rPr lang="en-US" smtClean="0"/>
              <a:t>11/13/2019</a:t>
            </a:fld>
            <a:endParaRPr lang="en-US"/>
          </a:p>
        </p:txBody>
      </p:sp>
      <p:sp>
        <p:nvSpPr>
          <p:cNvPr id="5" name="Footer Placeholder 4">
            <a:extLst>
              <a:ext uri="{FF2B5EF4-FFF2-40B4-BE49-F238E27FC236}">
                <a16:creationId xmlns:a16="http://schemas.microsoft.com/office/drawing/2014/main" id="{A32CE9B8-BC72-4F53-A94F-841F8B0E20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D35546-DFE7-4566-9556-B919A2472BE1}"/>
              </a:ext>
            </a:extLst>
          </p:cNvPr>
          <p:cNvSpPr>
            <a:spLocks noGrp="1"/>
          </p:cNvSpPr>
          <p:nvPr>
            <p:ph type="sldNum" sz="quarter" idx="12"/>
          </p:nvPr>
        </p:nvSpPr>
        <p:spPr/>
        <p:txBody>
          <a:bodyPr/>
          <a:lstStyle/>
          <a:p>
            <a:fld id="{49DF4806-70C9-445C-8F79-F49B40DF059D}" type="slidenum">
              <a:rPr lang="en-US" smtClean="0"/>
              <a:t>‹#›</a:t>
            </a:fld>
            <a:endParaRPr lang="en-US"/>
          </a:p>
        </p:txBody>
      </p:sp>
    </p:spTree>
    <p:extLst>
      <p:ext uri="{BB962C8B-B14F-4D97-AF65-F5344CB8AC3E}">
        <p14:creationId xmlns:p14="http://schemas.microsoft.com/office/powerpoint/2010/main" val="3707513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B6E71-E95C-4FDB-BCF2-38600E0C64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1068B7-584F-42F8-ABD5-BDBE0B7CB9D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7FCC45-F7F9-4372-8C00-348F2CDC95D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8CDB1A-512B-4167-9FC9-29B98C6ABB32}"/>
              </a:ext>
            </a:extLst>
          </p:cNvPr>
          <p:cNvSpPr>
            <a:spLocks noGrp="1"/>
          </p:cNvSpPr>
          <p:nvPr>
            <p:ph type="dt" sz="half" idx="10"/>
          </p:nvPr>
        </p:nvSpPr>
        <p:spPr/>
        <p:txBody>
          <a:bodyPr/>
          <a:lstStyle/>
          <a:p>
            <a:fld id="{5E512902-C9A9-4746-80AB-E325251A5C8B}" type="datetimeFigureOut">
              <a:rPr lang="en-US" smtClean="0"/>
              <a:t>11/13/2019</a:t>
            </a:fld>
            <a:endParaRPr lang="en-US"/>
          </a:p>
        </p:txBody>
      </p:sp>
      <p:sp>
        <p:nvSpPr>
          <p:cNvPr id="6" name="Footer Placeholder 5">
            <a:extLst>
              <a:ext uri="{FF2B5EF4-FFF2-40B4-BE49-F238E27FC236}">
                <a16:creationId xmlns:a16="http://schemas.microsoft.com/office/drawing/2014/main" id="{F91DB000-E7EC-43AE-8B77-943E1DC8AB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4B4DCF-3A7A-41F1-B38E-6B1568D2E19D}"/>
              </a:ext>
            </a:extLst>
          </p:cNvPr>
          <p:cNvSpPr>
            <a:spLocks noGrp="1"/>
          </p:cNvSpPr>
          <p:nvPr>
            <p:ph type="sldNum" sz="quarter" idx="12"/>
          </p:nvPr>
        </p:nvSpPr>
        <p:spPr/>
        <p:txBody>
          <a:bodyPr/>
          <a:lstStyle/>
          <a:p>
            <a:fld id="{49DF4806-70C9-445C-8F79-F49B40DF059D}" type="slidenum">
              <a:rPr lang="en-US" smtClean="0"/>
              <a:t>‹#›</a:t>
            </a:fld>
            <a:endParaRPr lang="en-US"/>
          </a:p>
        </p:txBody>
      </p:sp>
    </p:spTree>
    <p:extLst>
      <p:ext uri="{BB962C8B-B14F-4D97-AF65-F5344CB8AC3E}">
        <p14:creationId xmlns:p14="http://schemas.microsoft.com/office/powerpoint/2010/main" val="960355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67EB7-AA0E-4DC4-BF5F-EF09AB3F5E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53A2E0-807A-4EED-B88F-EC453946CE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3B100D8-43F1-48A9-BBB2-2BF4FA4EC7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0BCB11-6D22-49F6-A546-21C20D2F1A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2F17DC-24D9-4AB7-9192-2572C5E28E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FA214F-ED8A-4D69-A584-C48A2A0F029B}"/>
              </a:ext>
            </a:extLst>
          </p:cNvPr>
          <p:cNvSpPr>
            <a:spLocks noGrp="1"/>
          </p:cNvSpPr>
          <p:nvPr>
            <p:ph type="dt" sz="half" idx="10"/>
          </p:nvPr>
        </p:nvSpPr>
        <p:spPr/>
        <p:txBody>
          <a:bodyPr/>
          <a:lstStyle/>
          <a:p>
            <a:fld id="{5E512902-C9A9-4746-80AB-E325251A5C8B}" type="datetimeFigureOut">
              <a:rPr lang="en-US" smtClean="0"/>
              <a:t>11/13/2019</a:t>
            </a:fld>
            <a:endParaRPr lang="en-US"/>
          </a:p>
        </p:txBody>
      </p:sp>
      <p:sp>
        <p:nvSpPr>
          <p:cNvPr id="8" name="Footer Placeholder 7">
            <a:extLst>
              <a:ext uri="{FF2B5EF4-FFF2-40B4-BE49-F238E27FC236}">
                <a16:creationId xmlns:a16="http://schemas.microsoft.com/office/drawing/2014/main" id="{D0B03A60-E702-4E89-8E23-F50E92B75F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B049B-5BEC-4EEC-9916-18317E204FB1}"/>
              </a:ext>
            </a:extLst>
          </p:cNvPr>
          <p:cNvSpPr>
            <a:spLocks noGrp="1"/>
          </p:cNvSpPr>
          <p:nvPr>
            <p:ph type="sldNum" sz="quarter" idx="12"/>
          </p:nvPr>
        </p:nvSpPr>
        <p:spPr/>
        <p:txBody>
          <a:bodyPr/>
          <a:lstStyle/>
          <a:p>
            <a:fld id="{49DF4806-70C9-445C-8F79-F49B40DF059D}" type="slidenum">
              <a:rPr lang="en-US" smtClean="0"/>
              <a:t>‹#›</a:t>
            </a:fld>
            <a:endParaRPr lang="en-US"/>
          </a:p>
        </p:txBody>
      </p:sp>
    </p:spTree>
    <p:extLst>
      <p:ext uri="{BB962C8B-B14F-4D97-AF65-F5344CB8AC3E}">
        <p14:creationId xmlns:p14="http://schemas.microsoft.com/office/powerpoint/2010/main" val="2996837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A85F-ACCD-4FE3-80C4-A33ADE3211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7B3AD1-9C75-4C8E-AA11-A944E3E0F4FA}"/>
              </a:ext>
            </a:extLst>
          </p:cNvPr>
          <p:cNvSpPr>
            <a:spLocks noGrp="1"/>
          </p:cNvSpPr>
          <p:nvPr>
            <p:ph type="dt" sz="half" idx="10"/>
          </p:nvPr>
        </p:nvSpPr>
        <p:spPr/>
        <p:txBody>
          <a:bodyPr/>
          <a:lstStyle/>
          <a:p>
            <a:fld id="{5E512902-C9A9-4746-80AB-E325251A5C8B}" type="datetimeFigureOut">
              <a:rPr lang="en-US" smtClean="0"/>
              <a:t>11/13/2019</a:t>
            </a:fld>
            <a:endParaRPr lang="en-US"/>
          </a:p>
        </p:txBody>
      </p:sp>
      <p:sp>
        <p:nvSpPr>
          <p:cNvPr id="4" name="Footer Placeholder 3">
            <a:extLst>
              <a:ext uri="{FF2B5EF4-FFF2-40B4-BE49-F238E27FC236}">
                <a16:creationId xmlns:a16="http://schemas.microsoft.com/office/drawing/2014/main" id="{CB063F82-CE51-43E7-9D05-DCE1F598BD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ADF28A-E273-4391-8852-D815D8CAEB15}"/>
              </a:ext>
            </a:extLst>
          </p:cNvPr>
          <p:cNvSpPr>
            <a:spLocks noGrp="1"/>
          </p:cNvSpPr>
          <p:nvPr>
            <p:ph type="sldNum" sz="quarter" idx="12"/>
          </p:nvPr>
        </p:nvSpPr>
        <p:spPr/>
        <p:txBody>
          <a:bodyPr/>
          <a:lstStyle/>
          <a:p>
            <a:fld id="{49DF4806-70C9-445C-8F79-F49B40DF059D}" type="slidenum">
              <a:rPr lang="en-US" smtClean="0"/>
              <a:t>‹#›</a:t>
            </a:fld>
            <a:endParaRPr lang="en-US"/>
          </a:p>
        </p:txBody>
      </p:sp>
    </p:spTree>
    <p:extLst>
      <p:ext uri="{BB962C8B-B14F-4D97-AF65-F5344CB8AC3E}">
        <p14:creationId xmlns:p14="http://schemas.microsoft.com/office/powerpoint/2010/main" val="2323626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9244E4-72F1-4ADF-88C7-4E2864681545}"/>
              </a:ext>
            </a:extLst>
          </p:cNvPr>
          <p:cNvSpPr>
            <a:spLocks noGrp="1"/>
          </p:cNvSpPr>
          <p:nvPr>
            <p:ph type="dt" sz="half" idx="10"/>
          </p:nvPr>
        </p:nvSpPr>
        <p:spPr/>
        <p:txBody>
          <a:bodyPr/>
          <a:lstStyle/>
          <a:p>
            <a:fld id="{5E512902-C9A9-4746-80AB-E325251A5C8B}" type="datetimeFigureOut">
              <a:rPr lang="en-US" smtClean="0"/>
              <a:t>11/13/2019</a:t>
            </a:fld>
            <a:endParaRPr lang="en-US"/>
          </a:p>
        </p:txBody>
      </p:sp>
      <p:sp>
        <p:nvSpPr>
          <p:cNvPr id="3" name="Footer Placeholder 2">
            <a:extLst>
              <a:ext uri="{FF2B5EF4-FFF2-40B4-BE49-F238E27FC236}">
                <a16:creationId xmlns:a16="http://schemas.microsoft.com/office/drawing/2014/main" id="{74F16AAE-7C93-4E53-9EEA-A023AA70F1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C48A2E-E43C-443F-8F66-DD44DDAD083A}"/>
              </a:ext>
            </a:extLst>
          </p:cNvPr>
          <p:cNvSpPr>
            <a:spLocks noGrp="1"/>
          </p:cNvSpPr>
          <p:nvPr>
            <p:ph type="sldNum" sz="quarter" idx="12"/>
          </p:nvPr>
        </p:nvSpPr>
        <p:spPr/>
        <p:txBody>
          <a:bodyPr/>
          <a:lstStyle/>
          <a:p>
            <a:fld id="{49DF4806-70C9-445C-8F79-F49B40DF059D}" type="slidenum">
              <a:rPr lang="en-US" smtClean="0"/>
              <a:t>‹#›</a:t>
            </a:fld>
            <a:endParaRPr lang="en-US"/>
          </a:p>
        </p:txBody>
      </p:sp>
    </p:spTree>
    <p:extLst>
      <p:ext uri="{BB962C8B-B14F-4D97-AF65-F5344CB8AC3E}">
        <p14:creationId xmlns:p14="http://schemas.microsoft.com/office/powerpoint/2010/main" val="2081615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69611-C351-43A0-BB07-D4AA749AA5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6D6C29-1018-4DE9-9B84-BA5EC86ECD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AC50A6-1685-4706-A3F7-D58A1960F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F2B9F26-CBCF-4CCE-B4A3-A5FB80C14D47}"/>
              </a:ext>
            </a:extLst>
          </p:cNvPr>
          <p:cNvSpPr>
            <a:spLocks noGrp="1"/>
          </p:cNvSpPr>
          <p:nvPr>
            <p:ph type="dt" sz="half" idx="10"/>
          </p:nvPr>
        </p:nvSpPr>
        <p:spPr/>
        <p:txBody>
          <a:bodyPr/>
          <a:lstStyle/>
          <a:p>
            <a:fld id="{5E512902-C9A9-4746-80AB-E325251A5C8B}" type="datetimeFigureOut">
              <a:rPr lang="en-US" smtClean="0"/>
              <a:t>11/13/2019</a:t>
            </a:fld>
            <a:endParaRPr lang="en-US"/>
          </a:p>
        </p:txBody>
      </p:sp>
      <p:sp>
        <p:nvSpPr>
          <p:cNvPr id="6" name="Footer Placeholder 5">
            <a:extLst>
              <a:ext uri="{FF2B5EF4-FFF2-40B4-BE49-F238E27FC236}">
                <a16:creationId xmlns:a16="http://schemas.microsoft.com/office/drawing/2014/main" id="{DBF13027-5F75-49CA-860C-7F360335CA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C28636-0DF0-444D-B725-6B63CEFDCF70}"/>
              </a:ext>
            </a:extLst>
          </p:cNvPr>
          <p:cNvSpPr>
            <a:spLocks noGrp="1"/>
          </p:cNvSpPr>
          <p:nvPr>
            <p:ph type="sldNum" sz="quarter" idx="12"/>
          </p:nvPr>
        </p:nvSpPr>
        <p:spPr/>
        <p:txBody>
          <a:bodyPr/>
          <a:lstStyle/>
          <a:p>
            <a:fld id="{49DF4806-70C9-445C-8F79-F49B40DF059D}" type="slidenum">
              <a:rPr lang="en-US" smtClean="0"/>
              <a:t>‹#›</a:t>
            </a:fld>
            <a:endParaRPr lang="en-US"/>
          </a:p>
        </p:txBody>
      </p:sp>
    </p:spTree>
    <p:extLst>
      <p:ext uri="{BB962C8B-B14F-4D97-AF65-F5344CB8AC3E}">
        <p14:creationId xmlns:p14="http://schemas.microsoft.com/office/powerpoint/2010/main" val="2254290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E3917-A57E-4EF8-BAAA-7B5F4078BB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014810-6B83-415B-9A4C-32332A2E1C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BB4155-0F38-4793-AFBE-CFAD42DB6B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30A79F-F1D0-48E8-879E-5680A7E67ADC}"/>
              </a:ext>
            </a:extLst>
          </p:cNvPr>
          <p:cNvSpPr>
            <a:spLocks noGrp="1"/>
          </p:cNvSpPr>
          <p:nvPr>
            <p:ph type="dt" sz="half" idx="10"/>
          </p:nvPr>
        </p:nvSpPr>
        <p:spPr/>
        <p:txBody>
          <a:bodyPr/>
          <a:lstStyle/>
          <a:p>
            <a:fld id="{5E512902-C9A9-4746-80AB-E325251A5C8B}" type="datetimeFigureOut">
              <a:rPr lang="en-US" smtClean="0"/>
              <a:t>11/13/2019</a:t>
            </a:fld>
            <a:endParaRPr lang="en-US"/>
          </a:p>
        </p:txBody>
      </p:sp>
      <p:sp>
        <p:nvSpPr>
          <p:cNvPr id="6" name="Footer Placeholder 5">
            <a:extLst>
              <a:ext uri="{FF2B5EF4-FFF2-40B4-BE49-F238E27FC236}">
                <a16:creationId xmlns:a16="http://schemas.microsoft.com/office/drawing/2014/main" id="{D1E6260A-4F49-4A42-B073-B34D22FA4F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53AF9E-071D-4168-B9E9-B2F03623210D}"/>
              </a:ext>
            </a:extLst>
          </p:cNvPr>
          <p:cNvSpPr>
            <a:spLocks noGrp="1"/>
          </p:cNvSpPr>
          <p:nvPr>
            <p:ph type="sldNum" sz="quarter" idx="12"/>
          </p:nvPr>
        </p:nvSpPr>
        <p:spPr/>
        <p:txBody>
          <a:bodyPr/>
          <a:lstStyle/>
          <a:p>
            <a:fld id="{49DF4806-70C9-445C-8F79-F49B40DF059D}" type="slidenum">
              <a:rPr lang="en-US" smtClean="0"/>
              <a:t>‹#›</a:t>
            </a:fld>
            <a:endParaRPr lang="en-US"/>
          </a:p>
        </p:txBody>
      </p:sp>
    </p:spTree>
    <p:extLst>
      <p:ext uri="{BB962C8B-B14F-4D97-AF65-F5344CB8AC3E}">
        <p14:creationId xmlns:p14="http://schemas.microsoft.com/office/powerpoint/2010/main" val="1692445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47A1FC-CC92-4D40-B257-F21CA7CE22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FCAE1C-731A-47E8-AEFE-813F4AB3CC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FCD2DB-3F49-4F03-8808-1461611B7F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512902-C9A9-4746-80AB-E325251A5C8B}" type="datetimeFigureOut">
              <a:rPr lang="en-US" smtClean="0"/>
              <a:t>11/13/2019</a:t>
            </a:fld>
            <a:endParaRPr lang="en-US"/>
          </a:p>
        </p:txBody>
      </p:sp>
      <p:sp>
        <p:nvSpPr>
          <p:cNvPr id="5" name="Footer Placeholder 4">
            <a:extLst>
              <a:ext uri="{FF2B5EF4-FFF2-40B4-BE49-F238E27FC236}">
                <a16:creationId xmlns:a16="http://schemas.microsoft.com/office/drawing/2014/main" id="{E9FE6246-326F-4AA2-B9F9-FF20D0D67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B58D90-7CC1-4CBB-AE63-12A358C0C1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DF4806-70C9-445C-8F79-F49B40DF059D}" type="slidenum">
              <a:rPr lang="en-US" smtClean="0"/>
              <a:t>‹#›</a:t>
            </a:fld>
            <a:endParaRPr lang="en-US"/>
          </a:p>
        </p:txBody>
      </p:sp>
    </p:spTree>
    <p:extLst>
      <p:ext uri="{BB962C8B-B14F-4D97-AF65-F5344CB8AC3E}">
        <p14:creationId xmlns:p14="http://schemas.microsoft.com/office/powerpoint/2010/main" val="1864613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networktocode/ntc-ansibl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ansible.com/ansible/latest/modules/list_of_network_modules.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a10networks/a10-ansible" TargetMode="External"/><Relationship Id="rId2" Type="http://schemas.openxmlformats.org/officeDocument/2006/relationships/hyperlink" Target="https://documentation.a10networks.com/ACOS/414x/ACOS_4_1_4-P1/html/axapiv3/index.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ourway/webfs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JoeDog/sieg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help.sumologic.com/APIs/General-API-Informatio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iperf.fr/"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YangModels/yang/tree/master/standard/ietf" TargetMode="External"/><Relationship Id="rId2" Type="http://schemas.openxmlformats.org/officeDocument/2006/relationships/hyperlink" Target="https://github.com/YangModels/yang/tree/master/vendor/cisco" TargetMode="External"/><Relationship Id="rId1" Type="http://schemas.openxmlformats.org/officeDocument/2006/relationships/slideLayout" Target="../slideLayouts/slideLayout2.xml"/><Relationship Id="rId4" Type="http://schemas.openxmlformats.org/officeDocument/2006/relationships/hyperlink" Target="https://github.com/openconfig/public"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BF689-CC5A-46BF-93EB-579CADD33282}"/>
              </a:ext>
            </a:extLst>
          </p:cNvPr>
          <p:cNvSpPr>
            <a:spLocks noGrp="1"/>
          </p:cNvSpPr>
          <p:nvPr>
            <p:ph type="ctrTitle"/>
          </p:nvPr>
        </p:nvSpPr>
        <p:spPr/>
        <p:txBody>
          <a:bodyPr/>
          <a:lstStyle/>
          <a:p>
            <a:r>
              <a:rPr lang="en-US" dirty="0"/>
              <a:t>Network </a:t>
            </a:r>
            <a:r>
              <a:rPr lang="en-US" dirty="0" err="1"/>
              <a:t>Programmibility</a:t>
            </a:r>
            <a:endParaRPr lang="en-US" dirty="0"/>
          </a:p>
        </p:txBody>
      </p:sp>
      <p:sp>
        <p:nvSpPr>
          <p:cNvPr id="3" name="Subtitle 2">
            <a:extLst>
              <a:ext uri="{FF2B5EF4-FFF2-40B4-BE49-F238E27FC236}">
                <a16:creationId xmlns:a16="http://schemas.microsoft.com/office/drawing/2014/main" id="{D68F5756-19CF-40E8-997C-202A1AB17C64}"/>
              </a:ext>
            </a:extLst>
          </p:cNvPr>
          <p:cNvSpPr>
            <a:spLocks noGrp="1"/>
          </p:cNvSpPr>
          <p:nvPr>
            <p:ph type="subTitle" idx="1"/>
          </p:nvPr>
        </p:nvSpPr>
        <p:spPr/>
        <p:txBody>
          <a:bodyPr/>
          <a:lstStyle/>
          <a:p>
            <a:pPr algn="l"/>
            <a:endParaRPr lang="en-US" dirty="0"/>
          </a:p>
        </p:txBody>
      </p:sp>
    </p:spTree>
    <p:extLst>
      <p:ext uri="{BB962C8B-B14F-4D97-AF65-F5344CB8AC3E}">
        <p14:creationId xmlns:p14="http://schemas.microsoft.com/office/powerpoint/2010/main" val="3557508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3F9F9BC-55CF-482F-85E4-A27E1C982E41}"/>
              </a:ext>
            </a:extLst>
          </p:cNvPr>
          <p:cNvSpPr>
            <a:spLocks noGrp="1"/>
          </p:cNvSpPr>
          <p:nvPr>
            <p:ph type="title"/>
          </p:nvPr>
        </p:nvSpPr>
        <p:spPr/>
        <p:txBody>
          <a:bodyPr/>
          <a:lstStyle/>
          <a:p>
            <a:r>
              <a:rPr lang="en-US" dirty="0"/>
              <a:t>NETCONF Protocol Stack</a:t>
            </a:r>
          </a:p>
        </p:txBody>
      </p:sp>
      <p:pic>
        <p:nvPicPr>
          <p:cNvPr id="10" name="Content Placeholder 9">
            <a:extLst>
              <a:ext uri="{FF2B5EF4-FFF2-40B4-BE49-F238E27FC236}">
                <a16:creationId xmlns:a16="http://schemas.microsoft.com/office/drawing/2014/main" id="{12C829D0-1D75-4BE4-A3EF-C4ED9C0FCB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24965"/>
            <a:ext cx="10515600" cy="4152657"/>
          </a:xfrm>
        </p:spPr>
      </p:pic>
    </p:spTree>
    <p:extLst>
      <p:ext uri="{BB962C8B-B14F-4D97-AF65-F5344CB8AC3E}">
        <p14:creationId xmlns:p14="http://schemas.microsoft.com/office/powerpoint/2010/main" val="3879789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762D-6A78-4099-AB9B-A3E64DDE7F64}"/>
              </a:ext>
            </a:extLst>
          </p:cNvPr>
          <p:cNvSpPr>
            <a:spLocks noGrp="1"/>
          </p:cNvSpPr>
          <p:nvPr>
            <p:ph type="title"/>
          </p:nvPr>
        </p:nvSpPr>
        <p:spPr/>
        <p:txBody>
          <a:bodyPr/>
          <a:lstStyle/>
          <a:p>
            <a:r>
              <a:rPr lang="en-US" dirty="0"/>
              <a:t>NETCONF Operations</a:t>
            </a:r>
          </a:p>
        </p:txBody>
      </p:sp>
      <p:sp>
        <p:nvSpPr>
          <p:cNvPr id="3" name="Content Placeholder 2">
            <a:extLst>
              <a:ext uri="{FF2B5EF4-FFF2-40B4-BE49-F238E27FC236}">
                <a16:creationId xmlns:a16="http://schemas.microsoft.com/office/drawing/2014/main" id="{893AB382-0B1A-460B-8009-44AC65AE2F77}"/>
              </a:ext>
            </a:extLst>
          </p:cNvPr>
          <p:cNvSpPr>
            <a:spLocks noGrp="1"/>
          </p:cNvSpPr>
          <p:nvPr>
            <p:ph idx="1"/>
          </p:nvPr>
        </p:nvSpPr>
        <p:spPr/>
        <p:txBody>
          <a:bodyPr>
            <a:normAutofit fontScale="92500" lnSpcReduction="20000"/>
          </a:bodyPr>
          <a:lstStyle/>
          <a:p>
            <a:r>
              <a:rPr lang="en-US" dirty="0"/>
              <a:t>&lt;get&gt;	Retrieve running configuration and device state information.</a:t>
            </a:r>
          </a:p>
          <a:p>
            <a:r>
              <a:rPr lang="en-US" dirty="0"/>
              <a:t>&lt;get-config&gt;	Retrieve all or part of specified configuration datastore.</a:t>
            </a:r>
          </a:p>
          <a:p>
            <a:r>
              <a:rPr lang="en-US" dirty="0"/>
              <a:t>&lt;edit-config&gt;	Load all or part of a configuration to the specified configuration datastore.</a:t>
            </a:r>
          </a:p>
          <a:p>
            <a:r>
              <a:rPr lang="en-US" dirty="0"/>
              <a:t>&lt;copy-config&gt;	Replace an entire configuration datastore with another.</a:t>
            </a:r>
          </a:p>
          <a:p>
            <a:r>
              <a:rPr lang="en-US" dirty="0"/>
              <a:t>&lt;delete-config&gt;	Delete a configuration datastore.</a:t>
            </a:r>
          </a:p>
          <a:p>
            <a:r>
              <a:rPr lang="en-US" dirty="0"/>
              <a:t>&lt;commit&gt;	Copy candidate datastore to running datastore.</a:t>
            </a:r>
          </a:p>
          <a:p>
            <a:r>
              <a:rPr lang="en-US" dirty="0"/>
              <a:t>&lt;lock&gt; / &lt;unlock&gt;	Lock or unlock the entire configuration datastore computer.</a:t>
            </a:r>
          </a:p>
          <a:p>
            <a:r>
              <a:rPr lang="en-US" dirty="0"/>
              <a:t>&lt;close-session&gt;	Close the NETCONF session gracefully.</a:t>
            </a:r>
          </a:p>
          <a:p>
            <a:r>
              <a:rPr lang="en-US" dirty="0"/>
              <a:t>&lt;kill-session&gt;	Force the NETCONF session to end.</a:t>
            </a:r>
          </a:p>
        </p:txBody>
      </p:sp>
    </p:spTree>
    <p:extLst>
      <p:ext uri="{BB962C8B-B14F-4D97-AF65-F5344CB8AC3E}">
        <p14:creationId xmlns:p14="http://schemas.microsoft.com/office/powerpoint/2010/main" val="2999053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274AFF-FE71-4DFD-9881-B00B1893CE57}"/>
              </a:ext>
            </a:extLst>
          </p:cNvPr>
          <p:cNvSpPr>
            <a:spLocks noGrp="1"/>
          </p:cNvSpPr>
          <p:nvPr>
            <p:ph type="title"/>
          </p:nvPr>
        </p:nvSpPr>
        <p:spPr/>
        <p:txBody>
          <a:bodyPr/>
          <a:lstStyle/>
          <a:p>
            <a:r>
              <a:rPr lang="en-US" dirty="0"/>
              <a:t>NETCONF Communications</a:t>
            </a:r>
          </a:p>
        </p:txBody>
      </p:sp>
      <p:pic>
        <p:nvPicPr>
          <p:cNvPr id="8" name="Content Placeholder 7">
            <a:extLst>
              <a:ext uri="{FF2B5EF4-FFF2-40B4-BE49-F238E27FC236}">
                <a16:creationId xmlns:a16="http://schemas.microsoft.com/office/drawing/2014/main" id="{14DA3724-2041-4351-8A19-47C224428C5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3172867"/>
            <a:ext cx="5181600" cy="1656854"/>
          </a:xfrm>
        </p:spPr>
      </p:pic>
      <p:sp>
        <p:nvSpPr>
          <p:cNvPr id="6" name="Content Placeholder 5">
            <a:extLst>
              <a:ext uri="{FF2B5EF4-FFF2-40B4-BE49-F238E27FC236}">
                <a16:creationId xmlns:a16="http://schemas.microsoft.com/office/drawing/2014/main" id="{01AB7BA1-8D47-4F98-A588-09DECE2C5DA5}"/>
              </a:ext>
            </a:extLst>
          </p:cNvPr>
          <p:cNvSpPr>
            <a:spLocks noGrp="1"/>
          </p:cNvSpPr>
          <p:nvPr>
            <p:ph sz="half" idx="2"/>
          </p:nvPr>
        </p:nvSpPr>
        <p:spPr/>
        <p:txBody>
          <a:bodyPr>
            <a:normAutofit fontScale="70000" lnSpcReduction="20000"/>
          </a:bodyPr>
          <a:lstStyle/>
          <a:p>
            <a:r>
              <a:rPr lang="en-US" dirty="0"/>
              <a:t>Using a NETCONF manager, connect to the agent on a device and say &lt;hello&gt;.</a:t>
            </a:r>
          </a:p>
          <a:p>
            <a:r>
              <a:rPr lang="en-US" dirty="0"/>
              <a:t>The agent replies with a list of &lt;capabilities&gt;.</a:t>
            </a:r>
          </a:p>
          <a:p>
            <a:r>
              <a:rPr lang="en-US" dirty="0"/>
              <a:t>Investigate the available data models provided as capabilities and select the one that best meets your needs.</a:t>
            </a:r>
          </a:p>
          <a:p>
            <a:r>
              <a:rPr lang="en-US" dirty="0"/>
              <a:t>Compose the XML data that are sent using an available operation (ex: &lt;get-config&gt;).</a:t>
            </a:r>
          </a:p>
          <a:p>
            <a:r>
              <a:rPr lang="en-US" dirty="0"/>
              <a:t>Send the message as a Remote Procedure Call &lt;</a:t>
            </a:r>
            <a:r>
              <a:rPr lang="en-US" dirty="0" err="1"/>
              <a:t>rpc</a:t>
            </a:r>
            <a:r>
              <a:rPr lang="en-US" dirty="0"/>
              <a:t>&gt; from the manager.</a:t>
            </a:r>
          </a:p>
          <a:p>
            <a:r>
              <a:rPr lang="en-US" dirty="0"/>
              <a:t>The agent sends an &lt;</a:t>
            </a:r>
            <a:r>
              <a:rPr lang="en-US" dirty="0" err="1"/>
              <a:t>rcp</a:t>
            </a:r>
            <a:r>
              <a:rPr lang="en-US" dirty="0"/>
              <a:t>-reply&gt; back.</a:t>
            </a:r>
          </a:p>
          <a:p>
            <a:r>
              <a:rPr lang="en-US" dirty="0"/>
              <a:t>Process the &lt;data&gt; that was included in the reply.</a:t>
            </a:r>
          </a:p>
        </p:txBody>
      </p:sp>
    </p:spTree>
    <p:extLst>
      <p:ext uri="{BB962C8B-B14F-4D97-AF65-F5344CB8AC3E}">
        <p14:creationId xmlns:p14="http://schemas.microsoft.com/office/powerpoint/2010/main" val="2807428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6C63B5-34D7-4100-8396-C2F5E46EA9AC}"/>
              </a:ext>
            </a:extLst>
          </p:cNvPr>
          <p:cNvSpPr>
            <a:spLocks noGrp="1"/>
          </p:cNvSpPr>
          <p:nvPr>
            <p:ph type="title"/>
          </p:nvPr>
        </p:nvSpPr>
        <p:spPr/>
        <p:txBody>
          <a:bodyPr/>
          <a:lstStyle/>
          <a:p>
            <a:r>
              <a:rPr lang="en-US" dirty="0"/>
              <a:t>Cisco IOS-XE (NETCONF)</a:t>
            </a:r>
          </a:p>
        </p:txBody>
      </p:sp>
      <p:sp>
        <p:nvSpPr>
          <p:cNvPr id="6" name="Content Placeholder 5">
            <a:extLst>
              <a:ext uri="{FF2B5EF4-FFF2-40B4-BE49-F238E27FC236}">
                <a16:creationId xmlns:a16="http://schemas.microsoft.com/office/drawing/2014/main" id="{505E010C-4FFF-4541-AF7B-D7F5B9E98817}"/>
              </a:ext>
            </a:extLst>
          </p:cNvPr>
          <p:cNvSpPr>
            <a:spLocks noGrp="1"/>
          </p:cNvSpPr>
          <p:nvPr>
            <p:ph idx="1"/>
          </p:nvPr>
        </p:nvSpPr>
        <p:spPr/>
        <p:txBody>
          <a:bodyPr>
            <a:normAutofit fontScale="92500" lnSpcReduction="20000"/>
          </a:bodyPr>
          <a:lstStyle/>
          <a:p>
            <a:r>
              <a:rPr lang="en-US" dirty="0"/>
              <a:t>We will not be using the built in </a:t>
            </a:r>
            <a:r>
              <a:rPr lang="en-US" dirty="0" err="1"/>
              <a:t>netconf</a:t>
            </a:r>
            <a:r>
              <a:rPr lang="en-US" dirty="0"/>
              <a:t> module in Ansible. </a:t>
            </a:r>
          </a:p>
          <a:p>
            <a:r>
              <a:rPr lang="en-US" dirty="0"/>
              <a:t>Instead we will be using community created modules by NTC.</a:t>
            </a:r>
          </a:p>
          <a:p>
            <a:pPr lvl="1"/>
            <a:r>
              <a:rPr lang="en-US" dirty="0">
                <a:hlinkClick r:id="rId2"/>
              </a:rPr>
              <a:t>https://github.com/networktocode/ntc-ansible</a:t>
            </a:r>
            <a:endParaRPr lang="en-US" dirty="0"/>
          </a:p>
          <a:p>
            <a:r>
              <a:rPr lang="en-US" dirty="0"/>
              <a:t>These modules use a python module called </a:t>
            </a:r>
            <a:r>
              <a:rPr lang="en-US" dirty="0" err="1"/>
              <a:t>TextFSM</a:t>
            </a:r>
            <a:r>
              <a:rPr lang="en-US" dirty="0"/>
              <a:t> for the process of converting cli output into JSON.</a:t>
            </a:r>
          </a:p>
          <a:p>
            <a:pPr lvl="1"/>
            <a:r>
              <a:rPr lang="en-US" dirty="0"/>
              <a:t>https://github.com/google/textfsm</a:t>
            </a:r>
          </a:p>
          <a:p>
            <a:r>
              <a:rPr lang="en-US" dirty="0"/>
              <a:t>This process requires the use of community created templates for parsing the CLI output. </a:t>
            </a:r>
          </a:p>
          <a:p>
            <a:pPr lvl="1"/>
            <a:r>
              <a:rPr lang="en-US" dirty="0"/>
              <a:t>Limited number of available templates.</a:t>
            </a:r>
          </a:p>
          <a:p>
            <a:pPr lvl="1"/>
            <a:r>
              <a:rPr lang="en-US" dirty="0"/>
              <a:t>Additional templates can be created per your needs. </a:t>
            </a:r>
          </a:p>
          <a:p>
            <a:r>
              <a:rPr lang="en-US" dirty="0"/>
              <a:t>Since these are 3</a:t>
            </a:r>
            <a:r>
              <a:rPr lang="en-US" baseline="30000" dirty="0"/>
              <a:t>rd</a:t>
            </a:r>
            <a:r>
              <a:rPr lang="en-US" dirty="0"/>
              <a:t> party modules, they must be installed locally on the controller. </a:t>
            </a:r>
          </a:p>
          <a:p>
            <a:pPr marL="457200" lvl="1" indent="0">
              <a:buNone/>
            </a:pPr>
            <a:endParaRPr lang="en-US" dirty="0"/>
          </a:p>
        </p:txBody>
      </p:sp>
    </p:spTree>
    <p:extLst>
      <p:ext uri="{BB962C8B-B14F-4D97-AF65-F5344CB8AC3E}">
        <p14:creationId xmlns:p14="http://schemas.microsoft.com/office/powerpoint/2010/main" val="4135555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D166E-F65C-4C12-B340-CC5B1B4575BC}"/>
              </a:ext>
            </a:extLst>
          </p:cNvPr>
          <p:cNvSpPr>
            <a:spLocks noGrp="1"/>
          </p:cNvSpPr>
          <p:nvPr>
            <p:ph type="title"/>
          </p:nvPr>
        </p:nvSpPr>
        <p:spPr/>
        <p:txBody>
          <a:bodyPr/>
          <a:lstStyle/>
          <a:p>
            <a:r>
              <a:rPr lang="en-US" dirty="0"/>
              <a:t>Cisco IOS-XE (NETCONF) - Playbook</a:t>
            </a:r>
          </a:p>
        </p:txBody>
      </p:sp>
      <p:sp>
        <p:nvSpPr>
          <p:cNvPr id="3" name="Content Placeholder 2">
            <a:extLst>
              <a:ext uri="{FF2B5EF4-FFF2-40B4-BE49-F238E27FC236}">
                <a16:creationId xmlns:a16="http://schemas.microsoft.com/office/drawing/2014/main" id="{588FAE9E-25C5-42A2-A67F-2148A80B2EDC}"/>
              </a:ext>
            </a:extLst>
          </p:cNvPr>
          <p:cNvSpPr>
            <a:spLocks noGrp="1"/>
          </p:cNvSpPr>
          <p:nvPr>
            <p:ph idx="1"/>
          </p:nvPr>
        </p:nvSpPr>
        <p:spPr/>
        <p:txBody>
          <a:bodyPr/>
          <a:lstStyle/>
          <a:p>
            <a:r>
              <a:rPr lang="en-US" dirty="0"/>
              <a:t>Uses </a:t>
            </a:r>
            <a:r>
              <a:rPr lang="en-US" dirty="0" err="1"/>
              <a:t>netmiko</a:t>
            </a:r>
            <a:r>
              <a:rPr lang="en-US" dirty="0"/>
              <a:t> for SSH access to the IOS-XE device.</a:t>
            </a:r>
          </a:p>
          <a:p>
            <a:r>
              <a:rPr lang="en-US" dirty="0"/>
              <a:t>Uses the </a:t>
            </a:r>
            <a:r>
              <a:rPr lang="en-US" dirty="0" err="1"/>
              <a:t>ntc_show_command</a:t>
            </a:r>
            <a:r>
              <a:rPr lang="en-US" dirty="0"/>
              <a:t> module. </a:t>
            </a:r>
          </a:p>
          <a:p>
            <a:r>
              <a:rPr lang="en-US" dirty="0"/>
              <a:t>Playbook includes 1 play with 5 tasks.</a:t>
            </a:r>
          </a:p>
          <a:p>
            <a:r>
              <a:rPr lang="en-US" dirty="0"/>
              <a:t>Each task registers it’s output as a dynamic variable.</a:t>
            </a:r>
          </a:p>
          <a:p>
            <a:r>
              <a:rPr lang="en-US" dirty="0"/>
              <a:t>A Jinja2 template is used to parse the JSON output and present it as a more human readable format.</a:t>
            </a:r>
          </a:p>
        </p:txBody>
      </p:sp>
    </p:spTree>
    <p:extLst>
      <p:ext uri="{BB962C8B-B14F-4D97-AF65-F5344CB8AC3E}">
        <p14:creationId xmlns:p14="http://schemas.microsoft.com/office/powerpoint/2010/main" val="1678296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4B39A-7B78-4FA8-ADE0-79E64B48A4B1}"/>
              </a:ext>
            </a:extLst>
          </p:cNvPr>
          <p:cNvSpPr>
            <a:spLocks noGrp="1"/>
          </p:cNvSpPr>
          <p:nvPr>
            <p:ph type="title"/>
          </p:nvPr>
        </p:nvSpPr>
        <p:spPr/>
        <p:txBody>
          <a:bodyPr/>
          <a:lstStyle/>
          <a:p>
            <a:r>
              <a:rPr lang="en-US" dirty="0"/>
              <a:t>Cisco IOS-XE (NETCONF) – Playbook Objectives</a:t>
            </a:r>
          </a:p>
        </p:txBody>
      </p:sp>
      <p:sp>
        <p:nvSpPr>
          <p:cNvPr id="3" name="Content Placeholder 2">
            <a:extLst>
              <a:ext uri="{FF2B5EF4-FFF2-40B4-BE49-F238E27FC236}">
                <a16:creationId xmlns:a16="http://schemas.microsoft.com/office/drawing/2014/main" id="{E88AABE2-2030-42C0-98CD-9CB3BD8CF9CD}"/>
              </a:ext>
            </a:extLst>
          </p:cNvPr>
          <p:cNvSpPr>
            <a:spLocks noGrp="1"/>
          </p:cNvSpPr>
          <p:nvPr>
            <p:ph idx="1"/>
          </p:nvPr>
        </p:nvSpPr>
        <p:spPr/>
        <p:txBody>
          <a:bodyPr/>
          <a:lstStyle/>
          <a:p>
            <a:r>
              <a:rPr lang="en-US" dirty="0"/>
              <a:t>Task #1: Show version</a:t>
            </a:r>
          </a:p>
          <a:p>
            <a:r>
              <a:rPr lang="en-US" dirty="0"/>
              <a:t>Task #2: Show </a:t>
            </a:r>
            <a:r>
              <a:rPr lang="en-US" dirty="0" err="1"/>
              <a:t>ip</a:t>
            </a:r>
            <a:r>
              <a:rPr lang="en-US" dirty="0"/>
              <a:t> interface brief</a:t>
            </a:r>
          </a:p>
          <a:p>
            <a:r>
              <a:rPr lang="en-US" dirty="0"/>
              <a:t>Task #3: Show </a:t>
            </a:r>
            <a:r>
              <a:rPr lang="en-US" dirty="0" err="1"/>
              <a:t>ip</a:t>
            </a:r>
            <a:r>
              <a:rPr lang="en-US" dirty="0"/>
              <a:t> </a:t>
            </a:r>
            <a:r>
              <a:rPr lang="en-US" dirty="0" err="1"/>
              <a:t>bgp</a:t>
            </a:r>
            <a:r>
              <a:rPr lang="en-US" dirty="0"/>
              <a:t> summary</a:t>
            </a:r>
          </a:p>
          <a:p>
            <a:r>
              <a:rPr lang="en-US" dirty="0"/>
              <a:t>Task #4: Show </a:t>
            </a:r>
            <a:r>
              <a:rPr lang="en-US" dirty="0" err="1"/>
              <a:t>ip</a:t>
            </a:r>
            <a:r>
              <a:rPr lang="en-US" dirty="0"/>
              <a:t> route</a:t>
            </a:r>
          </a:p>
          <a:p>
            <a:r>
              <a:rPr lang="en-US" dirty="0"/>
              <a:t>Task #5: Inject the output of each command into a Jinja2 template using the Ansible template module. Jinja2 will then parse the data into a more human readable format and save the output to a file.</a:t>
            </a:r>
          </a:p>
          <a:p>
            <a:endParaRPr lang="en-US" dirty="0"/>
          </a:p>
        </p:txBody>
      </p:sp>
    </p:spTree>
    <p:extLst>
      <p:ext uri="{BB962C8B-B14F-4D97-AF65-F5344CB8AC3E}">
        <p14:creationId xmlns:p14="http://schemas.microsoft.com/office/powerpoint/2010/main" val="737560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30A9-4CEC-4158-9609-57A2CCD0C170}"/>
              </a:ext>
            </a:extLst>
          </p:cNvPr>
          <p:cNvSpPr>
            <a:spLocks noGrp="1"/>
          </p:cNvSpPr>
          <p:nvPr>
            <p:ph type="title"/>
          </p:nvPr>
        </p:nvSpPr>
        <p:spPr/>
        <p:txBody>
          <a:bodyPr/>
          <a:lstStyle/>
          <a:p>
            <a:pPr algn="ctr"/>
            <a:r>
              <a:rPr lang="en-US" dirty="0"/>
              <a:t>Playbook Demonstrations</a:t>
            </a:r>
          </a:p>
        </p:txBody>
      </p:sp>
      <p:sp>
        <p:nvSpPr>
          <p:cNvPr id="3" name="Content Placeholder 2">
            <a:extLst>
              <a:ext uri="{FF2B5EF4-FFF2-40B4-BE49-F238E27FC236}">
                <a16:creationId xmlns:a16="http://schemas.microsoft.com/office/drawing/2014/main" id="{7A1014CA-9976-4FEB-A123-C3F76298CFC6}"/>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482297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2E48-CEDD-4859-9270-9DA445DD37FA}"/>
              </a:ext>
            </a:extLst>
          </p:cNvPr>
          <p:cNvSpPr>
            <a:spLocks noGrp="1"/>
          </p:cNvSpPr>
          <p:nvPr>
            <p:ph type="title"/>
          </p:nvPr>
        </p:nvSpPr>
        <p:spPr/>
        <p:txBody>
          <a:bodyPr/>
          <a:lstStyle/>
          <a:p>
            <a:r>
              <a:rPr lang="en-US" dirty="0"/>
              <a:t>RESTCONF	</a:t>
            </a:r>
          </a:p>
        </p:txBody>
      </p:sp>
      <p:sp>
        <p:nvSpPr>
          <p:cNvPr id="3" name="Content Placeholder 2">
            <a:extLst>
              <a:ext uri="{FF2B5EF4-FFF2-40B4-BE49-F238E27FC236}">
                <a16:creationId xmlns:a16="http://schemas.microsoft.com/office/drawing/2014/main" id="{9388DBCA-A8C2-47ED-8BCF-52A622F12764}"/>
              </a:ext>
            </a:extLst>
          </p:cNvPr>
          <p:cNvSpPr>
            <a:spLocks noGrp="1"/>
          </p:cNvSpPr>
          <p:nvPr>
            <p:ph idx="1"/>
          </p:nvPr>
        </p:nvSpPr>
        <p:spPr/>
        <p:txBody>
          <a:bodyPr>
            <a:normAutofit fontScale="92500" lnSpcReduction="20000"/>
          </a:bodyPr>
          <a:lstStyle/>
          <a:p>
            <a:r>
              <a:rPr lang="en-US" dirty="0"/>
              <a:t>RESTCONF is an HTTP-based protocol that provides a programmatic interface for accessing data defined in YANG, using the datastore concepts defined in the Network Configuration Protocol (NETCONF).</a:t>
            </a:r>
          </a:p>
          <a:p>
            <a:r>
              <a:rPr lang="en-US" dirty="0"/>
              <a:t>RESTCONF is </a:t>
            </a:r>
            <a:r>
              <a:rPr lang="en-US" b="1" dirty="0"/>
              <a:t>NOT</a:t>
            </a:r>
            <a:r>
              <a:rPr lang="en-US" dirty="0"/>
              <a:t> a replacement for NETCONF. RESTCONF provides an API that aligns with other web application APIs to provide an easy entry point for developers.</a:t>
            </a:r>
          </a:p>
          <a:p>
            <a:r>
              <a:rPr lang="en-US" dirty="0"/>
              <a:t>Like other REST APIs, RESTCONF uses the HTTP protocol, specifically HTTPS, to encapsulate and send messages. Authentication is accomplished using typical HTTP authentication models such as Basic Authentication where usernames and passwords are encoded in BASE64 and transmitted in a Header.</a:t>
            </a:r>
          </a:p>
          <a:p>
            <a:r>
              <a:rPr lang="en-US" dirty="0"/>
              <a:t>One of the major advantages RESTCONF has over NETCONF is its ability to use JSON as a data format. </a:t>
            </a:r>
          </a:p>
        </p:txBody>
      </p:sp>
    </p:spTree>
    <p:extLst>
      <p:ext uri="{BB962C8B-B14F-4D97-AF65-F5344CB8AC3E}">
        <p14:creationId xmlns:p14="http://schemas.microsoft.com/office/powerpoint/2010/main" val="291559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99F15-E035-473F-8027-F1A3ECABAA25}"/>
              </a:ext>
            </a:extLst>
          </p:cNvPr>
          <p:cNvSpPr>
            <a:spLocks noGrp="1"/>
          </p:cNvSpPr>
          <p:nvPr>
            <p:ph type="title"/>
          </p:nvPr>
        </p:nvSpPr>
        <p:spPr/>
        <p:txBody>
          <a:bodyPr/>
          <a:lstStyle/>
          <a:p>
            <a:r>
              <a:rPr lang="en-US" dirty="0"/>
              <a:t>RESTCONF PROTOCOL STACK</a:t>
            </a:r>
          </a:p>
        </p:txBody>
      </p:sp>
      <p:pic>
        <p:nvPicPr>
          <p:cNvPr id="5" name="Content Placeholder 4">
            <a:extLst>
              <a:ext uri="{FF2B5EF4-FFF2-40B4-BE49-F238E27FC236}">
                <a16:creationId xmlns:a16="http://schemas.microsoft.com/office/drawing/2014/main" id="{E44917B0-74D5-4554-A006-7591DBAE7B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2815431"/>
            <a:ext cx="7620000" cy="2371725"/>
          </a:xfrm>
        </p:spPr>
      </p:pic>
    </p:spTree>
    <p:extLst>
      <p:ext uri="{BB962C8B-B14F-4D97-AF65-F5344CB8AC3E}">
        <p14:creationId xmlns:p14="http://schemas.microsoft.com/office/powerpoint/2010/main" val="3699824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8B94-BE19-4DDC-81C0-4AF09852296A}"/>
              </a:ext>
            </a:extLst>
          </p:cNvPr>
          <p:cNvSpPr>
            <a:spLocks noGrp="1"/>
          </p:cNvSpPr>
          <p:nvPr>
            <p:ph type="title"/>
          </p:nvPr>
        </p:nvSpPr>
        <p:spPr/>
        <p:txBody>
          <a:bodyPr/>
          <a:lstStyle/>
          <a:p>
            <a:r>
              <a:rPr lang="en-US" dirty="0"/>
              <a:t>Understanding RESTCONF Operations</a:t>
            </a:r>
          </a:p>
        </p:txBody>
      </p:sp>
      <p:sp>
        <p:nvSpPr>
          <p:cNvPr id="3" name="Content Placeholder 2">
            <a:extLst>
              <a:ext uri="{FF2B5EF4-FFF2-40B4-BE49-F238E27FC236}">
                <a16:creationId xmlns:a16="http://schemas.microsoft.com/office/drawing/2014/main" id="{B85FBB15-67EB-424B-9169-BE3A6D588D4B}"/>
              </a:ext>
            </a:extLst>
          </p:cNvPr>
          <p:cNvSpPr>
            <a:spLocks noGrp="1"/>
          </p:cNvSpPr>
          <p:nvPr>
            <p:ph idx="1"/>
          </p:nvPr>
        </p:nvSpPr>
        <p:spPr/>
        <p:txBody>
          <a:bodyPr>
            <a:normAutofit fontScale="92500" lnSpcReduction="10000"/>
          </a:bodyPr>
          <a:lstStyle/>
          <a:p>
            <a:r>
              <a:rPr lang="en-US" dirty="0"/>
              <a:t>REST APIs typically implement CRUD (Create, Retrieve, Update, and Delete) operations using HTTP available methods. RESTCONF maps the NETCONF operations into these HTTP methods as shown in this table.</a:t>
            </a:r>
          </a:p>
          <a:p>
            <a:endParaRPr lang="en-US" dirty="0"/>
          </a:p>
          <a:p>
            <a:pPr marL="0" indent="0">
              <a:buNone/>
            </a:pPr>
            <a:r>
              <a:rPr lang="en-US" dirty="0"/>
              <a:t>RESTCONF	NETCONF</a:t>
            </a:r>
          </a:p>
          <a:p>
            <a:r>
              <a:rPr lang="en-US" dirty="0"/>
              <a:t>GET	            &lt;get&gt;, &lt;get-config&gt;</a:t>
            </a:r>
          </a:p>
          <a:p>
            <a:r>
              <a:rPr lang="en-US" dirty="0"/>
              <a:t>POST	&lt;edit-config&gt; (operation="create")</a:t>
            </a:r>
          </a:p>
          <a:p>
            <a:r>
              <a:rPr lang="en-US" dirty="0"/>
              <a:t>PUT	            &lt;edit-config&gt; (operation="create/replace")</a:t>
            </a:r>
          </a:p>
          <a:p>
            <a:r>
              <a:rPr lang="en-US" dirty="0"/>
              <a:t>PATCH	&lt;edit-config&gt; (operation="merge")</a:t>
            </a:r>
          </a:p>
          <a:p>
            <a:r>
              <a:rPr lang="en-US" dirty="0"/>
              <a:t>DELETE	&lt;edit-config&gt; (operation="delete")</a:t>
            </a:r>
          </a:p>
        </p:txBody>
      </p:sp>
    </p:spTree>
    <p:extLst>
      <p:ext uri="{BB962C8B-B14F-4D97-AF65-F5344CB8AC3E}">
        <p14:creationId xmlns:p14="http://schemas.microsoft.com/office/powerpoint/2010/main" val="55701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A407-77E1-44CD-8D11-2714FCF18725}"/>
              </a:ext>
            </a:extLst>
          </p:cNvPr>
          <p:cNvSpPr>
            <a:spLocks noGrp="1"/>
          </p:cNvSpPr>
          <p:nvPr>
            <p:ph type="title"/>
          </p:nvPr>
        </p:nvSpPr>
        <p:spPr/>
        <p:txBody>
          <a:bodyPr/>
          <a:lstStyle/>
          <a:p>
            <a:r>
              <a:rPr lang="en-US" dirty="0"/>
              <a:t>Data Formats	</a:t>
            </a:r>
          </a:p>
        </p:txBody>
      </p:sp>
      <p:sp>
        <p:nvSpPr>
          <p:cNvPr id="3" name="Content Placeholder 2">
            <a:extLst>
              <a:ext uri="{FF2B5EF4-FFF2-40B4-BE49-F238E27FC236}">
                <a16:creationId xmlns:a16="http://schemas.microsoft.com/office/drawing/2014/main" id="{BBBE1455-59DB-4BF4-B35A-840B78412D5C}"/>
              </a:ext>
            </a:extLst>
          </p:cNvPr>
          <p:cNvSpPr>
            <a:spLocks noGrp="1"/>
          </p:cNvSpPr>
          <p:nvPr>
            <p:ph idx="1"/>
          </p:nvPr>
        </p:nvSpPr>
        <p:spPr/>
        <p:txBody>
          <a:bodyPr/>
          <a:lstStyle/>
          <a:p>
            <a:r>
              <a:rPr lang="en-US" dirty="0"/>
              <a:t>Clear text</a:t>
            </a:r>
          </a:p>
          <a:p>
            <a:r>
              <a:rPr lang="en-US" dirty="0"/>
              <a:t>XML</a:t>
            </a:r>
          </a:p>
          <a:p>
            <a:r>
              <a:rPr lang="en-US" dirty="0"/>
              <a:t>JSON</a:t>
            </a:r>
          </a:p>
        </p:txBody>
      </p:sp>
    </p:spTree>
    <p:extLst>
      <p:ext uri="{BB962C8B-B14F-4D97-AF65-F5344CB8AC3E}">
        <p14:creationId xmlns:p14="http://schemas.microsoft.com/office/powerpoint/2010/main" val="1620352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3C675-CE4C-4CEE-820A-5CBA92DA64AD}"/>
              </a:ext>
            </a:extLst>
          </p:cNvPr>
          <p:cNvSpPr>
            <a:spLocks noGrp="1"/>
          </p:cNvSpPr>
          <p:nvPr>
            <p:ph type="title"/>
          </p:nvPr>
        </p:nvSpPr>
        <p:spPr/>
        <p:txBody>
          <a:bodyPr/>
          <a:lstStyle/>
          <a:p>
            <a:r>
              <a:rPr lang="en-US" dirty="0"/>
              <a:t>Cisco NX-OS</a:t>
            </a:r>
          </a:p>
        </p:txBody>
      </p:sp>
      <p:sp>
        <p:nvSpPr>
          <p:cNvPr id="3" name="Content Placeholder 2">
            <a:extLst>
              <a:ext uri="{FF2B5EF4-FFF2-40B4-BE49-F238E27FC236}">
                <a16:creationId xmlns:a16="http://schemas.microsoft.com/office/drawing/2014/main" id="{5E86704F-3344-4E5C-848D-54A0DB2C197A}"/>
              </a:ext>
            </a:extLst>
          </p:cNvPr>
          <p:cNvSpPr>
            <a:spLocks noGrp="1"/>
          </p:cNvSpPr>
          <p:nvPr>
            <p:ph idx="1"/>
          </p:nvPr>
        </p:nvSpPr>
        <p:spPr/>
        <p:txBody>
          <a:bodyPr/>
          <a:lstStyle/>
          <a:p>
            <a:r>
              <a:rPr lang="en-US" dirty="0"/>
              <a:t>Ansible includes Cisco NX-OS modules.</a:t>
            </a:r>
          </a:p>
          <a:p>
            <a:pPr lvl="1"/>
            <a:r>
              <a:rPr lang="en-US" dirty="0">
                <a:hlinkClick r:id="rId2"/>
              </a:rPr>
              <a:t>https://docs.ansible.com/ansible/latest/modules/list_of_network_modules.html</a:t>
            </a:r>
            <a:endParaRPr lang="en-US" dirty="0"/>
          </a:p>
          <a:p>
            <a:pPr lvl="1"/>
            <a:r>
              <a:rPr lang="en-US" dirty="0"/>
              <a:t>These modules use either the CLI our NX-API method.</a:t>
            </a:r>
          </a:p>
          <a:p>
            <a:pPr lvl="2"/>
            <a:r>
              <a:rPr lang="en-US" dirty="0"/>
              <a:t>https://docs.ansible.com/ansible/latest/network/user_guide/platform_nxos.html#nxos-platform-options</a:t>
            </a:r>
          </a:p>
          <a:p>
            <a:pPr lvl="1"/>
            <a:r>
              <a:rPr lang="en-US" dirty="0"/>
              <a:t>Either host or groups VARS must be defined for authentication.</a:t>
            </a:r>
          </a:p>
          <a:p>
            <a:pPr lvl="1"/>
            <a:r>
              <a:rPr lang="en-US" dirty="0"/>
              <a:t>In this playbook, we will be using the CLI method. </a:t>
            </a:r>
          </a:p>
          <a:p>
            <a:pPr lvl="1"/>
            <a:r>
              <a:rPr lang="en-US" dirty="0"/>
              <a:t>Ansible GITHUB </a:t>
            </a:r>
            <a:r>
              <a:rPr lang="en-US" dirty="0" err="1"/>
              <a:t>nxos</a:t>
            </a:r>
            <a:r>
              <a:rPr lang="en-US" dirty="0"/>
              <a:t> repo is located at:</a:t>
            </a:r>
          </a:p>
          <a:p>
            <a:pPr lvl="2"/>
            <a:r>
              <a:rPr lang="en-US" dirty="0"/>
              <a:t>https://github.com/ansible-network/cisco_nxos</a:t>
            </a:r>
          </a:p>
          <a:p>
            <a:pPr marL="457200" lvl="1" indent="0">
              <a:buNone/>
            </a:pPr>
            <a:endParaRPr lang="en-US" dirty="0"/>
          </a:p>
        </p:txBody>
      </p:sp>
    </p:spTree>
    <p:extLst>
      <p:ext uri="{BB962C8B-B14F-4D97-AF65-F5344CB8AC3E}">
        <p14:creationId xmlns:p14="http://schemas.microsoft.com/office/powerpoint/2010/main" val="2026841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22C9-89BD-4007-8B0C-44F88027ACD6}"/>
              </a:ext>
            </a:extLst>
          </p:cNvPr>
          <p:cNvSpPr>
            <a:spLocks noGrp="1"/>
          </p:cNvSpPr>
          <p:nvPr>
            <p:ph type="title"/>
          </p:nvPr>
        </p:nvSpPr>
        <p:spPr/>
        <p:txBody>
          <a:bodyPr/>
          <a:lstStyle/>
          <a:p>
            <a:r>
              <a:rPr lang="en-US" dirty="0"/>
              <a:t>Cisco NX-OS - Playbook</a:t>
            </a:r>
          </a:p>
        </p:txBody>
      </p:sp>
      <p:sp>
        <p:nvSpPr>
          <p:cNvPr id="3" name="Content Placeholder 2">
            <a:extLst>
              <a:ext uri="{FF2B5EF4-FFF2-40B4-BE49-F238E27FC236}">
                <a16:creationId xmlns:a16="http://schemas.microsoft.com/office/drawing/2014/main" id="{F77748C7-C045-4A0D-A4F3-B58A3F96FBBC}"/>
              </a:ext>
            </a:extLst>
          </p:cNvPr>
          <p:cNvSpPr>
            <a:spLocks noGrp="1"/>
          </p:cNvSpPr>
          <p:nvPr>
            <p:ph idx="1"/>
          </p:nvPr>
        </p:nvSpPr>
        <p:spPr/>
        <p:txBody>
          <a:bodyPr/>
          <a:lstStyle/>
          <a:p>
            <a:r>
              <a:rPr lang="en-US" dirty="0"/>
              <a:t>Uses CLI access method.</a:t>
            </a:r>
          </a:p>
          <a:p>
            <a:r>
              <a:rPr lang="en-US" dirty="0"/>
              <a:t>Uses the </a:t>
            </a:r>
            <a:r>
              <a:rPr lang="en-US" dirty="0" err="1"/>
              <a:t>nxos_command</a:t>
            </a:r>
            <a:r>
              <a:rPr lang="en-US" dirty="0"/>
              <a:t> module.</a:t>
            </a:r>
          </a:p>
          <a:p>
            <a:r>
              <a:rPr lang="en-US" dirty="0"/>
              <a:t>Every command output is in the JSON data format. </a:t>
            </a:r>
          </a:p>
          <a:p>
            <a:r>
              <a:rPr lang="en-US" dirty="0"/>
              <a:t>All outputs are registered as a dynamic variable. </a:t>
            </a:r>
          </a:p>
          <a:p>
            <a:r>
              <a:rPr lang="en-US" dirty="0"/>
              <a:t> </a:t>
            </a:r>
          </a:p>
        </p:txBody>
      </p:sp>
    </p:spTree>
    <p:extLst>
      <p:ext uri="{BB962C8B-B14F-4D97-AF65-F5344CB8AC3E}">
        <p14:creationId xmlns:p14="http://schemas.microsoft.com/office/powerpoint/2010/main" val="3184396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2853B-AD1A-4189-AF90-3DF0DAE3CE49}"/>
              </a:ext>
            </a:extLst>
          </p:cNvPr>
          <p:cNvSpPr>
            <a:spLocks noGrp="1"/>
          </p:cNvSpPr>
          <p:nvPr>
            <p:ph type="title"/>
          </p:nvPr>
        </p:nvSpPr>
        <p:spPr/>
        <p:txBody>
          <a:bodyPr/>
          <a:lstStyle/>
          <a:p>
            <a:r>
              <a:rPr lang="en-US" dirty="0"/>
              <a:t>Cisco NX-OS – Playbook Objectives</a:t>
            </a:r>
          </a:p>
        </p:txBody>
      </p:sp>
      <p:sp>
        <p:nvSpPr>
          <p:cNvPr id="3" name="Content Placeholder 2">
            <a:extLst>
              <a:ext uri="{FF2B5EF4-FFF2-40B4-BE49-F238E27FC236}">
                <a16:creationId xmlns:a16="http://schemas.microsoft.com/office/drawing/2014/main" id="{6D8608D6-4146-4B77-B0D5-D1C527BBCFAD}"/>
              </a:ext>
            </a:extLst>
          </p:cNvPr>
          <p:cNvSpPr>
            <a:spLocks noGrp="1"/>
          </p:cNvSpPr>
          <p:nvPr>
            <p:ph idx="1"/>
          </p:nvPr>
        </p:nvSpPr>
        <p:spPr/>
        <p:txBody>
          <a:bodyPr>
            <a:normAutofit fontScale="92500" lnSpcReduction="20000"/>
          </a:bodyPr>
          <a:lstStyle/>
          <a:p>
            <a:r>
              <a:rPr lang="en-US" dirty="0"/>
              <a:t>There is only one play with two tasks.</a:t>
            </a:r>
          </a:p>
          <a:p>
            <a:r>
              <a:rPr lang="en-US" dirty="0"/>
              <a:t>The first task issues seven commands.</a:t>
            </a:r>
          </a:p>
          <a:p>
            <a:pPr lvl="1"/>
            <a:r>
              <a:rPr lang="en-US" dirty="0"/>
              <a:t>command: show version</a:t>
            </a:r>
          </a:p>
          <a:p>
            <a:pPr lvl="1"/>
            <a:r>
              <a:rPr lang="en-US" dirty="0"/>
              <a:t>command: show system resources</a:t>
            </a:r>
          </a:p>
          <a:p>
            <a:pPr lvl="1"/>
            <a:r>
              <a:rPr lang="en-US" dirty="0"/>
              <a:t>command: show spanning-tree </a:t>
            </a:r>
            <a:r>
              <a:rPr lang="en-US" dirty="0" err="1"/>
              <a:t>vlan</a:t>
            </a:r>
            <a:r>
              <a:rPr lang="en-US" dirty="0"/>
              <a:t> 1</a:t>
            </a:r>
          </a:p>
          <a:p>
            <a:pPr lvl="1"/>
            <a:r>
              <a:rPr lang="en-US" dirty="0"/>
              <a:t>command: show </a:t>
            </a:r>
            <a:r>
              <a:rPr lang="en-US" dirty="0" err="1"/>
              <a:t>hsrp</a:t>
            </a:r>
            <a:endParaRPr lang="en-US" dirty="0"/>
          </a:p>
          <a:p>
            <a:pPr lvl="1"/>
            <a:r>
              <a:rPr lang="en-US" dirty="0"/>
              <a:t>command: show </a:t>
            </a:r>
            <a:r>
              <a:rPr lang="en-US" dirty="0" err="1"/>
              <a:t>ip</a:t>
            </a:r>
            <a:r>
              <a:rPr lang="en-US" dirty="0"/>
              <a:t> </a:t>
            </a:r>
            <a:r>
              <a:rPr lang="en-US" dirty="0" err="1"/>
              <a:t>eigrp</a:t>
            </a:r>
            <a:endParaRPr lang="en-US" dirty="0"/>
          </a:p>
          <a:p>
            <a:pPr lvl="1"/>
            <a:r>
              <a:rPr lang="en-US" dirty="0"/>
              <a:t>command: show </a:t>
            </a:r>
            <a:r>
              <a:rPr lang="en-US" dirty="0" err="1"/>
              <a:t>ip</a:t>
            </a:r>
            <a:r>
              <a:rPr lang="en-US" dirty="0"/>
              <a:t> </a:t>
            </a:r>
            <a:r>
              <a:rPr lang="en-US" dirty="0" err="1"/>
              <a:t>eigrp</a:t>
            </a:r>
            <a:r>
              <a:rPr lang="en-US" dirty="0"/>
              <a:t> neighbors</a:t>
            </a:r>
          </a:p>
          <a:p>
            <a:pPr lvl="1"/>
            <a:r>
              <a:rPr lang="en-US" dirty="0"/>
              <a:t>command: show </a:t>
            </a:r>
            <a:r>
              <a:rPr lang="en-US" dirty="0" err="1"/>
              <a:t>ip</a:t>
            </a:r>
            <a:r>
              <a:rPr lang="en-US" dirty="0"/>
              <a:t> </a:t>
            </a:r>
            <a:r>
              <a:rPr lang="en-US" dirty="0" err="1"/>
              <a:t>eigrp</a:t>
            </a:r>
            <a:r>
              <a:rPr lang="en-US" dirty="0"/>
              <a:t> topology summary</a:t>
            </a:r>
          </a:p>
          <a:p>
            <a:pPr lvl="1"/>
            <a:r>
              <a:rPr lang="en-US" dirty="0"/>
              <a:t>command: show </a:t>
            </a:r>
            <a:r>
              <a:rPr lang="en-US" dirty="0" err="1"/>
              <a:t>ip</a:t>
            </a:r>
            <a:r>
              <a:rPr lang="en-US" dirty="0"/>
              <a:t> route 0.0.0.0</a:t>
            </a:r>
          </a:p>
          <a:p>
            <a:r>
              <a:rPr lang="en-US" dirty="0"/>
              <a:t>The second task will inject the output of each command into a Jinja2 template using the Ansible template module. Jinja2 will then parse the data into a more human readable format and save the output to a file.</a:t>
            </a:r>
          </a:p>
        </p:txBody>
      </p:sp>
    </p:spTree>
    <p:extLst>
      <p:ext uri="{BB962C8B-B14F-4D97-AF65-F5344CB8AC3E}">
        <p14:creationId xmlns:p14="http://schemas.microsoft.com/office/powerpoint/2010/main" val="1083031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40EB-35D1-4EA4-85AF-B61EF29C961F}"/>
              </a:ext>
            </a:extLst>
          </p:cNvPr>
          <p:cNvSpPr>
            <a:spLocks noGrp="1"/>
          </p:cNvSpPr>
          <p:nvPr>
            <p:ph type="title"/>
          </p:nvPr>
        </p:nvSpPr>
        <p:spPr/>
        <p:txBody>
          <a:bodyPr/>
          <a:lstStyle/>
          <a:p>
            <a:r>
              <a:rPr lang="en-US" dirty="0"/>
              <a:t>Cisco NX-OS – Playbook </a:t>
            </a:r>
            <a:r>
              <a:rPr lang="en-US" dirty="0" err="1"/>
              <a:t>Demostration</a:t>
            </a:r>
            <a:endParaRPr lang="en-US" dirty="0"/>
          </a:p>
        </p:txBody>
      </p:sp>
      <p:sp>
        <p:nvSpPr>
          <p:cNvPr id="3" name="Content Placeholder 2">
            <a:extLst>
              <a:ext uri="{FF2B5EF4-FFF2-40B4-BE49-F238E27FC236}">
                <a16:creationId xmlns:a16="http://schemas.microsoft.com/office/drawing/2014/main" id="{E08535DE-CAF8-43B9-AC55-11DE13FD628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31327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1A5A-745C-47CF-9187-C39FC466A340}"/>
              </a:ext>
            </a:extLst>
          </p:cNvPr>
          <p:cNvSpPr>
            <a:spLocks noGrp="1"/>
          </p:cNvSpPr>
          <p:nvPr>
            <p:ph type="title"/>
          </p:nvPr>
        </p:nvSpPr>
        <p:spPr/>
        <p:txBody>
          <a:bodyPr/>
          <a:lstStyle/>
          <a:p>
            <a:r>
              <a:rPr lang="en-US" dirty="0"/>
              <a:t>A10 Thunder ADC</a:t>
            </a:r>
          </a:p>
        </p:txBody>
      </p:sp>
      <p:sp>
        <p:nvSpPr>
          <p:cNvPr id="3" name="Content Placeholder 2">
            <a:extLst>
              <a:ext uri="{FF2B5EF4-FFF2-40B4-BE49-F238E27FC236}">
                <a16:creationId xmlns:a16="http://schemas.microsoft.com/office/drawing/2014/main" id="{EB8EA5B9-B74F-4069-A094-F38256F69C43}"/>
              </a:ext>
            </a:extLst>
          </p:cNvPr>
          <p:cNvSpPr>
            <a:spLocks noGrp="1"/>
          </p:cNvSpPr>
          <p:nvPr>
            <p:ph idx="1"/>
          </p:nvPr>
        </p:nvSpPr>
        <p:spPr/>
        <p:txBody>
          <a:bodyPr>
            <a:normAutofit lnSpcReduction="10000"/>
          </a:bodyPr>
          <a:lstStyle/>
          <a:p>
            <a:r>
              <a:rPr lang="en-US" dirty="0"/>
              <a:t>Uses the REST API</a:t>
            </a:r>
          </a:p>
          <a:p>
            <a:r>
              <a:rPr lang="en-US" dirty="0">
                <a:hlinkClick r:id="rId2"/>
              </a:rPr>
              <a:t>https://documentation.a10networks.com/ACOS/414x/ACOS_4_1_4-P1/html/axapiv3/index.html</a:t>
            </a:r>
            <a:endParaRPr lang="en-US" dirty="0"/>
          </a:p>
          <a:p>
            <a:r>
              <a:rPr lang="en-US" dirty="0"/>
              <a:t>Ansible includes A10 modules but only works with version 2.1 or earlier of AXAPI.</a:t>
            </a:r>
          </a:p>
          <a:p>
            <a:r>
              <a:rPr lang="en-US" dirty="0"/>
              <a:t>https://docs.ansible.com/ansible/latest/modules/list_of_all_modules.html</a:t>
            </a:r>
          </a:p>
          <a:p>
            <a:r>
              <a:rPr lang="en-US" dirty="0"/>
              <a:t>A10 has made available ansible modules that support version 3.X of AXAPI on </a:t>
            </a:r>
            <a:r>
              <a:rPr lang="en-US" dirty="0" err="1"/>
              <a:t>github</a:t>
            </a:r>
            <a:r>
              <a:rPr lang="en-US" dirty="0"/>
              <a:t>. Can be cloned and used with Ansible. </a:t>
            </a:r>
          </a:p>
          <a:p>
            <a:r>
              <a:rPr lang="en-US" dirty="0">
                <a:hlinkClick r:id="rId3"/>
              </a:rPr>
              <a:t>https://github.com/a10networks/a10-ansible</a:t>
            </a:r>
            <a:endParaRPr lang="en-US" dirty="0"/>
          </a:p>
        </p:txBody>
      </p:sp>
    </p:spTree>
    <p:extLst>
      <p:ext uri="{BB962C8B-B14F-4D97-AF65-F5344CB8AC3E}">
        <p14:creationId xmlns:p14="http://schemas.microsoft.com/office/powerpoint/2010/main" val="488368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27451-D04E-46AB-9606-29D440D155F0}"/>
              </a:ext>
            </a:extLst>
          </p:cNvPr>
          <p:cNvSpPr>
            <a:spLocks noGrp="1"/>
          </p:cNvSpPr>
          <p:nvPr>
            <p:ph type="title"/>
          </p:nvPr>
        </p:nvSpPr>
        <p:spPr/>
        <p:txBody>
          <a:bodyPr/>
          <a:lstStyle/>
          <a:p>
            <a:r>
              <a:rPr lang="en-US" dirty="0"/>
              <a:t>A10 Thunder ADC – GNS3 Details</a:t>
            </a:r>
          </a:p>
        </p:txBody>
      </p:sp>
      <p:sp>
        <p:nvSpPr>
          <p:cNvPr id="3" name="Content Placeholder 2">
            <a:extLst>
              <a:ext uri="{FF2B5EF4-FFF2-40B4-BE49-F238E27FC236}">
                <a16:creationId xmlns:a16="http://schemas.microsoft.com/office/drawing/2014/main" id="{F8B25539-12CC-485A-8EDA-9AC1B3C9F990}"/>
              </a:ext>
            </a:extLst>
          </p:cNvPr>
          <p:cNvSpPr>
            <a:spLocks noGrp="1"/>
          </p:cNvSpPr>
          <p:nvPr>
            <p:ph idx="1"/>
          </p:nvPr>
        </p:nvSpPr>
        <p:spPr/>
        <p:txBody>
          <a:bodyPr/>
          <a:lstStyle/>
          <a:p>
            <a:r>
              <a:rPr lang="en-US" dirty="0"/>
              <a:t>GNS3 Lab</a:t>
            </a:r>
          </a:p>
          <a:p>
            <a:pPr lvl="1"/>
            <a:r>
              <a:rPr lang="en-US" dirty="0"/>
              <a:t>A10 </a:t>
            </a:r>
            <a:r>
              <a:rPr lang="en-US" dirty="0" err="1"/>
              <a:t>vThunder</a:t>
            </a:r>
            <a:r>
              <a:rPr lang="en-US" dirty="0"/>
              <a:t> </a:t>
            </a:r>
            <a:r>
              <a:rPr lang="en-US" dirty="0" err="1"/>
              <a:t>Applicance</a:t>
            </a:r>
            <a:r>
              <a:rPr lang="en-US" dirty="0"/>
              <a:t> </a:t>
            </a:r>
          </a:p>
          <a:p>
            <a:pPr lvl="1"/>
            <a:r>
              <a:rPr lang="en-US" dirty="0"/>
              <a:t>Network Automation Appliance ( Ubuntu Linux)</a:t>
            </a:r>
          </a:p>
          <a:p>
            <a:pPr lvl="1"/>
            <a:r>
              <a:rPr lang="en-US" dirty="0"/>
              <a:t>Cisco IOSvL2 Switches</a:t>
            </a:r>
          </a:p>
          <a:p>
            <a:pPr lvl="1"/>
            <a:r>
              <a:rPr lang="en-US" dirty="0"/>
              <a:t>Linux Appliances (</a:t>
            </a:r>
            <a:r>
              <a:rPr lang="en-US" dirty="0" err="1"/>
              <a:t>Unbuntu</a:t>
            </a:r>
            <a:r>
              <a:rPr lang="en-US" dirty="0"/>
              <a:t>)</a:t>
            </a:r>
          </a:p>
          <a:p>
            <a:pPr lvl="2"/>
            <a:r>
              <a:rPr lang="en-US" dirty="0"/>
              <a:t>Running WEBFS http server.</a:t>
            </a:r>
          </a:p>
          <a:p>
            <a:pPr lvl="2"/>
            <a:r>
              <a:rPr lang="en-US" dirty="0"/>
              <a:t>Listening on TCP port 80.</a:t>
            </a:r>
          </a:p>
          <a:p>
            <a:pPr lvl="2"/>
            <a:r>
              <a:rPr lang="en-US" dirty="0">
                <a:hlinkClick r:id="rId2"/>
              </a:rPr>
              <a:t>https://github.com/ourway/webfsd</a:t>
            </a:r>
            <a:endParaRPr lang="en-US" dirty="0"/>
          </a:p>
          <a:p>
            <a:pPr marL="457200" lvl="1"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2"/>
            <a:endParaRPr lang="en-US" dirty="0"/>
          </a:p>
        </p:txBody>
      </p:sp>
    </p:spTree>
    <p:extLst>
      <p:ext uri="{BB962C8B-B14F-4D97-AF65-F5344CB8AC3E}">
        <p14:creationId xmlns:p14="http://schemas.microsoft.com/office/powerpoint/2010/main" val="905221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0694-9CB5-4FA3-B49C-8F48F36428D3}"/>
              </a:ext>
            </a:extLst>
          </p:cNvPr>
          <p:cNvSpPr>
            <a:spLocks noGrp="1"/>
          </p:cNvSpPr>
          <p:nvPr>
            <p:ph type="title"/>
          </p:nvPr>
        </p:nvSpPr>
        <p:spPr/>
        <p:txBody>
          <a:bodyPr/>
          <a:lstStyle/>
          <a:p>
            <a:r>
              <a:rPr lang="en-US" dirty="0"/>
              <a:t>A10 Thunder ADC – Playbook Objectives</a:t>
            </a:r>
          </a:p>
        </p:txBody>
      </p:sp>
      <p:sp>
        <p:nvSpPr>
          <p:cNvPr id="3" name="Content Placeholder 2">
            <a:extLst>
              <a:ext uri="{FF2B5EF4-FFF2-40B4-BE49-F238E27FC236}">
                <a16:creationId xmlns:a16="http://schemas.microsoft.com/office/drawing/2014/main" id="{7430B74A-2319-4564-9F64-AA3FC5E1A933}"/>
              </a:ext>
            </a:extLst>
          </p:cNvPr>
          <p:cNvSpPr>
            <a:spLocks noGrp="1"/>
          </p:cNvSpPr>
          <p:nvPr>
            <p:ph idx="1"/>
          </p:nvPr>
        </p:nvSpPr>
        <p:spPr/>
        <p:txBody>
          <a:bodyPr/>
          <a:lstStyle/>
          <a:p>
            <a:r>
              <a:rPr lang="en-US" dirty="0"/>
              <a:t>The Ansible playbook will be broken down into four plays. </a:t>
            </a:r>
          </a:p>
          <a:p>
            <a:r>
              <a:rPr lang="en-US" dirty="0"/>
              <a:t>Play 1: Configure the A10 for server XYZ.XXXXX.COM</a:t>
            </a:r>
          </a:p>
          <a:p>
            <a:r>
              <a:rPr lang="en-US" dirty="0"/>
              <a:t>Play 2: Load test server XYZ.XXXXX.COM.</a:t>
            </a:r>
          </a:p>
          <a:p>
            <a:r>
              <a:rPr lang="en-US" dirty="0"/>
              <a:t>Play 3: Collect the results of the load test.</a:t>
            </a:r>
          </a:p>
          <a:p>
            <a:r>
              <a:rPr lang="en-US" dirty="0"/>
              <a:t>Play 4: Review the results of the playbook.</a:t>
            </a:r>
          </a:p>
        </p:txBody>
      </p:sp>
    </p:spTree>
    <p:extLst>
      <p:ext uri="{BB962C8B-B14F-4D97-AF65-F5344CB8AC3E}">
        <p14:creationId xmlns:p14="http://schemas.microsoft.com/office/powerpoint/2010/main" val="46786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5AA14-17FE-4C75-ACD6-8C6F4B04664A}"/>
              </a:ext>
            </a:extLst>
          </p:cNvPr>
          <p:cNvSpPr>
            <a:spLocks noGrp="1"/>
          </p:cNvSpPr>
          <p:nvPr>
            <p:ph type="title"/>
          </p:nvPr>
        </p:nvSpPr>
        <p:spPr/>
        <p:txBody>
          <a:bodyPr/>
          <a:lstStyle/>
          <a:p>
            <a:r>
              <a:rPr lang="en-US" dirty="0"/>
              <a:t>A10 Thunder ADC – Play 1</a:t>
            </a:r>
          </a:p>
        </p:txBody>
      </p:sp>
      <p:sp>
        <p:nvSpPr>
          <p:cNvPr id="3" name="Content Placeholder 2">
            <a:extLst>
              <a:ext uri="{FF2B5EF4-FFF2-40B4-BE49-F238E27FC236}">
                <a16:creationId xmlns:a16="http://schemas.microsoft.com/office/drawing/2014/main" id="{C4041241-BA78-48F6-BABC-CC17B82E06C0}"/>
              </a:ext>
            </a:extLst>
          </p:cNvPr>
          <p:cNvSpPr>
            <a:spLocks noGrp="1"/>
          </p:cNvSpPr>
          <p:nvPr>
            <p:ph idx="1"/>
          </p:nvPr>
        </p:nvSpPr>
        <p:spPr/>
        <p:txBody>
          <a:bodyPr>
            <a:normAutofit fontScale="70000" lnSpcReduction="20000"/>
          </a:bodyPr>
          <a:lstStyle/>
          <a:p>
            <a:r>
              <a:rPr lang="en-US" dirty="0"/>
              <a:t>We will be using the Ansible URI module to deploy our configurations. </a:t>
            </a:r>
          </a:p>
          <a:p>
            <a:r>
              <a:rPr lang="en-US" dirty="0"/>
              <a:t>The REST method is POST.</a:t>
            </a:r>
          </a:p>
          <a:p>
            <a:r>
              <a:rPr lang="en-US" dirty="0"/>
              <a:t>The data format is JSON.</a:t>
            </a:r>
          </a:p>
          <a:p>
            <a:r>
              <a:rPr lang="en-US" dirty="0"/>
              <a:t>There are six tasks in this play.</a:t>
            </a:r>
          </a:p>
          <a:p>
            <a:pPr lvl="1"/>
            <a:r>
              <a:rPr lang="en-US" dirty="0"/>
              <a:t>Task #1: Create a security token from the A10 and register it as a dynamic variable. This token is used for authorization into the A10 by every subsequent task.</a:t>
            </a:r>
          </a:p>
          <a:p>
            <a:pPr lvl="1"/>
            <a:r>
              <a:rPr lang="en-US" dirty="0"/>
              <a:t>Task #2: Create health monitor XYZ-TCP-80</a:t>
            </a:r>
          </a:p>
          <a:p>
            <a:pPr lvl="1"/>
            <a:r>
              <a:rPr lang="en-US" dirty="0"/>
              <a:t>Task #3: Create </a:t>
            </a:r>
            <a:r>
              <a:rPr lang="en-US" dirty="0" err="1"/>
              <a:t>slb</a:t>
            </a:r>
            <a:r>
              <a:rPr lang="en-US" dirty="0"/>
              <a:t> server XYZ1.XXXXX.COM. (Listening on TCP port 80)</a:t>
            </a:r>
          </a:p>
          <a:p>
            <a:pPr lvl="1"/>
            <a:r>
              <a:rPr lang="en-US" dirty="0"/>
              <a:t>Task #4: Create </a:t>
            </a:r>
            <a:r>
              <a:rPr lang="en-US" dirty="0" err="1"/>
              <a:t>slb</a:t>
            </a:r>
            <a:r>
              <a:rPr lang="en-US" dirty="0"/>
              <a:t> server XYZ2.XXXXX.COM. (Listening on TCP port 80)</a:t>
            </a:r>
          </a:p>
          <a:p>
            <a:pPr lvl="1"/>
            <a:r>
              <a:rPr lang="en-US" dirty="0"/>
              <a:t>Task #5: Create </a:t>
            </a:r>
            <a:r>
              <a:rPr lang="en-US" dirty="0" err="1"/>
              <a:t>slb</a:t>
            </a:r>
            <a:r>
              <a:rPr lang="en-US" dirty="0"/>
              <a:t> server-group XYZ.XXXXX.COM-HTTP.</a:t>
            </a:r>
          </a:p>
          <a:p>
            <a:pPr lvl="2"/>
            <a:r>
              <a:rPr lang="en-US" dirty="0"/>
              <a:t>Members XYZ1 &amp; XYZ2.XXXXX.COM</a:t>
            </a:r>
          </a:p>
          <a:p>
            <a:pPr lvl="2"/>
            <a:r>
              <a:rPr lang="en-US" dirty="0"/>
              <a:t>Listening on TCP port 80</a:t>
            </a:r>
          </a:p>
          <a:p>
            <a:pPr lvl="2"/>
            <a:r>
              <a:rPr lang="en-US" dirty="0"/>
              <a:t>Health check XYZ-TCP-80</a:t>
            </a:r>
          </a:p>
          <a:p>
            <a:pPr lvl="1"/>
            <a:r>
              <a:rPr lang="en-US" dirty="0"/>
              <a:t>Task #6: Create virtual-server XYZ.XXXXX.COM</a:t>
            </a:r>
          </a:p>
          <a:p>
            <a:pPr lvl="2"/>
            <a:r>
              <a:rPr lang="en-US" dirty="0"/>
              <a:t>Service-group XYZ.XXXXX.COM-HTTP</a:t>
            </a:r>
          </a:p>
          <a:p>
            <a:pPr lvl="2"/>
            <a:r>
              <a:rPr lang="en-US" dirty="0"/>
              <a:t>IP Address 192.168.10.3</a:t>
            </a:r>
          </a:p>
          <a:p>
            <a:pPr lvl="2"/>
            <a:r>
              <a:rPr lang="en-US" dirty="0"/>
              <a:t>Listening on TCP 80</a:t>
            </a:r>
          </a:p>
          <a:p>
            <a:pPr lvl="1"/>
            <a:endParaRPr lang="en-US" dirty="0"/>
          </a:p>
          <a:p>
            <a:endParaRPr lang="en-US" dirty="0"/>
          </a:p>
        </p:txBody>
      </p:sp>
    </p:spTree>
    <p:extLst>
      <p:ext uri="{BB962C8B-B14F-4D97-AF65-F5344CB8AC3E}">
        <p14:creationId xmlns:p14="http://schemas.microsoft.com/office/powerpoint/2010/main" val="1267542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A55D1-22BA-4750-B222-478823A51F16}"/>
              </a:ext>
            </a:extLst>
          </p:cNvPr>
          <p:cNvSpPr>
            <a:spLocks noGrp="1"/>
          </p:cNvSpPr>
          <p:nvPr>
            <p:ph type="title"/>
          </p:nvPr>
        </p:nvSpPr>
        <p:spPr/>
        <p:txBody>
          <a:bodyPr/>
          <a:lstStyle/>
          <a:p>
            <a:r>
              <a:rPr lang="en-US" dirty="0"/>
              <a:t>A10 Thunder ADC – Play 2</a:t>
            </a:r>
          </a:p>
        </p:txBody>
      </p:sp>
      <p:sp>
        <p:nvSpPr>
          <p:cNvPr id="3" name="Content Placeholder 2">
            <a:extLst>
              <a:ext uri="{FF2B5EF4-FFF2-40B4-BE49-F238E27FC236}">
                <a16:creationId xmlns:a16="http://schemas.microsoft.com/office/drawing/2014/main" id="{62F1A20E-654A-41D1-8647-50DC19214151}"/>
              </a:ext>
            </a:extLst>
          </p:cNvPr>
          <p:cNvSpPr>
            <a:spLocks noGrp="1"/>
          </p:cNvSpPr>
          <p:nvPr>
            <p:ph idx="1"/>
          </p:nvPr>
        </p:nvSpPr>
        <p:spPr/>
        <p:txBody>
          <a:bodyPr>
            <a:normAutofit fontScale="70000" lnSpcReduction="20000"/>
          </a:bodyPr>
          <a:lstStyle/>
          <a:p>
            <a:r>
              <a:rPr lang="en-US" dirty="0"/>
              <a:t>We will be using the open source utility called Siege.</a:t>
            </a:r>
          </a:p>
          <a:p>
            <a:r>
              <a:rPr lang="en-US" dirty="0">
                <a:hlinkClick r:id="rId2"/>
              </a:rPr>
              <a:t>https://github.com/JoeDog/siege</a:t>
            </a:r>
            <a:endParaRPr lang="en-US" dirty="0"/>
          </a:p>
          <a:p>
            <a:r>
              <a:rPr lang="en-US" dirty="0"/>
              <a:t>Siege is an http/https regression testing and benchmarking utility. </a:t>
            </a:r>
          </a:p>
          <a:p>
            <a:r>
              <a:rPr lang="en-US" dirty="0"/>
              <a:t>Performance measures include elapsed time of the test, the amount of data transferred ( including headers ), the response time of the server, its transaction rate, its throughput, its concurrency and the number of times it returned OK. </a:t>
            </a:r>
          </a:p>
          <a:p>
            <a:r>
              <a:rPr lang="en-US" dirty="0"/>
              <a:t>Siege is installed locally on the Ansible controller. </a:t>
            </a:r>
          </a:p>
          <a:p>
            <a:r>
              <a:rPr lang="en-US" dirty="0"/>
              <a:t>We will register the results of the test as a dynamic variable to be displayed using the DEBUG module.</a:t>
            </a:r>
          </a:p>
          <a:p>
            <a:r>
              <a:rPr lang="en-US" dirty="0"/>
              <a:t>There are two tasks in this play.</a:t>
            </a:r>
          </a:p>
          <a:p>
            <a:pPr lvl="1"/>
            <a:r>
              <a:rPr lang="en-US" dirty="0"/>
              <a:t>Task #1: We will simulate 10 concurrent users connecting to XYZ.XXXXX.COM over a 10 second period.</a:t>
            </a:r>
          </a:p>
          <a:p>
            <a:pPr lvl="1"/>
            <a:r>
              <a:rPr lang="en-US" dirty="0"/>
              <a:t>Task #2: We will inject the results of the test into a Jinja2 template using the Ansible template module. Jinja2 will then parse the data into a more human readable format and save the output to a file. </a:t>
            </a:r>
          </a:p>
        </p:txBody>
      </p:sp>
    </p:spTree>
    <p:extLst>
      <p:ext uri="{BB962C8B-B14F-4D97-AF65-F5344CB8AC3E}">
        <p14:creationId xmlns:p14="http://schemas.microsoft.com/office/powerpoint/2010/main" val="1552274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43345-3FF0-4ECC-B88B-3BB4B8D2DF14}"/>
              </a:ext>
            </a:extLst>
          </p:cNvPr>
          <p:cNvSpPr>
            <a:spLocks noGrp="1"/>
          </p:cNvSpPr>
          <p:nvPr>
            <p:ph type="title"/>
          </p:nvPr>
        </p:nvSpPr>
        <p:spPr/>
        <p:txBody>
          <a:bodyPr/>
          <a:lstStyle/>
          <a:p>
            <a:r>
              <a:rPr lang="en-US" dirty="0"/>
              <a:t>A10 Thunder ADC – Play 3</a:t>
            </a:r>
          </a:p>
        </p:txBody>
      </p:sp>
      <p:sp>
        <p:nvSpPr>
          <p:cNvPr id="3" name="Content Placeholder 2">
            <a:extLst>
              <a:ext uri="{FF2B5EF4-FFF2-40B4-BE49-F238E27FC236}">
                <a16:creationId xmlns:a16="http://schemas.microsoft.com/office/drawing/2014/main" id="{D244EF8C-D9F4-4FF0-87E2-B0E39F4739F0}"/>
              </a:ext>
            </a:extLst>
          </p:cNvPr>
          <p:cNvSpPr>
            <a:spLocks noGrp="1"/>
          </p:cNvSpPr>
          <p:nvPr>
            <p:ph idx="1"/>
          </p:nvPr>
        </p:nvSpPr>
        <p:spPr/>
        <p:txBody>
          <a:bodyPr>
            <a:normAutofit fontScale="70000" lnSpcReduction="20000"/>
          </a:bodyPr>
          <a:lstStyle/>
          <a:p>
            <a:r>
              <a:rPr lang="en-US" dirty="0"/>
              <a:t>We will collect the results of the Siege test from the A10 using the REST API.</a:t>
            </a:r>
          </a:p>
          <a:p>
            <a:r>
              <a:rPr lang="en-US" dirty="0"/>
              <a:t>We will use the Ansible URI module.</a:t>
            </a:r>
          </a:p>
          <a:p>
            <a:r>
              <a:rPr lang="en-US" dirty="0"/>
              <a:t>The method will be GET.</a:t>
            </a:r>
          </a:p>
          <a:p>
            <a:r>
              <a:rPr lang="en-US" dirty="0"/>
              <a:t>The data format is JSON. </a:t>
            </a:r>
          </a:p>
          <a:p>
            <a:r>
              <a:rPr lang="en-US" dirty="0"/>
              <a:t>Each task will have its results registered as a dynamic variable to be displayed by the DEBUG module. </a:t>
            </a:r>
          </a:p>
          <a:p>
            <a:r>
              <a:rPr lang="en-US" dirty="0"/>
              <a:t>There are six tasks in this play.</a:t>
            </a:r>
          </a:p>
          <a:p>
            <a:pPr lvl="1"/>
            <a:r>
              <a:rPr lang="en-US" dirty="0"/>
              <a:t>Task #1: Create a security token from the A10 and register it as a dynamic variable. This token is used for authorization into the A10 by every succeeding task.</a:t>
            </a:r>
          </a:p>
          <a:p>
            <a:pPr lvl="1"/>
            <a:r>
              <a:rPr lang="en-US" dirty="0"/>
              <a:t>Task #2: Collect the operational status of virtual-server XYZ.XXXXX.COM</a:t>
            </a:r>
          </a:p>
          <a:p>
            <a:pPr lvl="1"/>
            <a:r>
              <a:rPr lang="en-US" dirty="0"/>
              <a:t>Task #3: Collect the statistical information of server-group XYZ.XXXXX.COM-HTTP</a:t>
            </a:r>
          </a:p>
          <a:p>
            <a:pPr lvl="1"/>
            <a:r>
              <a:rPr lang="en-US" dirty="0"/>
              <a:t>Task #4: Collect the operational status of server XYZ1.XXXXX.COM</a:t>
            </a:r>
          </a:p>
          <a:p>
            <a:pPr lvl="1"/>
            <a:r>
              <a:rPr lang="en-US" dirty="0"/>
              <a:t>Task #5: Collect the operational status of server XYZ2.XXXXX.COM</a:t>
            </a:r>
          </a:p>
          <a:p>
            <a:pPr lvl="1"/>
            <a:r>
              <a:rPr lang="en-US" dirty="0"/>
              <a:t>Task #6: We will inject the results of the test into a Jinja2 template using the Ansible template module. Jinja2 will then parse the data into a more human readable format and save the output to a file. </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379957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2107-7F97-42F7-B956-349569C702BA}"/>
              </a:ext>
            </a:extLst>
          </p:cNvPr>
          <p:cNvSpPr>
            <a:spLocks noGrp="1"/>
          </p:cNvSpPr>
          <p:nvPr>
            <p:ph type="title"/>
          </p:nvPr>
        </p:nvSpPr>
        <p:spPr/>
        <p:txBody>
          <a:bodyPr/>
          <a:lstStyle/>
          <a:p>
            <a:r>
              <a:rPr lang="en-US" dirty="0"/>
              <a:t>YANG</a:t>
            </a:r>
          </a:p>
        </p:txBody>
      </p:sp>
      <p:sp>
        <p:nvSpPr>
          <p:cNvPr id="3" name="Content Placeholder 2">
            <a:extLst>
              <a:ext uri="{FF2B5EF4-FFF2-40B4-BE49-F238E27FC236}">
                <a16:creationId xmlns:a16="http://schemas.microsoft.com/office/drawing/2014/main" id="{7900A952-B0C4-46AA-99CE-8A9EC850C177}"/>
              </a:ext>
            </a:extLst>
          </p:cNvPr>
          <p:cNvSpPr>
            <a:spLocks noGrp="1"/>
          </p:cNvSpPr>
          <p:nvPr>
            <p:ph idx="1"/>
          </p:nvPr>
        </p:nvSpPr>
        <p:spPr/>
        <p:txBody>
          <a:bodyPr/>
          <a:lstStyle/>
          <a:p>
            <a:r>
              <a:rPr lang="en-US" dirty="0"/>
              <a:t>Yang Modeling Language</a:t>
            </a:r>
          </a:p>
          <a:p>
            <a:r>
              <a:rPr lang="en-US" dirty="0"/>
              <a:t>Yang Data Models</a:t>
            </a:r>
          </a:p>
          <a:p>
            <a:r>
              <a:rPr lang="en-US" dirty="0"/>
              <a:t>Yang Data</a:t>
            </a:r>
          </a:p>
          <a:p>
            <a:r>
              <a:rPr lang="en-US" dirty="0"/>
              <a:t>Yang data sent to or from a network device will be formatted in either XML or JSON depending on the transport protocol. </a:t>
            </a:r>
          </a:p>
          <a:p>
            <a:pPr lvl="1"/>
            <a:r>
              <a:rPr lang="en-US" dirty="0"/>
              <a:t>NETCONF = XML</a:t>
            </a:r>
          </a:p>
          <a:p>
            <a:pPr lvl="1"/>
            <a:r>
              <a:rPr lang="en-US" dirty="0"/>
              <a:t>RESTCONF = XML or JSON</a:t>
            </a:r>
          </a:p>
          <a:p>
            <a:pPr marL="0" indent="0">
              <a:buNone/>
            </a:pPr>
            <a:endParaRPr lang="en-US" dirty="0"/>
          </a:p>
        </p:txBody>
      </p:sp>
    </p:spTree>
    <p:extLst>
      <p:ext uri="{BB962C8B-B14F-4D97-AF65-F5344CB8AC3E}">
        <p14:creationId xmlns:p14="http://schemas.microsoft.com/office/powerpoint/2010/main" val="2035058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8E92-94C5-409F-93D0-FD87D67833FB}"/>
              </a:ext>
            </a:extLst>
          </p:cNvPr>
          <p:cNvSpPr>
            <a:spLocks noGrp="1"/>
          </p:cNvSpPr>
          <p:nvPr>
            <p:ph type="title"/>
          </p:nvPr>
        </p:nvSpPr>
        <p:spPr/>
        <p:txBody>
          <a:bodyPr/>
          <a:lstStyle/>
          <a:p>
            <a:r>
              <a:rPr lang="en-US" dirty="0"/>
              <a:t>A10 Thunder ADC – Play 4	</a:t>
            </a:r>
          </a:p>
        </p:txBody>
      </p:sp>
      <p:sp>
        <p:nvSpPr>
          <p:cNvPr id="3" name="Content Placeholder 2">
            <a:extLst>
              <a:ext uri="{FF2B5EF4-FFF2-40B4-BE49-F238E27FC236}">
                <a16:creationId xmlns:a16="http://schemas.microsoft.com/office/drawing/2014/main" id="{38688F4F-04FD-419F-B697-B943EB16B164}"/>
              </a:ext>
            </a:extLst>
          </p:cNvPr>
          <p:cNvSpPr>
            <a:spLocks noGrp="1"/>
          </p:cNvSpPr>
          <p:nvPr>
            <p:ph idx="1"/>
          </p:nvPr>
        </p:nvSpPr>
        <p:spPr/>
        <p:txBody>
          <a:bodyPr/>
          <a:lstStyle/>
          <a:p>
            <a:r>
              <a:rPr lang="en-US" dirty="0"/>
              <a:t>We will be using the Ansible assemble module.</a:t>
            </a:r>
          </a:p>
          <a:p>
            <a:r>
              <a:rPr lang="en-US" dirty="0"/>
              <a:t>All outputs that were parsed from the Jinja2 templates will be combined into one file. </a:t>
            </a:r>
          </a:p>
        </p:txBody>
      </p:sp>
    </p:spTree>
    <p:extLst>
      <p:ext uri="{BB962C8B-B14F-4D97-AF65-F5344CB8AC3E}">
        <p14:creationId xmlns:p14="http://schemas.microsoft.com/office/powerpoint/2010/main" val="2334137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C1196-15EB-46D1-9753-AC643FCF1376}"/>
              </a:ext>
            </a:extLst>
          </p:cNvPr>
          <p:cNvSpPr>
            <a:spLocks noGrp="1"/>
          </p:cNvSpPr>
          <p:nvPr>
            <p:ph type="title"/>
          </p:nvPr>
        </p:nvSpPr>
        <p:spPr/>
        <p:txBody>
          <a:bodyPr/>
          <a:lstStyle/>
          <a:p>
            <a:r>
              <a:rPr lang="en-US" dirty="0"/>
              <a:t>A10 Thunder ADC – Playbook Demonstration</a:t>
            </a:r>
          </a:p>
        </p:txBody>
      </p:sp>
      <p:sp>
        <p:nvSpPr>
          <p:cNvPr id="3" name="Content Placeholder 2">
            <a:extLst>
              <a:ext uri="{FF2B5EF4-FFF2-40B4-BE49-F238E27FC236}">
                <a16:creationId xmlns:a16="http://schemas.microsoft.com/office/drawing/2014/main" id="{6E123741-2200-4359-A78A-16C478019ED4}"/>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998796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F1B2B-436C-46A6-9B78-E89D115C88EB}"/>
              </a:ext>
            </a:extLst>
          </p:cNvPr>
          <p:cNvSpPr>
            <a:spLocks noGrp="1"/>
          </p:cNvSpPr>
          <p:nvPr>
            <p:ph type="title"/>
          </p:nvPr>
        </p:nvSpPr>
        <p:spPr/>
        <p:txBody>
          <a:bodyPr/>
          <a:lstStyle/>
          <a:p>
            <a:r>
              <a:rPr lang="en-US" dirty="0" err="1"/>
              <a:t>Sumologic</a:t>
            </a:r>
            <a:endParaRPr lang="en-US" dirty="0"/>
          </a:p>
        </p:txBody>
      </p:sp>
      <p:sp>
        <p:nvSpPr>
          <p:cNvPr id="3" name="Content Placeholder 2">
            <a:extLst>
              <a:ext uri="{FF2B5EF4-FFF2-40B4-BE49-F238E27FC236}">
                <a16:creationId xmlns:a16="http://schemas.microsoft.com/office/drawing/2014/main" id="{C1A1CD7D-8D7A-4265-9F94-C58A6B191268}"/>
              </a:ext>
            </a:extLst>
          </p:cNvPr>
          <p:cNvSpPr>
            <a:spLocks noGrp="1"/>
          </p:cNvSpPr>
          <p:nvPr>
            <p:ph idx="1"/>
          </p:nvPr>
        </p:nvSpPr>
        <p:spPr/>
        <p:txBody>
          <a:bodyPr/>
          <a:lstStyle/>
          <a:p>
            <a:r>
              <a:rPr lang="en-US" dirty="0"/>
              <a:t>Uses the REST API</a:t>
            </a:r>
          </a:p>
          <a:p>
            <a:pPr lvl="1"/>
            <a:r>
              <a:rPr lang="en-US" dirty="0">
                <a:hlinkClick r:id="rId2"/>
              </a:rPr>
              <a:t>https://help.sumologic.com/APIs/General-API-Information</a:t>
            </a:r>
            <a:endParaRPr lang="en-US" dirty="0"/>
          </a:p>
          <a:p>
            <a:pPr lvl="1"/>
            <a:r>
              <a:rPr lang="en-US" dirty="0"/>
              <a:t>https://github.com/Sumologic/sumo-api-doc/wiki</a:t>
            </a:r>
          </a:p>
          <a:p>
            <a:r>
              <a:rPr lang="en-US" dirty="0"/>
              <a:t>We will be using the URI module in Ansible.</a:t>
            </a:r>
          </a:p>
          <a:p>
            <a:r>
              <a:rPr lang="en-US" dirty="0" err="1"/>
              <a:t>Sumologic</a:t>
            </a:r>
            <a:r>
              <a:rPr lang="en-US" dirty="0"/>
              <a:t> doesn’t use username &amp; password for basic authentication with their REST API system.</a:t>
            </a:r>
          </a:p>
          <a:p>
            <a:r>
              <a:rPr lang="en-US" dirty="0" err="1"/>
              <a:t>Sumologic</a:t>
            </a:r>
            <a:r>
              <a:rPr lang="en-US" dirty="0"/>
              <a:t> authentication requires the use of an access ID and access KEY. Both of these are generated by an administrator of our </a:t>
            </a:r>
            <a:r>
              <a:rPr lang="en-US" dirty="0" err="1"/>
              <a:t>Sumologic</a:t>
            </a:r>
            <a:r>
              <a:rPr lang="en-US" dirty="0"/>
              <a:t> account. </a:t>
            </a:r>
          </a:p>
        </p:txBody>
      </p:sp>
    </p:spTree>
    <p:extLst>
      <p:ext uri="{BB962C8B-B14F-4D97-AF65-F5344CB8AC3E}">
        <p14:creationId xmlns:p14="http://schemas.microsoft.com/office/powerpoint/2010/main" val="1905017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CE966-36FA-4F69-824B-2A3608581479}"/>
              </a:ext>
            </a:extLst>
          </p:cNvPr>
          <p:cNvSpPr>
            <a:spLocks noGrp="1"/>
          </p:cNvSpPr>
          <p:nvPr>
            <p:ph type="title"/>
          </p:nvPr>
        </p:nvSpPr>
        <p:spPr/>
        <p:txBody>
          <a:bodyPr/>
          <a:lstStyle/>
          <a:p>
            <a:r>
              <a:rPr lang="en-US" dirty="0" err="1"/>
              <a:t>Sumologic</a:t>
            </a:r>
            <a:r>
              <a:rPr lang="en-US" dirty="0"/>
              <a:t> – Playbook Objectives</a:t>
            </a:r>
          </a:p>
        </p:txBody>
      </p:sp>
      <p:sp>
        <p:nvSpPr>
          <p:cNvPr id="3" name="Content Placeholder 2">
            <a:extLst>
              <a:ext uri="{FF2B5EF4-FFF2-40B4-BE49-F238E27FC236}">
                <a16:creationId xmlns:a16="http://schemas.microsoft.com/office/drawing/2014/main" id="{E68B0DF3-CFDA-445E-AEB6-D11A474F9170}"/>
              </a:ext>
            </a:extLst>
          </p:cNvPr>
          <p:cNvSpPr>
            <a:spLocks noGrp="1"/>
          </p:cNvSpPr>
          <p:nvPr>
            <p:ph idx="1"/>
          </p:nvPr>
        </p:nvSpPr>
        <p:spPr/>
        <p:txBody>
          <a:bodyPr/>
          <a:lstStyle/>
          <a:p>
            <a:r>
              <a:rPr lang="en-US" dirty="0"/>
              <a:t>This playbook will have one play broken down into three tasks. </a:t>
            </a:r>
          </a:p>
          <a:p>
            <a:r>
              <a:rPr lang="en-US" dirty="0"/>
              <a:t>Task #1: Create search job.</a:t>
            </a:r>
          </a:p>
          <a:p>
            <a:r>
              <a:rPr lang="en-US" dirty="0"/>
              <a:t>Task #2: </a:t>
            </a:r>
            <a:r>
              <a:rPr lang="en-US" dirty="0" err="1"/>
              <a:t>Retrive</a:t>
            </a:r>
            <a:r>
              <a:rPr lang="en-US" dirty="0"/>
              <a:t> results of the search job.</a:t>
            </a:r>
          </a:p>
          <a:p>
            <a:r>
              <a:rPr lang="en-US" dirty="0"/>
              <a:t>Task #3: Parse messages from the results using a Jinja2 template. </a:t>
            </a:r>
          </a:p>
        </p:txBody>
      </p:sp>
    </p:spTree>
    <p:extLst>
      <p:ext uri="{BB962C8B-B14F-4D97-AF65-F5344CB8AC3E}">
        <p14:creationId xmlns:p14="http://schemas.microsoft.com/office/powerpoint/2010/main" val="4161211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EF83A-A612-4A5B-8E5D-C1DB6F4CC000}"/>
              </a:ext>
            </a:extLst>
          </p:cNvPr>
          <p:cNvSpPr>
            <a:spLocks noGrp="1"/>
          </p:cNvSpPr>
          <p:nvPr>
            <p:ph type="title"/>
          </p:nvPr>
        </p:nvSpPr>
        <p:spPr/>
        <p:txBody>
          <a:bodyPr/>
          <a:lstStyle/>
          <a:p>
            <a:r>
              <a:rPr lang="en-US" dirty="0" err="1"/>
              <a:t>Sumologic</a:t>
            </a:r>
            <a:r>
              <a:rPr lang="en-US" dirty="0"/>
              <a:t> Demonstration</a:t>
            </a:r>
          </a:p>
        </p:txBody>
      </p:sp>
      <p:sp>
        <p:nvSpPr>
          <p:cNvPr id="3" name="Content Placeholder 2">
            <a:extLst>
              <a:ext uri="{FF2B5EF4-FFF2-40B4-BE49-F238E27FC236}">
                <a16:creationId xmlns:a16="http://schemas.microsoft.com/office/drawing/2014/main" id="{FF2157C8-A1B8-4836-AE0D-1A64D5DC2BF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914541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A71A-0DE2-4324-9151-623B7D071AAD}"/>
              </a:ext>
            </a:extLst>
          </p:cNvPr>
          <p:cNvSpPr>
            <a:spLocks noGrp="1"/>
          </p:cNvSpPr>
          <p:nvPr>
            <p:ph type="title"/>
          </p:nvPr>
        </p:nvSpPr>
        <p:spPr/>
        <p:txBody>
          <a:bodyPr/>
          <a:lstStyle/>
          <a:p>
            <a:r>
              <a:rPr lang="en-US" dirty="0"/>
              <a:t>IPERF3</a:t>
            </a:r>
          </a:p>
        </p:txBody>
      </p:sp>
      <p:sp>
        <p:nvSpPr>
          <p:cNvPr id="3" name="Content Placeholder 2">
            <a:extLst>
              <a:ext uri="{FF2B5EF4-FFF2-40B4-BE49-F238E27FC236}">
                <a16:creationId xmlns:a16="http://schemas.microsoft.com/office/drawing/2014/main" id="{A7E3B386-B3DA-4DAE-BA5E-BC3D9CB432CF}"/>
              </a:ext>
            </a:extLst>
          </p:cNvPr>
          <p:cNvSpPr>
            <a:spLocks noGrp="1"/>
          </p:cNvSpPr>
          <p:nvPr>
            <p:ph idx="1"/>
          </p:nvPr>
        </p:nvSpPr>
        <p:spPr/>
        <p:txBody>
          <a:bodyPr/>
          <a:lstStyle/>
          <a:p>
            <a:r>
              <a:rPr lang="en-US" dirty="0"/>
              <a:t>Plays use the IPERF3 application to test network performance. </a:t>
            </a:r>
          </a:p>
          <a:p>
            <a:pPr lvl="1"/>
            <a:r>
              <a:rPr lang="en-US" dirty="0">
                <a:hlinkClick r:id="rId2"/>
              </a:rPr>
              <a:t>https://iperf.fr/</a:t>
            </a:r>
            <a:endParaRPr lang="en-US" dirty="0"/>
          </a:p>
          <a:p>
            <a:pPr lvl="1"/>
            <a:r>
              <a:rPr lang="en-US" dirty="0"/>
              <a:t>Now supports JSON output</a:t>
            </a:r>
          </a:p>
          <a:p>
            <a:r>
              <a:rPr lang="en-US" dirty="0"/>
              <a:t>Playbook uses the Ansible command module to SSH to remote nodes.</a:t>
            </a:r>
          </a:p>
          <a:p>
            <a:r>
              <a:rPr lang="en-US" dirty="0"/>
              <a:t>One node is the server, other node the client. </a:t>
            </a:r>
          </a:p>
          <a:p>
            <a:r>
              <a:rPr lang="en-US" dirty="0"/>
              <a:t>This playbook will have two plays, one task each. </a:t>
            </a:r>
          </a:p>
        </p:txBody>
      </p:sp>
    </p:spTree>
    <p:extLst>
      <p:ext uri="{BB962C8B-B14F-4D97-AF65-F5344CB8AC3E}">
        <p14:creationId xmlns:p14="http://schemas.microsoft.com/office/powerpoint/2010/main" val="1814318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DDC37-5E78-40FC-9686-A1A1FCC933D8}"/>
              </a:ext>
            </a:extLst>
          </p:cNvPr>
          <p:cNvSpPr>
            <a:spLocks noGrp="1"/>
          </p:cNvSpPr>
          <p:nvPr>
            <p:ph type="title"/>
          </p:nvPr>
        </p:nvSpPr>
        <p:spPr/>
        <p:txBody>
          <a:bodyPr/>
          <a:lstStyle/>
          <a:p>
            <a:r>
              <a:rPr lang="en-US" dirty="0"/>
              <a:t>IPERF3 – Playbook Objectives</a:t>
            </a:r>
          </a:p>
        </p:txBody>
      </p:sp>
      <p:sp>
        <p:nvSpPr>
          <p:cNvPr id="3" name="Content Placeholder 2">
            <a:extLst>
              <a:ext uri="{FF2B5EF4-FFF2-40B4-BE49-F238E27FC236}">
                <a16:creationId xmlns:a16="http://schemas.microsoft.com/office/drawing/2014/main" id="{34D0103A-6D97-418A-A314-9E08A6BDF34A}"/>
              </a:ext>
            </a:extLst>
          </p:cNvPr>
          <p:cNvSpPr>
            <a:spLocks noGrp="1"/>
          </p:cNvSpPr>
          <p:nvPr>
            <p:ph idx="1"/>
          </p:nvPr>
        </p:nvSpPr>
        <p:spPr/>
        <p:txBody>
          <a:bodyPr/>
          <a:lstStyle/>
          <a:p>
            <a:r>
              <a:rPr lang="en-US" dirty="0"/>
              <a:t>Play #1</a:t>
            </a:r>
          </a:p>
          <a:p>
            <a:pPr lvl="1"/>
            <a:r>
              <a:rPr lang="en-US" dirty="0"/>
              <a:t>Task #1: Start IPERF3 in server mode on node #1.</a:t>
            </a:r>
          </a:p>
          <a:p>
            <a:r>
              <a:rPr lang="en-US" dirty="0"/>
              <a:t>Play #2</a:t>
            </a:r>
          </a:p>
          <a:p>
            <a:pPr lvl="1"/>
            <a:r>
              <a:rPr lang="en-US" dirty="0"/>
              <a:t>Task #1: Start IPERF3 in client mode on node #2.</a:t>
            </a:r>
          </a:p>
          <a:p>
            <a:pPr lvl="1"/>
            <a:r>
              <a:rPr lang="en-US" dirty="0"/>
              <a:t>Clients will send 10Mbps of TCP traffic over a 5 second interval. </a:t>
            </a:r>
          </a:p>
          <a:p>
            <a:pPr lvl="1"/>
            <a:r>
              <a:rPr lang="en-US" dirty="0"/>
              <a:t>Results will be formatted into JSON. </a:t>
            </a:r>
          </a:p>
        </p:txBody>
      </p:sp>
    </p:spTree>
    <p:extLst>
      <p:ext uri="{BB962C8B-B14F-4D97-AF65-F5344CB8AC3E}">
        <p14:creationId xmlns:p14="http://schemas.microsoft.com/office/powerpoint/2010/main" val="10703991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7A709-82D5-4DEF-8D50-4620894F42BD}"/>
              </a:ext>
            </a:extLst>
          </p:cNvPr>
          <p:cNvSpPr>
            <a:spLocks noGrp="1"/>
          </p:cNvSpPr>
          <p:nvPr>
            <p:ph type="title"/>
          </p:nvPr>
        </p:nvSpPr>
        <p:spPr/>
        <p:txBody>
          <a:bodyPr/>
          <a:lstStyle/>
          <a:p>
            <a:r>
              <a:rPr lang="en-US" dirty="0"/>
              <a:t>IPERF3 - Demonstration</a:t>
            </a:r>
          </a:p>
        </p:txBody>
      </p:sp>
      <p:sp>
        <p:nvSpPr>
          <p:cNvPr id="3" name="Content Placeholder 2">
            <a:extLst>
              <a:ext uri="{FF2B5EF4-FFF2-40B4-BE49-F238E27FC236}">
                <a16:creationId xmlns:a16="http://schemas.microsoft.com/office/drawing/2014/main" id="{627C3E2C-E1E9-4096-8DB6-06F8513B2C1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526039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3DA1-E6A6-4071-93CC-95923135625E}"/>
              </a:ext>
            </a:extLst>
          </p:cNvPr>
          <p:cNvSpPr>
            <a:spLocks noGrp="1"/>
          </p:cNvSpPr>
          <p:nvPr>
            <p:ph type="title"/>
          </p:nvPr>
        </p:nvSpPr>
        <p:spPr/>
        <p:txBody>
          <a:bodyPr/>
          <a:lstStyle/>
          <a:p>
            <a:r>
              <a:rPr lang="en-US" dirty="0" err="1"/>
              <a:t>SilverPeak</a:t>
            </a:r>
            <a:endParaRPr lang="en-US" dirty="0"/>
          </a:p>
        </p:txBody>
      </p:sp>
      <p:sp>
        <p:nvSpPr>
          <p:cNvPr id="3" name="Content Placeholder 2">
            <a:extLst>
              <a:ext uri="{FF2B5EF4-FFF2-40B4-BE49-F238E27FC236}">
                <a16:creationId xmlns:a16="http://schemas.microsoft.com/office/drawing/2014/main" id="{57272F11-7504-45A0-AE4C-20D1838D635A}"/>
              </a:ext>
            </a:extLst>
          </p:cNvPr>
          <p:cNvSpPr>
            <a:spLocks noGrp="1"/>
          </p:cNvSpPr>
          <p:nvPr>
            <p:ph idx="1"/>
          </p:nvPr>
        </p:nvSpPr>
        <p:spPr/>
        <p:txBody>
          <a:bodyPr/>
          <a:lstStyle/>
          <a:p>
            <a:r>
              <a:rPr lang="en-US" dirty="0"/>
              <a:t>Uses the REST API.</a:t>
            </a:r>
          </a:p>
          <a:p>
            <a:r>
              <a:rPr lang="en-US" dirty="0"/>
              <a:t>We will be using the URI module in Ansible.</a:t>
            </a:r>
          </a:p>
          <a:p>
            <a:r>
              <a:rPr lang="en-US" dirty="0"/>
              <a:t>This playbook will have one play with four tasks.</a:t>
            </a:r>
          </a:p>
          <a:p>
            <a:endParaRPr lang="en-US" dirty="0"/>
          </a:p>
          <a:p>
            <a:pPr marL="457200" lvl="1" indent="0">
              <a:buNone/>
            </a:pPr>
            <a:endParaRPr lang="en-US" dirty="0"/>
          </a:p>
        </p:txBody>
      </p:sp>
    </p:spTree>
    <p:extLst>
      <p:ext uri="{BB962C8B-B14F-4D97-AF65-F5344CB8AC3E}">
        <p14:creationId xmlns:p14="http://schemas.microsoft.com/office/powerpoint/2010/main" val="2904740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3A36-C454-4008-AFFF-FFA896E74533}"/>
              </a:ext>
            </a:extLst>
          </p:cNvPr>
          <p:cNvSpPr>
            <a:spLocks noGrp="1"/>
          </p:cNvSpPr>
          <p:nvPr>
            <p:ph type="title"/>
          </p:nvPr>
        </p:nvSpPr>
        <p:spPr/>
        <p:txBody>
          <a:bodyPr/>
          <a:lstStyle/>
          <a:p>
            <a:r>
              <a:rPr lang="en-US" dirty="0"/>
              <a:t>SILVERPEAK – Playbook Objectives</a:t>
            </a:r>
          </a:p>
        </p:txBody>
      </p:sp>
      <p:sp>
        <p:nvSpPr>
          <p:cNvPr id="3" name="Content Placeholder 2">
            <a:extLst>
              <a:ext uri="{FF2B5EF4-FFF2-40B4-BE49-F238E27FC236}">
                <a16:creationId xmlns:a16="http://schemas.microsoft.com/office/drawing/2014/main" id="{BC2F5996-156F-46CD-9028-5FD15F1D7CCB}"/>
              </a:ext>
            </a:extLst>
          </p:cNvPr>
          <p:cNvSpPr>
            <a:spLocks noGrp="1"/>
          </p:cNvSpPr>
          <p:nvPr>
            <p:ph idx="1"/>
          </p:nvPr>
        </p:nvSpPr>
        <p:spPr/>
        <p:txBody>
          <a:bodyPr/>
          <a:lstStyle/>
          <a:p>
            <a:r>
              <a:rPr lang="en-US" dirty="0"/>
              <a:t>Task #1: Login to </a:t>
            </a:r>
            <a:r>
              <a:rPr lang="en-US" dirty="0" err="1"/>
              <a:t>Silverpeak</a:t>
            </a:r>
            <a:r>
              <a:rPr lang="en-US" dirty="0"/>
              <a:t> and generate a cookie for succeeding tasks.</a:t>
            </a:r>
          </a:p>
          <a:p>
            <a:r>
              <a:rPr lang="en-US" dirty="0"/>
              <a:t>Task #2: GET system info on Orchestrator.</a:t>
            </a:r>
          </a:p>
          <a:p>
            <a:r>
              <a:rPr lang="en-US" dirty="0"/>
              <a:t>Task #3: GET list of all appliances.</a:t>
            </a:r>
          </a:p>
          <a:p>
            <a:r>
              <a:rPr lang="en-US" dirty="0"/>
              <a:t>Task #4: GET list of top talkers for </a:t>
            </a:r>
            <a:r>
              <a:rPr lang="en-US" dirty="0" err="1"/>
              <a:t>silverpeak</a:t>
            </a:r>
            <a:r>
              <a:rPr lang="en-US" dirty="0"/>
              <a:t>.</a:t>
            </a:r>
          </a:p>
        </p:txBody>
      </p:sp>
    </p:spTree>
    <p:extLst>
      <p:ext uri="{BB962C8B-B14F-4D97-AF65-F5344CB8AC3E}">
        <p14:creationId xmlns:p14="http://schemas.microsoft.com/office/powerpoint/2010/main" val="1350166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6F6E6-566F-4F33-A5B9-337BA3AEBB18}"/>
              </a:ext>
            </a:extLst>
          </p:cNvPr>
          <p:cNvSpPr>
            <a:spLocks noGrp="1"/>
          </p:cNvSpPr>
          <p:nvPr>
            <p:ph type="title"/>
          </p:nvPr>
        </p:nvSpPr>
        <p:spPr/>
        <p:txBody>
          <a:bodyPr/>
          <a:lstStyle/>
          <a:p>
            <a:r>
              <a:rPr lang="en-US" dirty="0"/>
              <a:t>YANG Modeling Language</a:t>
            </a:r>
          </a:p>
        </p:txBody>
      </p:sp>
      <p:sp>
        <p:nvSpPr>
          <p:cNvPr id="3" name="Content Placeholder 2">
            <a:extLst>
              <a:ext uri="{FF2B5EF4-FFF2-40B4-BE49-F238E27FC236}">
                <a16:creationId xmlns:a16="http://schemas.microsoft.com/office/drawing/2014/main" id="{1DD7D9EC-C2CF-475D-8DCC-79DD17D60097}"/>
              </a:ext>
            </a:extLst>
          </p:cNvPr>
          <p:cNvSpPr>
            <a:spLocks noGrp="1"/>
          </p:cNvSpPr>
          <p:nvPr>
            <p:ph sz="half" idx="1"/>
          </p:nvPr>
        </p:nvSpPr>
        <p:spPr/>
        <p:txBody>
          <a:bodyPr>
            <a:normAutofit fontScale="32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module </a:t>
            </a:r>
            <a:r>
              <a:rPr lang="en-US" dirty="0" err="1"/>
              <a:t>ietf</a:t>
            </a:r>
            <a:r>
              <a:rPr lang="en-US" dirty="0"/>
              <a:t>-interfaces {</a:t>
            </a:r>
          </a:p>
          <a:p>
            <a:pPr marL="0" indent="0">
              <a:buNone/>
            </a:pPr>
            <a:r>
              <a:rPr lang="en-US" dirty="0"/>
              <a:t>  import </a:t>
            </a:r>
            <a:r>
              <a:rPr lang="en-US" dirty="0" err="1"/>
              <a:t>ietf</a:t>
            </a:r>
            <a:r>
              <a:rPr lang="en-US" dirty="0"/>
              <a:t>-yang-types {</a:t>
            </a:r>
          </a:p>
          <a:p>
            <a:pPr marL="0" indent="0">
              <a:buNone/>
            </a:pPr>
            <a:r>
              <a:rPr lang="en-US" dirty="0"/>
              <a:t>    prefix yang;</a:t>
            </a:r>
          </a:p>
          <a:p>
            <a:pPr marL="0" indent="0">
              <a:buNone/>
            </a:pPr>
            <a:r>
              <a:rPr lang="en-US" dirty="0"/>
              <a:t>  }</a:t>
            </a:r>
          </a:p>
          <a:p>
            <a:pPr marL="0" indent="0">
              <a:buNone/>
            </a:pPr>
            <a:r>
              <a:rPr lang="en-US" dirty="0"/>
              <a:t>  container interfaces {</a:t>
            </a:r>
          </a:p>
          <a:p>
            <a:pPr marL="0" indent="0">
              <a:buNone/>
            </a:pPr>
            <a:r>
              <a:rPr lang="en-US" dirty="0"/>
              <a:t>    list interface {</a:t>
            </a:r>
          </a:p>
          <a:p>
            <a:pPr marL="0" indent="0">
              <a:buNone/>
            </a:pPr>
            <a:r>
              <a:rPr lang="en-US" dirty="0"/>
              <a:t>      key "name";</a:t>
            </a:r>
          </a:p>
          <a:p>
            <a:pPr marL="0" indent="0">
              <a:buNone/>
            </a:pPr>
            <a:r>
              <a:rPr lang="en-US" dirty="0"/>
              <a:t>      leaf name {</a:t>
            </a:r>
          </a:p>
          <a:p>
            <a:pPr marL="0" indent="0">
              <a:buNone/>
            </a:pPr>
            <a:r>
              <a:rPr lang="en-US" dirty="0"/>
              <a:t>        type string;</a:t>
            </a:r>
          </a:p>
          <a:p>
            <a:pPr marL="0" indent="0">
              <a:buNone/>
            </a:pPr>
            <a:r>
              <a:rPr lang="en-US" dirty="0"/>
              <a:t>      }</a:t>
            </a:r>
          </a:p>
          <a:p>
            <a:pPr marL="0" indent="0">
              <a:buNone/>
            </a:pPr>
            <a:r>
              <a:rPr lang="en-US" dirty="0"/>
              <a:t>      leaf enabled {</a:t>
            </a:r>
          </a:p>
          <a:p>
            <a:pPr marL="0" indent="0">
              <a:buNone/>
            </a:pPr>
            <a:r>
              <a:rPr lang="en-US" dirty="0"/>
              <a:t>        type </a:t>
            </a:r>
            <a:r>
              <a:rPr lang="en-US" dirty="0" err="1"/>
              <a:t>boolean</a:t>
            </a:r>
            <a:r>
              <a:rPr lang="en-US" dirty="0"/>
              <a:t>;</a:t>
            </a:r>
          </a:p>
          <a:p>
            <a:pPr marL="0" indent="0">
              <a:buNone/>
            </a:pPr>
            <a:r>
              <a:rPr lang="en-US" dirty="0"/>
              <a:t>        default "true";</a:t>
            </a:r>
          </a:p>
          <a:p>
            <a:pPr marL="0" indent="0">
              <a:buNone/>
            </a:pPr>
            <a:r>
              <a:rPr lang="en-US" dirty="0"/>
              <a:t>    }</a:t>
            </a:r>
          </a:p>
          <a:p>
            <a:pPr marL="0" indent="0">
              <a:buNone/>
            </a:pPr>
            <a:r>
              <a:rPr lang="en-US" dirty="0"/>
              <a:t>}</a:t>
            </a:r>
          </a:p>
          <a:p>
            <a:pPr marL="0" indent="0">
              <a:buNone/>
            </a:pPr>
            <a:endParaRPr lang="en-US" dirty="0"/>
          </a:p>
          <a:p>
            <a:pPr marL="0" indent="0">
              <a:buNone/>
            </a:pPr>
            <a:endParaRPr lang="en-US" dirty="0"/>
          </a:p>
        </p:txBody>
      </p:sp>
      <p:sp>
        <p:nvSpPr>
          <p:cNvPr id="9" name="Rectangle 5">
            <a:extLst>
              <a:ext uri="{FF2B5EF4-FFF2-40B4-BE49-F238E27FC236}">
                <a16:creationId xmlns:a16="http://schemas.microsoft.com/office/drawing/2014/main" id="{B94BC1CC-1F02-4570-A86A-0DB840811CE8}"/>
              </a:ext>
            </a:extLst>
          </p:cNvPr>
          <p:cNvSpPr>
            <a:spLocks noGrp="1" noChangeArrowheads="1"/>
          </p:cNvSpPr>
          <p:nvPr>
            <p:ph sz="half" idx="2"/>
          </p:nvPr>
        </p:nvSpPr>
        <p:spPr bwMode="auto">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333333"/>
                </a:solidFill>
                <a:effectLst/>
                <a:latin typeface="CiscoSansRegular"/>
              </a:rPr>
              <a:t>Every data model is a </a:t>
            </a:r>
            <a:r>
              <a:rPr kumimoji="0" lang="en-US" altLang="en-US" sz="1000" b="0" i="0" u="none" strike="noStrike" cap="none" normalizeH="0" baseline="0">
                <a:ln>
                  <a:noFill/>
                </a:ln>
                <a:solidFill>
                  <a:srgbClr val="C7254E"/>
                </a:solidFill>
                <a:effectLst/>
                <a:latin typeface="Courier New" panose="02070309020205020404" pitchFamily="49" charset="0"/>
                <a:cs typeface="Courier New" panose="02070309020205020404" pitchFamily="49" charset="0"/>
              </a:rPr>
              <a:t>module</a:t>
            </a:r>
            <a:r>
              <a:rPr kumimoji="0" lang="en-US" altLang="en-US" sz="1000" b="0" i="0" u="none" strike="noStrike" cap="none" normalizeH="0" baseline="0">
                <a:ln>
                  <a:noFill/>
                </a:ln>
                <a:solidFill>
                  <a:srgbClr val="333333"/>
                </a:solidFill>
                <a:effectLst/>
                <a:latin typeface="CiscoSansRegular"/>
              </a:rPr>
              <a:t>, a self-contained top-level hierarchy of nodes.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333333"/>
                </a:solidFill>
                <a:effectLst/>
                <a:latin typeface="CiscoSansRegular"/>
              </a:rPr>
              <a:t>Data types can be </a:t>
            </a:r>
            <a:r>
              <a:rPr kumimoji="0" lang="en-US" altLang="en-US" sz="1000" b="0" i="0" u="none" strike="noStrike" cap="none" normalizeH="0" baseline="0">
                <a:ln>
                  <a:noFill/>
                </a:ln>
                <a:solidFill>
                  <a:srgbClr val="C7254E"/>
                </a:solidFill>
                <a:effectLst/>
                <a:latin typeface="Courier New" panose="02070309020205020404" pitchFamily="49" charset="0"/>
                <a:cs typeface="Courier New" panose="02070309020205020404" pitchFamily="49" charset="0"/>
              </a:rPr>
              <a:t>imported</a:t>
            </a:r>
            <a:r>
              <a:rPr kumimoji="0" lang="en-US" altLang="en-US" sz="1000" b="0" i="0" u="none" strike="noStrike" cap="none" normalizeH="0" baseline="0">
                <a:ln>
                  <a:noFill/>
                </a:ln>
                <a:solidFill>
                  <a:srgbClr val="333333"/>
                </a:solidFill>
                <a:effectLst/>
                <a:latin typeface="CiscoSansRegular"/>
              </a:rPr>
              <a:t> from another YANG module or defined within a module.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333333"/>
                </a:solidFill>
                <a:effectLst/>
                <a:latin typeface="CiscoSansRegular"/>
              </a:rPr>
              <a:t>It uses </a:t>
            </a:r>
            <a:r>
              <a:rPr kumimoji="0" lang="en-US" altLang="en-US" sz="1000" b="0" i="0" u="none" strike="noStrike" cap="none" normalizeH="0" baseline="0">
                <a:ln>
                  <a:noFill/>
                </a:ln>
                <a:solidFill>
                  <a:srgbClr val="C7254E"/>
                </a:solidFill>
                <a:effectLst/>
                <a:latin typeface="Courier New" panose="02070309020205020404" pitchFamily="49" charset="0"/>
                <a:cs typeface="Courier New" panose="02070309020205020404" pitchFamily="49" charset="0"/>
              </a:rPr>
              <a:t>containers</a:t>
            </a:r>
            <a:r>
              <a:rPr kumimoji="0" lang="en-US" altLang="en-US" sz="1000" b="0" i="0" u="none" strike="noStrike" cap="none" normalizeH="0" baseline="0">
                <a:ln>
                  <a:noFill/>
                </a:ln>
                <a:solidFill>
                  <a:srgbClr val="333333"/>
                </a:solidFill>
                <a:effectLst/>
                <a:latin typeface="CiscoSansRegular"/>
              </a:rPr>
              <a:t> to group related nodes.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333333"/>
                </a:solidFill>
                <a:effectLst/>
                <a:latin typeface="CiscoSansRegular"/>
              </a:rPr>
              <a:t>It uses </a:t>
            </a:r>
            <a:r>
              <a:rPr kumimoji="0" lang="en-US" altLang="en-US" sz="1000" b="0" i="0" u="none" strike="noStrike" cap="none" normalizeH="0" baseline="0">
                <a:ln>
                  <a:noFill/>
                </a:ln>
                <a:solidFill>
                  <a:srgbClr val="C7254E"/>
                </a:solidFill>
                <a:effectLst/>
                <a:latin typeface="Courier New" panose="02070309020205020404" pitchFamily="49" charset="0"/>
                <a:cs typeface="Courier New" panose="02070309020205020404" pitchFamily="49" charset="0"/>
              </a:rPr>
              <a:t>lists</a:t>
            </a:r>
            <a:r>
              <a:rPr kumimoji="0" lang="en-US" altLang="en-US" sz="1000" b="0" i="0" u="none" strike="noStrike" cap="none" normalizeH="0" baseline="0">
                <a:ln>
                  <a:noFill/>
                </a:ln>
                <a:solidFill>
                  <a:srgbClr val="333333"/>
                </a:solidFill>
                <a:effectLst/>
                <a:latin typeface="CiscoSansRegular"/>
              </a:rPr>
              <a:t> to identify nodes that are stored in sequence.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333333"/>
                </a:solidFill>
                <a:effectLst/>
                <a:latin typeface="CiscoSansRegular"/>
              </a:rPr>
              <a:t>Each individual attribute of a node is represented by a </a:t>
            </a:r>
            <a:r>
              <a:rPr kumimoji="0" lang="en-US" altLang="en-US" sz="1000" b="0" i="0" u="none" strike="noStrike" cap="none" normalizeH="0" baseline="0">
                <a:ln>
                  <a:noFill/>
                </a:ln>
                <a:solidFill>
                  <a:srgbClr val="C7254E"/>
                </a:solidFill>
                <a:effectLst/>
                <a:latin typeface="Courier New" panose="02070309020205020404" pitchFamily="49" charset="0"/>
                <a:cs typeface="Courier New" panose="02070309020205020404" pitchFamily="49" charset="0"/>
              </a:rPr>
              <a:t>leaf</a:t>
            </a:r>
            <a:r>
              <a:rPr kumimoji="0" lang="en-US" altLang="en-US" sz="1000" b="0" i="0" u="none" strike="noStrike" cap="none" normalizeH="0" baseline="0">
                <a:ln>
                  <a:noFill/>
                </a:ln>
                <a:solidFill>
                  <a:srgbClr val="333333"/>
                </a:solidFill>
                <a:effectLst/>
                <a:latin typeface="CiscoSansRegular"/>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333333"/>
                </a:solidFill>
                <a:effectLst/>
                <a:latin typeface="CiscoSansRegular"/>
              </a:rPr>
              <a:t>Every leaf must have an associated </a:t>
            </a:r>
            <a:r>
              <a:rPr kumimoji="0" lang="en-US" altLang="en-US" sz="1000" b="0" i="0" u="none" strike="noStrike" cap="none" normalizeH="0" baseline="0">
                <a:ln>
                  <a:noFill/>
                </a:ln>
                <a:solidFill>
                  <a:srgbClr val="C7254E"/>
                </a:solidFill>
                <a:effectLst/>
                <a:latin typeface="Courier New" panose="02070309020205020404" pitchFamily="49" charset="0"/>
                <a:cs typeface="Courier New" panose="02070309020205020404" pitchFamily="49" charset="0"/>
              </a:rPr>
              <a:t>type</a:t>
            </a:r>
            <a:r>
              <a:rPr kumimoji="0" lang="en-US" altLang="en-US" sz="1000" b="0" i="0" u="none" strike="noStrike" cap="none" normalizeH="0" baseline="0">
                <a:ln>
                  <a:noFill/>
                </a:ln>
                <a:solidFill>
                  <a:srgbClr val="333333"/>
                </a:solidFill>
                <a:effectLst/>
                <a:latin typeface="CiscoSansRegular"/>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15165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D3C7-26DE-419B-B89F-5D891D6C4978}"/>
              </a:ext>
            </a:extLst>
          </p:cNvPr>
          <p:cNvSpPr>
            <a:spLocks noGrp="1"/>
          </p:cNvSpPr>
          <p:nvPr>
            <p:ph type="title"/>
          </p:nvPr>
        </p:nvSpPr>
        <p:spPr/>
        <p:txBody>
          <a:bodyPr/>
          <a:lstStyle/>
          <a:p>
            <a:r>
              <a:rPr lang="en-US" dirty="0"/>
              <a:t>SILVERPEAK DEMONSTRATION</a:t>
            </a:r>
          </a:p>
        </p:txBody>
      </p:sp>
      <p:sp>
        <p:nvSpPr>
          <p:cNvPr id="3" name="Content Placeholder 2">
            <a:extLst>
              <a:ext uri="{FF2B5EF4-FFF2-40B4-BE49-F238E27FC236}">
                <a16:creationId xmlns:a16="http://schemas.microsoft.com/office/drawing/2014/main" id="{F66B9ED0-6127-4D3E-A86D-8C7CE2B1856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55425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D077B-6921-4347-8141-EE2874E196C5}"/>
              </a:ext>
            </a:extLst>
          </p:cNvPr>
          <p:cNvSpPr>
            <a:spLocks noGrp="1"/>
          </p:cNvSpPr>
          <p:nvPr>
            <p:ph type="title"/>
          </p:nvPr>
        </p:nvSpPr>
        <p:spPr/>
        <p:txBody>
          <a:bodyPr/>
          <a:lstStyle/>
          <a:p>
            <a:r>
              <a:rPr lang="en-US" dirty="0"/>
              <a:t>Yang data models</a:t>
            </a:r>
          </a:p>
        </p:txBody>
      </p:sp>
      <p:sp>
        <p:nvSpPr>
          <p:cNvPr id="6" name="Content Placeholder 5">
            <a:extLst>
              <a:ext uri="{FF2B5EF4-FFF2-40B4-BE49-F238E27FC236}">
                <a16:creationId xmlns:a16="http://schemas.microsoft.com/office/drawing/2014/main" id="{4E281A30-8D82-4EBE-B582-4F0D9623256D}"/>
              </a:ext>
            </a:extLst>
          </p:cNvPr>
          <p:cNvSpPr>
            <a:spLocks noGrp="1"/>
          </p:cNvSpPr>
          <p:nvPr>
            <p:ph idx="1"/>
          </p:nvPr>
        </p:nvSpPr>
        <p:spPr/>
        <p:txBody>
          <a:bodyPr/>
          <a:lstStyle/>
          <a:p>
            <a:r>
              <a:rPr lang="en-US" dirty="0"/>
              <a:t>Yang data model is also called a Yang module.</a:t>
            </a:r>
          </a:p>
          <a:p>
            <a:r>
              <a:rPr lang="en-US" dirty="0"/>
              <a:t>Yang models come from three different sources.</a:t>
            </a:r>
          </a:p>
          <a:p>
            <a:pPr lvl="1"/>
            <a:r>
              <a:rPr lang="en-US" dirty="0"/>
              <a:t>Vendor specific</a:t>
            </a:r>
          </a:p>
          <a:p>
            <a:pPr lvl="2"/>
            <a:r>
              <a:rPr lang="en-US" dirty="0">
                <a:hlinkClick r:id="rId2"/>
              </a:rPr>
              <a:t>https://github.com/YangModels/yang/tree/master/vendor/cisco</a:t>
            </a:r>
            <a:endParaRPr lang="en-US" dirty="0"/>
          </a:p>
          <a:p>
            <a:pPr lvl="1"/>
            <a:r>
              <a:rPr lang="en-US" dirty="0"/>
              <a:t>IETF</a:t>
            </a:r>
          </a:p>
          <a:p>
            <a:pPr lvl="2"/>
            <a:r>
              <a:rPr lang="en-US" dirty="0">
                <a:hlinkClick r:id="rId3"/>
              </a:rPr>
              <a:t>https://github.com/YangModels/yang/tree/master/standard/ietf</a:t>
            </a:r>
            <a:endParaRPr lang="en-US" dirty="0"/>
          </a:p>
          <a:p>
            <a:pPr lvl="1"/>
            <a:r>
              <a:rPr lang="en-US" dirty="0" err="1"/>
              <a:t>Openconfig</a:t>
            </a:r>
            <a:endParaRPr lang="en-US" dirty="0"/>
          </a:p>
          <a:p>
            <a:pPr lvl="2"/>
            <a:r>
              <a:rPr lang="en-US" dirty="0">
                <a:hlinkClick r:id="rId4"/>
              </a:rPr>
              <a:t>https://github.com/openconfig/public</a:t>
            </a:r>
            <a:endParaRPr lang="en-US" dirty="0"/>
          </a:p>
          <a:p>
            <a:pPr lvl="2"/>
            <a:endParaRPr lang="en-US" dirty="0"/>
          </a:p>
        </p:txBody>
      </p:sp>
    </p:spTree>
    <p:extLst>
      <p:ext uri="{BB962C8B-B14F-4D97-AF65-F5344CB8AC3E}">
        <p14:creationId xmlns:p14="http://schemas.microsoft.com/office/powerpoint/2010/main" val="4069472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607F-1D08-4C42-8FAE-0A92F22A94EF}"/>
              </a:ext>
            </a:extLst>
          </p:cNvPr>
          <p:cNvSpPr>
            <a:spLocks noGrp="1"/>
          </p:cNvSpPr>
          <p:nvPr>
            <p:ph type="title"/>
          </p:nvPr>
        </p:nvSpPr>
        <p:spPr/>
        <p:txBody>
          <a:bodyPr/>
          <a:lstStyle/>
          <a:p>
            <a:r>
              <a:rPr lang="en-US" dirty="0"/>
              <a:t>Model Driven Programmability</a:t>
            </a:r>
          </a:p>
        </p:txBody>
      </p:sp>
      <p:pic>
        <p:nvPicPr>
          <p:cNvPr id="5" name="Content Placeholder 4">
            <a:extLst>
              <a:ext uri="{FF2B5EF4-FFF2-40B4-BE49-F238E27FC236}">
                <a16:creationId xmlns:a16="http://schemas.microsoft.com/office/drawing/2014/main" id="{4FF68D85-558C-48FC-8F96-6764C64345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8309" y="1825625"/>
            <a:ext cx="3975382" cy="4351338"/>
          </a:xfrm>
        </p:spPr>
      </p:pic>
    </p:spTree>
    <p:extLst>
      <p:ext uri="{BB962C8B-B14F-4D97-AF65-F5344CB8AC3E}">
        <p14:creationId xmlns:p14="http://schemas.microsoft.com/office/powerpoint/2010/main" val="1904582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212A8C-893D-4C8D-9A10-1440214AACD1}"/>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endParaRPr lang="en-US" sz="2800">
              <a:solidFill>
                <a:schemeClr val="bg1"/>
              </a:solidFill>
            </a:endParaRPr>
          </a:p>
        </p:txBody>
      </p:sp>
      <p:sp>
        <p:nvSpPr>
          <p:cNvPr id="23" name="Content Placeholder 9">
            <a:extLst>
              <a:ext uri="{FF2B5EF4-FFF2-40B4-BE49-F238E27FC236}">
                <a16:creationId xmlns:a16="http://schemas.microsoft.com/office/drawing/2014/main" id="{C5AF95FE-EE3A-4750-A2FD-6CBF7039BA6D}"/>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The server is the piece of software (or service) running on a device that listens for and responds to incoming communications.</a:t>
            </a:r>
          </a:p>
          <a:p>
            <a:r>
              <a:rPr lang="en-US" sz="2000" dirty="0">
                <a:solidFill>
                  <a:schemeClr val="bg1"/>
                </a:solidFill>
              </a:rPr>
              <a:t>The client is the application that connects to a server to make a request of some type.</a:t>
            </a:r>
          </a:p>
        </p:txBody>
      </p:sp>
      <p:pic>
        <p:nvPicPr>
          <p:cNvPr id="24" name="Content Placeholder 4">
            <a:extLst>
              <a:ext uri="{FF2B5EF4-FFF2-40B4-BE49-F238E27FC236}">
                <a16:creationId xmlns:a16="http://schemas.microsoft.com/office/drawing/2014/main" id="{ADE342DC-3A13-4438-9EE4-BF4854058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2082786"/>
            <a:ext cx="6250769" cy="2531561"/>
          </a:xfrm>
          <a:prstGeom prst="rect">
            <a:avLst/>
          </a:prstGeom>
        </p:spPr>
      </p:pic>
    </p:spTree>
    <p:extLst>
      <p:ext uri="{BB962C8B-B14F-4D97-AF65-F5344CB8AC3E}">
        <p14:creationId xmlns:p14="http://schemas.microsoft.com/office/powerpoint/2010/main" val="4212952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41AF43-C8BE-4F8F-9173-64B5A4ABF871}"/>
              </a:ext>
            </a:extLst>
          </p:cNvPr>
          <p:cNvSpPr>
            <a:spLocks noGrp="1"/>
          </p:cNvSpPr>
          <p:nvPr>
            <p:ph type="title"/>
          </p:nvPr>
        </p:nvSpPr>
        <p:spPr>
          <a:xfrm>
            <a:off x="838200" y="672747"/>
            <a:ext cx="10515600" cy="715556"/>
          </a:xfrm>
        </p:spPr>
        <p:txBody>
          <a:bodyPr>
            <a:normAutofit/>
          </a:bodyPr>
          <a:lstStyle/>
          <a:p>
            <a:pPr algn="ctr"/>
            <a:r>
              <a:rPr lang="en-US" sz="3200" dirty="0">
                <a:solidFill>
                  <a:schemeClr val="bg1"/>
                </a:solidFill>
              </a:rPr>
              <a:t>NETCONF </a:t>
            </a:r>
          </a:p>
        </p:txBody>
      </p:sp>
      <p:sp>
        <p:nvSpPr>
          <p:cNvPr id="10" name="Content Placeholder 9">
            <a:extLst>
              <a:ext uri="{FF2B5EF4-FFF2-40B4-BE49-F238E27FC236}">
                <a16:creationId xmlns:a16="http://schemas.microsoft.com/office/drawing/2014/main" id="{2A7DD2F3-CA49-4987-A9F8-BA47DE4E74E7}"/>
              </a:ext>
            </a:extLst>
          </p:cNvPr>
          <p:cNvSpPr>
            <a:spLocks noGrp="1"/>
          </p:cNvSpPr>
          <p:nvPr>
            <p:ph idx="1"/>
          </p:nvPr>
        </p:nvSpPr>
        <p:spPr>
          <a:xfrm>
            <a:off x="1428750" y="1597390"/>
            <a:ext cx="9334500" cy="870305"/>
          </a:xfrm>
        </p:spPr>
        <p:txBody>
          <a:bodyPr>
            <a:normAutofit lnSpcReduction="10000"/>
          </a:bodyPr>
          <a:lstStyle/>
          <a:p>
            <a:pPr algn="ctr"/>
            <a:r>
              <a:rPr lang="en-US" sz="1600" dirty="0"/>
              <a:t>When using NETCONF as a network management protocol, the device is running a server called a "NETCONF agent". You use a client called a "NETCONF Manager" to connect to it.</a:t>
            </a:r>
          </a:p>
          <a:p>
            <a:pPr algn="ctr"/>
            <a:r>
              <a:rPr lang="en-US" sz="1600" dirty="0"/>
              <a:t>Uses SSH as the underlying method for communication. </a:t>
            </a:r>
          </a:p>
        </p:txBody>
      </p:sp>
      <p:pic>
        <p:nvPicPr>
          <p:cNvPr id="8" name="Content Placeholder 4">
            <a:extLst>
              <a:ext uri="{FF2B5EF4-FFF2-40B4-BE49-F238E27FC236}">
                <a16:creationId xmlns:a16="http://schemas.microsoft.com/office/drawing/2014/main" id="{9A70EF91-B105-4C67-ABE5-B4697C879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344" y="2820128"/>
            <a:ext cx="8973312" cy="2804160"/>
          </a:xfrm>
          <a:prstGeom prst="rect">
            <a:avLst/>
          </a:prstGeom>
        </p:spPr>
      </p:pic>
    </p:spTree>
    <p:extLst>
      <p:ext uri="{BB962C8B-B14F-4D97-AF65-F5344CB8AC3E}">
        <p14:creationId xmlns:p14="http://schemas.microsoft.com/office/powerpoint/2010/main" val="323112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72770-12C6-42E4-93EF-E3F817BC4542}"/>
              </a:ext>
            </a:extLst>
          </p:cNvPr>
          <p:cNvSpPr>
            <a:spLocks noGrp="1"/>
          </p:cNvSpPr>
          <p:nvPr>
            <p:ph type="title"/>
          </p:nvPr>
        </p:nvSpPr>
        <p:spPr/>
        <p:txBody>
          <a:bodyPr/>
          <a:lstStyle/>
          <a:p>
            <a:r>
              <a:rPr lang="en-US" dirty="0"/>
              <a:t>XML Data Format</a:t>
            </a:r>
          </a:p>
        </p:txBody>
      </p:sp>
      <p:sp>
        <p:nvSpPr>
          <p:cNvPr id="4" name="Content Placeholder 3">
            <a:extLst>
              <a:ext uri="{FF2B5EF4-FFF2-40B4-BE49-F238E27FC236}">
                <a16:creationId xmlns:a16="http://schemas.microsoft.com/office/drawing/2014/main" id="{69A8C41B-D7B5-49DF-A6D4-1BBEB6E38DFC}"/>
              </a:ext>
            </a:extLst>
          </p:cNvPr>
          <p:cNvSpPr>
            <a:spLocks noGrp="1"/>
          </p:cNvSpPr>
          <p:nvPr>
            <p:ph sz="half" idx="1"/>
          </p:nvPr>
        </p:nvSpPr>
        <p:spPr/>
        <p:txBody>
          <a:bodyPr>
            <a:normAutofit fontScale="47500" lnSpcReduction="20000"/>
          </a:bodyPr>
          <a:lstStyle/>
          <a:p>
            <a:pPr marL="0" indent="0">
              <a:buNone/>
            </a:pPr>
            <a:r>
              <a:rPr lang="en-US" dirty="0"/>
              <a:t>&lt;interfaces </a:t>
            </a:r>
            <a:r>
              <a:rPr lang="en-US" dirty="0" err="1"/>
              <a:t>xmlns</a:t>
            </a:r>
            <a:r>
              <a:rPr lang="en-US" dirty="0"/>
              <a:t>="</a:t>
            </a:r>
            <a:r>
              <a:rPr lang="en-US" dirty="0" err="1"/>
              <a:t>urn:ietf:params:xml:ns:yang:ietf-interfaces</a:t>
            </a:r>
            <a:r>
              <a:rPr lang="en-US" dirty="0"/>
              <a:t>"&gt;</a:t>
            </a:r>
          </a:p>
          <a:p>
            <a:pPr marL="0" indent="0">
              <a:buNone/>
            </a:pPr>
            <a:r>
              <a:rPr lang="en-US" dirty="0"/>
              <a:t>     &lt;interface&gt;</a:t>
            </a:r>
          </a:p>
          <a:p>
            <a:pPr marL="0" indent="0">
              <a:buNone/>
            </a:pPr>
            <a:r>
              <a:rPr lang="en-US" dirty="0"/>
              <a:t>         &lt;name&gt;GigabitEthernet2&lt;/name&gt;</a:t>
            </a:r>
          </a:p>
          <a:p>
            <a:pPr marL="0" indent="0">
              <a:buNone/>
            </a:pPr>
            <a:r>
              <a:rPr lang="en-US" dirty="0"/>
              <a:t>         &lt;description&gt;WAN Interface&lt;/description&gt;</a:t>
            </a:r>
          </a:p>
          <a:p>
            <a:pPr marL="0" indent="0">
              <a:buNone/>
            </a:pPr>
            <a:r>
              <a:rPr lang="en-US" dirty="0"/>
              <a:t>         &lt;type </a:t>
            </a:r>
            <a:r>
              <a:rPr lang="en-US" dirty="0" err="1"/>
              <a:t>xmlns:ianaift</a:t>
            </a:r>
            <a:r>
              <a:rPr lang="en-US" dirty="0"/>
              <a:t>="</a:t>
            </a:r>
            <a:r>
              <a:rPr lang="en-US" dirty="0" err="1"/>
              <a:t>urn:ietf:params:xml:ns:yang:iana-if-type</a:t>
            </a:r>
            <a:r>
              <a:rPr lang="en-US" dirty="0"/>
              <a:t>"&gt;</a:t>
            </a:r>
            <a:r>
              <a:rPr lang="en-US" dirty="0" err="1"/>
              <a:t>ianaift:ethernetCsmacd</a:t>
            </a:r>
            <a:r>
              <a:rPr lang="en-US" dirty="0"/>
              <a:t>&lt;/type&gt;</a:t>
            </a:r>
          </a:p>
          <a:p>
            <a:pPr marL="0" indent="0">
              <a:buNone/>
            </a:pPr>
            <a:r>
              <a:rPr lang="en-US" dirty="0"/>
              <a:t>         &lt;enabled&gt;true&lt;/enabled&gt;</a:t>
            </a:r>
          </a:p>
          <a:p>
            <a:pPr marL="0" indent="0">
              <a:buNone/>
            </a:pPr>
            <a:r>
              <a:rPr lang="en-US" dirty="0"/>
              <a:t>         &lt;ipv4 </a:t>
            </a:r>
            <a:r>
              <a:rPr lang="en-US" dirty="0" err="1"/>
              <a:t>xmlns</a:t>
            </a:r>
            <a:r>
              <a:rPr lang="en-US" dirty="0"/>
              <a:t>="</a:t>
            </a:r>
            <a:r>
              <a:rPr lang="en-US" dirty="0" err="1"/>
              <a:t>urn:ietf:params:xml:ns:yang:ietf-ip</a:t>
            </a:r>
            <a:r>
              <a:rPr lang="en-US" dirty="0"/>
              <a:t>"&gt;</a:t>
            </a:r>
          </a:p>
          <a:p>
            <a:pPr marL="0" indent="0">
              <a:buNone/>
            </a:pPr>
            <a:r>
              <a:rPr lang="en-US" dirty="0"/>
              <a:t>             &lt;address&gt;</a:t>
            </a:r>
          </a:p>
          <a:p>
            <a:pPr marL="0" indent="0">
              <a:buNone/>
            </a:pPr>
            <a:r>
              <a:rPr lang="en-US" dirty="0"/>
              <a:t>                 &lt;</a:t>
            </a:r>
            <a:r>
              <a:rPr lang="en-US" dirty="0" err="1"/>
              <a:t>ip</a:t>
            </a:r>
            <a:r>
              <a:rPr lang="en-US" dirty="0"/>
              <a:t>&gt;172.16.12.1&lt;/</a:t>
            </a:r>
            <a:r>
              <a:rPr lang="en-US" dirty="0" err="1"/>
              <a:t>ip</a:t>
            </a:r>
            <a:r>
              <a:rPr lang="en-US" dirty="0"/>
              <a:t>&gt;</a:t>
            </a:r>
          </a:p>
          <a:p>
            <a:pPr marL="0" indent="0">
              <a:buNone/>
            </a:pPr>
            <a:r>
              <a:rPr lang="en-US" dirty="0"/>
              <a:t>                 &lt;netmask&gt;255.255.255.0&lt;/netmask&gt;</a:t>
            </a:r>
          </a:p>
          <a:p>
            <a:pPr marL="0" indent="0">
              <a:buNone/>
            </a:pPr>
            <a:r>
              <a:rPr lang="en-US" dirty="0"/>
              <a:t>             &lt;/address&gt;</a:t>
            </a:r>
          </a:p>
          <a:p>
            <a:pPr marL="0" indent="0">
              <a:buNone/>
            </a:pPr>
            <a:r>
              <a:rPr lang="en-US" dirty="0"/>
              <a:t>         &lt;/ipv4&gt;</a:t>
            </a:r>
          </a:p>
          <a:p>
            <a:pPr marL="0" indent="0">
              <a:buNone/>
            </a:pPr>
            <a:r>
              <a:rPr lang="en-US" dirty="0"/>
              <a:t>         &lt;ipv6 </a:t>
            </a:r>
            <a:r>
              <a:rPr lang="en-US" dirty="0" err="1"/>
              <a:t>xmlns</a:t>
            </a:r>
            <a:r>
              <a:rPr lang="en-US" dirty="0"/>
              <a:t>="</a:t>
            </a:r>
            <a:r>
              <a:rPr lang="en-US" dirty="0" err="1"/>
              <a:t>urn:ietf:params:xml:ns:yang:ietf-ip</a:t>
            </a:r>
            <a:r>
              <a:rPr lang="en-US" dirty="0"/>
              <a:t>"/&gt;</a:t>
            </a:r>
          </a:p>
          <a:p>
            <a:pPr marL="0" indent="0">
              <a:buNone/>
            </a:pPr>
            <a:r>
              <a:rPr lang="en-US" dirty="0"/>
              <a:t>     &lt;/interface&gt;</a:t>
            </a:r>
          </a:p>
          <a:p>
            <a:pPr marL="0" indent="0">
              <a:buNone/>
            </a:pPr>
            <a:r>
              <a:rPr lang="en-US" dirty="0"/>
              <a:t> &lt;/interfaces&gt;</a:t>
            </a:r>
          </a:p>
        </p:txBody>
      </p:sp>
      <p:sp>
        <p:nvSpPr>
          <p:cNvPr id="5" name="Content Placeholder 4">
            <a:extLst>
              <a:ext uri="{FF2B5EF4-FFF2-40B4-BE49-F238E27FC236}">
                <a16:creationId xmlns:a16="http://schemas.microsoft.com/office/drawing/2014/main" id="{80C73263-FEE6-440F-977D-1051C30DAC9B}"/>
              </a:ext>
            </a:extLst>
          </p:cNvPr>
          <p:cNvSpPr>
            <a:spLocks noGrp="1"/>
          </p:cNvSpPr>
          <p:nvPr>
            <p:ph sz="half" idx="2"/>
          </p:nvPr>
        </p:nvSpPr>
        <p:spPr/>
        <p:txBody>
          <a:bodyPr>
            <a:normAutofit fontScale="47500" lnSpcReduction="20000"/>
          </a:bodyPr>
          <a:lstStyle/>
          <a:p>
            <a:r>
              <a:rPr lang="en-US" dirty="0"/>
              <a:t>container interfaces</a:t>
            </a:r>
          </a:p>
          <a:p>
            <a:pPr lvl="1"/>
            <a:r>
              <a:rPr lang="en-US" dirty="0"/>
              <a:t>&lt;interfaces </a:t>
            </a:r>
            <a:r>
              <a:rPr lang="en-US" dirty="0" err="1"/>
              <a:t>xmlns</a:t>
            </a:r>
            <a:r>
              <a:rPr lang="en-US" dirty="0"/>
              <a:t>="</a:t>
            </a:r>
            <a:r>
              <a:rPr lang="en-US" dirty="0" err="1"/>
              <a:t>urn:ietf:params:xml:ns:yang:ietf-interfaces</a:t>
            </a:r>
            <a:r>
              <a:rPr lang="en-US" dirty="0"/>
              <a:t>"&gt;...&lt;/interfaces&gt;</a:t>
            </a:r>
          </a:p>
          <a:p>
            <a:pPr lvl="1"/>
            <a:r>
              <a:rPr lang="en-US" dirty="0"/>
              <a:t>The attribute </a:t>
            </a:r>
            <a:r>
              <a:rPr lang="en-US" dirty="0" err="1"/>
              <a:t>xmlns</a:t>
            </a:r>
            <a:r>
              <a:rPr lang="en-US" dirty="0"/>
              <a:t>="</a:t>
            </a:r>
            <a:r>
              <a:rPr lang="en-US" dirty="0" err="1"/>
              <a:t>urn:ietf:params:xml:ns:yang:ietf-interfaces</a:t>
            </a:r>
            <a:r>
              <a:rPr lang="en-US" dirty="0"/>
              <a:t>" identifies the particular YANG model</a:t>
            </a:r>
          </a:p>
          <a:p>
            <a:r>
              <a:rPr lang="en-US" dirty="0"/>
              <a:t>list of individual interfaces</a:t>
            </a:r>
          </a:p>
          <a:p>
            <a:pPr lvl="1"/>
            <a:r>
              <a:rPr lang="en-US" dirty="0"/>
              <a:t>&lt;interface&gt;..&lt;/interface&gt;</a:t>
            </a:r>
          </a:p>
          <a:p>
            <a:r>
              <a:rPr lang="en-US" dirty="0"/>
              <a:t>leaf attributes</a:t>
            </a:r>
          </a:p>
          <a:p>
            <a:pPr lvl="1"/>
            <a:r>
              <a:rPr lang="en-US" dirty="0"/>
              <a:t>&lt;name&gt;..&lt;/name&gt;</a:t>
            </a:r>
          </a:p>
          <a:p>
            <a:pPr lvl="1"/>
            <a:r>
              <a:rPr lang="en-US" dirty="0"/>
              <a:t>&lt;type&gt;..&lt;/type&gt;</a:t>
            </a:r>
          </a:p>
          <a:p>
            <a:pPr lvl="1"/>
            <a:r>
              <a:rPr lang="en-US" dirty="0"/>
              <a:t>&lt;enabled&gt;..&lt;/enabled</a:t>
            </a:r>
          </a:p>
        </p:txBody>
      </p:sp>
    </p:spTree>
    <p:extLst>
      <p:ext uri="{BB962C8B-B14F-4D97-AF65-F5344CB8AC3E}">
        <p14:creationId xmlns:p14="http://schemas.microsoft.com/office/powerpoint/2010/main" val="106083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2167</Words>
  <Application>Microsoft Office PowerPoint</Application>
  <PresentationFormat>Widescreen</PresentationFormat>
  <Paragraphs>280</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CiscoSansRegular</vt:lpstr>
      <vt:lpstr>Courier New</vt:lpstr>
      <vt:lpstr>Office Theme</vt:lpstr>
      <vt:lpstr>Network Programmibility</vt:lpstr>
      <vt:lpstr>Data Formats </vt:lpstr>
      <vt:lpstr>YANG</vt:lpstr>
      <vt:lpstr>YANG Modeling Language</vt:lpstr>
      <vt:lpstr>Yang data models</vt:lpstr>
      <vt:lpstr>Model Driven Programmability</vt:lpstr>
      <vt:lpstr>PowerPoint Presentation</vt:lpstr>
      <vt:lpstr>NETCONF </vt:lpstr>
      <vt:lpstr>XML Data Format</vt:lpstr>
      <vt:lpstr>NETCONF Protocol Stack</vt:lpstr>
      <vt:lpstr>NETCONF Operations</vt:lpstr>
      <vt:lpstr>NETCONF Communications</vt:lpstr>
      <vt:lpstr>Cisco IOS-XE (NETCONF)</vt:lpstr>
      <vt:lpstr>Cisco IOS-XE (NETCONF) - Playbook</vt:lpstr>
      <vt:lpstr>Cisco IOS-XE (NETCONF) – Playbook Objectives</vt:lpstr>
      <vt:lpstr>Playbook Demonstrations</vt:lpstr>
      <vt:lpstr>RESTCONF </vt:lpstr>
      <vt:lpstr>RESTCONF PROTOCOL STACK</vt:lpstr>
      <vt:lpstr>Understanding RESTCONF Operations</vt:lpstr>
      <vt:lpstr>Cisco NX-OS</vt:lpstr>
      <vt:lpstr>Cisco NX-OS - Playbook</vt:lpstr>
      <vt:lpstr>Cisco NX-OS – Playbook Objectives</vt:lpstr>
      <vt:lpstr>Cisco NX-OS – Playbook Demostration</vt:lpstr>
      <vt:lpstr>A10 Thunder ADC</vt:lpstr>
      <vt:lpstr>A10 Thunder ADC – GNS3 Details</vt:lpstr>
      <vt:lpstr>A10 Thunder ADC – Playbook Objectives</vt:lpstr>
      <vt:lpstr>A10 Thunder ADC – Play 1</vt:lpstr>
      <vt:lpstr>A10 Thunder ADC – Play 2</vt:lpstr>
      <vt:lpstr>A10 Thunder ADC – Play 3</vt:lpstr>
      <vt:lpstr>A10 Thunder ADC – Play 4 </vt:lpstr>
      <vt:lpstr>A10 Thunder ADC – Playbook Demonstration</vt:lpstr>
      <vt:lpstr>Sumologic</vt:lpstr>
      <vt:lpstr>Sumologic – Playbook Objectives</vt:lpstr>
      <vt:lpstr>Sumologic Demonstration</vt:lpstr>
      <vt:lpstr>IPERF3</vt:lpstr>
      <vt:lpstr>IPERF3 – Playbook Objectives</vt:lpstr>
      <vt:lpstr>IPERF3 - Demonstration</vt:lpstr>
      <vt:lpstr>SilverPeak</vt:lpstr>
      <vt:lpstr>SILVERPEAK – Playbook Objectives</vt:lpstr>
      <vt:lpstr>SILVERPEAK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Programmibility</dc:title>
  <dc:creator>John Faulk</dc:creator>
  <cp:lastModifiedBy>John Faulk</cp:lastModifiedBy>
  <cp:revision>36</cp:revision>
  <dcterms:created xsi:type="dcterms:W3CDTF">2018-10-22T15:19:16Z</dcterms:created>
  <dcterms:modified xsi:type="dcterms:W3CDTF">2019-11-13T19:46:43Z</dcterms:modified>
</cp:coreProperties>
</file>