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7F19-62BA-D4BA-372E-7FC7087E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0109-6B00-0C94-71FB-AFC744D0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8D64-6D14-37D9-EBC0-F5C0215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3D45-A45E-FF2D-630B-22CA4DE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9CAC-D47D-0F2B-C1EB-73BCFFA4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85D-293E-021B-AB42-30A79FB7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DDE6C-A6D0-E7DC-39C0-51ACD5B49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FF97-DEDC-587B-26DF-F98FF592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1CBD-CD9F-B40D-0007-D719255E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AED6-ACF8-56D7-79A3-870DEC9A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CF335-0DB7-7772-6D79-4149AC106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5E401-BBDD-6A71-D645-95354012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061A-CEDF-52BE-9458-ED20797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8528-F899-17F3-154C-B4DB8C89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2600-2E92-F02A-7565-50F196E9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1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1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9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5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4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2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D66-6BEF-03D4-179B-ED2C211E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8BD9-1754-B675-DB49-0169B26A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D933-6A72-03CC-F0C0-F85AE308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F645-F8F4-8408-0052-C167B60B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3A6D-76D4-4D5B-C2F1-C3F8379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8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8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3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95DF-FF01-0742-3F10-55E6C91F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9468-3376-C8F3-2369-F00A580C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AFDE-6F6B-B0AD-AB86-EDE71883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C1A8-2441-58C7-63F9-E0610752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B9CE-BD58-EF0B-87EC-D434EE4A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52CF-6049-D151-4EFE-74613E1A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022B-F993-A369-A5A4-0E8722ECC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374E-A570-BBC1-3E7B-9E615B86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6FE6-A484-CA1C-A305-2A48CF0D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90417-FF39-E0D6-1104-0C2A7A8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7B19-CEFB-0A13-3372-8AFE0741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96B9-FD13-CE0B-ED7B-0A87582F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A8A7-DB07-920D-2899-47628021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8E1B-CD43-6CCD-D129-579420EB4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67F54-5DB0-FA11-45E0-35AF02FA5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DAE0-CE45-7BAA-D0E3-468E49A38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C87F6-DACA-6ECB-F66C-C2719188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62AF-1AAD-8C22-AF42-ECB386FB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D6846-68C0-7E6C-1673-B6B10BAB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88D2-2879-A850-BCBD-00E5266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74FC3-6298-F585-8C68-4A1C708A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9C121-6053-C598-8E56-5433C57F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B655-4F5C-8B2E-4F12-491EA84A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9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80CE8-931B-16E3-47B2-9374092B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140EF-8D0B-67D8-8048-F5E93E70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1236-BCC3-9BF7-D0A0-3FAF8679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3B54-EF22-932D-3E64-9A46EE49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6B36-01B4-B4B6-68E1-74EA60C4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8A0BA-086A-3C38-C422-3281ED35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1802-3548-0010-03D7-95037F3B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20B3-C616-37ED-E492-379C91E2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AC1D-AF46-85C6-BB62-C46C989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0F73-88EF-50E7-4C6F-28C0257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6A415-20AF-D5E4-19AA-FF36466E1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F61-E383-934C-381D-B654FC4F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9841D-4A81-EB8E-8425-94763645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6C555-047D-A613-BD12-F7DB7675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1FD3-17D3-D752-5FFF-5697ECCD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BE820-D35C-3131-D28C-68063A73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730EE-1414-F5C3-ECF4-403D728F2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FD24-087A-7C9B-0082-5986F370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9C97-3B79-47D5-53AD-C773B8102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59E7-9034-EEB8-C3DC-A747F65D8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95CB91-7B6F-BC4C-B38A-C22165962A3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4E228AF-4E0F-5E46-9654-D6B529C61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557E-8D30-840A-B219-1A37CF522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CNN to interpret molecule complexity from Mass Spectra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32461-D26B-2B38-1903-3CC3DB7FB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JJ Forsyth</a:t>
            </a:r>
          </a:p>
        </p:txBody>
      </p:sp>
    </p:spTree>
    <p:extLst>
      <p:ext uri="{BB962C8B-B14F-4D97-AF65-F5344CB8AC3E}">
        <p14:creationId xmlns:p14="http://schemas.microsoft.com/office/powerpoint/2010/main" val="359991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6806-193C-E708-39EC-1EEDB4B0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at full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1FC7-D377-0A8E-B9C3-0581B94C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9634" cy="4351338"/>
          </a:xfrm>
        </p:spPr>
        <p:txBody>
          <a:bodyPr/>
          <a:lstStyle/>
          <a:p>
            <a:r>
              <a:rPr lang="en-US" dirty="0"/>
              <a:t>Early results did not materialize once I included the full scope of data</a:t>
            </a:r>
          </a:p>
          <a:p>
            <a:pPr lvl="1"/>
            <a:r>
              <a:rPr lang="en-US" dirty="0"/>
              <a:t>Model kept converging and resulting in guessing the same score for each sample</a:t>
            </a:r>
          </a:p>
          <a:p>
            <a:pPr lvl="1"/>
            <a:r>
              <a:rPr lang="en-US" dirty="0"/>
              <a:t>Still not sure why this happened</a:t>
            </a:r>
          </a:p>
          <a:p>
            <a:pPr lvl="2"/>
            <a:r>
              <a:rPr lang="en-US" dirty="0"/>
              <a:t>Maybe too much overlap between samples? </a:t>
            </a:r>
          </a:p>
          <a:p>
            <a:pPr lvl="2"/>
            <a:r>
              <a:rPr lang="en-US" dirty="0"/>
              <a:t>Using the wrong loss formula? </a:t>
            </a:r>
          </a:p>
          <a:p>
            <a:pPr lvl="2"/>
            <a:r>
              <a:rPr lang="en-US" dirty="0"/>
              <a:t>Not enough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E4D64-5B1D-FF0C-6305-5DA58857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34" y="761398"/>
            <a:ext cx="6159618" cy="54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CED4-667F-49F7-D884-21B33C32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Shifted gears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7F99-6430-217B-88AA-EF175397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11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Decided to reduce complexity of the model</a:t>
            </a:r>
          </a:p>
          <a:p>
            <a:pPr lvl="1"/>
            <a:r>
              <a:rPr lang="en-US" dirty="0"/>
              <a:t>Switched from 23 categories to 2; ‘Living’ (MA&gt;=15), ‘Non-Living’ (MA&lt;15)</a:t>
            </a:r>
          </a:p>
          <a:p>
            <a:pPr lvl="1"/>
            <a:r>
              <a:rPr lang="en-US" dirty="0"/>
              <a:t>Binary Categorical </a:t>
            </a:r>
            <a:r>
              <a:rPr lang="en-US" dirty="0" err="1"/>
              <a:t>Crossentropy</a:t>
            </a:r>
            <a:endParaRPr lang="en-US" dirty="0"/>
          </a:p>
          <a:p>
            <a:pPr lvl="1"/>
            <a:r>
              <a:rPr lang="en-US" dirty="0"/>
              <a:t>Data ranges from MA of 10-23</a:t>
            </a:r>
          </a:p>
          <a:p>
            <a:r>
              <a:rPr lang="en-US" dirty="0"/>
              <a:t>Accuracy of 79%</a:t>
            </a:r>
          </a:p>
          <a:p>
            <a:r>
              <a:rPr lang="en-US" dirty="0"/>
              <a:t>Not a great False Positive Rate (20%)</a:t>
            </a:r>
          </a:p>
          <a:p>
            <a:pPr lvl="1"/>
            <a:r>
              <a:rPr lang="en-US" dirty="0"/>
              <a:t>Tried to reduce this by increasing weight of negative samples, but ran out of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5EE01-57A9-6220-BC1F-32D65811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310" y="1613201"/>
            <a:ext cx="5156972" cy="4563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71F39-3546-09EF-1267-E09773D59965}"/>
              </a:ext>
            </a:extLst>
          </p:cNvPr>
          <p:cNvSpPr txBox="1"/>
          <p:nvPr/>
        </p:nvSpPr>
        <p:spPr>
          <a:xfrm>
            <a:off x="7893309" y="6195466"/>
            <a:ext cx="219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‘Non-Living’ (&lt;15)</a:t>
            </a:r>
          </a:p>
          <a:p>
            <a:r>
              <a:rPr lang="en-US" dirty="0"/>
              <a:t>1 = ‘Living’ (&gt;=15)</a:t>
            </a:r>
          </a:p>
        </p:txBody>
      </p:sp>
    </p:spTree>
    <p:extLst>
      <p:ext uri="{BB962C8B-B14F-4D97-AF65-F5344CB8AC3E}">
        <p14:creationId xmlns:p14="http://schemas.microsoft.com/office/powerpoint/2010/main" val="176126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AA6-2F9E-824E-7483-19E56420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Speculation on failure of original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1806-5372-DD59-8888-E4B1448B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07" y="57053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+30 for epochs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AE3D-6147-37ED-822A-59EDAF39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66" y="1825625"/>
            <a:ext cx="5989668" cy="39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4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A08E-AE7F-8478-CC64-0B0F8B9F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4C5D-3BC5-6A07-5B94-A384AED3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3097" cy="4351338"/>
          </a:xfrm>
        </p:spPr>
        <p:txBody>
          <a:bodyPr/>
          <a:lstStyle/>
          <a:p>
            <a:r>
              <a:rPr lang="en-US" dirty="0"/>
              <a:t>Tried to reduce categories</a:t>
            </a:r>
          </a:p>
          <a:p>
            <a:pPr lvl="1"/>
            <a:r>
              <a:rPr lang="en-US" dirty="0"/>
              <a:t>Wasn’t trained enough with this to be entirely sure it’s accurate results</a:t>
            </a:r>
          </a:p>
          <a:p>
            <a:pPr lvl="1"/>
            <a:r>
              <a:rPr lang="en-US" dirty="0"/>
              <a:t>Was only able to train for 5 epochs (ran out of time to continue)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D8553-49BC-D944-BD0B-01754597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5266"/>
            <a:ext cx="5437903" cy="4771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B3F29-92E3-E453-9223-C6202350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82" y="4484124"/>
            <a:ext cx="3079532" cy="200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6A89A-E2B7-4D7F-D4DD-7D70818FDC03}"/>
              </a:ext>
            </a:extLst>
          </p:cNvPr>
          <p:cNvSpPr txBox="1"/>
          <p:nvPr/>
        </p:nvSpPr>
        <p:spPr>
          <a:xfrm>
            <a:off x="0" y="6176963"/>
            <a:ext cx="17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Red= label</a:t>
            </a:r>
          </a:p>
          <a:p>
            <a:r>
              <a:rPr lang="en-US" dirty="0"/>
              <a:t>Blue = predicted</a:t>
            </a:r>
          </a:p>
        </p:txBody>
      </p:sp>
    </p:spTree>
    <p:extLst>
      <p:ext uri="{BB962C8B-B14F-4D97-AF65-F5344CB8AC3E}">
        <p14:creationId xmlns:p14="http://schemas.microsoft.com/office/powerpoint/2010/main" val="83506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AB56-6F78-E98F-2ECD-232E8E53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17AD-CC46-18AF-45AF-D20EAD6F7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35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Maybe use multiple models;</a:t>
            </a:r>
          </a:p>
          <a:p>
            <a:pPr lvl="1"/>
            <a:r>
              <a:rPr lang="en-US" dirty="0"/>
              <a:t>One to classify overall complexity (low, med, high)</a:t>
            </a:r>
          </a:p>
          <a:p>
            <a:pPr lvl="1"/>
            <a:r>
              <a:rPr lang="en-US" dirty="0"/>
              <a:t>Based on that result it could be fed into a second model that anticipates low OR third model that anticipates medium/high complexity mass spec. data</a:t>
            </a:r>
          </a:p>
          <a:p>
            <a:r>
              <a:rPr lang="en-US" dirty="0"/>
              <a:t>Further train the models – Some results may have been from impatience</a:t>
            </a:r>
          </a:p>
          <a:p>
            <a:r>
              <a:rPr lang="en-US" dirty="0"/>
              <a:t>Use more data? Reduced the amount used by a lot.</a:t>
            </a:r>
          </a:p>
        </p:txBody>
      </p:sp>
    </p:spTree>
    <p:extLst>
      <p:ext uri="{BB962C8B-B14F-4D97-AF65-F5344CB8AC3E}">
        <p14:creationId xmlns:p14="http://schemas.microsoft.com/office/powerpoint/2010/main" val="50728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D8CD-1334-5B81-B8B0-6D7A8C2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645" y="2766218"/>
            <a:ext cx="313471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148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C87C-41C4-38C7-E7B3-98CD0B3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45BF-9C80-0B65-57BC-39EC0F22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697" cy="4351338"/>
          </a:xfrm>
        </p:spPr>
        <p:txBody>
          <a:bodyPr/>
          <a:lstStyle/>
          <a:p>
            <a:r>
              <a:rPr lang="en-US" dirty="0"/>
              <a:t>The definition of life is complicated and not a consensus amongst biologists</a:t>
            </a:r>
          </a:p>
          <a:p>
            <a:endParaRPr lang="en-US" dirty="0"/>
          </a:p>
          <a:p>
            <a:r>
              <a:rPr lang="en-US" dirty="0"/>
              <a:t>Marshall </a:t>
            </a:r>
            <a:r>
              <a:rPr lang="en-US" i="1" dirty="0"/>
              <a:t>et al</a:t>
            </a:r>
            <a:r>
              <a:rPr lang="en-US" dirty="0"/>
              <a:t> (2021) develop a framework of testing for life based on a samples complexity</a:t>
            </a:r>
          </a:p>
          <a:p>
            <a:pPr lvl="1"/>
            <a:r>
              <a:rPr lang="en-US" dirty="0"/>
              <a:t>Molecular Assembly (MA) – Number of steps required to create 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B6ED2-46FA-9DF1-9C26-523B2FE5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147" y="4285541"/>
            <a:ext cx="2775826" cy="1476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6BE11-F6D6-D2F3-9D03-15C2D525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897" y="649372"/>
            <a:ext cx="5687735" cy="33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3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D005-29C0-5E57-E76A-64963E53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6D0F-64E2-0E1E-85E8-57B2AE16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103" cy="4351338"/>
          </a:xfrm>
        </p:spPr>
        <p:txBody>
          <a:bodyPr/>
          <a:lstStyle/>
          <a:p>
            <a:r>
              <a:rPr lang="en-US" dirty="0"/>
              <a:t>Molecules of high complexity are exclusively created in biological systems </a:t>
            </a:r>
          </a:p>
          <a:p>
            <a:endParaRPr lang="en-US" dirty="0"/>
          </a:p>
          <a:p>
            <a:pPr lvl="1"/>
            <a:r>
              <a:rPr lang="en-US" dirty="0"/>
              <a:t>Even a simple peptide has high chemical complexity when compared to most compounds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what level of sample complexity can we conclusively determine a sample is biological?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81CF9-1F73-CF9B-9C63-D95E7F86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234" y="681037"/>
            <a:ext cx="4170636" cy="4184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53CB0-32CE-5A9C-BF01-CC8999F0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271" y="4866005"/>
            <a:ext cx="3467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B127-A057-70BF-1ECD-CDCC9235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841A-EBEE-0808-08E6-DBEEE7F9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262" cy="4351338"/>
          </a:xfrm>
        </p:spPr>
        <p:txBody>
          <a:bodyPr/>
          <a:lstStyle/>
          <a:p>
            <a:r>
              <a:rPr lang="en-US" dirty="0"/>
              <a:t>Marshall </a:t>
            </a:r>
            <a:r>
              <a:rPr lang="en-US" i="1" dirty="0"/>
              <a:t>et al</a:t>
            </a:r>
            <a:r>
              <a:rPr lang="en-US" dirty="0"/>
              <a:t> (2021) use MS/MS data to calculate the global MA of a sample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6037B-EA07-93B7-FD3D-E0810CD7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62848"/>
            <a:ext cx="7772400" cy="37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B342-FAF6-3D3D-9DDC-23222BDA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2D74-65F0-A574-C2F1-B4270B51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9538" cy="4351338"/>
          </a:xfrm>
        </p:spPr>
        <p:txBody>
          <a:bodyPr/>
          <a:lstStyle/>
          <a:p>
            <a:r>
              <a:rPr lang="en-US" dirty="0"/>
              <a:t>Marshall </a:t>
            </a:r>
            <a:r>
              <a:rPr lang="en-US" i="1" dirty="0"/>
              <a:t>et al</a:t>
            </a:r>
            <a:r>
              <a:rPr lang="en-US" dirty="0"/>
              <a:t> (2021) also develop a supplemental proof-of-concept CNN on identifying MA from MS spectra </a:t>
            </a:r>
          </a:p>
          <a:p>
            <a:endParaRPr lang="en-US" dirty="0"/>
          </a:p>
          <a:p>
            <a:r>
              <a:rPr lang="en-US" dirty="0"/>
              <a:t>Want to build on their CNN framework as it could streamline sample analysis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81FEDE-57B1-EF85-8B3C-CDBB5519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39" y="0"/>
            <a:ext cx="4827606" cy="362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C5CF3-FAE6-4318-A541-84DDED3C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84" y="3620705"/>
            <a:ext cx="4827606" cy="26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4FA-BBF6-79B2-007B-8FB26641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B954-554E-2DA6-0695-D90F5A3D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169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MS Data scraped from NIST Webbook </a:t>
            </a:r>
          </a:p>
          <a:p>
            <a:endParaRPr lang="en-US" dirty="0"/>
          </a:p>
          <a:p>
            <a:r>
              <a:rPr lang="en-US" dirty="0"/>
              <a:t>Fed into VGG19 or similar CNN system for classification</a:t>
            </a:r>
          </a:p>
          <a:p>
            <a:endParaRPr lang="en-US" dirty="0"/>
          </a:p>
          <a:p>
            <a:r>
              <a:rPr lang="en-US" dirty="0"/>
              <a:t>‘Score’ to beat</a:t>
            </a:r>
          </a:p>
          <a:p>
            <a:pPr lvl="1"/>
            <a:r>
              <a:rPr lang="en-US" dirty="0"/>
              <a:t>Perfect guess percentage of 48%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7FF36-29F1-0635-141B-F3BFF527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939" y="0"/>
            <a:ext cx="4827606" cy="362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98EDC-C371-6E10-5D05-F641F68A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84" y="3620705"/>
            <a:ext cx="4827606" cy="26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675F-80F9-A8F0-6846-5AA502D0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2FD6-ECD0-AF3D-5E23-7B16CEC7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791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Authors created a .pickle file with 2.5 million MA-labelled compounds</a:t>
            </a:r>
          </a:p>
          <a:p>
            <a:r>
              <a:rPr lang="en-US" dirty="0"/>
              <a:t>Extracted ~17,000 molecule spectra based on their </a:t>
            </a:r>
            <a:r>
              <a:rPr lang="en-US" dirty="0" err="1"/>
              <a:t>InChl</a:t>
            </a:r>
            <a:r>
              <a:rPr lang="en-US" dirty="0"/>
              <a:t> and overlapped with the authors dataset</a:t>
            </a:r>
          </a:p>
          <a:p>
            <a:pPr lvl="1"/>
            <a:r>
              <a:rPr lang="en-US" dirty="0"/>
              <a:t>Only used ~1500 samples </a:t>
            </a:r>
          </a:p>
          <a:p>
            <a:r>
              <a:rPr lang="en-US" dirty="0"/>
              <a:t>Images created based on downloaded JCAMP-DX spectra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B861B-6441-9EDE-15F3-7B496B43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04" y="230188"/>
            <a:ext cx="7515092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23200-4762-4D54-09B4-D39D7716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50" y="2006600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156959-155B-AEF1-4E55-7DC544412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955" y="2006600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64153-AF27-26EC-02A9-084EEA95D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955" y="4001294"/>
            <a:ext cx="1422400" cy="142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DBA7B2-939A-7242-9348-7F924EAABAD1}"/>
              </a:ext>
            </a:extLst>
          </p:cNvPr>
          <p:cNvSpPr txBox="1"/>
          <p:nvPr/>
        </p:nvSpPr>
        <p:spPr>
          <a:xfrm>
            <a:off x="7470944" y="1694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6EE3E-EAFC-41F0-54D6-243438922578}"/>
              </a:ext>
            </a:extLst>
          </p:cNvPr>
          <p:cNvSpPr txBox="1"/>
          <p:nvPr/>
        </p:nvSpPr>
        <p:spPr>
          <a:xfrm>
            <a:off x="9799803" y="16940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FE480-39E4-1ED8-B737-B4BB7C6DB57D}"/>
              </a:ext>
            </a:extLst>
          </p:cNvPr>
          <p:cNvSpPr txBox="1"/>
          <p:nvPr/>
        </p:nvSpPr>
        <p:spPr>
          <a:xfrm>
            <a:off x="7408798" y="5423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C0934-95F4-477A-0852-55316D846235}"/>
              </a:ext>
            </a:extLst>
          </p:cNvPr>
          <p:cNvSpPr txBox="1"/>
          <p:nvPr/>
        </p:nvSpPr>
        <p:spPr>
          <a:xfrm>
            <a:off x="9799803" y="5423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40E2E-4473-F4B4-87DE-F441E4E54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950" y="400129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1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924E-92CC-BACE-69F8-AA9BD120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04FB-7082-CF48-8999-8792CC7B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490" cy="4351338"/>
          </a:xfrm>
        </p:spPr>
        <p:txBody>
          <a:bodyPr/>
          <a:lstStyle/>
          <a:p>
            <a:r>
              <a:rPr lang="en-US" dirty="0"/>
              <a:t>Of the 17,000 sample labels, only 451 have a MA of 15+</a:t>
            </a:r>
          </a:p>
          <a:p>
            <a:endParaRPr lang="en-US" dirty="0"/>
          </a:p>
          <a:p>
            <a:pPr lvl="1"/>
            <a:r>
              <a:rPr lang="en-US" dirty="0"/>
              <a:t>For this reason I reduced the inclusion of the lower scored samples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used same 451 files for validation (Not ideal)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879E9-74FE-4912-2940-7D3D5284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F1AC-2C00-1301-1FCF-307F874E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F6AD-D1D1-E8FD-C9AB-45128AEC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7483" cy="4351338"/>
          </a:xfrm>
        </p:spPr>
        <p:txBody>
          <a:bodyPr/>
          <a:lstStyle/>
          <a:p>
            <a:r>
              <a:rPr lang="en-US" dirty="0"/>
              <a:t>Had promising early results that assured me this may work at smaller scaled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CE8C4-983C-C015-38E1-9CDF8EC7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6371"/>
            <a:ext cx="5817729" cy="5116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F93C7-79FA-2E73-4263-7FFB23192D1C}"/>
              </a:ext>
            </a:extLst>
          </p:cNvPr>
          <p:cNvSpPr txBox="1"/>
          <p:nvPr/>
        </p:nvSpPr>
        <p:spPr>
          <a:xfrm>
            <a:off x="7582143" y="5427753"/>
            <a:ext cx="26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range here is 14-23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DD8D3-160F-0C07-BFAA-846E5443A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3559"/>
            <a:ext cx="4116928" cy="36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543</Words>
  <Application>Microsoft Macintosh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 2</vt:lpstr>
      <vt:lpstr>Office Theme</vt:lpstr>
      <vt:lpstr>Frame</vt:lpstr>
      <vt:lpstr>Using a CNN to interpret molecule complexity from Mass Spectra</vt:lpstr>
      <vt:lpstr>Motivation</vt:lpstr>
      <vt:lpstr>Motivation</vt:lpstr>
      <vt:lpstr>Motivation</vt:lpstr>
      <vt:lpstr>Method</vt:lpstr>
      <vt:lpstr>Experiment outline</vt:lpstr>
      <vt:lpstr>Data Collection</vt:lpstr>
      <vt:lpstr>Imbalanced Data</vt:lpstr>
      <vt:lpstr>Early results</vt:lpstr>
      <vt:lpstr>Failed at full scale</vt:lpstr>
      <vt:lpstr>Shifted gears</vt:lpstr>
      <vt:lpstr>Speculation on failure of original model</vt:lpstr>
      <vt:lpstr>Other results</vt:lpstr>
      <vt:lpstr>Improving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CNN to interpret molecule complexity from Mass Spectra</dc:title>
  <dc:creator>jonathan forsyth</dc:creator>
  <cp:lastModifiedBy>jonathan forsyth</cp:lastModifiedBy>
  <cp:revision>11</cp:revision>
  <dcterms:created xsi:type="dcterms:W3CDTF">2023-03-27T18:02:52Z</dcterms:created>
  <dcterms:modified xsi:type="dcterms:W3CDTF">2023-04-27T01:55:13Z</dcterms:modified>
</cp:coreProperties>
</file>