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Lst>
  <p:sldSz cy="6858000" cx="9144000"/>
  <p:notesSz cx="6858000" cy="9144000"/>
  <p:embeddedFontLst>
    <p:embeddedFont>
      <p:font typeface="Roboto"/>
      <p:regular r:id="rId9"/>
      <p:bold r:id="rId10"/>
      <p:italic r:id="rId11"/>
      <p:boldItalic r:id="rId12"/>
    </p:embeddedFont>
    <p:embeddedFont>
      <p:font typeface="Nunito"/>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Nunito-regular.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QuattrocentoSans-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g8f663d640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 name="Google Shape;17;g8f663d640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g8f663d640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24" name="Google Shape;24;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663d640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663d640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8f663d6401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txBox="1"/>
          <p:nvPr>
            <p:ph type="title"/>
          </p:nvPr>
        </p:nvSpPr>
        <p:spPr>
          <a:xfrm>
            <a:off x="174945" y="1797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sz="1800">
                <a:solidFill>
                  <a:srgbClr val="000000"/>
                </a:solidFill>
                <a:latin typeface="Nunito"/>
                <a:ea typeface="Nunito"/>
                <a:cs typeface="Nunito"/>
                <a:sym typeface="Nunito"/>
              </a:rPr>
              <a:t>Q</a:t>
            </a:r>
            <a:r>
              <a:rPr lang="en-AU" sz="1800">
                <a:solidFill>
                  <a:srgbClr val="000000"/>
                </a:solidFill>
                <a:latin typeface="Nunito"/>
                <a:ea typeface="Nunito"/>
                <a:cs typeface="Nunito"/>
                <a:sym typeface="Nunito"/>
              </a:rPr>
              <a:t>uestions to consider to help you get started</a:t>
            </a:r>
            <a:endParaRPr sz="1800">
              <a:latin typeface="Nunito"/>
              <a:ea typeface="Nunito"/>
              <a:cs typeface="Nunito"/>
              <a:sym typeface="Nunito"/>
            </a:endParaRPr>
          </a:p>
        </p:txBody>
      </p:sp>
      <p:sp>
        <p:nvSpPr>
          <p:cNvPr id="21" name="Google Shape;21;p3"/>
          <p:cNvSpPr txBox="1"/>
          <p:nvPr/>
        </p:nvSpPr>
        <p:spPr>
          <a:xfrm>
            <a:off x="248100" y="1087925"/>
            <a:ext cx="8895900" cy="53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a:latin typeface="Nunito"/>
                <a:ea typeface="Nunito"/>
                <a:cs typeface="Nunito"/>
                <a:sym typeface="Nunito"/>
              </a:rPr>
              <a:t>● What is the problem you want to solve?</a:t>
            </a:r>
            <a:endParaRPr b="1">
              <a:latin typeface="Nunito"/>
              <a:ea typeface="Nunito"/>
              <a:cs typeface="Nunito"/>
              <a:sym typeface="Nunito"/>
            </a:endParaRPr>
          </a:p>
          <a:p>
            <a:pPr indent="-317500" lvl="0" marL="914400" rtl="0" algn="l">
              <a:lnSpc>
                <a:spcPct val="115000"/>
              </a:lnSpc>
              <a:spcBef>
                <a:spcPts val="0"/>
              </a:spcBef>
              <a:spcAft>
                <a:spcPts val="0"/>
              </a:spcAft>
              <a:buSzPts val="1400"/>
              <a:buFont typeface="Nunito"/>
              <a:buChar char="●"/>
            </a:pPr>
            <a:r>
              <a:rPr lang="en-AU">
                <a:latin typeface="Nunito"/>
                <a:ea typeface="Nunito"/>
                <a:cs typeface="Nunito"/>
                <a:sym typeface="Nunito"/>
              </a:rPr>
              <a:t>Absenteeism is a huge indicator of student success and also impacts school funding. If students are not in school they cannot learn or graduate. Once students and schools have high chronic absenteeism rates it is a very difficult and costly problem to remediate. </a:t>
            </a:r>
            <a:endParaRPr>
              <a:latin typeface="Nunito"/>
              <a:ea typeface="Nunito"/>
              <a:cs typeface="Nunito"/>
              <a:sym typeface="Nunito"/>
            </a:endParaRPr>
          </a:p>
          <a:p>
            <a:pPr indent="-317500" lvl="0" marL="914400" rtl="0" algn="l">
              <a:lnSpc>
                <a:spcPct val="115000"/>
              </a:lnSpc>
              <a:spcBef>
                <a:spcPts val="0"/>
              </a:spcBef>
              <a:spcAft>
                <a:spcPts val="0"/>
              </a:spcAft>
              <a:buSzPts val="1400"/>
              <a:buFont typeface="Nunito"/>
              <a:buChar char="●"/>
            </a:pPr>
            <a:r>
              <a:rPr lang="en-AU">
                <a:latin typeface="Nunito"/>
                <a:ea typeface="Nunito"/>
                <a:cs typeface="Nunito"/>
                <a:sym typeface="Nunito"/>
              </a:rPr>
              <a:t>Being able to predict a school’s attendance/chronic absenteeism numbers and identify the contributing variables would allow district administrators to proactively intervene with these school’s ahead of time. Saving time, money, and resources, as well as increasing student/school outcomes. </a:t>
            </a:r>
            <a:endParaRPr>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b="1" lang="en-AU">
                <a:latin typeface="Nunito"/>
                <a:ea typeface="Nunito"/>
                <a:cs typeface="Nunito"/>
                <a:sym typeface="Nunito"/>
              </a:rPr>
              <a:t> ● Who is your client and why do they care about this problem? In other words, what will your client do or decide based on your analysis? </a:t>
            </a:r>
            <a:endParaRPr b="1">
              <a:latin typeface="Nunito"/>
              <a:ea typeface="Nunito"/>
              <a:cs typeface="Nunito"/>
              <a:sym typeface="Nunito"/>
            </a:endParaRPr>
          </a:p>
          <a:p>
            <a:pPr indent="-317500" lvl="0" marL="914400" rtl="0" algn="l">
              <a:spcBef>
                <a:spcPts val="0"/>
              </a:spcBef>
              <a:spcAft>
                <a:spcPts val="0"/>
              </a:spcAft>
              <a:buSzPts val="1400"/>
              <a:buFont typeface="Nunito"/>
              <a:buChar char="●"/>
            </a:pPr>
            <a:r>
              <a:rPr lang="en-AU" u="sng">
                <a:latin typeface="Nunito"/>
                <a:ea typeface="Nunito"/>
                <a:cs typeface="Nunito"/>
                <a:sym typeface="Nunito"/>
              </a:rPr>
              <a:t>School District Leadership &amp; School Principals-</a:t>
            </a:r>
            <a:r>
              <a:rPr lang="en-AU">
                <a:latin typeface="Nunito"/>
                <a:ea typeface="Nunito"/>
                <a:cs typeface="Nunito"/>
                <a:sym typeface="Nunito"/>
              </a:rPr>
              <a:t> excessive student absences affects district’s and school’s academic achievement and funding. Could use model to proactively intervene with at-risk schools and monitor the contributing variables.</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AU" u="sng">
                <a:latin typeface="Nunito"/>
                <a:ea typeface="Nunito"/>
                <a:cs typeface="Nunito"/>
                <a:sym typeface="Nunito"/>
              </a:rPr>
              <a:t>Teachers &amp; Families</a:t>
            </a:r>
            <a:r>
              <a:rPr lang="en-AU">
                <a:latin typeface="Nunito"/>
                <a:ea typeface="Nunito"/>
                <a:cs typeface="Nunito"/>
                <a:sym typeface="Nunito"/>
              </a:rPr>
              <a:t> - knowing that a school may be at risk for excessive absenteeism, teachers and families can intervene and work with administrators to effectively target programming towards students most at risk.</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AU">
                <a:latin typeface="Nunito"/>
                <a:ea typeface="Nunito"/>
                <a:cs typeface="Nunito"/>
                <a:sym typeface="Nunito"/>
              </a:rPr>
              <a:t>● </a:t>
            </a:r>
            <a:r>
              <a:rPr b="1" lang="en-AU">
                <a:latin typeface="Nunito"/>
                <a:ea typeface="Nunito"/>
                <a:cs typeface="Nunito"/>
                <a:sym typeface="Nunito"/>
              </a:rPr>
              <a:t>What data are you using? How will you acquire the data?</a:t>
            </a:r>
            <a:endParaRPr b="1">
              <a:latin typeface="Nunito"/>
              <a:ea typeface="Nunito"/>
              <a:cs typeface="Nunito"/>
              <a:sym typeface="Nunito"/>
            </a:endParaRPr>
          </a:p>
          <a:p>
            <a:pPr indent="-317500" lvl="0" marL="914400" rtl="0" algn="l">
              <a:spcBef>
                <a:spcPts val="0"/>
              </a:spcBef>
              <a:spcAft>
                <a:spcPts val="0"/>
              </a:spcAft>
              <a:buSzPts val="1400"/>
              <a:buFont typeface="Nunito"/>
              <a:buChar char="●"/>
            </a:pPr>
            <a:r>
              <a:rPr lang="en-AU">
                <a:latin typeface="Nunito"/>
                <a:ea typeface="Nunito"/>
                <a:cs typeface="Nunito"/>
                <a:sym typeface="Nunito"/>
              </a:rPr>
              <a:t>NYC OpenData has school-level attendance data from 2013-2019 </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AU">
                <a:latin typeface="Nunito"/>
                <a:ea typeface="Nunito"/>
                <a:cs typeface="Nunito"/>
                <a:sym typeface="Nunito"/>
              </a:rPr>
              <a:t>NYC OpenData has school-level survey/quality report data from 2014-2019</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AU">
                <a:latin typeface="Nunito"/>
                <a:ea typeface="Nunito"/>
                <a:cs typeface="Nunito"/>
                <a:sym typeface="Nunito"/>
              </a:rPr>
              <a:t>NYC OpenData has school-level demographic data from 2013-2018</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AU">
                <a:latin typeface="Nunito"/>
                <a:ea typeface="Nunito"/>
                <a:cs typeface="Nunito"/>
                <a:sym typeface="Nunito"/>
              </a:rPr>
              <a:t>These data sets are publicly available</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4"/>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8" name="Google Shape;28;p4"/>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9" name="Google Shape;29;p4"/>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30" name="Google Shape;30;p4"/>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5050634" y="32391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4668375" y="49494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a:off x="5050634" y="498154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41" name="Google Shape;41;p4"/>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50" u="none" cap="none" strike="noStrike">
                <a:solidFill>
                  <a:srgbClr val="000000"/>
                </a:solidFill>
                <a:latin typeface="Arial"/>
                <a:ea typeface="Arial"/>
                <a:cs typeface="Arial"/>
                <a:sym typeface="Arial"/>
              </a:rPr>
              <a:t>&lt;Why are you working on this problem?&gt;</a:t>
            </a:r>
            <a:endParaRPr sz="1050"/>
          </a:p>
          <a:p>
            <a:pPr indent="-295275" lvl="0" marL="457200" marR="0" rtl="0" algn="l">
              <a:lnSpc>
                <a:spcPct val="100000"/>
              </a:lnSpc>
              <a:spcBef>
                <a:spcPts val="0"/>
              </a:spcBef>
              <a:spcAft>
                <a:spcPts val="0"/>
              </a:spcAft>
              <a:buSzPts val="1050"/>
              <a:buChar char="●"/>
            </a:pPr>
            <a:r>
              <a:rPr lang="en-AU" sz="1050">
                <a:latin typeface="Nunito"/>
                <a:ea typeface="Nunito"/>
                <a:cs typeface="Nunito"/>
                <a:sym typeface="Nunito"/>
              </a:rPr>
              <a:t>Absenteeism is a huge indicator of student success and impacts school funding. </a:t>
            </a:r>
            <a:endParaRPr sz="1050">
              <a:latin typeface="Nunito"/>
              <a:ea typeface="Nunito"/>
              <a:cs typeface="Nunito"/>
              <a:sym typeface="Nunito"/>
            </a:endParaRPr>
          </a:p>
          <a:p>
            <a:pPr indent="-295275" lvl="0" marL="457200" marR="0" rtl="0" algn="l">
              <a:lnSpc>
                <a:spcPct val="100000"/>
              </a:lnSpc>
              <a:spcBef>
                <a:spcPts val="0"/>
              </a:spcBef>
              <a:spcAft>
                <a:spcPts val="0"/>
              </a:spcAft>
              <a:buSzPts val="1050"/>
              <a:buChar char="●"/>
            </a:pPr>
            <a:r>
              <a:rPr lang="en-AU" sz="1050">
                <a:latin typeface="Nunito"/>
                <a:ea typeface="Nunito"/>
                <a:cs typeface="Nunito"/>
                <a:sym typeface="Nunito"/>
              </a:rPr>
              <a:t>If students are not in school they cannot learn or graduate.</a:t>
            </a:r>
            <a:endParaRPr sz="1050">
              <a:latin typeface="Nunito"/>
              <a:ea typeface="Nunito"/>
              <a:cs typeface="Nunito"/>
              <a:sym typeface="Nunito"/>
            </a:endParaRPr>
          </a:p>
          <a:p>
            <a:pPr indent="-295275" lvl="0" marL="457200" marR="0" rtl="0" algn="l">
              <a:lnSpc>
                <a:spcPct val="100000"/>
              </a:lnSpc>
              <a:spcBef>
                <a:spcPts val="0"/>
              </a:spcBef>
              <a:spcAft>
                <a:spcPts val="0"/>
              </a:spcAft>
              <a:buSzPts val="1050"/>
              <a:buChar char="●"/>
            </a:pPr>
            <a:r>
              <a:rPr lang="en-AU" sz="1050">
                <a:latin typeface="Nunito"/>
                <a:ea typeface="Nunito"/>
                <a:cs typeface="Nunito"/>
                <a:sym typeface="Nunito"/>
              </a:rPr>
              <a:t>Once students and schools have high chronic absenteeism rates it is a very difficult and costly problem to remediate. </a:t>
            </a:r>
            <a:endParaRPr sz="1050"/>
          </a:p>
          <a:p>
            <a:pPr indent="0" lvl="0" marL="0" marR="0" rtl="0" algn="l">
              <a:lnSpc>
                <a:spcPct val="100000"/>
              </a:lnSpc>
              <a:spcBef>
                <a:spcPts val="0"/>
              </a:spcBef>
              <a:spcAft>
                <a:spcPts val="0"/>
              </a:spcAft>
              <a:buClr>
                <a:srgbClr val="000000"/>
              </a:buClr>
              <a:buSzPts val="1070"/>
              <a:buFont typeface="Arial"/>
              <a:buNone/>
            </a:pPr>
            <a:r>
              <a:t/>
            </a:r>
            <a:endParaRPr sz="1050"/>
          </a:p>
          <a:p>
            <a:pPr indent="0" lvl="0" marL="0" marR="0" rtl="0" algn="l">
              <a:lnSpc>
                <a:spcPct val="100000"/>
              </a:lnSpc>
              <a:spcBef>
                <a:spcPts val="0"/>
              </a:spcBef>
              <a:spcAft>
                <a:spcPts val="0"/>
              </a:spcAft>
              <a:buClr>
                <a:srgbClr val="000000"/>
              </a:buClr>
              <a:buSzPts val="1070"/>
              <a:buFont typeface="Arial"/>
              <a:buNone/>
            </a:pPr>
            <a:r>
              <a:t/>
            </a:r>
            <a:endParaRPr sz="1050"/>
          </a:p>
          <a:p>
            <a:pPr indent="0" lvl="0" marL="0" marR="0" rtl="0" algn="l">
              <a:lnSpc>
                <a:spcPct val="100000"/>
              </a:lnSpc>
              <a:spcBef>
                <a:spcPts val="0"/>
              </a:spcBef>
              <a:spcAft>
                <a:spcPts val="0"/>
              </a:spcAft>
              <a:buClr>
                <a:srgbClr val="000000"/>
              </a:buClr>
              <a:buSzPts val="1070"/>
              <a:buFont typeface="Arial"/>
              <a:buNone/>
            </a:pPr>
            <a:r>
              <a:t/>
            </a:r>
            <a:endParaRPr sz="1050"/>
          </a:p>
        </p:txBody>
      </p:sp>
      <p:sp>
        <p:nvSpPr>
          <p:cNvPr id="42" name="Google Shape;42;p4"/>
          <p:cNvSpPr txBox="1"/>
          <p:nvPr/>
        </p:nvSpPr>
        <p:spPr>
          <a:xfrm>
            <a:off x="143108" y="3538874"/>
            <a:ext cx="4324500" cy="141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&lt;What is the key criteria that will deem this work successful?&gt;</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sz="1071"/>
          </a:p>
          <a:p>
            <a:pPr indent="-295275" lvl="0" marL="457200" marR="0" rtl="0" algn="l">
              <a:lnSpc>
                <a:spcPct val="100000"/>
              </a:lnSpc>
              <a:spcBef>
                <a:spcPts val="0"/>
              </a:spcBef>
              <a:spcAft>
                <a:spcPts val="0"/>
              </a:spcAft>
              <a:buSzPts val="1050"/>
              <a:buChar char="●"/>
            </a:pPr>
            <a:r>
              <a:rPr lang="en-AU" sz="1050"/>
              <a:t>Being able to model what chronic absentee % by school would be in the next 1-5 years by school with </a:t>
            </a:r>
            <a:r>
              <a:rPr lang="en-AU" sz="1050">
                <a:solidFill>
                  <a:srgbClr val="222222"/>
                </a:solidFill>
                <a:highlight>
                  <a:srgbClr val="FFFFFF"/>
                </a:highlight>
                <a:latin typeface="Roboto"/>
                <a:ea typeface="Roboto"/>
                <a:cs typeface="Roboto"/>
                <a:sym typeface="Roboto"/>
              </a:rPr>
              <a:t>RMSE values between 0.2 and 0.5 </a:t>
            </a:r>
            <a:r>
              <a:rPr lang="en-AU" sz="1050"/>
              <a:t> and R-squared value of &gt;75%</a:t>
            </a:r>
            <a:endParaRPr sz="1050"/>
          </a:p>
          <a:p>
            <a:pPr indent="-295275" lvl="0" marL="457200" marR="0" rtl="0" algn="l">
              <a:lnSpc>
                <a:spcPct val="100000"/>
              </a:lnSpc>
              <a:spcBef>
                <a:spcPts val="0"/>
              </a:spcBef>
              <a:spcAft>
                <a:spcPts val="0"/>
              </a:spcAft>
              <a:buSzPts val="1050"/>
              <a:buChar char="●"/>
            </a:pPr>
            <a:r>
              <a:rPr lang="en-AU" sz="1050"/>
              <a:t>Knowing 5-10 import variables that predict school’s chronic absentee rates</a:t>
            </a:r>
            <a:endParaRPr sz="1050"/>
          </a:p>
        </p:txBody>
      </p:sp>
      <p:sp>
        <p:nvSpPr>
          <p:cNvPr id="43" name="Google Shape;43;p4"/>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What is the focus of this business initiative? I.e. What are you specific items will you focus on exclusively?&gt;</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1" sz="1071"/>
          </a:p>
          <a:p>
            <a:pPr indent="0" lvl="0" marL="0" rtl="0" algn="l">
              <a:spcBef>
                <a:spcPts val="0"/>
              </a:spcBef>
              <a:spcAft>
                <a:spcPts val="0"/>
              </a:spcAft>
              <a:buClr>
                <a:srgbClr val="000000"/>
              </a:buClr>
              <a:buSzPts val="1070"/>
              <a:buFont typeface="Arial"/>
              <a:buNone/>
            </a:pPr>
            <a:r>
              <a:rPr lang="en-AU" sz="1071"/>
              <a:t>NYC school level rates of chronic absenteeism</a:t>
            </a:r>
            <a:endParaRPr sz="1071"/>
          </a:p>
        </p:txBody>
      </p:sp>
      <p:sp>
        <p:nvSpPr>
          <p:cNvPr id="44" name="Google Shape;44;p4"/>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constraints exist that may prevent this business initiative from succeeding?&gt;</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sz="1070"/>
          </a:p>
          <a:p>
            <a:pPr indent="-296545" lvl="0" marL="457200" marR="0" rtl="0" algn="l">
              <a:lnSpc>
                <a:spcPct val="100000"/>
              </a:lnSpc>
              <a:spcBef>
                <a:spcPts val="0"/>
              </a:spcBef>
              <a:spcAft>
                <a:spcPts val="0"/>
              </a:spcAft>
              <a:buSzPts val="1070"/>
              <a:buChar char="●"/>
            </a:pPr>
            <a:r>
              <a:rPr lang="en-AU" sz="1070"/>
              <a:t>Only have school level data, student level data would allow this model to be even more actionable</a:t>
            </a:r>
            <a:endParaRPr sz="1070"/>
          </a:p>
        </p:txBody>
      </p:sp>
      <p:sp>
        <p:nvSpPr>
          <p:cNvPr id="45" name="Google Shape;45;p4"/>
          <p:cNvSpPr txBox="1"/>
          <p:nvPr/>
        </p:nvSpPr>
        <p:spPr>
          <a:xfrm>
            <a:off x="4597266" y="5237936"/>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are the key pieces of data you need to answer the questions related to the problem you are trying to solve?&gt;</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i="0" sz="1070" u="none" cap="none" strike="noStrike">
              <a:solidFill>
                <a:srgbClr val="000000"/>
              </a:solidFill>
              <a:latin typeface="Arial"/>
              <a:ea typeface="Arial"/>
              <a:cs typeface="Arial"/>
              <a:sym typeface="Arial"/>
            </a:endParaRPr>
          </a:p>
          <a:p>
            <a:pPr indent="0" lvl="0" marL="0" rtl="0" algn="l">
              <a:spcBef>
                <a:spcPts val="0"/>
              </a:spcBef>
              <a:spcAft>
                <a:spcPts val="0"/>
              </a:spcAft>
              <a:buNone/>
            </a:pPr>
            <a:r>
              <a:rPr lang="en-AU" sz="1070">
                <a:solidFill>
                  <a:srgbClr val="454545"/>
                </a:solidFill>
              </a:rPr>
              <a:t>NYC OpenData</a:t>
            </a:r>
            <a:endParaRPr sz="900">
              <a:solidFill>
                <a:srgbClr val="454545"/>
              </a:solidFill>
            </a:endParaRPr>
          </a:p>
          <a:p>
            <a:pPr indent="0" lvl="0" marL="0" marR="0" rtl="0" algn="l">
              <a:lnSpc>
                <a:spcPct val="100000"/>
              </a:lnSpc>
              <a:spcBef>
                <a:spcPts val="0"/>
              </a:spcBef>
              <a:spcAft>
                <a:spcPts val="0"/>
              </a:spcAft>
              <a:buClr>
                <a:srgbClr val="000000"/>
              </a:buClr>
              <a:buSzPts val="1070"/>
              <a:buFont typeface="Arial"/>
              <a:buNone/>
            </a:pPr>
            <a:r>
              <a:t/>
            </a:r>
            <a:endParaRPr sz="1070"/>
          </a:p>
        </p:txBody>
      </p:sp>
      <p:sp>
        <p:nvSpPr>
          <p:cNvPr id="46" name="Google Shape;46;p4"/>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4"/>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54" name="Google Shape;54;p4"/>
          <p:cNvSpPr txBox="1"/>
          <p:nvPr/>
        </p:nvSpPr>
        <p:spPr>
          <a:xfrm>
            <a:off x="4597214" y="3524475"/>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Who are the key stakeholders that need to be involved in this project? Where will you source your data from and who will you present your recommendation to once you have identified a solution?&gt;</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sz="1071"/>
          </a:p>
          <a:p>
            <a:pPr indent="0" lvl="0" marL="0" marR="0" rtl="0" algn="l">
              <a:lnSpc>
                <a:spcPct val="100000"/>
              </a:lnSpc>
              <a:spcBef>
                <a:spcPts val="0"/>
              </a:spcBef>
              <a:spcAft>
                <a:spcPts val="0"/>
              </a:spcAft>
              <a:buClr>
                <a:srgbClr val="000000"/>
              </a:buClr>
              <a:buSzPts val="1071"/>
              <a:buFont typeface="Arial"/>
              <a:buNone/>
            </a:pPr>
            <a:r>
              <a:rPr lang="en-AU" sz="1071"/>
              <a:t>Kevin Glynn - SpringBoard Mentor</a:t>
            </a:r>
            <a:endParaRPr sz="1071"/>
          </a:p>
          <a:p>
            <a:pPr indent="0" lvl="0" marL="0" marR="0" rtl="0" algn="l">
              <a:lnSpc>
                <a:spcPct val="100000"/>
              </a:lnSpc>
              <a:spcBef>
                <a:spcPts val="0"/>
              </a:spcBef>
              <a:spcAft>
                <a:spcPts val="0"/>
              </a:spcAft>
              <a:buClr>
                <a:srgbClr val="000000"/>
              </a:buClr>
              <a:buSzPts val="1071"/>
              <a:buFont typeface="Arial"/>
              <a:buNone/>
            </a:pPr>
            <a:r>
              <a:t/>
            </a:r>
            <a:endParaRPr sz="1071"/>
          </a:p>
          <a:p>
            <a:pPr indent="0" lvl="0" marL="0" marR="0" rtl="0" algn="l">
              <a:lnSpc>
                <a:spcPct val="100000"/>
              </a:lnSpc>
              <a:spcBef>
                <a:spcPts val="0"/>
              </a:spcBef>
              <a:spcAft>
                <a:spcPts val="0"/>
              </a:spcAft>
              <a:buClr>
                <a:srgbClr val="000000"/>
              </a:buClr>
              <a:buSzPts val="1071"/>
              <a:buFont typeface="Arial"/>
              <a:buNone/>
            </a:pPr>
            <a:r>
              <a:rPr lang="en-AU" sz="1071"/>
              <a:t>NYC Dept. of Education </a:t>
            </a:r>
            <a:endParaRPr sz="1071"/>
          </a:p>
        </p:txBody>
      </p:sp>
      <p:sp>
        <p:nvSpPr>
          <p:cNvPr id="55" name="Google Shape;55;p4"/>
          <p:cNvSpPr txBox="1"/>
          <p:nvPr/>
        </p:nvSpPr>
        <p:spPr>
          <a:xfrm>
            <a:off x="184150" y="438950"/>
            <a:ext cx="7463400" cy="66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sz="1600"/>
              <a:t>What are the import variables for predicting a school’s future rates of chronic absenteeism?</a:t>
            </a:r>
            <a:endParaRPr b="1" sz="1600"/>
          </a:p>
          <a:p>
            <a:pPr indent="0" lvl="0" marL="0" marR="0" rtl="0" algn="l">
              <a:lnSpc>
                <a:spcPct val="100000"/>
              </a:lnSpc>
              <a:spcBef>
                <a:spcPts val="0"/>
              </a:spcBef>
              <a:spcAft>
                <a:spcPts val="0"/>
              </a:spcAft>
              <a:buClr>
                <a:srgbClr val="000000"/>
              </a:buClr>
              <a:buSzPts val="1400"/>
              <a:buFont typeface="Arial"/>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sz="1800">
                <a:solidFill>
                  <a:srgbClr val="000000"/>
                </a:solidFill>
                <a:latin typeface="Nunito"/>
                <a:ea typeface="Nunito"/>
                <a:cs typeface="Nunito"/>
                <a:sym typeface="Nunito"/>
              </a:rPr>
              <a:t>Briefly outline how you’ll solve this problem. </a:t>
            </a:r>
            <a:endParaRPr sz="2339">
              <a:latin typeface="Nunito"/>
              <a:ea typeface="Nunito"/>
              <a:cs typeface="Nunito"/>
              <a:sym typeface="Nunito"/>
            </a:endParaRPr>
          </a:p>
        </p:txBody>
      </p:sp>
      <p:sp>
        <p:nvSpPr>
          <p:cNvPr id="62" name="Google Shape;62;p5"/>
          <p:cNvSpPr txBox="1"/>
          <p:nvPr/>
        </p:nvSpPr>
        <p:spPr>
          <a:xfrm>
            <a:off x="275425" y="1170550"/>
            <a:ext cx="8304000" cy="46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a:latin typeface="Nunito"/>
                <a:ea typeface="Nunito"/>
                <a:cs typeface="Nunito"/>
                <a:sym typeface="Nunito"/>
              </a:rPr>
              <a:t>Your approach may change later, but this is a good first step to get you thinking about a method and solution.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AU">
                <a:latin typeface="Nunito"/>
                <a:ea typeface="Nunito"/>
                <a:cs typeface="Nunito"/>
                <a:sym typeface="Nunito"/>
              </a:rPr>
              <a:t>● What are your deliverables? </a:t>
            </a:r>
            <a:endParaRPr b="1">
              <a:latin typeface="Nunito"/>
              <a:ea typeface="Nunito"/>
              <a:cs typeface="Nunito"/>
              <a:sym typeface="Nunito"/>
            </a:endParaRPr>
          </a:p>
          <a:p>
            <a:pPr indent="457200" lvl="0" marL="0" rtl="0" algn="l">
              <a:spcBef>
                <a:spcPts val="0"/>
              </a:spcBef>
              <a:spcAft>
                <a:spcPts val="0"/>
              </a:spcAft>
              <a:buNone/>
            </a:pPr>
            <a:r>
              <a:rPr lang="en-AU">
                <a:latin typeface="Nunito"/>
                <a:ea typeface="Nunito"/>
                <a:cs typeface="Nunito"/>
                <a:sym typeface="Nunito"/>
              </a:rPr>
              <a:t>○ A GitHub repo containing the work you complete for each step of the project, including:</a:t>
            </a:r>
            <a:endParaRPr>
              <a:latin typeface="Nunito"/>
              <a:ea typeface="Nunito"/>
              <a:cs typeface="Nunito"/>
              <a:sym typeface="Nunito"/>
            </a:endParaRPr>
          </a:p>
          <a:p>
            <a:pPr indent="457200" lvl="0" marL="457200" rtl="0" algn="l">
              <a:spcBef>
                <a:spcPts val="0"/>
              </a:spcBef>
              <a:spcAft>
                <a:spcPts val="0"/>
              </a:spcAft>
              <a:buNone/>
            </a:pPr>
            <a:r>
              <a:rPr lang="en-AU">
                <a:latin typeface="Nunito"/>
                <a:ea typeface="Nunito"/>
                <a:cs typeface="Nunito"/>
                <a:sym typeface="Nunito"/>
              </a:rPr>
              <a:t>■ A slide deck </a:t>
            </a:r>
            <a:endParaRPr>
              <a:latin typeface="Nunito"/>
              <a:ea typeface="Nunito"/>
              <a:cs typeface="Nunito"/>
              <a:sym typeface="Nunito"/>
            </a:endParaRPr>
          </a:p>
          <a:p>
            <a:pPr indent="0" lvl="0" marL="914400" rtl="0" algn="l">
              <a:spcBef>
                <a:spcPts val="0"/>
              </a:spcBef>
              <a:spcAft>
                <a:spcPts val="0"/>
              </a:spcAft>
              <a:buNone/>
            </a:pPr>
            <a:r>
              <a:rPr lang="en-AU">
                <a:latin typeface="Nunito"/>
                <a:ea typeface="Nunito"/>
                <a:cs typeface="Nunito"/>
                <a:sym typeface="Nunito"/>
              </a:rPr>
              <a:t>■ A project report</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