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>
          <p15:clr>
            <a:srgbClr val="A4A3A4"/>
          </p15:clr>
        </p15:guide>
        <p15:guide id="2" orient="horz" pos="2732">
          <p15:clr>
            <a:srgbClr val="A4A3A4"/>
          </p15:clr>
        </p15:guide>
        <p15:guide id="3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57"/>
    <p:restoredTop sz="94660"/>
  </p:normalViewPr>
  <p:slideViewPr>
    <p:cSldViewPr snapToGrid="0">
      <p:cViewPr varScale="1">
        <p:scale>
          <a:sx n="61" d="100"/>
          <a:sy n="61" d="100"/>
        </p:scale>
        <p:origin x="3131" y="80"/>
      </p:cViewPr>
      <p:guideLst>
        <p:guide orient="horz" pos="3838"/>
        <p:guide orient="horz" pos="2732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11379200"/>
            <a:ext cx="9141619" cy="8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11261006"/>
            <a:ext cx="9141619" cy="113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349248"/>
            <a:ext cx="7543800" cy="633984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7921104"/>
            <a:ext cx="7543800" cy="2032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6" indent="0" algn="ctr">
              <a:buNone/>
              <a:defRPr sz="2400"/>
            </a:lvl2pPr>
            <a:lvl3pPr marL="914411" indent="0" algn="ctr">
              <a:buNone/>
              <a:defRPr sz="2400"/>
            </a:lvl3pPr>
            <a:lvl4pPr marL="1371617" indent="0" algn="ctr">
              <a:buNone/>
              <a:defRPr sz="2000"/>
            </a:lvl4pPr>
            <a:lvl5pPr marL="1828823" indent="0" algn="ctr">
              <a:buNone/>
              <a:defRPr sz="2000"/>
            </a:lvl5pPr>
            <a:lvl6pPr marL="2286029" indent="0" algn="ctr">
              <a:buNone/>
              <a:defRPr sz="2000"/>
            </a:lvl6pPr>
            <a:lvl7pPr marL="2743234" indent="0" algn="ctr">
              <a:buNone/>
              <a:defRPr sz="2000"/>
            </a:lvl7pPr>
            <a:lvl8pPr marL="3200440" indent="0" algn="ctr">
              <a:buNone/>
              <a:defRPr sz="2000"/>
            </a:lvl8pPr>
            <a:lvl9pPr marL="3657646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2CCE-C138-4E34-8376-193A2878B1DA}" type="datetimeFigureOut">
              <a:rPr lang="ko-KR" altLang="en-US" smtClean="0"/>
              <a:pPr/>
              <a:t>2018-09-04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B007-F096-4F91-9D39-C16C2B74D57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77216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58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2CCE-C138-4E34-8376-193A2878B1DA}" type="datetimeFigureOut">
              <a:rPr lang="ko-KR" altLang="en-US" smtClean="0"/>
              <a:pPr/>
              <a:t>2018-09-04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B007-F096-4F91-9D39-C16C2B74D5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61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11379200"/>
            <a:ext cx="9141619" cy="8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11261006"/>
            <a:ext cx="9141619" cy="113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737388"/>
            <a:ext cx="1971675" cy="1023541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737387"/>
            <a:ext cx="5800725" cy="10235413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2CCE-C138-4E34-8376-193A2878B1DA}" type="datetimeFigureOut">
              <a:rPr lang="ko-KR" altLang="en-US" smtClean="0"/>
              <a:pPr/>
              <a:t>2018-09-04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B007-F096-4F91-9D39-C16C2B74D5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25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2CCE-C138-4E34-8376-193A2878B1DA}" type="datetimeFigureOut">
              <a:rPr lang="ko-KR" altLang="en-US" smtClean="0"/>
              <a:pPr/>
              <a:t>2018-09-04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B007-F096-4F91-9D39-C16C2B74D5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24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11379200"/>
            <a:ext cx="9141619" cy="8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11261006"/>
            <a:ext cx="9141619" cy="113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349248"/>
            <a:ext cx="7543800" cy="633984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7916672"/>
            <a:ext cx="7543800" cy="2032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BB72CCE-C138-4E34-8376-193A2878B1DA}" type="datetime1">
              <a:rPr lang="ko-KR" altLang="en-US" smtClean="0"/>
              <a:pPr lvl="0">
                <a:defRPr lang="ko-KR" altLang="en-US"/>
              </a:pPr>
              <a:t>2018-09-04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1E4AB007-F096-4F91-9D39-C16C2B74D57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77216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30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509519"/>
            <a:ext cx="7543800" cy="25791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3281305"/>
            <a:ext cx="3703320" cy="715264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3281309"/>
            <a:ext cx="3703320" cy="71526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2CCE-C138-4E34-8376-193A2878B1DA}" type="datetimeFigureOut">
              <a:rPr lang="ko-KR" altLang="en-US" smtClean="0"/>
              <a:pPr/>
              <a:t>2018-09-04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B007-F096-4F91-9D39-C16C2B74D5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30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509519"/>
            <a:ext cx="7543800" cy="25791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281870"/>
            <a:ext cx="3703320" cy="130894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4590818"/>
            <a:ext cx="3703320" cy="584312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3281870"/>
            <a:ext cx="3703320" cy="130894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4590818"/>
            <a:ext cx="3703320" cy="584312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BB72CCE-C138-4E34-8376-193A2878B1DA}" type="datetime1">
              <a:rPr lang="ko-KR" altLang="en-US" smtClean="0"/>
              <a:pPr lvl="0">
                <a:defRPr lang="ko-KR" altLang="en-US"/>
              </a:pPr>
              <a:t>2018-09-04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1E4AB007-F096-4F91-9D39-C16C2B74D57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81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BB72CCE-C138-4E34-8376-193A2878B1DA}" type="datetime1">
              <a:rPr lang="ko-KR" altLang="en-US" smtClean="0"/>
              <a:pPr lvl="0">
                <a:defRPr lang="ko-KR" altLang="en-US"/>
              </a:pPr>
              <a:t>2018-09-04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1E4AB007-F096-4F91-9D39-C16C2B74D57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19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4" y="11379200"/>
            <a:ext cx="9141619" cy="8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11261006"/>
            <a:ext cx="9141619" cy="113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BB72CCE-C138-4E34-8376-193A2878B1DA}" type="datetime1">
              <a:rPr lang="ko-KR" altLang="en-US" smtClean="0"/>
              <a:pPr lvl="0">
                <a:defRPr lang="ko-KR" altLang="en-US"/>
              </a:pPr>
              <a:t>2018-09-04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1E4AB007-F096-4F91-9D39-C16C2B74D57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33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038093" cy="1219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121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056638"/>
            <a:ext cx="2400300" cy="4064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9" y="1300480"/>
            <a:ext cx="5009393" cy="9347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5201920"/>
            <a:ext cx="2400300" cy="6007332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11484067"/>
            <a:ext cx="1963883" cy="649111"/>
          </a:xfrm>
        </p:spPr>
        <p:txBody>
          <a:bodyPr/>
          <a:lstStyle>
            <a:lvl1pPr algn="l">
              <a:defRPr/>
            </a:lvl1pPr>
          </a:lstStyle>
          <a:p>
            <a:fld id="{BBB72CCE-C138-4E34-8376-193A2878B1DA}" type="datetimeFigureOut">
              <a:rPr lang="ko-KR" altLang="en-US" smtClean="0"/>
              <a:pPr/>
              <a:t>2018-09-04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11484067"/>
            <a:ext cx="3486150" cy="649111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4AB007-F096-4F91-9D39-C16C2B74D5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12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8805335"/>
            <a:ext cx="9141619" cy="3386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8737913"/>
            <a:ext cx="9141619" cy="113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9022080"/>
            <a:ext cx="7589520" cy="146304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2"/>
            <a:ext cx="9143989" cy="8737913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10501376"/>
            <a:ext cx="7589520" cy="105664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2CCE-C138-4E34-8376-193A2878B1DA}" type="datetimeFigureOut">
              <a:rPr lang="ko-KR" altLang="en-US" smtClean="0"/>
              <a:pPr/>
              <a:t>2018-09-04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B007-F096-4F91-9D39-C16C2B74D5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92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11379200"/>
            <a:ext cx="9144001" cy="8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11261005"/>
            <a:ext cx="9144001" cy="117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509519"/>
            <a:ext cx="7543800" cy="2579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3281305"/>
            <a:ext cx="7543801" cy="71526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3" y="11484067"/>
            <a:ext cx="1854203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BB72CCE-C138-4E34-8376-193A2878B1DA}" type="datetimeFigureOut">
              <a:rPr lang="ko-KR" altLang="en-US" smtClean="0"/>
              <a:pPr/>
              <a:t>2018-09-04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1" y="11484067"/>
            <a:ext cx="3617103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6" y="11484067"/>
            <a:ext cx="98401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4AB007-F096-4F91-9D39-C16C2B74D57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3089502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67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11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1" indent="-91441" algn="l" defTabSz="914411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53" indent="-182882" algn="l" defTabSz="914411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35" indent="-182882" algn="l" defTabSz="914411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18" indent="-182882" algn="l" defTabSz="914411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700" indent="-182882" algn="l" defTabSz="914411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14" indent="-228603" algn="l" defTabSz="914411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16" indent="-228603" algn="l" defTabSz="914411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19" indent="-228603" algn="l" defTabSz="914411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21" indent="-228603" algn="l" defTabSz="914411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ssms.dongguk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63EFD-E906-47B4-91DC-B2A0E87CB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600"/>
              <a:t>동국대학교</a:t>
            </a:r>
            <a:br>
              <a:rPr lang="en-US" altLang="ko-KR" sz="6600"/>
            </a:br>
            <a:r>
              <a:rPr lang="ko-KR" altLang="en-US" sz="6600"/>
              <a:t>산학연계프로젝트</a:t>
            </a:r>
            <a:endParaRPr lang="ko-KR" altLang="en-US" sz="6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1EBC0E-3C96-4DE4-914C-46929F96B9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산학연계프로젝트 관리 시스템</a:t>
            </a:r>
            <a:endParaRPr lang="en-US" altLang="ko-KR" dirty="0"/>
          </a:p>
          <a:p>
            <a:r>
              <a:rPr lang="ko-KR" altLang="en-US" dirty="0"/>
              <a:t>사용 매뉴얼  </a:t>
            </a:r>
            <a:r>
              <a:rPr lang="en-US" altLang="ko-KR" dirty="0"/>
              <a:t>- </a:t>
            </a:r>
            <a:r>
              <a:rPr lang="ko-KR" altLang="en-US" dirty="0"/>
              <a:t>학생 멘티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DEF8D6-BD5F-44A7-92FC-724F66722B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90EB51-0B21-40EA-8E71-54884244F96C}"/>
              </a:ext>
            </a:extLst>
          </p:cNvPr>
          <p:cNvSpPr/>
          <p:nvPr/>
        </p:nvSpPr>
        <p:spPr>
          <a:xfrm>
            <a:off x="628649" y="2874579"/>
            <a:ext cx="7886699" cy="404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/>
          <a:srcRect l="28725" t="61313" r="4660"/>
          <a:stretch/>
        </p:blipFill>
        <p:spPr>
          <a:xfrm>
            <a:off x="1286284" y="7251644"/>
            <a:ext cx="6865258" cy="292214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6284" y="2002714"/>
            <a:ext cx="6746663" cy="496629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3-1) </a:t>
            </a:r>
            <a:r>
              <a:rPr lang="ko-KR" altLang="en-US" sz="4000" dirty="0">
                <a:latin typeface="+mj-ea"/>
              </a:rPr>
              <a:t>팀 만들기 </a:t>
            </a:r>
            <a:r>
              <a:rPr lang="en-US" altLang="ko-KR" sz="1600" dirty="0">
                <a:latin typeface="+mj-ea"/>
              </a:rPr>
              <a:t>-</a:t>
            </a:r>
            <a:r>
              <a:rPr lang="ko-KR" altLang="en-US" sz="1600" dirty="0">
                <a:latin typeface="+mj-ea"/>
              </a:rPr>
              <a:t>팀장</a:t>
            </a:r>
            <a:endParaRPr lang="ko-KR" altLang="en-US" sz="4000" dirty="0">
              <a:latin typeface="+mj-ea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6AE8DF1-7928-4AC1-9C35-CDCA553927B7}"/>
              </a:ext>
            </a:extLst>
          </p:cNvPr>
          <p:cNvSpPr/>
          <p:nvPr/>
        </p:nvSpPr>
        <p:spPr>
          <a:xfrm>
            <a:off x="6681256" y="3565882"/>
            <a:ext cx="762499" cy="34481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DFA44B7-8603-4EF8-8CD0-91CF1D6039E6}"/>
              </a:ext>
            </a:extLst>
          </p:cNvPr>
          <p:cNvCxnSpPr>
            <a:cxnSpLocks/>
          </p:cNvCxnSpPr>
          <p:nvPr/>
        </p:nvCxnSpPr>
        <p:spPr>
          <a:xfrm flipH="1">
            <a:off x="4914590" y="4787688"/>
            <a:ext cx="1567183" cy="42375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6576319" y="3283247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6AE8DF1-7928-4AC1-9C35-CDCA553927B7}"/>
              </a:ext>
            </a:extLst>
          </p:cNvPr>
          <p:cNvSpPr/>
          <p:nvPr/>
        </p:nvSpPr>
        <p:spPr>
          <a:xfrm>
            <a:off x="6274657" y="4313456"/>
            <a:ext cx="762499" cy="34481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6067540" y="4015596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6AE8DF1-7928-4AC1-9C35-CDCA553927B7}"/>
              </a:ext>
            </a:extLst>
          </p:cNvPr>
          <p:cNvSpPr/>
          <p:nvPr/>
        </p:nvSpPr>
        <p:spPr>
          <a:xfrm>
            <a:off x="3457726" y="3568760"/>
            <a:ext cx="762499" cy="34481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3237801" y="3249011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D73C4E-4BAF-4FC6-B9D9-428B618DB930}"/>
              </a:ext>
            </a:extLst>
          </p:cNvPr>
          <p:cNvSpPr txBox="1"/>
          <p:nvPr/>
        </p:nvSpPr>
        <p:spPr>
          <a:xfrm>
            <a:off x="628649" y="9871948"/>
            <a:ext cx="7884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/>
              <a:t>이름 입력</a:t>
            </a:r>
            <a:r>
              <a:rPr lang="en-US" altLang="ko-KR" sz="2000" dirty="0">
                <a:sym typeface="Wingdings" panose="05000000000000000000" pitchFamily="2" charset="2"/>
              </a:rPr>
              <a:t>  </a:t>
            </a:r>
            <a:r>
              <a:rPr lang="ko-KR" altLang="en-US" sz="2000" dirty="0"/>
              <a:t>팀 타입 선택 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찾기 </a:t>
            </a:r>
            <a:r>
              <a:rPr lang="en-US" altLang="ko-KR" sz="2000" dirty="0">
                <a:sym typeface="Wingdings" panose="05000000000000000000" pitchFamily="2" charset="2"/>
              </a:rPr>
              <a:t> + </a:t>
            </a:r>
            <a:r>
              <a:rPr lang="ko-KR" altLang="en-US" sz="2000" dirty="0">
                <a:sym typeface="Wingdings" panose="05000000000000000000" pitchFamily="2" charset="2"/>
              </a:rPr>
              <a:t>버튼으로 팀원 초대 완료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342888" indent="-342888" algn="ctr">
              <a:buFont typeface="Wingdings" panose="05000000000000000000" pitchFamily="2" charset="2"/>
              <a:buChar char="à"/>
            </a:pPr>
            <a:endParaRPr lang="en-US" altLang="ko-KR" sz="2000" dirty="0"/>
          </a:p>
          <a:p>
            <a:pPr marL="342888" indent="-342888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0000"/>
                </a:solidFill>
              </a:rPr>
              <a:t>팀장은 팀이 없는 팀원에게 팀 신청을 할 수 있고</a:t>
            </a:r>
            <a:r>
              <a:rPr lang="en-US" altLang="ko-KR" sz="2000" dirty="0">
                <a:solidFill>
                  <a:srgbClr val="FF0000"/>
                </a:solidFill>
              </a:rPr>
              <a:t>,</a:t>
            </a:r>
          </a:p>
          <a:p>
            <a:pPr algn="ctr"/>
            <a:r>
              <a:rPr lang="ko-KR" altLang="en-US" sz="2000" dirty="0">
                <a:solidFill>
                  <a:srgbClr val="FF0000"/>
                </a:solidFill>
              </a:rPr>
              <a:t>초대한 팀원은 아래 리스트에 보여진다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F4F43AC-98D6-45C9-896B-B519192920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5491064" y="3283247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035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/>
          <a:srcRect b="25097"/>
          <a:stretch/>
        </p:blipFill>
        <p:spPr>
          <a:xfrm>
            <a:off x="628650" y="5553217"/>
            <a:ext cx="7884000" cy="46699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/>
          <a:srcRect b="42426"/>
          <a:stretch/>
        </p:blipFill>
        <p:spPr>
          <a:xfrm>
            <a:off x="628650" y="1916421"/>
            <a:ext cx="7884000" cy="358070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3-1) </a:t>
            </a:r>
            <a:r>
              <a:rPr lang="ko-KR" altLang="en-US" sz="4000" dirty="0">
                <a:latin typeface="+mj-ea"/>
              </a:rPr>
              <a:t>팀 만들기 </a:t>
            </a:r>
            <a:r>
              <a:rPr lang="en-US" altLang="ko-KR" sz="1600" dirty="0">
                <a:latin typeface="+mj-ea"/>
              </a:rPr>
              <a:t>-</a:t>
            </a:r>
            <a:r>
              <a:rPr lang="ko-KR" altLang="en-US" sz="1600" dirty="0">
                <a:latin typeface="+mj-ea"/>
              </a:rPr>
              <a:t>팀원</a:t>
            </a:r>
            <a:endParaRPr lang="ko-KR" altLang="en-US" sz="4000" dirty="0">
              <a:latin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EF8097F-CD0B-4EAF-B185-B9AFFAB8C918}"/>
              </a:ext>
            </a:extLst>
          </p:cNvPr>
          <p:cNvSpPr/>
          <p:nvPr/>
        </p:nvSpPr>
        <p:spPr>
          <a:xfrm>
            <a:off x="808103" y="3550957"/>
            <a:ext cx="681355" cy="31163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6AE8DF1-7928-4AC1-9C35-CDCA553927B7}"/>
              </a:ext>
            </a:extLst>
          </p:cNvPr>
          <p:cNvSpPr/>
          <p:nvPr/>
        </p:nvSpPr>
        <p:spPr>
          <a:xfrm>
            <a:off x="6330120" y="4809768"/>
            <a:ext cx="681356" cy="31163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DFA44B7-8603-4EF8-8CD0-91CF1D6039E6}"/>
              </a:ext>
            </a:extLst>
          </p:cNvPr>
          <p:cNvCxnSpPr>
            <a:cxnSpLocks/>
          </p:cNvCxnSpPr>
          <p:nvPr/>
        </p:nvCxnSpPr>
        <p:spPr>
          <a:xfrm flipH="1">
            <a:off x="6008916" y="5121403"/>
            <a:ext cx="661881" cy="130574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7D73C4E-4BAF-4FC6-B9D9-428B618DB930}"/>
              </a:ext>
            </a:extLst>
          </p:cNvPr>
          <p:cNvSpPr txBox="1"/>
          <p:nvPr/>
        </p:nvSpPr>
        <p:spPr>
          <a:xfrm>
            <a:off x="808103" y="9984896"/>
            <a:ext cx="7884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ym typeface="Wingdings" panose="05000000000000000000" pitchFamily="2" charset="2"/>
              </a:rPr>
              <a:t>초대 현황 수락 </a:t>
            </a:r>
            <a:r>
              <a:rPr lang="en-US" altLang="ko-KR" sz="2000" dirty="0">
                <a:sym typeface="Wingdings" panose="05000000000000000000" pitchFamily="2" charset="2"/>
              </a:rPr>
              <a:t>O  </a:t>
            </a:r>
            <a:r>
              <a:rPr lang="ko-KR" altLang="en-US" sz="2000" dirty="0">
                <a:sym typeface="Wingdings" panose="05000000000000000000" pitchFamily="2" charset="2"/>
              </a:rPr>
              <a:t>팀 수락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algn="ctr"/>
            <a:endParaRPr lang="en-US" altLang="ko-KR" sz="2000" dirty="0"/>
          </a:p>
          <a:p>
            <a:pPr marL="342888" indent="-342888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0000"/>
                </a:solidFill>
              </a:rPr>
              <a:t>초대받은 학생은 나의 팀에서 초대 수락을 할 수 있고</a:t>
            </a:r>
            <a:r>
              <a:rPr lang="en-US" altLang="ko-KR" sz="2000" dirty="0">
                <a:solidFill>
                  <a:srgbClr val="FF0000"/>
                </a:solidFill>
              </a:rPr>
              <a:t>,</a:t>
            </a:r>
          </a:p>
          <a:p>
            <a:pPr algn="ctr"/>
            <a:r>
              <a:rPr lang="ko-KR" altLang="en-US" sz="2000" dirty="0">
                <a:solidFill>
                  <a:srgbClr val="FF0000"/>
                </a:solidFill>
              </a:rPr>
              <a:t>자신의 팀 정보를 볼 수 있다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96AE464-9849-4824-9AE6-1EF7600405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600986" y="3249011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3030684" y="3433677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6008916" y="4579550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890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650" y="6752030"/>
            <a:ext cx="7884000" cy="29600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/>
          <a:srcRect b="25097"/>
          <a:stretch/>
        </p:blipFill>
        <p:spPr>
          <a:xfrm>
            <a:off x="628650" y="1860331"/>
            <a:ext cx="7884000" cy="466999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3-1) </a:t>
            </a:r>
            <a:r>
              <a:rPr lang="ko-KR" altLang="en-US" sz="4000" dirty="0">
                <a:latin typeface="+mj-ea"/>
              </a:rPr>
              <a:t>팀 만들기 </a:t>
            </a:r>
            <a:r>
              <a:rPr lang="en-US" altLang="ko-KR" sz="1600" dirty="0">
                <a:latin typeface="+mj-ea"/>
              </a:rPr>
              <a:t>-</a:t>
            </a:r>
            <a:r>
              <a:rPr lang="ko-KR" altLang="en-US" sz="1600" dirty="0">
                <a:latin typeface="+mj-ea"/>
              </a:rPr>
              <a:t>팀원</a:t>
            </a:r>
            <a:endParaRPr lang="ko-KR" altLang="en-US" sz="4000" dirty="0">
              <a:latin typeface="+mj-ea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6AE8DF1-7928-4AC1-9C35-CDCA553927B7}"/>
              </a:ext>
            </a:extLst>
          </p:cNvPr>
          <p:cNvSpPr/>
          <p:nvPr/>
        </p:nvSpPr>
        <p:spPr>
          <a:xfrm>
            <a:off x="6808768" y="5757772"/>
            <a:ext cx="681356" cy="31163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DFA44B7-8603-4EF8-8CD0-91CF1D6039E6}"/>
              </a:ext>
            </a:extLst>
          </p:cNvPr>
          <p:cNvCxnSpPr>
            <a:cxnSpLocks/>
          </p:cNvCxnSpPr>
          <p:nvPr/>
        </p:nvCxnSpPr>
        <p:spPr>
          <a:xfrm flipH="1">
            <a:off x="6081488" y="6099160"/>
            <a:ext cx="828881" cy="103753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7D73C4E-4BAF-4FC6-B9D9-428B618DB930}"/>
              </a:ext>
            </a:extLst>
          </p:cNvPr>
          <p:cNvSpPr txBox="1"/>
          <p:nvPr/>
        </p:nvSpPr>
        <p:spPr>
          <a:xfrm>
            <a:off x="628650" y="10117117"/>
            <a:ext cx="7884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 err="1">
                <a:sym typeface="Wingdings" panose="05000000000000000000" pitchFamily="2" charset="2"/>
              </a:rPr>
              <a:t>나의팀</a:t>
            </a:r>
            <a:r>
              <a:rPr lang="ko-KR" altLang="en-US" sz="2000" dirty="0">
                <a:sym typeface="Wingdings" panose="05000000000000000000" pitchFamily="2" charset="2"/>
              </a:rPr>
              <a:t> 팀원 삭제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algn="ctr"/>
            <a:r>
              <a:rPr lang="ko-KR" altLang="en-US" sz="2000" dirty="0"/>
              <a:t>삭제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확인</a:t>
            </a:r>
            <a:endParaRPr lang="en-US" altLang="ko-KR" sz="2000" dirty="0"/>
          </a:p>
          <a:p>
            <a:pPr marL="342888" indent="-342888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0000"/>
                </a:solidFill>
              </a:rPr>
              <a:t>팀장은 팀원을 삭제할 수 있다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1B44C5-F550-4479-A098-1998743FE6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6496136" y="5413899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4793552" y="7498237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6AE8DF1-7928-4AC1-9C35-CDCA553927B7}"/>
              </a:ext>
            </a:extLst>
          </p:cNvPr>
          <p:cNvSpPr/>
          <p:nvPr/>
        </p:nvSpPr>
        <p:spPr>
          <a:xfrm>
            <a:off x="5000669" y="7867569"/>
            <a:ext cx="1174499" cy="31163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07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287" y="1944650"/>
            <a:ext cx="8248127" cy="603575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3-1) </a:t>
            </a:r>
            <a:r>
              <a:rPr lang="ko-KR" altLang="en-US" sz="4000" dirty="0">
                <a:latin typeface="+mj-ea"/>
              </a:rPr>
              <a:t>팀 만들기 </a:t>
            </a:r>
            <a:r>
              <a:rPr lang="en-US" altLang="ko-KR" sz="1600" dirty="0">
                <a:latin typeface="+mj-ea"/>
              </a:rPr>
              <a:t>-</a:t>
            </a:r>
            <a:r>
              <a:rPr lang="ko-KR" altLang="en-US" sz="1600" dirty="0">
                <a:latin typeface="+mj-ea"/>
              </a:rPr>
              <a:t>팀원</a:t>
            </a:r>
            <a:endParaRPr lang="ko-KR" altLang="en-US" sz="4000" dirty="0">
              <a:latin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EF8097F-CD0B-4EAF-B185-B9AFFAB8C918}"/>
              </a:ext>
            </a:extLst>
          </p:cNvPr>
          <p:cNvSpPr/>
          <p:nvPr/>
        </p:nvSpPr>
        <p:spPr>
          <a:xfrm>
            <a:off x="5091440" y="4586710"/>
            <a:ext cx="681356" cy="31163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6AE8DF1-7928-4AC1-9C35-CDCA553927B7}"/>
              </a:ext>
            </a:extLst>
          </p:cNvPr>
          <p:cNvSpPr/>
          <p:nvPr/>
        </p:nvSpPr>
        <p:spPr>
          <a:xfrm>
            <a:off x="5091441" y="7143512"/>
            <a:ext cx="681356" cy="31163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D73C4E-4BAF-4FC6-B9D9-428B618DB930}"/>
              </a:ext>
            </a:extLst>
          </p:cNvPr>
          <p:cNvSpPr txBox="1"/>
          <p:nvPr/>
        </p:nvSpPr>
        <p:spPr>
          <a:xfrm>
            <a:off x="446586" y="9748414"/>
            <a:ext cx="825082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ym typeface="Wingdings" panose="05000000000000000000" pitchFamily="2" charset="2"/>
              </a:rPr>
              <a:t>팀 탈퇴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algn="ctr"/>
            <a:r>
              <a:rPr lang="ko-KR" altLang="en-US" sz="2000" dirty="0"/>
              <a:t>팀 타입 선택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팀 탈퇴</a:t>
            </a:r>
            <a:endParaRPr lang="en-US" altLang="ko-KR" sz="2000" dirty="0"/>
          </a:p>
          <a:p>
            <a:pPr marL="342888" indent="-342888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0000"/>
                </a:solidFill>
              </a:rPr>
              <a:t>팀원은 자신의 팀에서 나갈 수 있고</a:t>
            </a:r>
            <a:r>
              <a:rPr lang="en-US" altLang="ko-KR" sz="2000" dirty="0">
                <a:solidFill>
                  <a:srgbClr val="FF0000"/>
                </a:solidFill>
              </a:rPr>
              <a:t>,</a:t>
            </a:r>
          </a:p>
          <a:p>
            <a:pPr algn="ctr"/>
            <a:r>
              <a:rPr lang="ko-KR" altLang="en-US" sz="2000" dirty="0">
                <a:solidFill>
                  <a:srgbClr val="FF0000"/>
                </a:solidFill>
              </a:rPr>
              <a:t>팀장은 팀원이 한 명도 없으면 팀을 삭제할 수 있다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D73C4E-4BAF-4FC6-B9D9-428B618DB930}"/>
              </a:ext>
            </a:extLst>
          </p:cNvPr>
          <p:cNvSpPr txBox="1"/>
          <p:nvPr/>
        </p:nvSpPr>
        <p:spPr>
          <a:xfrm>
            <a:off x="446586" y="8231189"/>
            <a:ext cx="806876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ym typeface="Wingdings" panose="05000000000000000000" pitchFamily="2" charset="2"/>
              </a:rPr>
              <a:t>개인 </a:t>
            </a:r>
            <a:r>
              <a:rPr lang="ko-KR" altLang="en-US" sz="2000" dirty="0" err="1">
                <a:sym typeface="Wingdings" panose="05000000000000000000" pitchFamily="2" charset="2"/>
              </a:rPr>
              <a:t>역량표</a:t>
            </a:r>
            <a:r>
              <a:rPr lang="ko-KR" altLang="en-US" sz="2000" dirty="0">
                <a:sym typeface="Wingdings" panose="05000000000000000000" pitchFamily="2" charset="2"/>
              </a:rPr>
              <a:t> 다운 </a:t>
            </a:r>
            <a:r>
              <a:rPr lang="en-US" altLang="ko-KR" sz="2000" dirty="0">
                <a:sym typeface="Wingdings" panose="05000000000000000000" pitchFamily="2" charset="2"/>
              </a:rPr>
              <a:t>/ </a:t>
            </a:r>
            <a:r>
              <a:rPr lang="ko-KR" altLang="en-US" sz="2000" dirty="0">
                <a:sym typeface="Wingdings" panose="05000000000000000000" pitchFamily="2" charset="2"/>
              </a:rPr>
              <a:t>업로드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algn="ctr"/>
            <a:r>
              <a:rPr lang="ko-KR" altLang="en-US" sz="2000" dirty="0" err="1"/>
              <a:t>개인역량표</a:t>
            </a:r>
            <a:r>
              <a:rPr lang="ko-KR" altLang="en-US" sz="2000" dirty="0"/>
              <a:t> 다운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작성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팀 타입 선택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파일 선택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업로드</a:t>
            </a:r>
            <a:endParaRPr lang="en-US" altLang="ko-KR" sz="2000" dirty="0"/>
          </a:p>
          <a:p>
            <a:pPr marL="342888" indent="-342888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0000"/>
                </a:solidFill>
              </a:rPr>
              <a:t>개인 역량표를 다운받고 업로드 할 수 있다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80C15F-7726-43B0-927D-2F630F435E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2943435" y="3915628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2943434" y="3404990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4677207" y="3915628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4677206" y="4402044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2892885" y="5778074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4857522" y="6804598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93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4-1) </a:t>
            </a:r>
            <a:r>
              <a:rPr lang="ko-KR" altLang="en-US" sz="4000" dirty="0">
                <a:latin typeface="+mj-ea"/>
              </a:rPr>
              <a:t>프로젝트 지원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B983926-ADC1-4B02-88BE-88210DC4F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t="10980"/>
          <a:stretch/>
        </p:blipFill>
        <p:spPr>
          <a:xfrm>
            <a:off x="623250" y="5615982"/>
            <a:ext cx="7886700" cy="43177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A6AE6E-FB27-47CC-9F76-0A73FE964708}"/>
              </a:ext>
            </a:extLst>
          </p:cNvPr>
          <p:cNvSpPr txBox="1"/>
          <p:nvPr/>
        </p:nvSpPr>
        <p:spPr>
          <a:xfrm>
            <a:off x="724594" y="10120135"/>
            <a:ext cx="7884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/>
              <a:t>메인 페이지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프로젝트 관리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프로젝트 지원 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algn="ctr"/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개발분야 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키워드 </a:t>
            </a:r>
            <a:r>
              <a:rPr lang="en-US" altLang="ko-KR" sz="2000" dirty="0">
                <a:sym typeface="Wingdings" panose="05000000000000000000" pitchFamily="2" charset="2"/>
              </a:rPr>
              <a:t>/ </a:t>
            </a:r>
            <a:r>
              <a:rPr lang="ko-KR" altLang="en-US" sz="2000" dirty="0">
                <a:sym typeface="Wingdings" panose="05000000000000000000" pitchFamily="2" charset="2"/>
              </a:rPr>
              <a:t>프로젝트 주제</a:t>
            </a:r>
            <a:r>
              <a:rPr lang="en-US" altLang="ko-KR" sz="2000" dirty="0">
                <a:sym typeface="Wingdings" panose="05000000000000000000" pitchFamily="2" charset="2"/>
              </a:rPr>
              <a:t> – </a:t>
            </a:r>
            <a:r>
              <a:rPr lang="ko-KR" altLang="en-US" sz="2000" dirty="0">
                <a:sym typeface="Wingdings" panose="05000000000000000000" pitchFamily="2" charset="2"/>
              </a:rPr>
              <a:t>검색 가능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algn="ctr"/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프로젝트 주제 선택 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팀 명 선택 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지원 순위 선택 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지원</a:t>
            </a:r>
            <a:endParaRPr lang="en-US" altLang="ko-KR" sz="20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5AA1E4-2DB4-4C5B-AD00-B3A75046DD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t="10553" b="17573"/>
          <a:stretch/>
        </p:blipFill>
        <p:spPr>
          <a:xfrm>
            <a:off x="625950" y="2131066"/>
            <a:ext cx="7884000" cy="3484916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C7D59A86-B55F-46B7-BD6F-A3E6D487299F}"/>
              </a:ext>
            </a:extLst>
          </p:cNvPr>
          <p:cNvSpPr/>
          <p:nvPr/>
        </p:nvSpPr>
        <p:spPr>
          <a:xfrm>
            <a:off x="3497975" y="3639052"/>
            <a:ext cx="1168619" cy="3860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9F765F7-9E57-4CC9-89F7-212334428468}"/>
              </a:ext>
            </a:extLst>
          </p:cNvPr>
          <p:cNvCxnSpPr>
            <a:cxnSpLocks/>
          </p:cNvCxnSpPr>
          <p:nvPr/>
        </p:nvCxnSpPr>
        <p:spPr>
          <a:xfrm>
            <a:off x="4082282" y="4025135"/>
            <a:ext cx="0" cy="26944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40E23616-9233-45BE-AA5F-EEC5642C6ABB}"/>
              </a:ext>
            </a:extLst>
          </p:cNvPr>
          <p:cNvSpPr/>
          <p:nvPr/>
        </p:nvSpPr>
        <p:spPr>
          <a:xfrm>
            <a:off x="5497502" y="9198198"/>
            <a:ext cx="764233" cy="2744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27DF28F-21F7-45AD-B7F1-5E610FFBE3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39F42C-6B45-4105-AF01-0FC4E24C53A6}"/>
              </a:ext>
            </a:extLst>
          </p:cNvPr>
          <p:cNvSpPr txBox="1"/>
          <p:nvPr/>
        </p:nvSpPr>
        <p:spPr>
          <a:xfrm>
            <a:off x="4456750" y="337460"/>
            <a:ext cx="4252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* </a:t>
            </a:r>
            <a:r>
              <a:rPr lang="ko-KR" altLang="en-US" sz="1600" b="1" dirty="0">
                <a:solidFill>
                  <a:srgbClr val="FF0000"/>
                </a:solidFill>
              </a:rPr>
              <a:t>팀장만 프로젝트 지원 가능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b="1" dirty="0">
                <a:solidFill>
                  <a:srgbClr val="FF0000"/>
                </a:solidFill>
              </a:rPr>
              <a:t>* </a:t>
            </a:r>
            <a:r>
              <a:rPr lang="ko-KR" altLang="en-US" sz="1600" b="1" dirty="0">
                <a:solidFill>
                  <a:srgbClr val="FF0000"/>
                </a:solidFill>
              </a:rPr>
              <a:t>모든 팀원 </a:t>
            </a:r>
            <a:r>
              <a:rPr lang="en-US" altLang="ko-KR" sz="1600" b="1" dirty="0">
                <a:solidFill>
                  <a:srgbClr val="FF0000"/>
                </a:solidFill>
              </a:rPr>
              <a:t>‘</a:t>
            </a:r>
            <a:r>
              <a:rPr lang="ko-KR" altLang="en-US" sz="1600" b="1" dirty="0">
                <a:solidFill>
                  <a:srgbClr val="FF0000"/>
                </a:solidFill>
              </a:rPr>
              <a:t>개인 </a:t>
            </a:r>
            <a:r>
              <a:rPr lang="ko-KR" altLang="en-US" sz="1600" b="1" dirty="0" err="1">
                <a:solidFill>
                  <a:srgbClr val="FF0000"/>
                </a:solidFill>
              </a:rPr>
              <a:t>역량표</a:t>
            </a:r>
            <a:r>
              <a:rPr lang="en-US" altLang="ko-KR" sz="1600" b="1" dirty="0">
                <a:solidFill>
                  <a:srgbClr val="FF0000"/>
                </a:solidFill>
              </a:rPr>
              <a:t>’ </a:t>
            </a:r>
            <a:r>
              <a:rPr lang="ko-KR" altLang="en-US" sz="1600" b="1" dirty="0">
                <a:solidFill>
                  <a:srgbClr val="FF0000"/>
                </a:solidFill>
              </a:rPr>
              <a:t> 제출 후 지원 가능</a:t>
            </a:r>
          </a:p>
        </p:txBody>
      </p:sp>
    </p:spTree>
    <p:extLst>
      <p:ext uri="{BB962C8B-B14F-4D97-AF65-F5344CB8AC3E}">
        <p14:creationId xmlns:p14="http://schemas.microsoft.com/office/powerpoint/2010/main" val="2381791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4-1) </a:t>
            </a:r>
            <a:r>
              <a:rPr lang="ko-KR" altLang="en-US" sz="4000" dirty="0">
                <a:latin typeface="+mj-ea"/>
              </a:rPr>
              <a:t>프로젝트 지원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A6AE6E-FB27-47CC-9F76-0A73FE964708}"/>
              </a:ext>
            </a:extLst>
          </p:cNvPr>
          <p:cNvSpPr txBox="1"/>
          <p:nvPr/>
        </p:nvSpPr>
        <p:spPr>
          <a:xfrm>
            <a:off x="628650" y="9619406"/>
            <a:ext cx="7884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/>
              <a:t>메인 페이지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프로젝트 관리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프로젝트 목록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algn="ctr"/>
            <a:r>
              <a:rPr lang="ko-KR" altLang="en-US" sz="2000" dirty="0">
                <a:sym typeface="Wingdings" panose="05000000000000000000" pitchFamily="2" charset="2"/>
              </a:rPr>
              <a:t> 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algn="ctr"/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현재 지원한 프로젝트 목록 표시</a:t>
            </a:r>
            <a:endParaRPr lang="en-US" altLang="ko-K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프로젝트 주제 선택 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지원 취소 가능</a:t>
            </a:r>
            <a:endParaRPr lang="en-US" altLang="ko-KR" sz="20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27DF28F-21F7-45AD-B7F1-5E610FFBE3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39F42C-6B45-4105-AF01-0FC4E24C53A6}"/>
              </a:ext>
            </a:extLst>
          </p:cNvPr>
          <p:cNvSpPr txBox="1"/>
          <p:nvPr/>
        </p:nvSpPr>
        <p:spPr>
          <a:xfrm>
            <a:off x="5465743" y="708390"/>
            <a:ext cx="425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* </a:t>
            </a:r>
            <a:r>
              <a:rPr lang="ko-KR" altLang="en-US" sz="1600" b="1" dirty="0">
                <a:solidFill>
                  <a:srgbClr val="FF0000"/>
                </a:solidFill>
              </a:rPr>
              <a:t>팀장만 프로젝트 지원 취소 가능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00134B9-1DAC-4060-8C9D-6B58A92D2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/>
          <a:srcRect t="11271" b="36037"/>
          <a:stretch/>
        </p:blipFill>
        <p:spPr>
          <a:xfrm>
            <a:off x="631350" y="2171985"/>
            <a:ext cx="7884000" cy="2430495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E57A5376-2195-4481-9C4C-B856C0339140}"/>
              </a:ext>
            </a:extLst>
          </p:cNvPr>
          <p:cNvSpPr/>
          <p:nvPr/>
        </p:nvSpPr>
        <p:spPr>
          <a:xfrm>
            <a:off x="3218688" y="3917617"/>
            <a:ext cx="1353312" cy="3860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238F495-6DEF-4AFB-9977-942C113E58B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t="10764"/>
          <a:stretch/>
        </p:blipFill>
        <p:spPr>
          <a:xfrm>
            <a:off x="628650" y="5136787"/>
            <a:ext cx="7884000" cy="4116117"/>
          </a:xfrm>
          <a:prstGeom prst="rect">
            <a:avLst/>
          </a:prstGeom>
        </p:spPr>
      </p:pic>
      <p:cxnSp>
        <p:nvCxnSpPr>
          <p:cNvPr id="17" name="직선 화살표 연결선 13">
            <a:extLst>
              <a:ext uri="{FF2B5EF4-FFF2-40B4-BE49-F238E27FC236}">
                <a16:creationId xmlns:a16="http://schemas.microsoft.com/office/drawing/2014/main" id="{029D3C92-FE7F-47D6-9D8F-B970C80FD168}"/>
              </a:ext>
            </a:extLst>
          </p:cNvPr>
          <p:cNvCxnSpPr>
            <a:cxnSpLocks/>
          </p:cNvCxnSpPr>
          <p:nvPr/>
        </p:nvCxnSpPr>
        <p:spPr>
          <a:xfrm>
            <a:off x="3895344" y="4303700"/>
            <a:ext cx="1149622" cy="41466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85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 cstate="print"/>
          <a:srcRect t="7570" b="6020"/>
          <a:stretch>
            <a:fillRect/>
          </a:stretch>
        </p:blipFill>
        <p:spPr>
          <a:xfrm>
            <a:off x="647700" y="2148544"/>
            <a:ext cx="7848599" cy="377150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print"/>
          <a:srcRect t="8470" b="5300"/>
          <a:stretch>
            <a:fillRect/>
          </a:stretch>
        </p:blipFill>
        <p:spPr>
          <a:xfrm>
            <a:off x="644999" y="6132978"/>
            <a:ext cx="7833704" cy="362383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>
              <a:defRPr lang="ko-KR" altLang="en-US"/>
            </a:pPr>
            <a:r>
              <a:rPr lang="en-US" altLang="ko-KR" sz="4000">
                <a:latin typeface="+mj-ea"/>
              </a:rPr>
              <a:t>6-1) </a:t>
            </a:r>
            <a:r>
              <a:rPr lang="ko-KR" altLang="en-US" sz="4000">
                <a:latin typeface="+mj-ea"/>
              </a:rPr>
              <a:t>프로젝트 계획서 제출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2960" y="10355580"/>
            <a:ext cx="7884000" cy="3962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2000"/>
              <a:t>메인 페이지 </a:t>
            </a:r>
            <a:r>
              <a:rPr lang="en-US" altLang="ko-KR" sz="2000">
                <a:sym typeface="Wingdings"/>
              </a:rPr>
              <a:t> </a:t>
            </a:r>
            <a:r>
              <a:rPr lang="ko-KR" altLang="en-US" sz="2000">
                <a:sym typeface="Wingdings"/>
              </a:rPr>
              <a:t>프로젝트 운영 </a:t>
            </a:r>
            <a:r>
              <a:rPr lang="en-US" altLang="ko-KR" sz="2000">
                <a:sym typeface="Wingdings"/>
              </a:rPr>
              <a:t> </a:t>
            </a:r>
            <a:r>
              <a:rPr lang="ko-KR" altLang="en-US" sz="2000">
                <a:sym typeface="Wingdings"/>
              </a:rPr>
              <a:t>진행중인 프로젝트 목록</a:t>
            </a:r>
          </a:p>
        </p:txBody>
      </p:sp>
      <p:sp>
        <p:nvSpPr>
          <p:cNvPr id="13" name="타원 12"/>
          <p:cNvSpPr/>
          <p:nvPr/>
        </p:nvSpPr>
        <p:spPr>
          <a:xfrm>
            <a:off x="513183" y="3467757"/>
            <a:ext cx="986777" cy="27611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203115" y="7511331"/>
            <a:ext cx="1168619" cy="3860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9" name="직선 화살표 연결선 13"/>
          <p:cNvCxnSpPr/>
          <p:nvPr/>
        </p:nvCxnSpPr>
        <p:spPr>
          <a:xfrm flipV="1">
            <a:off x="1453382" y="3067707"/>
            <a:ext cx="542104" cy="4964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 cstate="print"/>
          <a:srcRect t="7570"/>
          <a:stretch>
            <a:fillRect/>
          </a:stretch>
        </p:blipFill>
        <p:spPr>
          <a:xfrm>
            <a:off x="617218" y="6322626"/>
            <a:ext cx="7856924" cy="389572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 cstate="print"/>
          <a:srcRect t="7770"/>
          <a:stretch>
            <a:fillRect/>
          </a:stretch>
        </p:blipFill>
        <p:spPr>
          <a:xfrm>
            <a:off x="619126" y="2262187"/>
            <a:ext cx="7855016" cy="398184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>
              <a:defRPr lang="ko-KR" altLang="en-US"/>
            </a:pPr>
            <a:r>
              <a:rPr lang="en-US" altLang="ko-KR" sz="4000">
                <a:latin typeface="+mj-ea"/>
              </a:rPr>
              <a:t>6-1) </a:t>
            </a:r>
            <a:r>
              <a:rPr lang="ko-KR" altLang="en-US" sz="4000">
                <a:latin typeface="+mj-ea"/>
              </a:rPr>
              <a:t>프로젝트 계획서 제출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1350" y="10708005"/>
            <a:ext cx="7884000" cy="39623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2000">
                <a:sym typeface="Wingdings"/>
              </a:rPr>
              <a:t>내 프로젝트 </a:t>
            </a:r>
            <a:r>
              <a:rPr lang="en-US" altLang="ko-KR" sz="2000">
                <a:sym typeface="Wingdings"/>
              </a:rPr>
              <a:t></a:t>
            </a:r>
            <a:r>
              <a:rPr lang="ko-KR" altLang="en-US" sz="2000">
                <a:sym typeface="Wingdings"/>
              </a:rPr>
              <a:t> </a:t>
            </a:r>
            <a:r>
              <a:rPr lang="ko-KR" altLang="en-US" sz="2000">
                <a:solidFill>
                  <a:srgbClr val="FF0000"/>
                </a:solidFill>
                <a:sym typeface="Wingdings"/>
              </a:rPr>
              <a:t>양식다운</a:t>
            </a:r>
            <a:r>
              <a:rPr lang="en-US" altLang="ko-KR" sz="2000">
                <a:sym typeface="Wingdings"/>
              </a:rPr>
              <a:t></a:t>
            </a:r>
            <a:r>
              <a:rPr lang="ko-KR" altLang="en-US" sz="2000">
                <a:sym typeface="Wingdings"/>
              </a:rPr>
              <a:t>계획서 작성 </a:t>
            </a:r>
            <a:r>
              <a:rPr lang="en-US" altLang="ko-KR" sz="2000">
                <a:sym typeface="Wingdings"/>
              </a:rPr>
              <a:t></a:t>
            </a:r>
            <a:r>
              <a:rPr lang="ko-KR" altLang="en-US" sz="2000">
                <a:sym typeface="Wingdings"/>
              </a:rPr>
              <a:t> </a:t>
            </a:r>
            <a:r>
              <a:rPr lang="ko-KR" altLang="en-US" sz="2000">
                <a:solidFill>
                  <a:schemeClr val="tx1"/>
                </a:solidFill>
                <a:sym typeface="Wingdings"/>
              </a:rPr>
              <a:t>파일선택 </a:t>
            </a:r>
            <a:r>
              <a:rPr lang="en-US" altLang="ko-KR" sz="2000">
                <a:sym typeface="Wingdings"/>
              </a:rPr>
              <a:t></a:t>
            </a:r>
            <a:r>
              <a:rPr lang="ko-KR" altLang="en-US" sz="2000">
                <a:sym typeface="Wingdings"/>
              </a:rPr>
              <a:t>제출/삭제</a:t>
            </a:r>
          </a:p>
        </p:txBody>
      </p:sp>
      <p:sp>
        <p:nvSpPr>
          <p:cNvPr id="13" name="타원 12"/>
          <p:cNvSpPr/>
          <p:nvPr/>
        </p:nvSpPr>
        <p:spPr>
          <a:xfrm>
            <a:off x="5213998" y="3705228"/>
            <a:ext cx="1339202" cy="5142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159132" y="7722625"/>
            <a:ext cx="1787745" cy="3860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9" name="직선 화살표 연결선 13"/>
          <p:cNvCxnSpPr>
            <a:stCxn id="13" idx="6"/>
          </p:cNvCxnSpPr>
          <p:nvPr/>
        </p:nvCxnSpPr>
        <p:spPr>
          <a:xfrm flipV="1">
            <a:off x="6553200" y="3952878"/>
            <a:ext cx="976313" cy="94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12"/>
          <p:cNvSpPr/>
          <p:nvPr/>
        </p:nvSpPr>
        <p:spPr>
          <a:xfrm>
            <a:off x="7261873" y="3429001"/>
            <a:ext cx="605777" cy="39993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타원 14"/>
          <p:cNvSpPr/>
          <p:nvPr/>
        </p:nvSpPr>
        <p:spPr>
          <a:xfrm>
            <a:off x="7502282" y="7741675"/>
            <a:ext cx="587593" cy="38608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24" name="TextBox 2"/>
          <p:cNvSpPr txBox="1"/>
          <p:nvPr/>
        </p:nvSpPr>
        <p:spPr>
          <a:xfrm>
            <a:off x="4516281" y="535103"/>
            <a:ext cx="4252911" cy="575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solidFill>
                  <a:srgbClr val="FF0000"/>
                </a:solidFill>
              </a:rPr>
              <a:t>* </a:t>
            </a:r>
            <a:r>
              <a:rPr lang="ko-KR" altLang="en-US" sz="1600" b="1">
                <a:solidFill>
                  <a:srgbClr val="FF0000"/>
                </a:solidFill>
              </a:rPr>
              <a:t>팀장만 계획서 제출 가능</a:t>
            </a:r>
          </a:p>
          <a:p>
            <a:pPr lvl="0">
              <a:defRPr lang="ko-KR" altLang="en-US"/>
            </a:pPr>
            <a:r>
              <a:rPr lang="en-US" altLang="ko-KR" sz="1600" b="1">
                <a:solidFill>
                  <a:srgbClr val="FF0000"/>
                </a:solidFill>
              </a:rPr>
              <a:t>* </a:t>
            </a:r>
            <a:r>
              <a:rPr lang="ko-KR" altLang="en-US" sz="1600" b="1">
                <a:solidFill>
                  <a:srgbClr val="FF0000"/>
                </a:solidFill>
              </a:rPr>
              <a:t>팀원/멘토/교수/조교 열람 가능 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 cstate="print"/>
          <a:srcRect t="7770"/>
          <a:stretch>
            <a:fillRect/>
          </a:stretch>
        </p:blipFill>
        <p:spPr>
          <a:xfrm>
            <a:off x="628650" y="6357937"/>
            <a:ext cx="7826640" cy="387255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 cstate="print"/>
          <a:srcRect t="7770"/>
          <a:stretch>
            <a:fillRect/>
          </a:stretch>
        </p:blipFill>
        <p:spPr>
          <a:xfrm>
            <a:off x="628649" y="1871663"/>
            <a:ext cx="7854214" cy="38862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>
              <a:defRPr lang="ko-KR" altLang="en-US"/>
            </a:pPr>
            <a:r>
              <a:rPr lang="en-US" altLang="ko-KR" sz="4000">
                <a:latin typeface="+mj-ea"/>
              </a:rPr>
              <a:t>7-1)</a:t>
            </a:r>
            <a:r>
              <a:rPr lang="ko-KR" altLang="en-US" sz="4000">
                <a:latin typeface="+mj-ea"/>
              </a:rPr>
              <a:t> 진도점검표 작성/제출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8649" y="10584180"/>
            <a:ext cx="7884000" cy="70383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2000"/>
              <a:t>메인 페이지 </a:t>
            </a:r>
            <a:r>
              <a:rPr lang="en-US" altLang="ko-KR" sz="2000">
                <a:sym typeface="Wingdings"/>
              </a:rPr>
              <a:t> </a:t>
            </a:r>
            <a:r>
              <a:rPr lang="ko-KR" altLang="en-US" sz="2000">
                <a:sym typeface="Wingdings"/>
              </a:rPr>
              <a:t>프로젝트 운영 </a:t>
            </a:r>
            <a:r>
              <a:rPr lang="en-US" altLang="ko-KR" sz="2000">
                <a:sym typeface="Wingdings"/>
              </a:rPr>
              <a:t> </a:t>
            </a:r>
            <a:r>
              <a:rPr lang="ko-KR" altLang="en-US" sz="2000">
                <a:sym typeface="Wingdings"/>
              </a:rPr>
              <a:t>프로젝트 점검</a:t>
            </a:r>
          </a:p>
          <a:p>
            <a:pPr algn="ctr">
              <a:defRPr lang="ko-KR" altLang="en-US"/>
            </a:pPr>
            <a:endParaRPr lang="en-US" altLang="ko-KR" sz="2000">
              <a:solidFill>
                <a:srgbClr val="FF0000"/>
              </a:solidFill>
              <a:sym typeface="Wingdings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51522" y="3314701"/>
            <a:ext cx="824852" cy="4380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932188" y="7729362"/>
            <a:ext cx="1787745" cy="3860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 cstate="print"/>
          <a:srcRect t="8010"/>
          <a:stretch>
            <a:fillRect/>
          </a:stretch>
        </p:blipFill>
        <p:spPr>
          <a:xfrm>
            <a:off x="583406" y="6090349"/>
            <a:ext cx="7834313" cy="386615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 cstate="print"/>
          <a:srcRect t="7770"/>
          <a:stretch>
            <a:fillRect/>
          </a:stretch>
        </p:blipFill>
        <p:spPr>
          <a:xfrm>
            <a:off x="595313" y="2083594"/>
            <a:ext cx="7829174" cy="38738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>
              <a:defRPr lang="ko-KR" altLang="en-US"/>
            </a:pPr>
            <a:r>
              <a:rPr lang="en-US" altLang="ko-KR" sz="4000">
                <a:latin typeface="+mj-ea"/>
              </a:rPr>
              <a:t>7-1)</a:t>
            </a:r>
            <a:r>
              <a:rPr lang="ko-KR" altLang="en-US" sz="4000">
                <a:latin typeface="+mj-ea"/>
              </a:rPr>
              <a:t> 진도점검표 작성/제출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2960" y="9907905"/>
            <a:ext cx="7884000" cy="131063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2000"/>
              <a:t>메인 페이지 </a:t>
            </a:r>
            <a:r>
              <a:rPr lang="en-US" altLang="ko-KR" sz="2000">
                <a:sym typeface="Wingdings"/>
              </a:rPr>
              <a:t> </a:t>
            </a:r>
            <a:r>
              <a:rPr lang="ko-KR" altLang="en-US" sz="2000">
                <a:sym typeface="Wingdings"/>
              </a:rPr>
              <a:t>프로젝트 운영 </a:t>
            </a:r>
            <a:r>
              <a:rPr lang="en-US" altLang="ko-KR" sz="2000">
                <a:sym typeface="Wingdings"/>
              </a:rPr>
              <a:t> </a:t>
            </a:r>
            <a:r>
              <a:rPr lang="ko-KR" altLang="en-US" sz="2000">
                <a:sym typeface="Wingdings"/>
              </a:rPr>
              <a:t>프로젝트 점검</a:t>
            </a:r>
          </a:p>
          <a:p>
            <a:pPr algn="ctr">
              <a:defRPr lang="ko-KR" altLang="en-US"/>
            </a:pPr>
            <a:r>
              <a:rPr lang="en-US" altLang="ko-KR" sz="2000">
                <a:sym typeface="Wingdings"/>
              </a:rPr>
              <a:t> </a:t>
            </a:r>
            <a:r>
              <a:rPr lang="ko-KR" altLang="en-US" sz="2000">
                <a:sym typeface="Wingdings"/>
              </a:rPr>
              <a:t>진행중인 프로젝트 목록</a:t>
            </a:r>
            <a:r>
              <a:rPr lang="en-US" altLang="ko-KR" sz="2000">
                <a:sym typeface="Wingdings"/>
              </a:rPr>
              <a:t> </a:t>
            </a:r>
            <a:r>
              <a:rPr lang="ko-KR" altLang="en-US" sz="2000">
                <a:sym typeface="Wingdings"/>
              </a:rPr>
              <a:t>프로젝트 명 클릭</a:t>
            </a:r>
          </a:p>
          <a:p>
            <a:pPr algn="ctr">
              <a:defRPr lang="ko-KR" altLang="en-US"/>
            </a:pPr>
            <a:r>
              <a:rPr lang="en-US" altLang="ko-KR" sz="2000">
                <a:sym typeface="Wingdings"/>
              </a:rPr>
              <a:t> </a:t>
            </a:r>
            <a:r>
              <a:rPr lang="ko-KR" altLang="en-US" sz="2000">
                <a:sym typeface="Wingdings"/>
              </a:rPr>
              <a:t>추가버튼</a:t>
            </a:r>
            <a:r>
              <a:rPr lang="en-US" altLang="ko-KR" sz="2000">
                <a:sym typeface="Wingdings"/>
              </a:rPr>
              <a:t> </a:t>
            </a:r>
            <a:r>
              <a:rPr lang="ko-KR" altLang="en-US" sz="2000">
                <a:solidFill>
                  <a:srgbClr val="FF0000"/>
                </a:solidFill>
                <a:sym typeface="Wingdings"/>
              </a:rPr>
              <a:t>양식다운</a:t>
            </a:r>
            <a:r>
              <a:rPr lang="ko-KR" altLang="en-US" sz="2000">
                <a:sym typeface="Wingdings"/>
              </a:rPr>
              <a:t> </a:t>
            </a:r>
            <a:r>
              <a:rPr lang="en-US" altLang="ko-KR" sz="2000">
                <a:sym typeface="Wingdings"/>
              </a:rPr>
              <a:t> </a:t>
            </a:r>
            <a:r>
              <a:rPr lang="ko-KR" altLang="en-US" sz="2000">
                <a:solidFill>
                  <a:srgbClr val="FF0000"/>
                </a:solidFill>
                <a:sym typeface="Wingdings"/>
              </a:rPr>
              <a:t>멘토링날짜</a:t>
            </a:r>
            <a:r>
              <a:rPr lang="ko-KR" altLang="en-US" sz="2000">
                <a:sym typeface="Wingdings"/>
              </a:rPr>
              <a:t> 선택, </a:t>
            </a:r>
            <a:r>
              <a:rPr lang="ko-KR" altLang="en-US" sz="2000">
                <a:solidFill>
                  <a:srgbClr val="FF0000"/>
                </a:solidFill>
                <a:sym typeface="Wingdings"/>
              </a:rPr>
              <a:t>파일선택</a:t>
            </a:r>
            <a:r>
              <a:rPr lang="ko-KR" altLang="en-US" sz="2000">
                <a:sym typeface="Wingdings"/>
              </a:rPr>
              <a:t> </a:t>
            </a:r>
            <a:r>
              <a:rPr lang="en-US" altLang="ko-KR" sz="2000">
                <a:sym typeface="Wingdings"/>
              </a:rPr>
              <a:t> </a:t>
            </a:r>
            <a:r>
              <a:rPr lang="ko-KR" altLang="en-US" sz="2000">
                <a:sym typeface="Wingdings"/>
              </a:rPr>
              <a:t>진도점검표 등록</a:t>
            </a:r>
          </a:p>
        </p:txBody>
      </p:sp>
      <p:sp>
        <p:nvSpPr>
          <p:cNvPr id="13" name="타원 12"/>
          <p:cNvSpPr/>
          <p:nvPr/>
        </p:nvSpPr>
        <p:spPr>
          <a:xfrm>
            <a:off x="7557147" y="2674143"/>
            <a:ext cx="824852" cy="4380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434338" y="6433964"/>
            <a:ext cx="3318887" cy="191246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28" name="TextBox 2"/>
          <p:cNvSpPr txBox="1"/>
          <p:nvPr/>
        </p:nvSpPr>
        <p:spPr>
          <a:xfrm>
            <a:off x="4516281" y="449378"/>
            <a:ext cx="4252911" cy="81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solidFill>
                  <a:srgbClr val="FF0000"/>
                </a:solidFill>
              </a:rPr>
              <a:t>* </a:t>
            </a:r>
            <a:r>
              <a:rPr lang="ko-KR" altLang="en-US" sz="1600" b="1">
                <a:solidFill>
                  <a:srgbClr val="FF0000"/>
                </a:solidFill>
              </a:rPr>
              <a:t>팀장만 보고서 제출 가능</a:t>
            </a:r>
          </a:p>
          <a:p>
            <a:pPr lvl="0">
              <a:defRPr lang="ko-KR" altLang="en-US"/>
            </a:pPr>
            <a:r>
              <a:rPr lang="en-US" altLang="ko-KR" sz="1600" b="1">
                <a:solidFill>
                  <a:srgbClr val="FF0000"/>
                </a:solidFill>
              </a:rPr>
              <a:t>* </a:t>
            </a:r>
            <a:r>
              <a:rPr lang="ko-KR" altLang="en-US" sz="1600" b="1">
                <a:solidFill>
                  <a:srgbClr val="FF0000"/>
                </a:solidFill>
              </a:rPr>
              <a:t>팀원/멘토/교수/조교 열람 가능 </a:t>
            </a:r>
          </a:p>
          <a:p>
            <a:pPr lvl="0">
              <a:defRPr lang="ko-KR" altLang="en-US"/>
            </a:pPr>
            <a:r>
              <a:rPr lang="ko-KR" altLang="en-US" sz="1600" b="1">
                <a:solidFill>
                  <a:srgbClr val="FF0000"/>
                </a:solidFill>
              </a:rPr>
              <a:t>* 최대 멘토링 횟수까지만 회의비 지원됩니다.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893094" y="2974180"/>
            <a:ext cx="1226343" cy="2143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25F7C72-69D9-4D48-8903-EEFDE983FA1F}"/>
              </a:ext>
            </a:extLst>
          </p:cNvPr>
          <p:cNvSpPr/>
          <p:nvPr/>
        </p:nvSpPr>
        <p:spPr>
          <a:xfrm>
            <a:off x="628649" y="2874579"/>
            <a:ext cx="7886699" cy="404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>
              <a:defRPr lang="ko-KR" altLang="en-US"/>
            </a:pPr>
            <a:r>
              <a:rPr lang="ko-KR" altLang="en-US" sz="4000" dirty="0"/>
              <a:t>산학협력 프로젝트 관리 시스템</a:t>
            </a:r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0B1C9FC2-FDB4-4C09-9745-8EC8D5756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3906" y="2336323"/>
            <a:ext cx="6996192" cy="85712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D1727EC-AB9B-4FDD-A4DA-F6B6EE23DA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 cstate="print"/>
          <a:srcRect t="7770"/>
          <a:stretch>
            <a:fillRect/>
          </a:stretch>
        </p:blipFill>
        <p:spPr>
          <a:xfrm>
            <a:off x="519412" y="1996626"/>
            <a:ext cx="7956884" cy="3937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 latinLnBrk="1">
              <a:defRPr lang="ko-KR" altLang="en-US"/>
            </a:pPr>
            <a:r>
              <a:rPr lang="en-US" altLang="ko-KR" sz="4000">
                <a:latin typeface="+mj-ea"/>
              </a:rPr>
              <a:t>8-1)</a:t>
            </a:r>
            <a:r>
              <a:rPr lang="ko-KR" altLang="en-US" sz="4000">
                <a:latin typeface="+mj-ea"/>
              </a:rPr>
              <a:t> 프로젝트 결과물 등록</a:t>
            </a:r>
          </a:p>
        </p:txBody>
      </p:sp>
      <p:sp>
        <p:nvSpPr>
          <p:cNvPr id="38" name="타원 12"/>
          <p:cNvSpPr/>
          <p:nvPr/>
        </p:nvSpPr>
        <p:spPr>
          <a:xfrm>
            <a:off x="3672836" y="4700143"/>
            <a:ext cx="523226" cy="27928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39" name="직선 화살표 연결선 13"/>
          <p:cNvCxnSpPr/>
          <p:nvPr/>
        </p:nvCxnSpPr>
        <p:spPr>
          <a:xfrm>
            <a:off x="4129386" y="4841372"/>
            <a:ext cx="864395" cy="3556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12"/>
          <p:cNvSpPr/>
          <p:nvPr/>
        </p:nvSpPr>
        <p:spPr>
          <a:xfrm>
            <a:off x="3507735" y="3298490"/>
            <a:ext cx="1586853" cy="38247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1" name="TextBox 11"/>
          <p:cNvSpPr txBox="1"/>
          <p:nvPr/>
        </p:nvSpPr>
        <p:spPr>
          <a:xfrm>
            <a:off x="568482" y="10260330"/>
            <a:ext cx="7884001" cy="100584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2000"/>
              <a:t>메인 페이지 </a:t>
            </a:r>
            <a:r>
              <a:rPr lang="en-US" altLang="ko-KR" sz="2000">
                <a:sym typeface="Wingdings"/>
              </a:rPr>
              <a:t> </a:t>
            </a:r>
            <a:r>
              <a:rPr lang="ko-KR" altLang="en-US" sz="2000">
                <a:sym typeface="Wingdings"/>
              </a:rPr>
              <a:t>프로젝트 운영 </a:t>
            </a:r>
            <a:r>
              <a:rPr lang="en-US" altLang="ko-KR" sz="2000">
                <a:sym typeface="Wingdings"/>
              </a:rPr>
              <a:t> </a:t>
            </a:r>
            <a:r>
              <a:rPr lang="ko-KR" altLang="en-US" sz="2000">
                <a:sym typeface="Wingdings"/>
              </a:rPr>
              <a:t>결과물 등록 </a:t>
            </a:r>
            <a:r>
              <a:rPr lang="en-US" altLang="ko-KR" sz="2000">
                <a:sym typeface="Wingdings"/>
              </a:rPr>
              <a:t></a:t>
            </a:r>
            <a:r>
              <a:rPr lang="ko-KR" altLang="en-US" sz="2000">
                <a:sym typeface="Wingdings"/>
              </a:rPr>
              <a:t> 최종보고서/메뉴얼&amp;소스파일/시연동영상/기타 파일 선택 </a:t>
            </a:r>
            <a:r>
              <a:rPr lang="en-US" altLang="ko-KR" sz="2000">
                <a:sym typeface="Wingdings"/>
              </a:rPr>
              <a:t></a:t>
            </a:r>
            <a:r>
              <a:rPr lang="ko-KR" altLang="en-US" sz="2000">
                <a:sym typeface="Wingdings"/>
              </a:rPr>
              <a:t> 정보이용동의약관 체크(선택)</a:t>
            </a:r>
          </a:p>
          <a:p>
            <a:pPr algn="ctr">
              <a:defRPr lang="ko-KR" altLang="en-US"/>
            </a:pPr>
            <a:r>
              <a:rPr lang="en-US" altLang="ko-KR" sz="2000">
                <a:sym typeface="Wingdings"/>
              </a:rPr>
              <a:t></a:t>
            </a:r>
            <a:r>
              <a:rPr lang="ko-KR" altLang="en-US" sz="2000">
                <a:sym typeface="Wingdings"/>
              </a:rPr>
              <a:t> 제출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4" cstate="print"/>
          <a:srcRect t="8010" r="1300"/>
          <a:stretch>
            <a:fillRect/>
          </a:stretch>
        </p:blipFill>
        <p:spPr>
          <a:xfrm>
            <a:off x="531019" y="6107907"/>
            <a:ext cx="7929562" cy="3964781"/>
          </a:xfrm>
          <a:prstGeom prst="rect">
            <a:avLst/>
          </a:prstGeom>
        </p:spPr>
      </p:pic>
      <p:sp>
        <p:nvSpPr>
          <p:cNvPr id="43" name="TextBox 2"/>
          <p:cNvSpPr txBox="1"/>
          <p:nvPr/>
        </p:nvSpPr>
        <p:spPr>
          <a:xfrm>
            <a:off x="4528187" y="604159"/>
            <a:ext cx="4252911" cy="822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solidFill>
                  <a:srgbClr val="FF0000"/>
                </a:solidFill>
              </a:rPr>
              <a:t>* </a:t>
            </a:r>
            <a:r>
              <a:rPr lang="ko-KR" altLang="en-US" sz="1600" b="1">
                <a:solidFill>
                  <a:srgbClr val="FF0000"/>
                </a:solidFill>
              </a:rPr>
              <a:t>팀장,멘토만 결과물 등록 가능</a:t>
            </a:r>
          </a:p>
          <a:p>
            <a:pPr lvl="0">
              <a:defRPr lang="ko-KR" altLang="en-US"/>
            </a:pPr>
            <a:r>
              <a:rPr lang="en-US" altLang="ko-KR" sz="1600" b="1">
                <a:solidFill>
                  <a:srgbClr val="FF0000"/>
                </a:solidFill>
              </a:rPr>
              <a:t>* </a:t>
            </a:r>
            <a:r>
              <a:rPr lang="ko-KR" altLang="en-US" sz="1600" b="1">
                <a:solidFill>
                  <a:srgbClr val="FF0000"/>
                </a:solidFill>
              </a:rPr>
              <a:t>팀원/멘토/교수/조교 열람 가능 </a:t>
            </a:r>
          </a:p>
          <a:p>
            <a:pPr lvl="0">
              <a:defRPr lang="ko-KR" altLang="en-US"/>
            </a:pPr>
            <a:endParaRPr lang="ko-KR" altLang="en-US" sz="1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 cstate="print"/>
          <a:srcRect t="8580"/>
          <a:stretch>
            <a:fillRect/>
          </a:stretch>
        </p:blipFill>
        <p:spPr>
          <a:xfrm>
            <a:off x="587375" y="2195511"/>
            <a:ext cx="7983902" cy="391571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 latinLnBrk="1">
              <a:defRPr lang="ko-KR" altLang="en-US"/>
            </a:pPr>
            <a:r>
              <a:rPr lang="en-US" altLang="ko-KR" sz="4000">
                <a:latin typeface="+mj-ea"/>
              </a:rPr>
              <a:t>9-1)</a:t>
            </a:r>
            <a:r>
              <a:rPr lang="ko-KR" altLang="en-US" sz="4000">
                <a:latin typeface="+mj-ea"/>
              </a:rPr>
              <a:t> 평가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2960" y="10557987"/>
            <a:ext cx="7884000" cy="7010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2000"/>
              <a:t>메인 페이지 </a:t>
            </a:r>
            <a:r>
              <a:rPr lang="en-US" altLang="ko-KR" sz="2000">
                <a:sym typeface="Wingdings"/>
              </a:rPr>
              <a:t> </a:t>
            </a:r>
            <a:r>
              <a:rPr lang="ko-KR" altLang="en-US" sz="2000">
                <a:sym typeface="Wingdings"/>
              </a:rPr>
              <a:t>평가 </a:t>
            </a:r>
            <a:r>
              <a:rPr lang="en-US" altLang="ko-KR" sz="2000">
                <a:sym typeface="Wingdings"/>
              </a:rPr>
              <a:t></a:t>
            </a:r>
            <a:r>
              <a:rPr lang="ko-KR" altLang="en-US" sz="2000">
                <a:sym typeface="Wingdings"/>
              </a:rPr>
              <a:t> 만족도조사서 </a:t>
            </a:r>
            <a:endParaRPr lang="en-US" altLang="ko-KR" sz="2000">
              <a:sym typeface="Wingdings"/>
            </a:endParaRPr>
          </a:p>
          <a:p>
            <a:pPr algn="ctr">
              <a:defRPr lang="ko-KR" altLang="en-US"/>
            </a:pPr>
            <a:r>
              <a:rPr lang="en-US" altLang="ko-KR" sz="2000">
                <a:sym typeface="Wingdings"/>
              </a:rPr>
              <a:t></a:t>
            </a:r>
            <a:r>
              <a:rPr lang="ko-KR" altLang="en-US" sz="2000">
                <a:sym typeface="Wingdings"/>
              </a:rPr>
              <a:t> 링크클릭 후 만족도조사서 작성</a:t>
            </a:r>
          </a:p>
        </p:txBody>
      </p:sp>
      <p:sp>
        <p:nvSpPr>
          <p:cNvPr id="13" name="타원 12"/>
          <p:cNvSpPr/>
          <p:nvPr/>
        </p:nvSpPr>
        <p:spPr>
          <a:xfrm>
            <a:off x="580085" y="3678242"/>
            <a:ext cx="824852" cy="4380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 cstate="print"/>
          <a:srcRect t="7770"/>
          <a:stretch>
            <a:fillRect/>
          </a:stretch>
        </p:blipFill>
        <p:spPr>
          <a:xfrm>
            <a:off x="587375" y="6484937"/>
            <a:ext cx="8032751" cy="3974538"/>
          </a:xfrm>
          <a:prstGeom prst="rect">
            <a:avLst/>
          </a:prstGeom>
        </p:spPr>
      </p:pic>
      <p:sp>
        <p:nvSpPr>
          <p:cNvPr id="34" name="타원 12"/>
          <p:cNvSpPr/>
          <p:nvPr/>
        </p:nvSpPr>
        <p:spPr>
          <a:xfrm>
            <a:off x="3740798" y="7505704"/>
            <a:ext cx="824853" cy="4380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678049B-FAD7-49DC-A8EE-5D59FB4B31C4}"/>
              </a:ext>
            </a:extLst>
          </p:cNvPr>
          <p:cNvSpPr/>
          <p:nvPr/>
        </p:nvSpPr>
        <p:spPr>
          <a:xfrm>
            <a:off x="628649" y="2874579"/>
            <a:ext cx="7886699" cy="404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/>
              <a:t>메인 페이지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3EC99-85B6-4C6F-B03C-6D7C69B9E4AB}"/>
              </a:ext>
            </a:extLst>
          </p:cNvPr>
          <p:cNvSpPr txBox="1"/>
          <p:nvPr/>
        </p:nvSpPr>
        <p:spPr>
          <a:xfrm>
            <a:off x="628650" y="2137647"/>
            <a:ext cx="788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linkClick r:id="rId2"/>
              </a:rPr>
              <a:t>동국대학교 산학연계프로젝트 관리 시스템</a:t>
            </a:r>
            <a:endParaRPr lang="en-US" altLang="ko-KR" dirty="0">
              <a:hlinkClick r:id="rId2"/>
            </a:endParaRPr>
          </a:p>
          <a:p>
            <a:endParaRPr lang="en-US" altLang="ko-KR" dirty="0">
              <a:hlinkClick r:id="rId2"/>
            </a:endParaRPr>
          </a:p>
          <a:p>
            <a:r>
              <a:rPr lang="en-US" altLang="ko-KR" dirty="0">
                <a:hlinkClick r:id="rId2"/>
              </a:rPr>
              <a:t>http://ssms.dongguk.edu</a:t>
            </a:r>
            <a:endParaRPr lang="en-US" altLang="ko-KR" dirty="0"/>
          </a:p>
          <a:p>
            <a:r>
              <a:rPr lang="en-US" altLang="ko-KR" dirty="0"/>
              <a:t> 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507A8A-B401-4E50-8130-60FFE141D2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pic>
        <p:nvPicPr>
          <p:cNvPr id="9" name="내용 개체 틀 7">
            <a:extLst>
              <a:ext uri="{FF2B5EF4-FFF2-40B4-BE49-F238E27FC236}">
                <a16:creationId xmlns:a16="http://schemas.microsoft.com/office/drawing/2014/main" id="{654C9634-1990-49D0-8FA2-981E819F5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3429035"/>
            <a:ext cx="9144000" cy="548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3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1-1) </a:t>
            </a:r>
            <a:r>
              <a:rPr lang="ko-KR" altLang="en-US" sz="4000" dirty="0">
                <a:latin typeface="+mj-ea"/>
              </a:rPr>
              <a:t>회원가입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1ACD4349-D358-4BAA-9270-85366F635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b="58511"/>
          <a:stretch/>
        </p:blipFill>
        <p:spPr>
          <a:xfrm>
            <a:off x="628650" y="1860331"/>
            <a:ext cx="7886700" cy="2281972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89C1C315-01EC-49E6-83B3-EF35DE1A3620}"/>
              </a:ext>
            </a:extLst>
          </p:cNvPr>
          <p:cNvSpPr/>
          <p:nvPr/>
        </p:nvSpPr>
        <p:spPr>
          <a:xfrm>
            <a:off x="7022071" y="2469931"/>
            <a:ext cx="802640" cy="3962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8FA726-0C43-489D-B915-DCCCB83CA08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2000" y="4775208"/>
            <a:ext cx="5040000" cy="59973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33BEBA-D8A4-426D-95B8-375F466E4A9F}"/>
              </a:ext>
            </a:extLst>
          </p:cNvPr>
          <p:cNvSpPr txBox="1"/>
          <p:nvPr/>
        </p:nvSpPr>
        <p:spPr>
          <a:xfrm>
            <a:off x="628650" y="4310250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타입 선택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정보 입력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회원가입 버튼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255ED0B-04ED-48BD-A423-5209E65023E6}"/>
              </a:ext>
            </a:extLst>
          </p:cNvPr>
          <p:cNvCxnSpPr/>
          <p:nvPr/>
        </p:nvCxnSpPr>
        <p:spPr>
          <a:xfrm flipH="1">
            <a:off x="6092042" y="2866173"/>
            <a:ext cx="1315757" cy="34515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F5AD2724-9C9F-40CA-9E18-E075C4A810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89C1C315-01EC-49E6-83B3-EF35DE1A3620}"/>
              </a:ext>
            </a:extLst>
          </p:cNvPr>
          <p:cNvSpPr/>
          <p:nvPr/>
        </p:nvSpPr>
        <p:spPr>
          <a:xfrm>
            <a:off x="4098759" y="10450040"/>
            <a:ext cx="802640" cy="3962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255ED0B-04ED-48BD-A423-5209E65023E6}"/>
              </a:ext>
            </a:extLst>
          </p:cNvPr>
          <p:cNvCxnSpPr/>
          <p:nvPr/>
        </p:nvCxnSpPr>
        <p:spPr>
          <a:xfrm flipV="1">
            <a:off x="4987634" y="9261312"/>
            <a:ext cx="2660073" cy="118872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E33BEBA-D8A4-426D-95B8-375F466E4A9F}"/>
              </a:ext>
            </a:extLst>
          </p:cNvPr>
          <p:cNvSpPr txBox="1"/>
          <p:nvPr/>
        </p:nvSpPr>
        <p:spPr>
          <a:xfrm>
            <a:off x="6844661" y="8726515"/>
            <a:ext cx="248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 완료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6749920" y="2192107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2237186" y="6173728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9C1C315-01EC-49E6-83B3-EF35DE1A3620}"/>
              </a:ext>
            </a:extLst>
          </p:cNvPr>
          <p:cNvSpPr/>
          <p:nvPr/>
        </p:nvSpPr>
        <p:spPr>
          <a:xfrm>
            <a:off x="2551623" y="6397859"/>
            <a:ext cx="401320" cy="3962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2182469" y="6794099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3891642" y="10102481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8847F5-E6AD-4614-AE16-2A95ECD42590}"/>
              </a:ext>
            </a:extLst>
          </p:cNvPr>
          <p:cNvSpPr txBox="1"/>
          <p:nvPr/>
        </p:nvSpPr>
        <p:spPr>
          <a:xfrm>
            <a:off x="631350" y="10880093"/>
            <a:ext cx="7884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</a:rPr>
              <a:t>※ </a:t>
            </a:r>
            <a:r>
              <a:rPr lang="ko-KR" altLang="en-US" sz="2000" dirty="0">
                <a:solidFill>
                  <a:srgbClr val="FF0000"/>
                </a:solidFill>
              </a:rPr>
              <a:t> 회원가입 후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반드시 이메일 인증을 받아야함 </a:t>
            </a:r>
            <a:r>
              <a:rPr lang="en-US" altLang="ko-KR" sz="2000" dirty="0">
                <a:solidFill>
                  <a:srgbClr val="FF0000"/>
                </a:solidFill>
              </a:rPr>
              <a:t>! 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10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9138" y="5067758"/>
            <a:ext cx="8406802" cy="53680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9138" y="2407027"/>
            <a:ext cx="8406802" cy="145871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2-1) </a:t>
            </a:r>
            <a:r>
              <a:rPr lang="ko-KR" altLang="en-US" sz="4000" dirty="0">
                <a:latin typeface="+mj-ea"/>
              </a:rPr>
              <a:t>로그인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9C1C315-01EC-49E6-83B3-EF35DE1A3620}"/>
              </a:ext>
            </a:extLst>
          </p:cNvPr>
          <p:cNvSpPr/>
          <p:nvPr/>
        </p:nvSpPr>
        <p:spPr>
          <a:xfrm>
            <a:off x="7957050" y="3096743"/>
            <a:ext cx="802640" cy="3962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3BEBA-D8A4-426D-95B8-375F466E4A9F}"/>
              </a:ext>
            </a:extLst>
          </p:cNvPr>
          <p:cNvSpPr txBox="1"/>
          <p:nvPr/>
        </p:nvSpPr>
        <p:spPr>
          <a:xfrm>
            <a:off x="628650" y="4571500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로그인화면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255ED0B-04ED-48BD-A423-5209E65023E6}"/>
              </a:ext>
            </a:extLst>
          </p:cNvPr>
          <p:cNvCxnSpPr>
            <a:cxnSpLocks/>
          </p:cNvCxnSpPr>
          <p:nvPr/>
        </p:nvCxnSpPr>
        <p:spPr>
          <a:xfrm flipH="1">
            <a:off x="6192461" y="3492983"/>
            <a:ext cx="1989842" cy="32203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7D73C4E-4BAF-4FC6-B9D9-428B618DB930}"/>
              </a:ext>
            </a:extLst>
          </p:cNvPr>
          <p:cNvSpPr txBox="1"/>
          <p:nvPr/>
        </p:nvSpPr>
        <p:spPr>
          <a:xfrm>
            <a:off x="590539" y="10054865"/>
            <a:ext cx="7884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/>
              <a:t>로그인 타입</a:t>
            </a:r>
            <a:r>
              <a:rPr lang="en-US" altLang="ko-KR" sz="2000" dirty="0"/>
              <a:t> </a:t>
            </a:r>
            <a:r>
              <a:rPr lang="ko-KR" altLang="en-US" sz="2000" dirty="0"/>
              <a:t>선택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아이디</a:t>
            </a:r>
            <a:r>
              <a:rPr lang="en-US" altLang="ko-KR" sz="2000" dirty="0">
                <a:sym typeface="Wingdings" panose="05000000000000000000" pitchFamily="2" charset="2"/>
              </a:rPr>
              <a:t>/</a:t>
            </a:r>
            <a:r>
              <a:rPr lang="ko-KR" altLang="en-US" sz="2000" dirty="0">
                <a:sym typeface="Wingdings" panose="05000000000000000000" pitchFamily="2" charset="2"/>
              </a:rPr>
              <a:t>비밀번호 입력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로그인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342888" indent="-342888" algn="ctr">
              <a:buFont typeface="Wingdings" panose="05000000000000000000" pitchFamily="2" charset="2"/>
              <a:buChar char="à"/>
            </a:pPr>
            <a:endParaRPr lang="en-US" altLang="ko-KR" sz="2000" dirty="0"/>
          </a:p>
          <a:p>
            <a:pPr marL="342888" indent="-342888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0000"/>
                </a:solidFill>
              </a:rPr>
              <a:t>비밀번호 찾기를 통해 비밀번호를 찾을 수 있다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6825D0-EB28-43E3-A08F-5C77307FC1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89C1C315-01EC-49E6-83B3-EF35DE1A3620}"/>
              </a:ext>
            </a:extLst>
          </p:cNvPr>
          <p:cNvSpPr/>
          <p:nvPr/>
        </p:nvSpPr>
        <p:spPr>
          <a:xfrm>
            <a:off x="3193066" y="7191751"/>
            <a:ext cx="2756472" cy="3962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9C1C315-01EC-49E6-83B3-EF35DE1A3620}"/>
              </a:ext>
            </a:extLst>
          </p:cNvPr>
          <p:cNvSpPr/>
          <p:nvPr/>
        </p:nvSpPr>
        <p:spPr>
          <a:xfrm>
            <a:off x="4573759" y="9246181"/>
            <a:ext cx="401320" cy="3962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7768070" y="2727411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2985949" y="6853217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3080952" y="7610917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4159526" y="9061515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09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8803" y="5995521"/>
            <a:ext cx="3621780" cy="13538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907" y="5995519"/>
            <a:ext cx="4879897" cy="414762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 cstate="print"/>
          <a:srcRect t="19496"/>
          <a:stretch/>
        </p:blipFill>
        <p:spPr>
          <a:xfrm>
            <a:off x="302985" y="1344719"/>
            <a:ext cx="8406802" cy="43214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8A1325-4002-402C-9FA9-8CDCB3FDABE1}"/>
              </a:ext>
            </a:extLst>
          </p:cNvPr>
          <p:cNvSpPr txBox="1"/>
          <p:nvPr/>
        </p:nvSpPr>
        <p:spPr>
          <a:xfrm>
            <a:off x="419100" y="821294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6528D84-5F5E-4F55-A32F-52A70D5291C6}"/>
              </a:ext>
            </a:extLst>
          </p:cNvPr>
          <p:cNvSpPr/>
          <p:nvPr/>
        </p:nvSpPr>
        <p:spPr>
          <a:xfrm>
            <a:off x="4362450" y="4999778"/>
            <a:ext cx="681356" cy="31163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E01DE16-DC58-43E6-B02B-1E945E675092}"/>
              </a:ext>
            </a:extLst>
          </p:cNvPr>
          <p:cNvCxnSpPr/>
          <p:nvPr/>
        </p:nvCxnSpPr>
        <p:spPr>
          <a:xfrm flipH="1">
            <a:off x="3135085" y="5311414"/>
            <a:ext cx="1568042" cy="13610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D6528D84-5F5E-4F55-A32F-52A70D5291C6}"/>
              </a:ext>
            </a:extLst>
          </p:cNvPr>
          <p:cNvSpPr/>
          <p:nvPr/>
        </p:nvSpPr>
        <p:spPr>
          <a:xfrm>
            <a:off x="2284996" y="9089600"/>
            <a:ext cx="637721" cy="26165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E01DE16-DC58-43E6-B02B-1E945E675092}"/>
              </a:ext>
            </a:extLst>
          </p:cNvPr>
          <p:cNvCxnSpPr/>
          <p:nvPr/>
        </p:nvCxnSpPr>
        <p:spPr>
          <a:xfrm flipV="1">
            <a:off x="2960914" y="7213602"/>
            <a:ext cx="2714173" cy="18759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7D73C4E-4BAF-4FC6-B9D9-428B618DB930}"/>
              </a:ext>
            </a:extLst>
          </p:cNvPr>
          <p:cNvSpPr txBox="1"/>
          <p:nvPr/>
        </p:nvSpPr>
        <p:spPr>
          <a:xfrm>
            <a:off x="564386" y="10483145"/>
            <a:ext cx="7884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/>
              <a:t>비밀번호 찾기 클릭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/>
              <a:t>타입 선택</a:t>
            </a:r>
            <a:r>
              <a:rPr lang="en-US" altLang="ko-KR" sz="2000" dirty="0">
                <a:sym typeface="Wingdings" panose="05000000000000000000" pitchFamily="2" charset="2"/>
              </a:rPr>
              <a:t> </a:t>
            </a:r>
            <a:r>
              <a:rPr lang="en-US" altLang="ko-KR" sz="2000" dirty="0"/>
              <a:t> </a:t>
            </a:r>
            <a:r>
              <a:rPr lang="ko-KR" altLang="en-US" sz="2000" dirty="0"/>
              <a:t>아이디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이메일</a:t>
            </a:r>
            <a:r>
              <a:rPr lang="ko-KR" altLang="en-US" sz="2000" dirty="0"/>
              <a:t> 입력 </a:t>
            </a:r>
            <a:endParaRPr lang="en-US" altLang="ko-KR" sz="2000" dirty="0"/>
          </a:p>
          <a:p>
            <a:pPr algn="ctr"/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비밀번호 찾기 버튼 클릭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 err="1">
                <a:sym typeface="Wingdings" panose="05000000000000000000" pitchFamily="2" charset="2"/>
              </a:rPr>
              <a:t>이메일</a:t>
            </a:r>
            <a:r>
              <a:rPr lang="ko-KR" altLang="en-US" sz="2000" dirty="0">
                <a:sym typeface="Wingdings" panose="05000000000000000000" pitchFamily="2" charset="2"/>
              </a:rPr>
              <a:t> 확인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41E4745-14F3-43D9-91D4-2462D7075F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3948217" y="4786263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827166" y="7164661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822960" y="7782269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1949735" y="8851093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6528D84-5F5E-4F55-A32F-52A70D5291C6}"/>
              </a:ext>
            </a:extLst>
          </p:cNvPr>
          <p:cNvSpPr/>
          <p:nvPr/>
        </p:nvSpPr>
        <p:spPr>
          <a:xfrm>
            <a:off x="1034281" y="7533993"/>
            <a:ext cx="2100803" cy="31163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5043806" y="5810855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48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1573" y="2898548"/>
            <a:ext cx="8063777" cy="48085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3-1) </a:t>
            </a:r>
            <a:r>
              <a:rPr lang="ko-KR" altLang="en-US" sz="4000" dirty="0">
                <a:latin typeface="+mj-ea"/>
              </a:rPr>
              <a:t>팀 만들기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6BCF3F9-8C86-4CF4-8AA6-07CBE23D061E}"/>
              </a:ext>
            </a:extLst>
          </p:cNvPr>
          <p:cNvSpPr/>
          <p:nvPr/>
        </p:nvSpPr>
        <p:spPr>
          <a:xfrm>
            <a:off x="672018" y="4207298"/>
            <a:ext cx="681355" cy="31163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0DF072-1D85-4976-A4EC-A71925DE8D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408727" y="3977080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872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/>
          <a:srcRect b="16889"/>
          <a:stretch/>
        </p:blipFill>
        <p:spPr>
          <a:xfrm>
            <a:off x="628651" y="4709464"/>
            <a:ext cx="7782309" cy="426813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/>
          <a:srcRect b="50588"/>
          <a:stretch/>
        </p:blipFill>
        <p:spPr>
          <a:xfrm>
            <a:off x="628650" y="1860331"/>
            <a:ext cx="7782309" cy="253749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3-1) </a:t>
            </a:r>
            <a:r>
              <a:rPr lang="ko-KR" altLang="en-US" sz="4000" dirty="0">
                <a:latin typeface="+mj-ea"/>
              </a:rPr>
              <a:t>팀 만들기 </a:t>
            </a:r>
            <a:r>
              <a:rPr lang="en-US" altLang="ko-KR" sz="1600" dirty="0">
                <a:latin typeface="+mj-ea"/>
              </a:rPr>
              <a:t>-</a:t>
            </a:r>
            <a:r>
              <a:rPr lang="ko-KR" altLang="en-US" sz="1600" dirty="0">
                <a:latin typeface="+mj-ea"/>
              </a:rPr>
              <a:t>팀장</a:t>
            </a:r>
            <a:endParaRPr lang="ko-KR" altLang="en-US" sz="4000" dirty="0">
              <a:latin typeface="+mj-ea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054D7FC-1D1A-45BB-BC08-6AD19C115600}"/>
              </a:ext>
            </a:extLst>
          </p:cNvPr>
          <p:cNvCxnSpPr>
            <a:cxnSpLocks/>
          </p:cNvCxnSpPr>
          <p:nvPr/>
        </p:nvCxnSpPr>
        <p:spPr>
          <a:xfrm flipH="1">
            <a:off x="6197600" y="4180467"/>
            <a:ext cx="1062862" cy="32073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7D73C4E-4BAF-4FC6-B9D9-428B618DB930}"/>
              </a:ext>
            </a:extLst>
          </p:cNvPr>
          <p:cNvSpPr txBox="1"/>
          <p:nvPr/>
        </p:nvSpPr>
        <p:spPr>
          <a:xfrm>
            <a:off x="526959" y="9267411"/>
            <a:ext cx="788400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/>
              <a:t>팀 타입 </a:t>
            </a:r>
            <a:r>
              <a:rPr lang="en-US" altLang="ko-KR" sz="2000" dirty="0"/>
              <a:t>(‘</a:t>
            </a:r>
            <a:r>
              <a:rPr lang="ko-KR" altLang="en-US" sz="2000" dirty="0" err="1"/>
              <a:t>캡스톤</a:t>
            </a:r>
            <a:r>
              <a:rPr lang="ko-KR" altLang="en-US" sz="2000" dirty="0"/>
              <a:t> 디자인 </a:t>
            </a:r>
            <a:r>
              <a:rPr lang="en-US" altLang="ko-KR" sz="2000" dirty="0"/>
              <a:t>/ </a:t>
            </a:r>
            <a:r>
              <a:rPr lang="ko-KR" altLang="en-US" sz="2000" dirty="0"/>
              <a:t>종합설계 </a:t>
            </a:r>
            <a:r>
              <a:rPr lang="en-US" altLang="ko-KR" sz="2000" dirty="0"/>
              <a:t>‘ , ‘ </a:t>
            </a:r>
            <a:r>
              <a:rPr lang="ko-KR" altLang="en-US" sz="2000" dirty="0"/>
              <a:t>기업사회맞춤형</a:t>
            </a:r>
            <a:r>
              <a:rPr lang="en-US" altLang="ko-KR" sz="2000" dirty="0"/>
              <a:t>’ , ‘ </a:t>
            </a:r>
            <a:r>
              <a:rPr lang="ko-KR" altLang="en-US" sz="2000" dirty="0" err="1"/>
              <a:t>다학제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캡스톤</a:t>
            </a:r>
            <a:r>
              <a:rPr lang="ko-KR" altLang="en-US" sz="2000"/>
              <a:t> 디자인＇</a:t>
            </a:r>
            <a:r>
              <a:rPr lang="en-US" altLang="ko-KR" sz="2000"/>
              <a:t>) </a:t>
            </a:r>
            <a:r>
              <a:rPr lang="ko-KR" altLang="en-US" sz="2000" dirty="0"/>
              <a:t>선택</a:t>
            </a:r>
            <a:endParaRPr lang="en-US" altLang="ko-KR" sz="2000" dirty="0"/>
          </a:p>
          <a:p>
            <a:pPr marL="342888" indent="-342888" algn="ctr">
              <a:buFont typeface="Wingdings" panose="05000000000000000000" pitchFamily="2" charset="2"/>
              <a:buChar char="à"/>
            </a:pPr>
            <a:r>
              <a:rPr lang="ko-KR" altLang="en-US" sz="2000" dirty="0">
                <a:sym typeface="Wingdings" panose="05000000000000000000" pitchFamily="2" charset="2"/>
              </a:rPr>
              <a:t>팀 명 입력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팀 생성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342888" indent="-342888" algn="ctr">
              <a:buFont typeface="Wingdings" panose="05000000000000000000" pitchFamily="2" charset="2"/>
              <a:buChar char="à"/>
            </a:pPr>
            <a:endParaRPr lang="en-US" altLang="ko-KR" sz="2000" dirty="0"/>
          </a:p>
          <a:p>
            <a:pPr marL="342888" indent="-342888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0000"/>
                </a:solidFill>
              </a:rPr>
              <a:t>팀을 생성한 학생이 </a:t>
            </a:r>
            <a:r>
              <a:rPr lang="en-US" altLang="ko-KR" sz="2000" dirty="0">
                <a:solidFill>
                  <a:srgbClr val="FF0000"/>
                </a:solidFill>
              </a:rPr>
              <a:t>‘</a:t>
            </a:r>
            <a:r>
              <a:rPr lang="ko-KR" altLang="en-US" sz="2000" dirty="0">
                <a:solidFill>
                  <a:srgbClr val="FF0000"/>
                </a:solidFill>
              </a:rPr>
              <a:t>팀장</a:t>
            </a:r>
            <a:r>
              <a:rPr lang="en-US" altLang="ko-KR" sz="2000" dirty="0">
                <a:solidFill>
                  <a:srgbClr val="FF0000"/>
                </a:solidFill>
              </a:rPr>
              <a:t>’ </a:t>
            </a:r>
            <a:r>
              <a:rPr lang="ko-KR" altLang="en-US" sz="2000" dirty="0">
                <a:solidFill>
                  <a:srgbClr val="FF0000"/>
                </a:solidFill>
              </a:rPr>
              <a:t>이 되어 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algn="ctr"/>
            <a:r>
              <a:rPr lang="en-US" altLang="ko-KR" sz="2000" dirty="0">
                <a:solidFill>
                  <a:srgbClr val="FF0000"/>
                </a:solidFill>
              </a:rPr>
              <a:t>‘</a:t>
            </a:r>
            <a:r>
              <a:rPr lang="ko-KR" altLang="en-US" sz="2000" dirty="0">
                <a:solidFill>
                  <a:srgbClr val="FF0000"/>
                </a:solidFill>
              </a:rPr>
              <a:t>프로젝트 지원</a:t>
            </a:r>
            <a:r>
              <a:rPr lang="en-US" altLang="ko-KR" sz="2000" dirty="0">
                <a:solidFill>
                  <a:srgbClr val="FF0000"/>
                </a:solidFill>
              </a:rPr>
              <a:t>’, ‘</a:t>
            </a:r>
            <a:r>
              <a:rPr lang="ko-KR" altLang="en-US" sz="2000" dirty="0">
                <a:solidFill>
                  <a:srgbClr val="FF0000"/>
                </a:solidFill>
              </a:rPr>
              <a:t>진도점검표 제출</a:t>
            </a:r>
            <a:r>
              <a:rPr lang="en-US" altLang="ko-KR" sz="2000" dirty="0">
                <a:solidFill>
                  <a:srgbClr val="FF0000"/>
                </a:solidFill>
              </a:rPr>
              <a:t>’</a:t>
            </a:r>
            <a:r>
              <a:rPr lang="ko-KR" altLang="en-US" sz="2000" dirty="0">
                <a:solidFill>
                  <a:srgbClr val="FF0000"/>
                </a:solidFill>
              </a:rPr>
              <a:t> 등의 일을 수행한다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6BCF3F9-8C86-4CF4-8AA6-07CBE23D061E}"/>
              </a:ext>
            </a:extLst>
          </p:cNvPr>
          <p:cNvSpPr/>
          <p:nvPr/>
        </p:nvSpPr>
        <p:spPr>
          <a:xfrm>
            <a:off x="6919786" y="3738880"/>
            <a:ext cx="681356" cy="31163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400CC0-06F2-4EC9-BAAA-C9A8697CFD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6712669" y="3405681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4519805" y="3369548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3069443" y="3369548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21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430D121-4218-43BC-8F54-B464EE04EEDB}"/>
              </a:ext>
            </a:extLst>
          </p:cNvPr>
          <p:cNvSpPr/>
          <p:nvPr/>
        </p:nvSpPr>
        <p:spPr>
          <a:xfrm>
            <a:off x="628649" y="2874579"/>
            <a:ext cx="7886699" cy="404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 cstate="print"/>
          <a:srcRect b="9542"/>
          <a:stretch/>
        </p:blipFill>
        <p:spPr>
          <a:xfrm>
            <a:off x="1113877" y="5823282"/>
            <a:ext cx="7156482" cy="472385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 cstate="print"/>
          <a:srcRect b="16889"/>
          <a:stretch/>
        </p:blipFill>
        <p:spPr>
          <a:xfrm>
            <a:off x="1113877" y="1860331"/>
            <a:ext cx="7149750" cy="392121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3-1) </a:t>
            </a:r>
            <a:r>
              <a:rPr lang="ko-KR" altLang="en-US" sz="4000" dirty="0">
                <a:latin typeface="+mj-ea"/>
              </a:rPr>
              <a:t>팀 만들기 </a:t>
            </a:r>
            <a:r>
              <a:rPr lang="en-US" altLang="ko-KR" sz="1600" dirty="0">
                <a:latin typeface="+mj-ea"/>
              </a:rPr>
              <a:t>-</a:t>
            </a:r>
            <a:r>
              <a:rPr lang="ko-KR" altLang="en-US" sz="1600" dirty="0">
                <a:latin typeface="+mj-ea"/>
              </a:rPr>
              <a:t>팀장</a:t>
            </a:r>
            <a:endParaRPr lang="ko-KR" altLang="en-US" sz="4000" dirty="0">
              <a:latin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D73C4E-4BAF-4FC6-B9D9-428B618DB930}"/>
              </a:ext>
            </a:extLst>
          </p:cNvPr>
          <p:cNvSpPr txBox="1"/>
          <p:nvPr/>
        </p:nvSpPr>
        <p:spPr>
          <a:xfrm>
            <a:off x="631350" y="10745377"/>
            <a:ext cx="7884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888" indent="-342888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0000"/>
                </a:solidFill>
              </a:rPr>
              <a:t>버튼을 눌러 팀원을 초대하는 페이지로 이동한다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6AE8DF1-7928-4AC1-9C35-CDCA553927B7}"/>
              </a:ext>
            </a:extLst>
          </p:cNvPr>
          <p:cNvSpPr/>
          <p:nvPr/>
        </p:nvSpPr>
        <p:spPr>
          <a:xfrm>
            <a:off x="6606181" y="5042676"/>
            <a:ext cx="762499" cy="34481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DFA44B7-8603-4EF8-8CD0-91CF1D6039E6}"/>
              </a:ext>
            </a:extLst>
          </p:cNvPr>
          <p:cNvCxnSpPr>
            <a:cxnSpLocks/>
          </p:cNvCxnSpPr>
          <p:nvPr/>
        </p:nvCxnSpPr>
        <p:spPr>
          <a:xfrm flipH="1">
            <a:off x="5565227" y="5429220"/>
            <a:ext cx="1248068" cy="13532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7783F06-AA9E-4E18-B535-9FB491F9A1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6287656" y="4786770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336594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601</Words>
  <Application>Microsoft Office PowerPoint</Application>
  <PresentationFormat>사용자 지정</PresentationFormat>
  <Paragraphs>122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Calibri</vt:lpstr>
      <vt:lpstr>Calibri Light</vt:lpstr>
      <vt:lpstr>Wingdings</vt:lpstr>
      <vt:lpstr>추억</vt:lpstr>
      <vt:lpstr>동국대학교 산학연계프로젝트</vt:lpstr>
      <vt:lpstr>산학협력 프로젝트 관리 시스템</vt:lpstr>
      <vt:lpstr>메인 페이지</vt:lpstr>
      <vt:lpstr>1-1) 회원가입</vt:lpstr>
      <vt:lpstr>2-1) 로그인</vt:lpstr>
      <vt:lpstr>PowerPoint 프레젠테이션</vt:lpstr>
      <vt:lpstr>3-1) 팀 만들기</vt:lpstr>
      <vt:lpstr>3-1) 팀 만들기 -팀장</vt:lpstr>
      <vt:lpstr>3-1) 팀 만들기 -팀장</vt:lpstr>
      <vt:lpstr>3-1) 팀 만들기 -팀장</vt:lpstr>
      <vt:lpstr>3-1) 팀 만들기 -팀원</vt:lpstr>
      <vt:lpstr>3-1) 팀 만들기 -팀원</vt:lpstr>
      <vt:lpstr>3-1) 팀 만들기 -팀원</vt:lpstr>
      <vt:lpstr>4-1) 프로젝트 지원</vt:lpstr>
      <vt:lpstr>4-1) 프로젝트 지원</vt:lpstr>
      <vt:lpstr>6-1) 프로젝트 계획서 제출</vt:lpstr>
      <vt:lpstr>6-1) 프로젝트 계획서 제출</vt:lpstr>
      <vt:lpstr>7-1) 진도점검표 작성/제출</vt:lpstr>
      <vt:lpstr>7-1) 진도점검표 작성/제출</vt:lpstr>
      <vt:lpstr>8-1) 프로젝트 결과물 등록</vt:lpstr>
      <vt:lpstr>9-1) 평가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메뉴얼</dc:title>
  <dc:creator>김정은</dc:creator>
  <cp:lastModifiedBy>park hyeon soo</cp:lastModifiedBy>
  <cp:revision>100</cp:revision>
  <dcterms:created xsi:type="dcterms:W3CDTF">2018-07-24T08:02:59Z</dcterms:created>
  <dcterms:modified xsi:type="dcterms:W3CDTF">2018-09-04T08:18:45Z</dcterms:modified>
  <cp:version>0906.0100.01</cp:version>
</cp:coreProperties>
</file>