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7"/>
    <p:restoredTop sz="94660"/>
  </p:normalViewPr>
  <p:slideViewPr>
    <p:cSldViewPr snapToGrid="0">
      <p:cViewPr>
        <p:scale>
          <a:sx n="80" d="100"/>
          <a:sy n="80" d="100"/>
        </p:scale>
        <p:origin x="-1950" y="504"/>
      </p:cViewPr>
      <p:guideLst>
        <p:guide orient="horz" pos="3838"/>
        <p:guide orient="horz" pos="273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9248"/>
            <a:ext cx="7543800" cy="63398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7921104"/>
            <a:ext cx="7543800" cy="203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 algn="ctr">
              <a:buNone/>
              <a:defRPr sz="2400"/>
            </a:lvl2pPr>
            <a:lvl3pPr marL="914411" indent="0" algn="ctr">
              <a:buNone/>
              <a:defRPr sz="2400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15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06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37388"/>
            <a:ext cx="1971675" cy="102354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7387"/>
            <a:ext cx="5800725" cy="10235413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2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524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49248"/>
            <a:ext cx="7543800" cy="63398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916672"/>
            <a:ext cx="7543800" cy="203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03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3281305"/>
            <a:ext cx="3703320" cy="715264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3281309"/>
            <a:ext cx="3703320" cy="71526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93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38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21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13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38"/>
            <a:ext cx="2400300" cy="4064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1300480"/>
            <a:ext cx="5009393" cy="9347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5201920"/>
            <a:ext cx="24003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11484067"/>
            <a:ext cx="1963883" cy="649111"/>
          </a:xfrm>
        </p:spPr>
        <p:txBody>
          <a:bodyPr/>
          <a:lstStyle>
            <a:lvl1pPr algn="l">
              <a:defRPr/>
            </a:lvl1pPr>
          </a:lstStyle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11484067"/>
            <a:ext cx="3486150" cy="64911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1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8805335"/>
            <a:ext cx="9141619" cy="338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8737913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22080"/>
            <a:ext cx="7589520" cy="146304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2"/>
            <a:ext cx="9143989" cy="8737913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10501376"/>
            <a:ext cx="7589520" cy="10566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29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1379200"/>
            <a:ext cx="9144001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1261005"/>
            <a:ext cx="9144001" cy="117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3281305"/>
            <a:ext cx="7543801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11484067"/>
            <a:ext cx="18542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72CCE-C138-4E34-8376-193A2878B1DA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11484067"/>
            <a:ext cx="36171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11484067"/>
            <a:ext cx="9840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308950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06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11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1" indent="-91441" algn="l" defTabSz="914411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3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5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8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00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14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16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9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21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sms.dongguk.ed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F63EFD-E906-47B4-91DC-B2A0E87C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/>
              <a:t>동국대학교</a:t>
            </a:r>
            <a:r>
              <a:rPr lang="en-US" altLang="ko-KR" sz="6600"/>
              <a:t/>
            </a:r>
            <a:br>
              <a:rPr lang="en-US" altLang="ko-KR" sz="6600"/>
            </a:br>
            <a:r>
              <a:rPr lang="ko-KR" altLang="en-US" sz="6600"/>
              <a:t>산학연계프로젝트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E1EBC0E-3C96-4DE4-914C-46929F96B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산학연계프로젝트 관리 시스템</a:t>
            </a:r>
            <a:endParaRPr lang="en-US" altLang="ko-KR" dirty="0"/>
          </a:p>
          <a:p>
            <a:r>
              <a:rPr lang="ko-KR" altLang="en-US" dirty="0"/>
              <a:t>사용 매뉴얼  </a:t>
            </a:r>
            <a:r>
              <a:rPr lang="en-US" altLang="ko-KR" dirty="0"/>
              <a:t>- </a:t>
            </a:r>
            <a:r>
              <a:rPr lang="ko-KR" altLang="en-US" dirty="0"/>
              <a:t>학생 멘티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DEF8D6-BD5F-44A7-92FC-724F66722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82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990EB51-0B21-40EA-8E71-54884244F96C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rcRect l="28725" t="61313" r="4660"/>
          <a:stretch/>
        </p:blipFill>
        <p:spPr>
          <a:xfrm>
            <a:off x="1286284" y="7251644"/>
            <a:ext cx="6865258" cy="29221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284" y="2002714"/>
            <a:ext cx="6746663" cy="49662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팀장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6AE8DF1-7928-4AC1-9C35-CDCA553927B7}"/>
              </a:ext>
            </a:extLst>
          </p:cNvPr>
          <p:cNvSpPr/>
          <p:nvPr/>
        </p:nvSpPr>
        <p:spPr>
          <a:xfrm>
            <a:off x="6681256" y="3565882"/>
            <a:ext cx="762499" cy="3448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DFA44B7-8603-4EF8-8CD0-91CF1D6039E6}"/>
              </a:ext>
            </a:extLst>
          </p:cNvPr>
          <p:cNvCxnSpPr>
            <a:cxnSpLocks/>
          </p:cNvCxnSpPr>
          <p:nvPr/>
        </p:nvCxnSpPr>
        <p:spPr>
          <a:xfrm flipH="1">
            <a:off x="4914590" y="4787688"/>
            <a:ext cx="1567183" cy="4237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6576319" y="328324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F6AE8DF1-7928-4AC1-9C35-CDCA553927B7}"/>
              </a:ext>
            </a:extLst>
          </p:cNvPr>
          <p:cNvSpPr/>
          <p:nvPr/>
        </p:nvSpPr>
        <p:spPr>
          <a:xfrm>
            <a:off x="6274657" y="4313456"/>
            <a:ext cx="762499" cy="3448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6067540" y="4015596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6AE8DF1-7928-4AC1-9C35-CDCA553927B7}"/>
              </a:ext>
            </a:extLst>
          </p:cNvPr>
          <p:cNvSpPr/>
          <p:nvPr/>
        </p:nvSpPr>
        <p:spPr>
          <a:xfrm>
            <a:off x="3457726" y="3568760"/>
            <a:ext cx="762499" cy="3448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3237801" y="32490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628649" y="9871948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이름 </a:t>
            </a:r>
            <a:r>
              <a:rPr lang="ko-KR" altLang="en-US" sz="2000" dirty="0" smtClean="0"/>
              <a:t>입력</a:t>
            </a:r>
            <a:r>
              <a:rPr lang="en-US" altLang="ko-KR" sz="2000" dirty="0">
                <a:sym typeface="Wingdings" panose="05000000000000000000" pitchFamily="2" charset="2"/>
              </a:rPr>
              <a:t>  </a:t>
            </a:r>
            <a:r>
              <a:rPr lang="ko-KR" altLang="en-US" sz="2000" dirty="0" smtClean="0"/>
              <a:t>팀 </a:t>
            </a:r>
            <a:r>
              <a:rPr lang="ko-KR" altLang="en-US" sz="2000" dirty="0"/>
              <a:t>타입 선택 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찾기 </a:t>
            </a:r>
            <a:r>
              <a:rPr lang="en-US" altLang="ko-KR" sz="2000" dirty="0">
                <a:sym typeface="Wingdings" panose="05000000000000000000" pitchFamily="2" charset="2"/>
              </a:rPr>
              <a:t> + </a:t>
            </a:r>
            <a:r>
              <a:rPr lang="ko-KR" altLang="en-US" sz="2000" dirty="0">
                <a:sym typeface="Wingdings" panose="05000000000000000000" pitchFamily="2" charset="2"/>
              </a:rPr>
              <a:t>버튼으로 팀원 초대 완료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팀장은 팀이 없는 팀원에게 팀 신청을 할 수 있고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초대한 팀원은 아래 리스트에 보여진다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F4F43AC-98D6-45C9-896B-B519192920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5491064" y="328324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03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rcRect b="25097"/>
          <a:stretch/>
        </p:blipFill>
        <p:spPr>
          <a:xfrm>
            <a:off x="628650" y="5553217"/>
            <a:ext cx="7884000" cy="4669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/>
          <a:srcRect b="42426"/>
          <a:stretch/>
        </p:blipFill>
        <p:spPr>
          <a:xfrm>
            <a:off x="628650" y="1916421"/>
            <a:ext cx="7884000" cy="35807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팀원</a:t>
            </a:r>
            <a:endParaRPr lang="ko-KR" altLang="en-US" sz="4000" dirty="0">
              <a:latin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EF8097F-CD0B-4EAF-B185-B9AFFAB8C918}"/>
              </a:ext>
            </a:extLst>
          </p:cNvPr>
          <p:cNvSpPr/>
          <p:nvPr/>
        </p:nvSpPr>
        <p:spPr>
          <a:xfrm>
            <a:off x="808103" y="3550957"/>
            <a:ext cx="681355" cy="3116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6AE8DF1-7928-4AC1-9C35-CDCA553927B7}"/>
              </a:ext>
            </a:extLst>
          </p:cNvPr>
          <p:cNvSpPr/>
          <p:nvPr/>
        </p:nvSpPr>
        <p:spPr>
          <a:xfrm>
            <a:off x="6330120" y="4809768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DFA44B7-8603-4EF8-8CD0-91CF1D6039E6}"/>
              </a:ext>
            </a:extLst>
          </p:cNvPr>
          <p:cNvCxnSpPr>
            <a:cxnSpLocks/>
          </p:cNvCxnSpPr>
          <p:nvPr/>
        </p:nvCxnSpPr>
        <p:spPr>
          <a:xfrm flipH="1">
            <a:off x="6008916" y="5121403"/>
            <a:ext cx="661881" cy="13057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808103" y="9984896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초대 현황 수락 </a:t>
            </a:r>
            <a:r>
              <a:rPr lang="en-US" altLang="ko-KR" sz="2000" dirty="0">
                <a:sym typeface="Wingdings" panose="05000000000000000000" pitchFamily="2" charset="2"/>
              </a:rPr>
              <a:t>O  </a:t>
            </a:r>
            <a:r>
              <a:rPr lang="ko-KR" altLang="en-US" sz="2000" dirty="0">
                <a:sym typeface="Wingdings" panose="05000000000000000000" pitchFamily="2" charset="2"/>
              </a:rPr>
              <a:t>팀 수락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초대받은 학생은 나의 팀에서 초대 수락을 할 수 있고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자신의 팀 정보를 볼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96AE464-9849-4824-9AE6-1EF760040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600986" y="32490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3030684" y="343367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6008916" y="4579550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89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6752030"/>
            <a:ext cx="7884000" cy="2960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b="25097"/>
          <a:stretch/>
        </p:blipFill>
        <p:spPr>
          <a:xfrm>
            <a:off x="628650" y="1860331"/>
            <a:ext cx="7884000" cy="46699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팀원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6AE8DF1-7928-4AC1-9C35-CDCA553927B7}"/>
              </a:ext>
            </a:extLst>
          </p:cNvPr>
          <p:cNvSpPr/>
          <p:nvPr/>
        </p:nvSpPr>
        <p:spPr>
          <a:xfrm>
            <a:off x="6808768" y="5757772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DFA44B7-8603-4EF8-8CD0-91CF1D6039E6}"/>
              </a:ext>
            </a:extLst>
          </p:cNvPr>
          <p:cNvCxnSpPr>
            <a:cxnSpLocks/>
          </p:cNvCxnSpPr>
          <p:nvPr/>
        </p:nvCxnSpPr>
        <p:spPr>
          <a:xfrm flipH="1">
            <a:off x="6081488" y="6099160"/>
            <a:ext cx="828881" cy="1037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628650" y="10117117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>
                <a:sym typeface="Wingdings" panose="05000000000000000000" pitchFamily="2" charset="2"/>
              </a:rPr>
              <a:t>나의팀</a:t>
            </a:r>
            <a:r>
              <a:rPr lang="ko-KR" altLang="en-US" sz="2000" dirty="0">
                <a:sym typeface="Wingdings" panose="05000000000000000000" pitchFamily="2" charset="2"/>
              </a:rPr>
              <a:t> 팀원 삭제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 smtClean="0"/>
              <a:t>삭제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확인</a:t>
            </a: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팀장은 팀원을 삭제할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51B44C5-F550-4479-A098-1998743FE6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6496136" y="541389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793552" y="749823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6AE8DF1-7928-4AC1-9C35-CDCA553927B7}"/>
              </a:ext>
            </a:extLst>
          </p:cNvPr>
          <p:cNvSpPr/>
          <p:nvPr/>
        </p:nvSpPr>
        <p:spPr>
          <a:xfrm>
            <a:off x="5000669" y="7867569"/>
            <a:ext cx="1174499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470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287" y="1944650"/>
            <a:ext cx="8248127" cy="60357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팀원</a:t>
            </a:r>
            <a:endParaRPr lang="ko-KR" altLang="en-US" sz="4000" dirty="0">
              <a:latin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EF8097F-CD0B-4EAF-B185-B9AFFAB8C918}"/>
              </a:ext>
            </a:extLst>
          </p:cNvPr>
          <p:cNvSpPr/>
          <p:nvPr/>
        </p:nvSpPr>
        <p:spPr>
          <a:xfrm>
            <a:off x="5091440" y="4586710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6AE8DF1-7928-4AC1-9C35-CDCA553927B7}"/>
              </a:ext>
            </a:extLst>
          </p:cNvPr>
          <p:cNvSpPr/>
          <p:nvPr/>
        </p:nvSpPr>
        <p:spPr>
          <a:xfrm>
            <a:off x="5091441" y="7143512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446586" y="9748414"/>
            <a:ext cx="82508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팀 탈퇴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 smtClean="0"/>
              <a:t>팀 타입 선택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팀 탈퇴</a:t>
            </a: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팀원은 자신의 팀에서 나갈 수 있고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팀장은 팀원이 한 명도 없으면 팀을 삭제할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446586" y="8231189"/>
            <a:ext cx="80687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개인 </a:t>
            </a:r>
            <a:r>
              <a:rPr lang="ko-KR" altLang="en-US" sz="2000" dirty="0" err="1">
                <a:sym typeface="Wingdings" panose="05000000000000000000" pitchFamily="2" charset="2"/>
              </a:rPr>
              <a:t>역량표</a:t>
            </a:r>
            <a:r>
              <a:rPr lang="ko-KR" altLang="en-US" sz="2000" dirty="0">
                <a:sym typeface="Wingdings" panose="05000000000000000000" pitchFamily="2" charset="2"/>
              </a:rPr>
              <a:t> 다운 </a:t>
            </a:r>
            <a:r>
              <a:rPr lang="en-US" altLang="ko-KR" sz="2000" dirty="0">
                <a:sym typeface="Wingdings" panose="05000000000000000000" pitchFamily="2" charset="2"/>
              </a:rPr>
              <a:t>/ </a:t>
            </a:r>
            <a:r>
              <a:rPr lang="ko-KR" altLang="en-US" sz="2000" dirty="0" smtClean="0">
                <a:sym typeface="Wingdings" panose="05000000000000000000" pitchFamily="2" charset="2"/>
              </a:rPr>
              <a:t>업로드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 err="1" smtClean="0"/>
              <a:t>개인역량표</a:t>
            </a:r>
            <a:r>
              <a:rPr lang="ko-KR" altLang="en-US" sz="2000" dirty="0" smtClean="0"/>
              <a:t> 다운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작성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팀 타입 선택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 선택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업로드</a:t>
            </a: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개인 역량표를 다운받고 업로드 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580C15F-7726-43B0-927D-2F630F435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2943435" y="391562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2943434" y="3404990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677207" y="391562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677206" y="440204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2892885" y="577807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857522" y="680459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49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4-1) </a:t>
            </a:r>
            <a:r>
              <a:rPr lang="ko-KR" altLang="en-US" sz="4000" dirty="0">
                <a:latin typeface="+mj-ea"/>
              </a:rPr>
              <a:t>프로젝트 지원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BB983926-ADC1-4B02-88BE-88210DC4F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0980"/>
          <a:stretch/>
        </p:blipFill>
        <p:spPr>
          <a:xfrm>
            <a:off x="623250" y="5615982"/>
            <a:ext cx="7886700" cy="4317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A6AE6E-FB27-47CC-9F76-0A73FE964708}"/>
              </a:ext>
            </a:extLst>
          </p:cNvPr>
          <p:cNvSpPr txBox="1"/>
          <p:nvPr/>
        </p:nvSpPr>
        <p:spPr>
          <a:xfrm>
            <a:off x="724594" y="10120135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관리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지원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개발분야 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키워드 </a:t>
            </a:r>
            <a:r>
              <a:rPr lang="en-US" altLang="ko-KR" sz="2000" dirty="0"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ym typeface="Wingdings" panose="05000000000000000000" pitchFamily="2" charset="2"/>
              </a:rPr>
              <a:t>프로젝트 주제</a:t>
            </a:r>
            <a:r>
              <a:rPr lang="en-US" altLang="ko-KR" sz="2000" dirty="0">
                <a:sym typeface="Wingdings" panose="05000000000000000000" pitchFamily="2" charset="2"/>
              </a:rPr>
              <a:t> – </a:t>
            </a:r>
            <a:r>
              <a:rPr lang="ko-KR" altLang="en-US" sz="2000" dirty="0">
                <a:sym typeface="Wingdings" panose="05000000000000000000" pitchFamily="2" charset="2"/>
              </a:rPr>
              <a:t>검색 가능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프로젝트 주제 선택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팀 명 선택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지원 순위 선택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지원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05AA1E4-2DB4-4C5B-AD00-B3A75046D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10553" b="17573"/>
          <a:stretch/>
        </p:blipFill>
        <p:spPr>
          <a:xfrm>
            <a:off x="625950" y="2131066"/>
            <a:ext cx="7884000" cy="348491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7D59A86-B55F-46B7-BD6F-A3E6D487299F}"/>
              </a:ext>
            </a:extLst>
          </p:cNvPr>
          <p:cNvSpPr/>
          <p:nvPr/>
        </p:nvSpPr>
        <p:spPr>
          <a:xfrm>
            <a:off x="3497975" y="3639052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9F765F7-9E57-4CC9-89F7-212334428468}"/>
              </a:ext>
            </a:extLst>
          </p:cNvPr>
          <p:cNvCxnSpPr>
            <a:cxnSpLocks/>
          </p:cNvCxnSpPr>
          <p:nvPr/>
        </p:nvCxnSpPr>
        <p:spPr>
          <a:xfrm>
            <a:off x="4082282" y="4025135"/>
            <a:ext cx="0" cy="2694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0E23616-9233-45BE-AA5F-EEC5642C6ABB}"/>
              </a:ext>
            </a:extLst>
          </p:cNvPr>
          <p:cNvSpPr/>
          <p:nvPr/>
        </p:nvSpPr>
        <p:spPr>
          <a:xfrm>
            <a:off x="5497502" y="9198198"/>
            <a:ext cx="764233" cy="274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27DF28F-21F7-45AD-B7F1-5E610FFBE3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39F42C-6B45-4105-AF01-0FC4E24C53A6}"/>
              </a:ext>
            </a:extLst>
          </p:cNvPr>
          <p:cNvSpPr txBox="1"/>
          <p:nvPr/>
        </p:nvSpPr>
        <p:spPr>
          <a:xfrm>
            <a:off x="4456750" y="337460"/>
            <a:ext cx="4252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</a:rPr>
              <a:t>팀장만 프로젝트 지원 가능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</a:rPr>
              <a:t>모든 팀원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개인 </a:t>
            </a:r>
            <a:r>
              <a:rPr lang="ko-KR" altLang="en-US" sz="1600" b="1" dirty="0" err="1">
                <a:solidFill>
                  <a:srgbClr val="FF0000"/>
                </a:solidFill>
              </a:rPr>
              <a:t>역량표</a:t>
            </a:r>
            <a:r>
              <a:rPr lang="en-US" altLang="ko-KR" sz="1600" b="1" dirty="0">
                <a:solidFill>
                  <a:srgbClr val="FF0000"/>
                </a:solidFill>
              </a:rPr>
              <a:t>’ </a:t>
            </a:r>
            <a:r>
              <a:rPr lang="ko-KR" altLang="en-US" sz="1600" b="1" dirty="0">
                <a:solidFill>
                  <a:srgbClr val="FF0000"/>
                </a:solidFill>
              </a:rPr>
              <a:t> 제출 후 지원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238179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4-1) </a:t>
            </a:r>
            <a:r>
              <a:rPr lang="ko-KR" altLang="en-US" sz="4000" dirty="0">
                <a:latin typeface="+mj-ea"/>
              </a:rPr>
              <a:t>프로젝트 지원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A6AE6E-FB27-47CC-9F76-0A73FE964708}"/>
              </a:ext>
            </a:extLst>
          </p:cNvPr>
          <p:cNvSpPr txBox="1"/>
          <p:nvPr/>
        </p:nvSpPr>
        <p:spPr>
          <a:xfrm>
            <a:off x="628650" y="9619406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관리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목록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현재 지원한 프로젝트 목록 표시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프로젝트 주제 선택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지원 취소 가능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27DF28F-21F7-45AD-B7F1-5E610FFBE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39F42C-6B45-4105-AF01-0FC4E24C53A6}"/>
              </a:ext>
            </a:extLst>
          </p:cNvPr>
          <p:cNvSpPr txBox="1"/>
          <p:nvPr/>
        </p:nvSpPr>
        <p:spPr>
          <a:xfrm>
            <a:off x="5465743" y="708390"/>
            <a:ext cx="425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</a:rPr>
              <a:t>팀장만 프로젝트 지원 취소 가능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900134B9-1DAC-4060-8C9D-6B58A92D2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11271" b="36037"/>
          <a:stretch/>
        </p:blipFill>
        <p:spPr>
          <a:xfrm>
            <a:off x="631350" y="2171985"/>
            <a:ext cx="7884000" cy="243049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57A5376-2195-4481-9C4C-B856C0339140}"/>
              </a:ext>
            </a:extLst>
          </p:cNvPr>
          <p:cNvSpPr/>
          <p:nvPr/>
        </p:nvSpPr>
        <p:spPr>
          <a:xfrm>
            <a:off x="3218688" y="3917617"/>
            <a:ext cx="1353312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238F495-6DEF-4AFB-9977-942C113E58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0764"/>
          <a:stretch/>
        </p:blipFill>
        <p:spPr>
          <a:xfrm>
            <a:off x="628650" y="5136787"/>
            <a:ext cx="7884000" cy="4116117"/>
          </a:xfrm>
          <a:prstGeom prst="rect">
            <a:avLst/>
          </a:prstGeom>
        </p:spPr>
      </p:pic>
      <p:cxnSp>
        <p:nvCxnSpPr>
          <p:cNvPr id="17" name="직선 화살표 연결선 13">
            <a:extLst>
              <a:ext uri="{FF2B5EF4-FFF2-40B4-BE49-F238E27FC236}">
                <a16:creationId xmlns:a16="http://schemas.microsoft.com/office/drawing/2014/main" xmlns="" id="{029D3C92-FE7F-47D6-9D8F-B970C80FD168}"/>
              </a:ext>
            </a:extLst>
          </p:cNvPr>
          <p:cNvCxnSpPr>
            <a:cxnSpLocks/>
          </p:cNvCxnSpPr>
          <p:nvPr/>
        </p:nvCxnSpPr>
        <p:spPr>
          <a:xfrm>
            <a:off x="3895344" y="4303700"/>
            <a:ext cx="1149622" cy="4146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08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/>
          <a:srcRect t="7570" b="6020"/>
          <a:stretch>
            <a:fillRect/>
          </a:stretch>
        </p:blipFill>
        <p:spPr>
          <a:xfrm>
            <a:off x="647700" y="2148544"/>
            <a:ext cx="7848599" cy="37715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/>
          <a:srcRect t="8470" b="5300"/>
          <a:stretch>
            <a:fillRect/>
          </a:stretch>
        </p:blipFill>
        <p:spPr>
          <a:xfrm>
            <a:off x="644999" y="6132978"/>
            <a:ext cx="7833704" cy="36238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6-1) </a:t>
            </a:r>
            <a:r>
              <a:rPr lang="ko-KR" altLang="en-US" sz="4000">
                <a:latin typeface="+mj-ea"/>
              </a:rPr>
              <a:t>프로젝트 계획서 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" y="10355580"/>
            <a:ext cx="7884000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진행중인 프로젝트 목록</a:t>
            </a:r>
          </a:p>
        </p:txBody>
      </p:sp>
      <p:sp>
        <p:nvSpPr>
          <p:cNvPr id="13" name="타원 12"/>
          <p:cNvSpPr/>
          <p:nvPr/>
        </p:nvSpPr>
        <p:spPr>
          <a:xfrm>
            <a:off x="513183" y="3467757"/>
            <a:ext cx="986777" cy="2761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03115" y="7511331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3"/>
          <p:cNvCxnSpPr/>
          <p:nvPr/>
        </p:nvCxnSpPr>
        <p:spPr>
          <a:xfrm flipV="1">
            <a:off x="1453382" y="3067707"/>
            <a:ext cx="542104" cy="496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/>
          <a:srcRect t="7570"/>
          <a:stretch>
            <a:fillRect/>
          </a:stretch>
        </p:blipFill>
        <p:spPr>
          <a:xfrm>
            <a:off x="617218" y="6322626"/>
            <a:ext cx="7856924" cy="38957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619126" y="2262187"/>
            <a:ext cx="7855016" cy="39818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6-1) </a:t>
            </a:r>
            <a:r>
              <a:rPr lang="ko-KR" altLang="en-US" sz="4000">
                <a:latin typeface="+mj-ea"/>
              </a:rPr>
              <a:t>프로젝트 계획서 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350" y="10708005"/>
            <a:ext cx="7884000" cy="3962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ym typeface="Wingdings"/>
              </a:rPr>
              <a:t>내 프로젝트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양식다운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계획서 작성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</a:t>
            </a:r>
            <a:r>
              <a:rPr lang="ko-KR" altLang="en-US" sz="2000">
                <a:solidFill>
                  <a:schemeClr val="tx1"/>
                </a:solidFill>
                <a:sym typeface="Wingdings"/>
              </a:rPr>
              <a:t>파일선택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제출/삭제</a:t>
            </a:r>
          </a:p>
        </p:txBody>
      </p:sp>
      <p:sp>
        <p:nvSpPr>
          <p:cNvPr id="13" name="타원 12"/>
          <p:cNvSpPr/>
          <p:nvPr/>
        </p:nvSpPr>
        <p:spPr>
          <a:xfrm>
            <a:off x="5213998" y="3705228"/>
            <a:ext cx="1339202" cy="5142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159132" y="7722625"/>
            <a:ext cx="1787745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3"/>
          <p:cNvCxnSpPr>
            <a:stCxn id="13" idx="6"/>
          </p:cNvCxnSpPr>
          <p:nvPr/>
        </p:nvCxnSpPr>
        <p:spPr>
          <a:xfrm flipV="1">
            <a:off x="6553200" y="3952878"/>
            <a:ext cx="976313" cy="9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12"/>
          <p:cNvSpPr/>
          <p:nvPr/>
        </p:nvSpPr>
        <p:spPr>
          <a:xfrm>
            <a:off x="7261873" y="3429001"/>
            <a:ext cx="605777" cy="3999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타원 14"/>
          <p:cNvSpPr/>
          <p:nvPr/>
        </p:nvSpPr>
        <p:spPr>
          <a:xfrm>
            <a:off x="7502282" y="7741675"/>
            <a:ext cx="587593" cy="3860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4" name="TextBox 2"/>
          <p:cNvSpPr txBox="1"/>
          <p:nvPr/>
        </p:nvSpPr>
        <p:spPr>
          <a:xfrm>
            <a:off x="4516281" y="535103"/>
            <a:ext cx="4252911" cy="57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팀장만 계획서 제출 가능</a:t>
            </a:r>
          </a:p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팀원/멘토/교수/조교 열람 가능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628650" y="6357937"/>
            <a:ext cx="7826640" cy="38725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628649" y="1871663"/>
            <a:ext cx="7854214" cy="388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7-1)</a:t>
            </a:r>
            <a:r>
              <a:rPr lang="ko-KR" altLang="en-US" sz="4000">
                <a:latin typeface="+mj-ea"/>
              </a:rPr>
              <a:t> 진도점검표 작성/제출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49" y="10584180"/>
            <a:ext cx="7884000" cy="7038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점검</a:t>
            </a:r>
          </a:p>
          <a:p>
            <a:pPr algn="ctr">
              <a:defRPr lang="ko-KR" altLang="en-US"/>
            </a:pPr>
            <a:endParaRPr lang="en-US" altLang="ko-KR" sz="200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1522" y="3314701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32188" y="7729362"/>
            <a:ext cx="1787745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/>
          <a:srcRect t="8010"/>
          <a:stretch>
            <a:fillRect/>
          </a:stretch>
        </p:blipFill>
        <p:spPr>
          <a:xfrm>
            <a:off x="583406" y="6090349"/>
            <a:ext cx="7834313" cy="386615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595313" y="2083594"/>
            <a:ext cx="7829174" cy="3873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+mj-ea"/>
              </a:rPr>
              <a:t>7-1)</a:t>
            </a:r>
            <a:r>
              <a:rPr lang="ko-KR" altLang="en-US" sz="4000">
                <a:latin typeface="+mj-ea"/>
              </a:rPr>
              <a:t> 진도점검표 작성/제출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" y="9907905"/>
            <a:ext cx="7884000" cy="13106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점검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진행중인 프로젝트 목록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명 클릭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추가버튼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양식다운</a:t>
            </a:r>
            <a:r>
              <a:rPr lang="ko-KR" altLang="en-US" sz="2000">
                <a:sym typeface="Wingdings"/>
              </a:rPr>
              <a:t>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멘토링날짜</a:t>
            </a:r>
            <a:r>
              <a:rPr lang="ko-KR" altLang="en-US" sz="2000">
                <a:sym typeface="Wingdings"/>
              </a:rPr>
              <a:t> 선택,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파일선택</a:t>
            </a:r>
            <a:r>
              <a:rPr lang="ko-KR" altLang="en-US" sz="2000">
                <a:sym typeface="Wingdings"/>
              </a:rPr>
              <a:t>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진도점검표 등록</a:t>
            </a:r>
          </a:p>
        </p:txBody>
      </p:sp>
      <p:sp>
        <p:nvSpPr>
          <p:cNvPr id="13" name="타원 12"/>
          <p:cNvSpPr/>
          <p:nvPr/>
        </p:nvSpPr>
        <p:spPr>
          <a:xfrm>
            <a:off x="7557147" y="2674143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34338" y="6433964"/>
            <a:ext cx="3318887" cy="19124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4516281" y="449378"/>
            <a:ext cx="4252911" cy="81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팀장만 보고서 제출 가능</a:t>
            </a:r>
          </a:p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팀원/멘토/교수/조교 열람 가능 </a:t>
            </a:r>
          </a:p>
          <a:p>
            <a:pPr lvl="0">
              <a:defRPr lang="ko-KR" altLang="en-US"/>
            </a:pPr>
            <a:r>
              <a:rPr lang="ko-KR" altLang="en-US" sz="1600" b="1">
                <a:solidFill>
                  <a:srgbClr val="FF0000"/>
                </a:solidFill>
              </a:rPr>
              <a:t>* 최대 멘토링 횟수까지만 회의비 지원됩니다.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93094" y="2974180"/>
            <a:ext cx="1226343" cy="214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25F7C72-69D9-4D48-8903-EEFDE983FA1F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산학협력 프로젝트 관리 시스템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xmlns="" id="{0B1C9FC2-FDB4-4C09-9745-8EC8D575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3906" y="2336323"/>
            <a:ext cx="6996192" cy="8571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D1727EC-AB9B-4FDD-A4DA-F6B6EE23D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519412" y="1996626"/>
            <a:ext cx="7956884" cy="3937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>
                <a:latin typeface="+mj-ea"/>
              </a:rPr>
              <a:t>8-1)</a:t>
            </a:r>
            <a:r>
              <a:rPr lang="ko-KR" altLang="en-US" sz="4000">
                <a:latin typeface="+mj-ea"/>
              </a:rPr>
              <a:t> 프로젝트 결과물 등록</a:t>
            </a:r>
          </a:p>
        </p:txBody>
      </p:sp>
      <p:sp>
        <p:nvSpPr>
          <p:cNvPr id="38" name="타원 12"/>
          <p:cNvSpPr/>
          <p:nvPr/>
        </p:nvSpPr>
        <p:spPr>
          <a:xfrm>
            <a:off x="3672836" y="4700143"/>
            <a:ext cx="523226" cy="2792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9" name="직선 화살표 연결선 13"/>
          <p:cNvCxnSpPr/>
          <p:nvPr/>
        </p:nvCxnSpPr>
        <p:spPr>
          <a:xfrm>
            <a:off x="4129386" y="4841372"/>
            <a:ext cx="864395" cy="3556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12"/>
          <p:cNvSpPr/>
          <p:nvPr/>
        </p:nvSpPr>
        <p:spPr>
          <a:xfrm>
            <a:off x="3507735" y="3298490"/>
            <a:ext cx="1586853" cy="382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1"/>
          <p:cNvSpPr txBox="1"/>
          <p:nvPr/>
        </p:nvSpPr>
        <p:spPr>
          <a:xfrm>
            <a:off x="568482" y="10260330"/>
            <a:ext cx="7884001" cy="10058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결과물 등록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최종보고서/메뉴얼&amp;소스파일/시연동영상/기타 파일 선택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정보이용동의약관 체크(선택)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제출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/>
          <a:srcRect t="8010" r="1300"/>
          <a:stretch>
            <a:fillRect/>
          </a:stretch>
        </p:blipFill>
        <p:spPr>
          <a:xfrm>
            <a:off x="531019" y="6107907"/>
            <a:ext cx="7929562" cy="3964781"/>
          </a:xfrm>
          <a:prstGeom prst="rect">
            <a:avLst/>
          </a:prstGeom>
        </p:spPr>
      </p:pic>
      <p:sp>
        <p:nvSpPr>
          <p:cNvPr id="43" name="TextBox 2"/>
          <p:cNvSpPr txBox="1"/>
          <p:nvPr/>
        </p:nvSpPr>
        <p:spPr>
          <a:xfrm>
            <a:off x="4528187" y="604159"/>
            <a:ext cx="4252911" cy="82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팀장,멘토만 결과물 등록 가능</a:t>
            </a:r>
          </a:p>
          <a:p>
            <a:pPr lvl="0">
              <a:defRPr lang="ko-KR" altLang="en-US"/>
            </a:pPr>
            <a:r>
              <a:rPr lang="en-US" altLang="ko-KR" sz="1600" b="1">
                <a:solidFill>
                  <a:srgbClr val="FF0000"/>
                </a:solidFill>
              </a:rPr>
              <a:t>* </a:t>
            </a:r>
            <a:r>
              <a:rPr lang="ko-KR" altLang="en-US" sz="1600" b="1">
                <a:solidFill>
                  <a:srgbClr val="FF0000"/>
                </a:solidFill>
              </a:rPr>
              <a:t>팀원/멘토/교수/조교 열람 가능 </a:t>
            </a:r>
          </a:p>
          <a:p>
            <a:pPr lvl="0">
              <a:defRPr lang="ko-KR" altLang="en-US"/>
            </a:pPr>
            <a:endParaRPr lang="ko-K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/>
          <a:srcRect t="8580"/>
          <a:stretch>
            <a:fillRect/>
          </a:stretch>
        </p:blipFill>
        <p:spPr>
          <a:xfrm>
            <a:off x="587375" y="2195511"/>
            <a:ext cx="7983902" cy="39157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>
                <a:latin typeface="+mj-ea"/>
              </a:rPr>
              <a:t>9-1)</a:t>
            </a:r>
            <a:r>
              <a:rPr lang="ko-KR" altLang="en-US" sz="4000">
                <a:latin typeface="+mj-ea"/>
              </a:rPr>
              <a:t>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" y="10557987"/>
            <a:ext cx="78840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평가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만족도조사서 </a:t>
            </a:r>
            <a:endParaRPr lang="en-US" altLang="ko-KR" sz="2000">
              <a:sym typeface="Wingdings"/>
            </a:endParaRP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링크클릭 후 만족도조사서 작성</a:t>
            </a:r>
          </a:p>
        </p:txBody>
      </p:sp>
      <p:sp>
        <p:nvSpPr>
          <p:cNvPr id="13" name="타원 12"/>
          <p:cNvSpPr/>
          <p:nvPr/>
        </p:nvSpPr>
        <p:spPr>
          <a:xfrm>
            <a:off x="580085" y="3678242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587375" y="6484937"/>
            <a:ext cx="8032751" cy="3974538"/>
          </a:xfrm>
          <a:prstGeom prst="rect">
            <a:avLst/>
          </a:prstGeom>
        </p:spPr>
      </p:pic>
      <p:sp>
        <p:nvSpPr>
          <p:cNvPr id="34" name="타원 12"/>
          <p:cNvSpPr/>
          <p:nvPr/>
        </p:nvSpPr>
        <p:spPr>
          <a:xfrm>
            <a:off x="3740798" y="7505704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678049B-FAD7-49DC-A8EE-5D59FB4B31C4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3488909"/>
            <a:ext cx="7886700" cy="6317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E3EC99-85B6-4C6F-B03C-6D7C69B9E4AB}"/>
              </a:ext>
            </a:extLst>
          </p:cNvPr>
          <p:cNvSpPr txBox="1"/>
          <p:nvPr/>
        </p:nvSpPr>
        <p:spPr>
          <a:xfrm>
            <a:off x="628650" y="2137647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/>
              </a:rPr>
              <a:t>동국대학교 산학연계프로젝트 관리 시스템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http://ssms.dongguk.edu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507A8A-B401-4E50-8130-60FFE141D2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6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1-1) </a:t>
            </a:r>
            <a:r>
              <a:rPr lang="ko-KR" altLang="en-US" sz="4000" dirty="0">
                <a:latin typeface="+mj-ea"/>
              </a:rPr>
              <a:t>회원가입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58511"/>
          <a:stretch/>
        </p:blipFill>
        <p:spPr>
          <a:xfrm>
            <a:off x="628650" y="1860331"/>
            <a:ext cx="7886700" cy="228197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7022071" y="2469931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8FA726-0C43-489D-B915-DCCCB83CA0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002" y="4919153"/>
            <a:ext cx="5040000" cy="5997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33BEBA-D8A4-426D-95B8-375F466E4A9F}"/>
              </a:ext>
            </a:extLst>
          </p:cNvPr>
          <p:cNvSpPr txBox="1"/>
          <p:nvPr/>
        </p:nvSpPr>
        <p:spPr>
          <a:xfrm>
            <a:off x="628650" y="431025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타입 선택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정보 입력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회원가입 버튼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1255ED0B-04ED-48BD-A423-5209E65023E6}"/>
              </a:ext>
            </a:extLst>
          </p:cNvPr>
          <p:cNvCxnSpPr/>
          <p:nvPr/>
        </p:nvCxnSpPr>
        <p:spPr>
          <a:xfrm flipH="1">
            <a:off x="6092042" y="2866173"/>
            <a:ext cx="1315757" cy="345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AD2724-9C9F-40CA-9E18-E075C4A81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4098761" y="10593985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1255ED0B-04ED-48BD-A423-5209E65023E6}"/>
              </a:ext>
            </a:extLst>
          </p:cNvPr>
          <p:cNvCxnSpPr/>
          <p:nvPr/>
        </p:nvCxnSpPr>
        <p:spPr>
          <a:xfrm flipV="1">
            <a:off x="4987636" y="9405257"/>
            <a:ext cx="2660073" cy="11887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E33BEBA-D8A4-426D-95B8-375F466E4A9F}"/>
              </a:ext>
            </a:extLst>
          </p:cNvPr>
          <p:cNvSpPr txBox="1"/>
          <p:nvPr/>
        </p:nvSpPr>
        <p:spPr>
          <a:xfrm>
            <a:off x="6844663" y="8870460"/>
            <a:ext cx="248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 완료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6749920" y="219210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2237188" y="631767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2551625" y="6541804"/>
            <a:ext cx="40132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2182471" y="693804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3891644" y="10246426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1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38" y="5067758"/>
            <a:ext cx="8406802" cy="5368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138" y="2407027"/>
            <a:ext cx="8406802" cy="14587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2-1) </a:t>
            </a:r>
            <a:r>
              <a:rPr lang="ko-KR" altLang="en-US" sz="4000" dirty="0">
                <a:latin typeface="+mj-ea"/>
              </a:rPr>
              <a:t>로그인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7957050" y="3096743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33BEBA-D8A4-426D-95B8-375F466E4A9F}"/>
              </a:ext>
            </a:extLst>
          </p:cNvPr>
          <p:cNvSpPr txBox="1"/>
          <p:nvPr/>
        </p:nvSpPr>
        <p:spPr>
          <a:xfrm>
            <a:off x="628650" y="45715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1255ED0B-04ED-48BD-A423-5209E65023E6}"/>
              </a:ext>
            </a:extLst>
          </p:cNvPr>
          <p:cNvCxnSpPr>
            <a:cxnSpLocks/>
          </p:cNvCxnSpPr>
          <p:nvPr/>
        </p:nvCxnSpPr>
        <p:spPr>
          <a:xfrm flipH="1">
            <a:off x="6192461" y="3492983"/>
            <a:ext cx="1989842" cy="3220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590539" y="10054865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로그인 타입</a:t>
            </a:r>
            <a:r>
              <a:rPr lang="en-US" altLang="ko-KR" sz="2000" dirty="0"/>
              <a:t> </a:t>
            </a:r>
            <a:r>
              <a:rPr lang="ko-KR" altLang="en-US" sz="2000" dirty="0"/>
              <a:t>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아이디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비밀번호 입력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로그인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비밀번호 찾기를 통해 비밀번호를 찾을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66825D0-EB28-43E3-A08F-5C77307FC1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3193066" y="7191751"/>
            <a:ext cx="2756472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9C1C315-01EC-49E6-83B3-EF35DE1A3620}"/>
              </a:ext>
            </a:extLst>
          </p:cNvPr>
          <p:cNvSpPr/>
          <p:nvPr/>
        </p:nvSpPr>
        <p:spPr>
          <a:xfrm>
            <a:off x="4573759" y="9246181"/>
            <a:ext cx="40132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7768070" y="27274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2985949" y="68532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3080952" y="76109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159526" y="906151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0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803" y="5995521"/>
            <a:ext cx="3621780" cy="1353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907" y="5995519"/>
            <a:ext cx="4879897" cy="41476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/>
          <a:srcRect t="19496"/>
          <a:stretch/>
        </p:blipFill>
        <p:spPr>
          <a:xfrm>
            <a:off x="302985" y="1344719"/>
            <a:ext cx="8406802" cy="4321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8A1325-4002-402C-9FA9-8CDCB3FDABE1}"/>
              </a:ext>
            </a:extLst>
          </p:cNvPr>
          <p:cNvSpPr txBox="1"/>
          <p:nvPr/>
        </p:nvSpPr>
        <p:spPr>
          <a:xfrm>
            <a:off x="419100" y="821294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6528D84-5F5E-4F55-A32F-52A70D5291C6}"/>
              </a:ext>
            </a:extLst>
          </p:cNvPr>
          <p:cNvSpPr/>
          <p:nvPr/>
        </p:nvSpPr>
        <p:spPr>
          <a:xfrm>
            <a:off x="4362450" y="4999778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01DE16-DC58-43E6-B02B-1E945E675092}"/>
              </a:ext>
            </a:extLst>
          </p:cNvPr>
          <p:cNvCxnSpPr/>
          <p:nvPr/>
        </p:nvCxnSpPr>
        <p:spPr>
          <a:xfrm flipH="1">
            <a:off x="3135085" y="5311414"/>
            <a:ext cx="1568042" cy="1361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6528D84-5F5E-4F55-A32F-52A70D5291C6}"/>
              </a:ext>
            </a:extLst>
          </p:cNvPr>
          <p:cNvSpPr/>
          <p:nvPr/>
        </p:nvSpPr>
        <p:spPr>
          <a:xfrm>
            <a:off x="2284996" y="9089600"/>
            <a:ext cx="637721" cy="2616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E01DE16-DC58-43E6-B02B-1E945E675092}"/>
              </a:ext>
            </a:extLst>
          </p:cNvPr>
          <p:cNvCxnSpPr/>
          <p:nvPr/>
        </p:nvCxnSpPr>
        <p:spPr>
          <a:xfrm flipV="1">
            <a:off x="2960914" y="7213602"/>
            <a:ext cx="2714173" cy="1875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564386" y="10483145"/>
            <a:ext cx="788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/>
              <a:t>비밀번호 찾기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타입 선택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이메일</a:t>
            </a:r>
            <a:r>
              <a:rPr lang="ko-KR" altLang="en-US" sz="2000" dirty="0"/>
              <a:t> 입력 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비밀번호 </a:t>
            </a:r>
            <a:r>
              <a:rPr lang="ko-KR" altLang="en-US" sz="2000" dirty="0" smtClean="0">
                <a:sym typeface="Wingdings" panose="05000000000000000000" pitchFamily="2" charset="2"/>
              </a:rPr>
              <a:t>찾기 버튼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이메일</a:t>
            </a:r>
            <a:r>
              <a:rPr lang="ko-KR" altLang="en-US" sz="2000" dirty="0">
                <a:sym typeface="Wingdings" panose="05000000000000000000" pitchFamily="2" charset="2"/>
              </a:rPr>
              <a:t> 확인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41E4745-14F3-43D9-91D4-2462D7075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3948217" y="478626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827166" y="716466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822960" y="778226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1949735" y="885109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6528D84-5F5E-4F55-A32F-52A70D5291C6}"/>
              </a:ext>
            </a:extLst>
          </p:cNvPr>
          <p:cNvSpPr/>
          <p:nvPr/>
        </p:nvSpPr>
        <p:spPr>
          <a:xfrm>
            <a:off x="1034281" y="7533993"/>
            <a:ext cx="2100803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5043806" y="581085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48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573" y="2898548"/>
            <a:ext cx="8063777" cy="48085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6BCF3F9-8C86-4CF4-8AA6-07CBE23D061E}"/>
              </a:ext>
            </a:extLst>
          </p:cNvPr>
          <p:cNvSpPr/>
          <p:nvPr/>
        </p:nvSpPr>
        <p:spPr>
          <a:xfrm>
            <a:off x="672018" y="4207298"/>
            <a:ext cx="681355" cy="3116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0DF072-1D85-4976-A4EC-A71925DE8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08727" y="3977080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8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/>
          <a:srcRect b="16889"/>
          <a:stretch/>
        </p:blipFill>
        <p:spPr>
          <a:xfrm>
            <a:off x="628651" y="4709464"/>
            <a:ext cx="7782309" cy="42681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/>
          <a:srcRect b="50588"/>
          <a:stretch/>
        </p:blipFill>
        <p:spPr>
          <a:xfrm>
            <a:off x="628650" y="1860331"/>
            <a:ext cx="7782309" cy="25374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팀장</a:t>
            </a:r>
            <a:endParaRPr lang="ko-KR" altLang="en-US" sz="4000" dirty="0">
              <a:latin typeface="+mj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6054D7FC-1D1A-45BB-BC08-6AD19C115600}"/>
              </a:ext>
            </a:extLst>
          </p:cNvPr>
          <p:cNvCxnSpPr>
            <a:cxnSpLocks/>
          </p:cNvCxnSpPr>
          <p:nvPr/>
        </p:nvCxnSpPr>
        <p:spPr>
          <a:xfrm flipH="1">
            <a:off x="6197600" y="4180467"/>
            <a:ext cx="1062862" cy="32073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526959" y="9421299"/>
            <a:ext cx="7884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팀 타입 </a:t>
            </a:r>
            <a:r>
              <a:rPr lang="en-US" altLang="ko-KR" sz="2000" dirty="0"/>
              <a:t>(‘</a:t>
            </a:r>
            <a:r>
              <a:rPr lang="ko-KR" altLang="en-US" sz="2000" dirty="0" err="1"/>
              <a:t>캡스톤</a:t>
            </a:r>
            <a:r>
              <a:rPr lang="ko-KR" altLang="en-US" sz="2000" dirty="0"/>
              <a:t> 디자인 </a:t>
            </a:r>
            <a:r>
              <a:rPr lang="en-US" altLang="ko-KR" sz="2000" dirty="0"/>
              <a:t>/ </a:t>
            </a:r>
            <a:r>
              <a:rPr lang="ko-KR" altLang="en-US" sz="2000" dirty="0"/>
              <a:t>종합설계 </a:t>
            </a:r>
            <a:r>
              <a:rPr lang="en-US" altLang="ko-KR" sz="2000" dirty="0"/>
              <a:t>‘ , ‘ </a:t>
            </a:r>
            <a:r>
              <a:rPr lang="ko-KR" altLang="en-US" sz="2000" dirty="0"/>
              <a:t>기업사회맞춤형</a:t>
            </a:r>
            <a:r>
              <a:rPr lang="en-US" altLang="ko-KR" sz="2000" dirty="0"/>
              <a:t>’)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marL="342888" indent="-342888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팀 명 입력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생성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팀을 생성한 학생이 </a:t>
            </a:r>
            <a:r>
              <a:rPr lang="en-US" altLang="ko-KR" sz="2000" dirty="0">
                <a:solidFill>
                  <a:srgbClr val="FF0000"/>
                </a:solidFill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</a:rPr>
              <a:t>팀장</a:t>
            </a:r>
            <a:r>
              <a:rPr lang="en-US" altLang="ko-KR" sz="2000" dirty="0">
                <a:solidFill>
                  <a:srgbClr val="FF0000"/>
                </a:solidFill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</a:rPr>
              <a:t>이 되어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</a:rPr>
              <a:t>프로젝트 지원</a:t>
            </a:r>
            <a:r>
              <a:rPr lang="en-US" altLang="ko-KR" sz="2000" dirty="0">
                <a:solidFill>
                  <a:srgbClr val="FF0000"/>
                </a:solidFill>
              </a:rPr>
              <a:t>’, ‘</a:t>
            </a:r>
            <a:r>
              <a:rPr lang="ko-KR" altLang="en-US" sz="2000" dirty="0">
                <a:solidFill>
                  <a:srgbClr val="FF0000"/>
                </a:solidFill>
              </a:rPr>
              <a:t>진도점검표 제출</a:t>
            </a:r>
            <a:r>
              <a:rPr lang="en-US" altLang="ko-KR" sz="2000" dirty="0">
                <a:solidFill>
                  <a:srgbClr val="FF0000"/>
                </a:solidFill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</a:rPr>
              <a:t> 등의 일을 수행한다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D6BCF3F9-8C86-4CF4-8AA6-07CBE23D061E}"/>
              </a:ext>
            </a:extLst>
          </p:cNvPr>
          <p:cNvSpPr/>
          <p:nvPr/>
        </p:nvSpPr>
        <p:spPr>
          <a:xfrm>
            <a:off x="6919786" y="3738880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6400CC0-06F2-4EC9-BAAA-C9A8697CFD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6712669" y="340568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4519805" y="336954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3069443" y="336954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32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430D121-4218-43BC-8F54-B464EE04EEDB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/>
          <a:srcRect b="9542"/>
          <a:stretch/>
        </p:blipFill>
        <p:spPr>
          <a:xfrm>
            <a:off x="1113877" y="5823282"/>
            <a:ext cx="7156482" cy="47238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/>
          <a:srcRect b="16889"/>
          <a:stretch/>
        </p:blipFill>
        <p:spPr>
          <a:xfrm>
            <a:off x="1113877" y="1860331"/>
            <a:ext cx="7149750" cy="39212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팀 만들기 </a:t>
            </a:r>
            <a:r>
              <a:rPr lang="en-US" altLang="ko-KR" sz="1600" dirty="0">
                <a:latin typeface="+mj-ea"/>
              </a:rPr>
              <a:t>-</a:t>
            </a:r>
            <a:r>
              <a:rPr lang="ko-KR" altLang="en-US" sz="1600" dirty="0">
                <a:latin typeface="+mj-ea"/>
              </a:rPr>
              <a:t>팀장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D73C4E-4BAF-4FC6-B9D9-428B618DB930}"/>
              </a:ext>
            </a:extLst>
          </p:cNvPr>
          <p:cNvSpPr txBox="1"/>
          <p:nvPr/>
        </p:nvSpPr>
        <p:spPr>
          <a:xfrm>
            <a:off x="631350" y="10745377"/>
            <a:ext cx="788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버튼을 눌러 팀원을 초대하는 페이지로 이동한다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6AE8DF1-7928-4AC1-9C35-CDCA553927B7}"/>
              </a:ext>
            </a:extLst>
          </p:cNvPr>
          <p:cNvSpPr/>
          <p:nvPr/>
        </p:nvSpPr>
        <p:spPr>
          <a:xfrm>
            <a:off x="6606181" y="5042676"/>
            <a:ext cx="762499" cy="3448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DFA44B7-8603-4EF8-8CD0-91CF1D6039E6}"/>
              </a:ext>
            </a:extLst>
          </p:cNvPr>
          <p:cNvCxnSpPr>
            <a:cxnSpLocks/>
          </p:cNvCxnSpPr>
          <p:nvPr/>
        </p:nvCxnSpPr>
        <p:spPr>
          <a:xfrm flipH="1">
            <a:off x="5565227" y="5429220"/>
            <a:ext cx="1248068" cy="13532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7783F06-AA9E-4E18-B535-9FB491F9A1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4218B7-34F7-4370-B2E7-26FD074FAB9A}"/>
              </a:ext>
            </a:extLst>
          </p:cNvPr>
          <p:cNvSpPr txBox="1"/>
          <p:nvPr/>
        </p:nvSpPr>
        <p:spPr>
          <a:xfrm>
            <a:off x="6287656" y="4786770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533659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581</Words>
  <Application>Microsoft Office PowerPoint</Application>
  <PresentationFormat>사용자 지정</PresentationFormat>
  <Paragraphs>121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추억</vt:lpstr>
      <vt:lpstr>동국대학교 산학연계프로젝트</vt:lpstr>
      <vt:lpstr>산학협력 프로젝트 관리 시스템</vt:lpstr>
      <vt:lpstr>메인 페이지</vt:lpstr>
      <vt:lpstr>1-1) 회원가입</vt:lpstr>
      <vt:lpstr>2-1) 로그인</vt:lpstr>
      <vt:lpstr>슬라이드 6</vt:lpstr>
      <vt:lpstr>3-1) 팀 만들기</vt:lpstr>
      <vt:lpstr>3-1) 팀 만들기 -팀장</vt:lpstr>
      <vt:lpstr>3-1) 팀 만들기 -팀장</vt:lpstr>
      <vt:lpstr>3-1) 팀 만들기 -팀장</vt:lpstr>
      <vt:lpstr>3-1) 팀 만들기 -팀원</vt:lpstr>
      <vt:lpstr>3-1) 팀 만들기 -팀원</vt:lpstr>
      <vt:lpstr>3-1) 팀 만들기 -팀원</vt:lpstr>
      <vt:lpstr>4-1) 프로젝트 지원</vt:lpstr>
      <vt:lpstr>4-1) 프로젝트 지원</vt:lpstr>
      <vt:lpstr>6-1) 프로젝트 계획서 제출</vt:lpstr>
      <vt:lpstr>6-1) 프로젝트 계획서 제출</vt:lpstr>
      <vt:lpstr>7-1) 진도점검표 작성/제출</vt:lpstr>
      <vt:lpstr>7-1) 진도점검표 작성/제출</vt:lpstr>
      <vt:lpstr>8-1) 프로젝트 결과물 등록</vt:lpstr>
      <vt:lpstr>9-1) 평가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메뉴얼</dc:title>
  <dc:creator>김정은</dc:creator>
  <cp:lastModifiedBy>바람돌이</cp:lastModifiedBy>
  <cp:revision>96</cp:revision>
  <dcterms:created xsi:type="dcterms:W3CDTF">2018-07-24T08:02:59Z</dcterms:created>
  <dcterms:modified xsi:type="dcterms:W3CDTF">2018-08-05T06:52:35Z</dcterms:modified>
  <cp:version>0906.0100.01</cp:version>
</cp:coreProperties>
</file>